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6"/>
  </p:notesMasterIdLst>
  <p:sldIdLst>
    <p:sldId id="256" r:id="rId2"/>
    <p:sldId id="257" r:id="rId3"/>
    <p:sldId id="265" r:id="rId4"/>
    <p:sldId id="258" r:id="rId5"/>
    <p:sldId id="259" r:id="rId6"/>
    <p:sldId id="260" r:id="rId7"/>
    <p:sldId id="261" r:id="rId8"/>
    <p:sldId id="262" r:id="rId9"/>
    <p:sldId id="263" r:id="rId10"/>
    <p:sldId id="264" r:id="rId11"/>
    <p:sldId id="269" r:id="rId12"/>
    <p:sldId id="270" r:id="rId13"/>
    <p:sldId id="271" r:id="rId14"/>
    <p:sldId id="272" r:id="rId15"/>
    <p:sldId id="273" r:id="rId16"/>
    <p:sldId id="274" r:id="rId17"/>
    <p:sldId id="275" r:id="rId18"/>
    <p:sldId id="266" r:id="rId19"/>
    <p:sldId id="267" r:id="rId20"/>
    <p:sldId id="268" r:id="rId21"/>
    <p:sldId id="276" r:id="rId22"/>
    <p:sldId id="277" r:id="rId23"/>
    <p:sldId id="279"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023"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DF51A-D1A0-4073-A780-48054FA6A73C}" type="datetimeFigureOut">
              <a:rPr lang="en-US" smtClean="0"/>
              <a:t>1/14/2019</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184A2-460B-4445-8B78-9D94CEAEBDB2}" type="slidenum">
              <a:rPr lang="en-US" smtClean="0"/>
              <a:t>‹#›</a:t>
            </a:fld>
            <a:endParaRPr lang="en-US"/>
          </a:p>
        </p:txBody>
      </p:sp>
    </p:spTree>
    <p:extLst>
      <p:ext uri="{BB962C8B-B14F-4D97-AF65-F5344CB8AC3E}">
        <p14:creationId xmlns:p14="http://schemas.microsoft.com/office/powerpoint/2010/main" val="3133185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a:latin typeface="Times New Roman" panose="02020603050405020304" pitchFamily="18" charset="0"/>
                <a:cs typeface="Times New Roman" panose="02020603050405020304" pitchFamily="18" charset="0"/>
              </a:rPr>
              <a:t>Phân loại theo nguồn năng 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sử dụng</a:t>
            </a:r>
            <a:endParaRPr lang="en-US"/>
          </a:p>
          <a:p>
            <a:r>
              <a:rPr lang="en-US"/>
              <a:t>+ Viễn thám bị động: sử dụng năng l</a:t>
            </a:r>
            <a:r>
              <a:rPr lang="vi-VN"/>
              <a:t>ư</a:t>
            </a:r>
            <a:r>
              <a:rPr lang="en-US"/>
              <a:t>ợng mặt trời hoặc năng l</a:t>
            </a:r>
            <a:r>
              <a:rPr lang="vi-VN"/>
              <a:t>ư</a:t>
            </a:r>
            <a:r>
              <a:rPr lang="en-US"/>
              <a:t>ợng do vật thể bức xạ (ở nhiệt độ th</a:t>
            </a:r>
            <a:r>
              <a:rPr lang="vi-VN"/>
              <a:t>ư</a:t>
            </a:r>
            <a:r>
              <a:rPr lang="en-US"/>
              <a:t>ờng, các vật thể tự phát ra bức xạ hồng ngoại)</a:t>
            </a:r>
          </a:p>
          <a:p>
            <a:r>
              <a:rPr lang="en-US"/>
              <a:t>+ Viễn thám chủ động: thiết bị thu nhận phát ra nguồn năng l</a:t>
            </a:r>
            <a:r>
              <a:rPr lang="vi-VN"/>
              <a:t>ư</a:t>
            </a:r>
            <a:r>
              <a:rPr lang="en-US"/>
              <a:t>ợng tới vật thể rồi thu nhận tín hiệu phản xạ phát lại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a:latin typeface="Times New Roman" panose="02020603050405020304" pitchFamily="18" charset="0"/>
                <a:cs typeface="Times New Roman" panose="02020603050405020304" pitchFamily="18" charset="0"/>
              </a:rPr>
              <a:t>Phân loại theo vùng 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sóng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sử dụng</a:t>
            </a:r>
          </a:p>
          <a:p>
            <a:r>
              <a:rPr lang="en-US"/>
              <a:t>+ Viễn thám trong dải song nhìn thấy và hồng ngoại phản xạ: nguồn năng l</a:t>
            </a:r>
            <a:r>
              <a:rPr lang="vi-VN"/>
              <a:t>ư</a:t>
            </a:r>
            <a:r>
              <a:rPr lang="en-US"/>
              <a:t>ợng sử dụng là bức xạ mặt trời, ảnh viễn thám nhận đ</a:t>
            </a:r>
            <a:r>
              <a:rPr lang="vi-VN"/>
              <a:t>ư</a:t>
            </a:r>
            <a:r>
              <a:rPr lang="en-US"/>
              <a:t>ợc vào sự đo l</a:t>
            </a:r>
            <a:r>
              <a:rPr lang="vi-VN"/>
              <a:t>ư</a:t>
            </a:r>
            <a:r>
              <a:rPr lang="en-US"/>
              <a:t>ờng năng l</a:t>
            </a:r>
            <a:r>
              <a:rPr lang="vi-VN"/>
              <a:t>ư</a:t>
            </a:r>
            <a:r>
              <a:rPr lang="en-US"/>
              <a:t>ợng vùng ánh sáng nhìn thấy và hồng ngoại đ</a:t>
            </a:r>
            <a:r>
              <a:rPr lang="vi-VN"/>
              <a:t>ư</a:t>
            </a:r>
            <a:r>
              <a:rPr lang="en-US"/>
              <a:t>ợc phản xạ từ vật thể và bề mặt trái đất, ảnh thu đ</a:t>
            </a:r>
            <a:r>
              <a:rPr lang="vi-VN"/>
              <a:t>ư</a:t>
            </a:r>
            <a:r>
              <a:rPr lang="en-US"/>
              <a:t>ợc bởi kỹ thuật viễn thám này đ</a:t>
            </a:r>
            <a:r>
              <a:rPr lang="vi-VN"/>
              <a:t>ư</a:t>
            </a:r>
            <a:r>
              <a:rPr lang="en-US"/>
              <a:t>ợc gọi là ảnh quang học</a:t>
            </a:r>
          </a:p>
          <a:p>
            <a:r>
              <a:rPr lang="en-US"/>
              <a:t>+ Viễn thám hồng ngoại nhiệt: nguồn năng l</a:t>
            </a:r>
            <a:r>
              <a:rPr lang="vi-VN"/>
              <a:t>ư</a:t>
            </a:r>
            <a:r>
              <a:rPr lang="en-US"/>
              <a:t>ợng sử dụng là bức xạ nhiệt do chính vật thể sản sinh ra. Ảnh thu đ</a:t>
            </a:r>
            <a:r>
              <a:rPr lang="vi-VN"/>
              <a:t>ư</a:t>
            </a:r>
            <a:r>
              <a:rPr lang="en-US"/>
              <a:t>ợc bởi kỹ thuật viễn thám này đ</a:t>
            </a:r>
            <a:r>
              <a:rPr lang="vi-VN"/>
              <a:t>ư</a:t>
            </a:r>
            <a:r>
              <a:rPr lang="en-US"/>
              <a:t>ợc gọi là ảnh quang học</a:t>
            </a:r>
          </a:p>
          <a:p>
            <a:r>
              <a:rPr lang="en-US"/>
              <a:t>+ Viễn thám siêu cao tần: trong viễn thám siêu cao tần 2 kỹ thuật chủ động và bị động đều đ</a:t>
            </a:r>
            <a:r>
              <a:rPr lang="vi-VN"/>
              <a:t>ư</a:t>
            </a:r>
            <a:r>
              <a:rPr lang="en-US"/>
              <a:t>ợc áp dụng. Viễn thám bị động thu lại song vô tuyến cao tần với b</a:t>
            </a:r>
            <a:r>
              <a:rPr lang="vi-VN"/>
              <a:t>ư</a:t>
            </a:r>
            <a:r>
              <a:rPr lang="en-US"/>
              <a:t>ớc song lớn h</a:t>
            </a:r>
            <a:r>
              <a:rPr lang="vi-VN"/>
              <a:t>ơ</a:t>
            </a:r>
            <a:r>
              <a:rPr lang="en-US"/>
              <a:t>n 1mm mà đ</a:t>
            </a:r>
            <a:r>
              <a:rPr lang="vi-VN"/>
              <a:t>ư</a:t>
            </a:r>
            <a:r>
              <a:rPr lang="en-US"/>
              <a:t>ợc bức xạ tự nhiên hoặc phản xạ từ một số đối t</a:t>
            </a:r>
            <a:r>
              <a:rPr lang="vi-VN"/>
              <a:t>ư</a:t>
            </a:r>
            <a:r>
              <a:rPr lang="en-US"/>
              <a:t>ợng. Vì có b</a:t>
            </a:r>
            <a:r>
              <a:rPr lang="vi-VN"/>
              <a:t>ư</a:t>
            </a:r>
            <a:r>
              <a:rPr lang="en-US"/>
              <a:t>ớc song dài nên năng l</a:t>
            </a:r>
            <a:r>
              <a:rPr lang="vi-VN"/>
              <a:t>ư</a:t>
            </a:r>
            <a:r>
              <a:rPr lang="en-US"/>
              <a:t>ợng thu nhận đ</a:t>
            </a:r>
            <a:r>
              <a:rPr lang="vi-VN"/>
              <a:t>ư</a:t>
            </a:r>
            <a:r>
              <a:rPr lang="en-US"/>
              <a:t>ợc của kỹ thuật viễn thám siêu cao tần bị động thấp h</a:t>
            </a:r>
            <a:r>
              <a:rPr lang="vi-VN"/>
              <a:t>ơ</a:t>
            </a:r>
            <a:r>
              <a:rPr lang="en-US"/>
              <a:t>n viễn thám trong giải song nhìn thấy. Đối với viễn thám siêu cao tần chủ động (radar), vệ tinh cung cấp năng l</a:t>
            </a:r>
            <a:r>
              <a:rPr lang="vi-VN"/>
              <a:t>ư</a:t>
            </a:r>
            <a:r>
              <a:rPr lang="en-US"/>
              <a:t>ợng riêng và phát trực tiếp đến các vật thể, rồi thu lại năng l</a:t>
            </a:r>
            <a:r>
              <a:rPr lang="vi-VN"/>
              <a:t>ư</a:t>
            </a:r>
            <a:r>
              <a:rPr lang="en-US"/>
              <a:t>ợng do song phản xạ lại từ các vật thể. C</a:t>
            </a:r>
            <a:r>
              <a:rPr lang="vi-VN"/>
              <a:t>ư</a:t>
            </a:r>
            <a:r>
              <a:rPr lang="en-US"/>
              <a:t>ờng độ năng l</a:t>
            </a:r>
            <a:r>
              <a:rPr lang="vi-VN"/>
              <a:t>ư</a:t>
            </a:r>
            <a:r>
              <a:rPr lang="en-US"/>
              <a:t>ợng phản xạ đ</a:t>
            </a:r>
            <a:r>
              <a:rPr lang="vi-VN"/>
              <a:t>ư</a:t>
            </a:r>
            <a:r>
              <a:rPr lang="en-US"/>
              <a:t>ợc đo l</a:t>
            </a:r>
            <a:r>
              <a:rPr lang="vi-VN"/>
              <a:t>ư</a:t>
            </a:r>
            <a:r>
              <a:rPr lang="en-US"/>
              <a:t>ờng để phân biệt giữa các đối t</a:t>
            </a:r>
            <a:r>
              <a:rPr lang="vi-VN"/>
              <a:t>ư</a:t>
            </a:r>
            <a:r>
              <a:rPr lang="en-US"/>
              <a:t>ợng với nhau. Ảnh thu đ</a:t>
            </a:r>
            <a:r>
              <a:rPr lang="vi-VN"/>
              <a:t>ư</a:t>
            </a:r>
            <a:r>
              <a:rPr lang="en-US"/>
              <a:t>ợc từ kỹ thuật viễn thám này đ</a:t>
            </a:r>
            <a:r>
              <a:rPr lang="vi-VN"/>
              <a:t>ư</a:t>
            </a:r>
            <a:r>
              <a:rPr lang="en-US"/>
              <a:t>ợc gọi là ảnh radar</a:t>
            </a:r>
          </a:p>
          <a:p>
            <a:pPr marL="171450" indent="-171450">
              <a:buFontTx/>
              <a:buChar char="-"/>
            </a:pPr>
            <a:r>
              <a:rPr lang="en-US"/>
              <a:t>Phân loại theo đặc điểm quỹ đạo</a:t>
            </a:r>
          </a:p>
          <a:p>
            <a:pPr marL="0" indent="0">
              <a:buFontTx/>
              <a:buNone/>
            </a:pPr>
            <a:r>
              <a:rPr lang="en-US"/>
              <a:t>+ Vệ tinh địa tĩnh là vệ tinh có tốc độ góc quay bằng tốc độ góc quay của trái đất, nghĩa là vị trí t</a:t>
            </a:r>
            <a:r>
              <a:rPr lang="vi-VN"/>
              <a:t>ư</a:t>
            </a:r>
            <a:r>
              <a:rPr lang="en-US"/>
              <a:t>ơng đối của vệ tinh so với trái đất là đứng yên</a:t>
            </a:r>
          </a:p>
          <a:p>
            <a:pPr marL="0" indent="0">
              <a:buFontTx/>
              <a:buNone/>
            </a:pPr>
            <a:r>
              <a:rPr lang="en-US"/>
              <a:t>+ Vệ tinh quỹ đạo cực (hay gần cực) là vệ tinh có mặt phẳng quỹ đạo vuông góc hoặc gần vuông góc so với mặt phẳng xích đạo của trái đất. Tốc độ quay của vệ tinh khác với tốc độ quay của trái đất và đ</a:t>
            </a:r>
            <a:r>
              <a:rPr lang="vi-VN"/>
              <a:t>ư</a:t>
            </a:r>
            <a:r>
              <a:rPr lang="en-US"/>
              <a:t>ợc thiết kế riêng sao cho thời gian thu ảnh trên mỗi vùng lãnh thổ trên mặt đất là cùng giờ địa ph</a:t>
            </a:r>
            <a:r>
              <a:rPr lang="vi-VN"/>
              <a:t>ư</a:t>
            </a:r>
            <a:r>
              <a:rPr lang="en-US"/>
              <a:t>ơng và thời gian lặp lại là cố định đối với một vệ tinh (ví dụ Landsat là 18 ngày, Spot là 23 ngày)</a:t>
            </a:r>
          </a:p>
        </p:txBody>
      </p:sp>
      <p:sp>
        <p:nvSpPr>
          <p:cNvPr id="4" name="Chỗ dành sẵn cho Số hiệu Bản chiếu 3"/>
          <p:cNvSpPr>
            <a:spLocks noGrp="1"/>
          </p:cNvSpPr>
          <p:nvPr>
            <p:ph type="sldNum" sz="quarter" idx="10"/>
          </p:nvPr>
        </p:nvSpPr>
        <p:spPr/>
        <p:txBody>
          <a:bodyPr/>
          <a:lstStyle/>
          <a:p>
            <a:fld id="{A07184A2-460B-4445-8B78-9D94CEAEBDB2}" type="slidenum">
              <a:rPr lang="en-US" smtClean="0"/>
              <a:t>3</a:t>
            </a:fld>
            <a:endParaRPr lang="en-US"/>
          </a:p>
        </p:txBody>
      </p:sp>
    </p:spTree>
    <p:extLst>
      <p:ext uri="{BB962C8B-B14F-4D97-AF65-F5344CB8AC3E}">
        <p14:creationId xmlns:p14="http://schemas.microsoft.com/office/powerpoint/2010/main" val="229243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vi-VN"/>
              <a:t>Bấm để sửa kiểu tiêu đề Bản cái</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3680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7841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vi-VN"/>
              <a:t>Bấm để sửa kiểu tiêu đề Bản cái</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61815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vi-VN"/>
              <a:t>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30930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vi-VN"/>
              <a:t>Bấm để sửa kiểu tiêu đề Bản cái</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vi-VN"/>
              <a:t>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14149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vi-VN"/>
              <a:t>Chỉnh sửa kiểu văn bản của Bản cái</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1123530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vi-VN"/>
              <a:t>Bấm để sửa kiểu tiêu đề Bản cái</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vi-VN"/>
              <a:t>Chỉnh sửa kiểu văn bản của Bản cái</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701086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23691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2186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nchor="ct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99998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vi-VN"/>
              <a:t>Bấm để sửa kiểu tiêu đề Bản cái</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1905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5476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28785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8010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0450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vi-VN"/>
              <a:t>Bấm để sửa kiểu tiêu đề Bản cái</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5157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vi-VN"/>
              <a:t>Bấm để sửa kiểu tiêu đề Bản cái</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1/14/2019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86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509A250-FF31-4206-8172-F9D3106AACB1}" type="datetimeFigureOut">
              <a:rPr lang="en-US" smtClean="0"/>
              <a:t>1/14/2019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413485140"/>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2D64D2-F995-497B-BB87-0E2497398641}"/>
              </a:ext>
            </a:extLst>
          </p:cNvPr>
          <p:cNvSpPr>
            <a:spLocks noGrp="1"/>
          </p:cNvSpPr>
          <p:nvPr>
            <p:ph type="ctrTitle"/>
          </p:nvPr>
        </p:nvSpPr>
        <p:spPr/>
        <p:txBody>
          <a:bodyPr/>
          <a:lstStyle/>
          <a:p>
            <a:r>
              <a:rPr lang="en-US" err="1"/>
              <a:t>Tổng</a:t>
            </a:r>
            <a:r>
              <a:rPr lang="en-US"/>
              <a:t> </a:t>
            </a:r>
            <a:r>
              <a:rPr lang="en-US" err="1"/>
              <a:t>quan</a:t>
            </a:r>
            <a:r>
              <a:rPr lang="en-US"/>
              <a:t> RS</a:t>
            </a:r>
          </a:p>
        </p:txBody>
      </p:sp>
      <p:sp>
        <p:nvSpPr>
          <p:cNvPr id="3" name="Tiêu đề phụ 2">
            <a:extLst>
              <a:ext uri="{FF2B5EF4-FFF2-40B4-BE49-F238E27FC236}">
                <a16:creationId xmlns:a16="http://schemas.microsoft.com/office/drawing/2014/main" id="{FB9F8C51-EBD2-4829-9EA6-45FF2ADE3E1C}"/>
              </a:ext>
            </a:extLst>
          </p:cNvPr>
          <p:cNvSpPr>
            <a:spLocks noGrp="1"/>
          </p:cNvSpPr>
          <p:nvPr>
            <p:ph type="subTitle" idx="1"/>
          </p:nvPr>
        </p:nvSpPr>
        <p:spPr/>
        <p:txBody>
          <a:bodyPr/>
          <a:lstStyle/>
          <a:p>
            <a:r>
              <a:rPr lang="en-US"/>
              <a:t>Remote Sensing programming</a:t>
            </a:r>
          </a:p>
        </p:txBody>
      </p:sp>
    </p:spTree>
    <p:extLst>
      <p:ext uri="{BB962C8B-B14F-4D97-AF65-F5344CB8AC3E}">
        <p14:creationId xmlns:p14="http://schemas.microsoft.com/office/powerpoint/2010/main" val="3492042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F47CFC10-9AF5-4C66-ADFB-31D7F9895616}"/>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4.1 </a:t>
            </a:r>
            <a:r>
              <a:rPr lang="en-US">
                <a:effectLst/>
                <a:latin typeface="Times New Roman" panose="02020603050405020304" pitchFamily="18" charset="0"/>
                <a:cs typeface="Times New Roman" panose="02020603050405020304" pitchFamily="18" charset="0"/>
              </a:rPr>
              <a:t>Hiệu chỉnh hình học</a:t>
            </a:r>
          </a:p>
        </p:txBody>
      </p:sp>
    </p:spTree>
    <p:extLst>
      <p:ext uri="{BB962C8B-B14F-4D97-AF65-F5344CB8AC3E}">
        <p14:creationId xmlns:p14="http://schemas.microsoft.com/office/powerpoint/2010/main" val="135386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99F01FEB-D1EC-4BD4-82AC-C96C5E86AB53}"/>
              </a:ext>
            </a:extLst>
          </p:cNvPr>
          <p:cNvSpPr txBox="1">
            <a:spLocks/>
          </p:cNvSpPr>
          <p:nvPr/>
        </p:nvSpPr>
        <p:spPr>
          <a:xfrm>
            <a:off x="646111" y="452718"/>
            <a:ext cx="9404723" cy="766482"/>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4.1.1 </a:t>
            </a:r>
            <a:r>
              <a:rPr lang="en-US">
                <a:effectLst/>
                <a:latin typeface="Times New Roman" panose="02020603050405020304" pitchFamily="18" charset="0"/>
                <a:cs typeface="Times New Roman" panose="02020603050405020304" pitchFamily="18" charset="0"/>
              </a:rPr>
              <a:t>Nguyên nhân gây biến dạng hình học</a:t>
            </a:r>
          </a:p>
        </p:txBody>
      </p:sp>
      <p:sp>
        <p:nvSpPr>
          <p:cNvPr id="5" name="Hộp Văn bản 4">
            <a:extLst>
              <a:ext uri="{FF2B5EF4-FFF2-40B4-BE49-F238E27FC236}">
                <a16:creationId xmlns:a16="http://schemas.microsoft.com/office/drawing/2014/main" id="{BCD30311-FC76-4D34-9A8E-B23BE1966A4B}"/>
              </a:ext>
            </a:extLst>
          </p:cNvPr>
          <p:cNvSpPr txBox="1"/>
          <p:nvPr/>
        </p:nvSpPr>
        <p:spPr>
          <a:xfrm>
            <a:off x="1853514" y="1729946"/>
            <a:ext cx="6649577" cy="646331"/>
          </a:xfrm>
          <a:prstGeom prst="rect">
            <a:avLst/>
          </a:prstGeom>
          <a:noFill/>
        </p:spPr>
        <p:txBody>
          <a:bodyPr wrap="none" rtlCol="0">
            <a:spAutoFit/>
          </a:bodyPr>
          <a:lstStyle/>
          <a:p>
            <a:pPr marL="285750" indent="-285750">
              <a:buFontTx/>
              <a:buChar char="-"/>
            </a:pPr>
            <a:r>
              <a:rPr lang="en-US">
                <a:latin typeface="Times New Roman" panose="02020603050405020304" pitchFamily="18" charset="0"/>
                <a:cs typeface="Times New Roman" panose="02020603050405020304" pitchFamily="18" charset="0"/>
              </a:rPr>
              <a:t>Nội sai: Tính chất hình học của bộ cảm biến</a:t>
            </a:r>
          </a:p>
          <a:p>
            <a:pPr marL="285750" indent="-285750">
              <a:buFontTx/>
              <a:buChar char="-"/>
            </a:pPr>
            <a:r>
              <a:rPr lang="en-US">
                <a:latin typeface="Times New Roman" panose="02020603050405020304" pitchFamily="18" charset="0"/>
                <a:cs typeface="Times New Roman" panose="02020603050405020304" pitchFamily="18" charset="0"/>
              </a:rPr>
              <a:t>Ngoại sai: Vị thế của vật mang và hình dáng của vật thể (Địa hình)</a:t>
            </a:r>
          </a:p>
        </p:txBody>
      </p:sp>
      <p:pic>
        <p:nvPicPr>
          <p:cNvPr id="6" name="Hình ảnh 5">
            <a:extLst>
              <a:ext uri="{FF2B5EF4-FFF2-40B4-BE49-F238E27FC236}">
                <a16:creationId xmlns:a16="http://schemas.microsoft.com/office/drawing/2014/main" id="{9530B2BD-2306-4A40-B61D-9353FA23D72B}"/>
              </a:ext>
            </a:extLst>
          </p:cNvPr>
          <p:cNvPicPr>
            <a:picLocks noChangeAspect="1"/>
          </p:cNvPicPr>
          <p:nvPr/>
        </p:nvPicPr>
        <p:blipFill>
          <a:blip r:embed="rId2"/>
          <a:stretch>
            <a:fillRect/>
          </a:stretch>
        </p:blipFill>
        <p:spPr>
          <a:xfrm>
            <a:off x="4367212" y="2981714"/>
            <a:ext cx="3457575" cy="2686050"/>
          </a:xfrm>
          <a:prstGeom prst="rect">
            <a:avLst/>
          </a:prstGeom>
        </p:spPr>
      </p:pic>
    </p:spTree>
    <p:extLst>
      <p:ext uri="{BB962C8B-B14F-4D97-AF65-F5344CB8AC3E}">
        <p14:creationId xmlns:p14="http://schemas.microsoft.com/office/powerpoint/2010/main" val="300113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18B69897-1577-4AC8-A2BB-B205A2991377}"/>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4.1.2 </a:t>
            </a:r>
            <a:r>
              <a:rPr lang="en-US">
                <a:effectLst/>
                <a:latin typeface="Times New Roman" panose="02020603050405020304" pitchFamily="18" charset="0"/>
                <a:cs typeface="Times New Roman" panose="02020603050405020304" pitchFamily="18" charset="0"/>
              </a:rPr>
              <a:t>Các biến dạng do nội sai</a:t>
            </a:r>
          </a:p>
        </p:txBody>
      </p:sp>
      <p:pic>
        <p:nvPicPr>
          <p:cNvPr id="22" name="Hình ảnh 21">
            <a:extLst>
              <a:ext uri="{FF2B5EF4-FFF2-40B4-BE49-F238E27FC236}">
                <a16:creationId xmlns:a16="http://schemas.microsoft.com/office/drawing/2014/main" id="{498721E5-83EE-481F-8F83-8B34124721C4}"/>
              </a:ext>
            </a:extLst>
          </p:cNvPr>
          <p:cNvPicPr>
            <a:picLocks noChangeAspect="1"/>
          </p:cNvPicPr>
          <p:nvPr/>
        </p:nvPicPr>
        <p:blipFill>
          <a:blip r:embed="rId2"/>
          <a:stretch>
            <a:fillRect/>
          </a:stretch>
        </p:blipFill>
        <p:spPr>
          <a:xfrm>
            <a:off x="1548423" y="1862405"/>
            <a:ext cx="1257143" cy="1038095"/>
          </a:xfrm>
          <a:prstGeom prst="rect">
            <a:avLst/>
          </a:prstGeom>
        </p:spPr>
      </p:pic>
      <p:sp>
        <p:nvSpPr>
          <p:cNvPr id="23" name="Hộp Văn bản 22">
            <a:extLst>
              <a:ext uri="{FF2B5EF4-FFF2-40B4-BE49-F238E27FC236}">
                <a16:creationId xmlns:a16="http://schemas.microsoft.com/office/drawing/2014/main" id="{68AEB783-627F-4242-9CB4-CE05FE9F940C}"/>
              </a:ext>
            </a:extLst>
          </p:cNvPr>
          <p:cNvSpPr txBox="1"/>
          <p:nvPr/>
        </p:nvSpPr>
        <p:spPr>
          <a:xfrm>
            <a:off x="1052327" y="2900500"/>
            <a:ext cx="2249334" cy="369332"/>
          </a:xfrm>
          <a:prstGeom prst="rect">
            <a:avLst/>
          </a:prstGeom>
          <a:noFill/>
        </p:spPr>
        <p:txBody>
          <a:bodyPr wrap="none" rtlCol="0">
            <a:spAutoFit/>
          </a:bodyPr>
          <a:lstStyle/>
          <a:p>
            <a:r>
              <a:rPr lang="en-US"/>
              <a:t>a, Radial distortion</a:t>
            </a:r>
          </a:p>
        </p:txBody>
      </p:sp>
      <p:pic>
        <p:nvPicPr>
          <p:cNvPr id="25" name="Hình ảnh 24">
            <a:extLst>
              <a:ext uri="{FF2B5EF4-FFF2-40B4-BE49-F238E27FC236}">
                <a16:creationId xmlns:a16="http://schemas.microsoft.com/office/drawing/2014/main" id="{80654245-1896-4609-96D4-F3B15E52F3BE}"/>
              </a:ext>
            </a:extLst>
          </p:cNvPr>
          <p:cNvPicPr>
            <a:picLocks noChangeAspect="1"/>
          </p:cNvPicPr>
          <p:nvPr/>
        </p:nvPicPr>
        <p:blipFill>
          <a:blip r:embed="rId3"/>
          <a:stretch>
            <a:fillRect/>
          </a:stretch>
        </p:blipFill>
        <p:spPr>
          <a:xfrm>
            <a:off x="4004926" y="1862405"/>
            <a:ext cx="1508981" cy="1038094"/>
          </a:xfrm>
          <a:prstGeom prst="rect">
            <a:avLst/>
          </a:prstGeom>
        </p:spPr>
      </p:pic>
      <p:sp>
        <p:nvSpPr>
          <p:cNvPr id="26" name="Hộp Văn bản 25">
            <a:extLst>
              <a:ext uri="{FF2B5EF4-FFF2-40B4-BE49-F238E27FC236}">
                <a16:creationId xmlns:a16="http://schemas.microsoft.com/office/drawing/2014/main" id="{D9A9B278-90DD-4A9D-80E4-C2686E03544A}"/>
              </a:ext>
            </a:extLst>
          </p:cNvPr>
          <p:cNvSpPr txBox="1"/>
          <p:nvPr/>
        </p:nvSpPr>
        <p:spPr>
          <a:xfrm>
            <a:off x="3401513" y="2900500"/>
            <a:ext cx="2715808" cy="369332"/>
          </a:xfrm>
          <a:prstGeom prst="rect">
            <a:avLst/>
          </a:prstGeom>
          <a:noFill/>
        </p:spPr>
        <p:txBody>
          <a:bodyPr wrap="none" rtlCol="0">
            <a:spAutoFit/>
          </a:bodyPr>
          <a:lstStyle/>
          <a:p>
            <a:r>
              <a:rPr lang="en-US"/>
              <a:t>b, Tangential distortion</a:t>
            </a:r>
          </a:p>
        </p:txBody>
      </p:sp>
      <p:pic>
        <p:nvPicPr>
          <p:cNvPr id="28" name="Hình ảnh 27">
            <a:extLst>
              <a:ext uri="{FF2B5EF4-FFF2-40B4-BE49-F238E27FC236}">
                <a16:creationId xmlns:a16="http://schemas.microsoft.com/office/drawing/2014/main" id="{1A59EF6A-14EF-485F-BCDF-6EF38AB853DA}"/>
              </a:ext>
            </a:extLst>
          </p:cNvPr>
          <p:cNvPicPr>
            <a:picLocks noChangeAspect="1"/>
          </p:cNvPicPr>
          <p:nvPr/>
        </p:nvPicPr>
        <p:blipFill>
          <a:blip r:embed="rId4"/>
          <a:stretch>
            <a:fillRect/>
          </a:stretch>
        </p:blipFill>
        <p:spPr>
          <a:xfrm>
            <a:off x="6477374" y="1862405"/>
            <a:ext cx="1469777" cy="1038094"/>
          </a:xfrm>
          <a:prstGeom prst="rect">
            <a:avLst/>
          </a:prstGeom>
        </p:spPr>
      </p:pic>
      <p:sp>
        <p:nvSpPr>
          <p:cNvPr id="29" name="Hộp Văn bản 28">
            <a:extLst>
              <a:ext uri="{FF2B5EF4-FFF2-40B4-BE49-F238E27FC236}">
                <a16:creationId xmlns:a16="http://schemas.microsoft.com/office/drawing/2014/main" id="{F307F227-40CE-45F2-AF4B-E3629F2B700F}"/>
              </a:ext>
            </a:extLst>
          </p:cNvPr>
          <p:cNvSpPr txBox="1"/>
          <p:nvPr/>
        </p:nvSpPr>
        <p:spPr>
          <a:xfrm>
            <a:off x="6385753" y="2900500"/>
            <a:ext cx="1653017" cy="369332"/>
          </a:xfrm>
          <a:prstGeom prst="rect">
            <a:avLst/>
          </a:prstGeom>
          <a:noFill/>
        </p:spPr>
        <p:txBody>
          <a:bodyPr wrap="none" rtlCol="0">
            <a:spAutoFit/>
          </a:bodyPr>
          <a:lstStyle/>
          <a:p>
            <a:r>
              <a:rPr lang="en-US"/>
              <a:t>c, Scale error</a:t>
            </a:r>
          </a:p>
        </p:txBody>
      </p:sp>
      <p:sp>
        <p:nvSpPr>
          <p:cNvPr id="30" name="Hộp Văn bản 29">
            <a:extLst>
              <a:ext uri="{FF2B5EF4-FFF2-40B4-BE49-F238E27FC236}">
                <a16:creationId xmlns:a16="http://schemas.microsoft.com/office/drawing/2014/main" id="{077254EF-9AEF-44AA-9B84-00DF53099345}"/>
              </a:ext>
            </a:extLst>
          </p:cNvPr>
          <p:cNvSpPr txBox="1"/>
          <p:nvPr/>
        </p:nvSpPr>
        <p:spPr>
          <a:xfrm>
            <a:off x="8398823" y="2897841"/>
            <a:ext cx="2326278" cy="369332"/>
          </a:xfrm>
          <a:prstGeom prst="rect">
            <a:avLst/>
          </a:prstGeom>
          <a:noFill/>
        </p:spPr>
        <p:txBody>
          <a:bodyPr wrap="none" rtlCol="0">
            <a:spAutoFit/>
          </a:bodyPr>
          <a:lstStyle/>
          <a:p>
            <a:r>
              <a:rPr lang="en-US"/>
              <a:t>d, Project distortion</a:t>
            </a:r>
          </a:p>
        </p:txBody>
      </p:sp>
      <p:pic>
        <p:nvPicPr>
          <p:cNvPr id="32" name="Hình ảnh 31">
            <a:extLst>
              <a:ext uri="{FF2B5EF4-FFF2-40B4-BE49-F238E27FC236}">
                <a16:creationId xmlns:a16="http://schemas.microsoft.com/office/drawing/2014/main" id="{C747EB56-C753-4EAB-B4E4-552E4625F5D1}"/>
              </a:ext>
            </a:extLst>
          </p:cNvPr>
          <p:cNvPicPr>
            <a:picLocks noChangeAspect="1"/>
          </p:cNvPicPr>
          <p:nvPr/>
        </p:nvPicPr>
        <p:blipFill>
          <a:blip r:embed="rId5"/>
          <a:stretch>
            <a:fillRect/>
          </a:stretch>
        </p:blipFill>
        <p:spPr>
          <a:xfrm>
            <a:off x="8807168" y="1862405"/>
            <a:ext cx="1421486" cy="1035655"/>
          </a:xfrm>
          <a:prstGeom prst="rect">
            <a:avLst/>
          </a:prstGeom>
        </p:spPr>
      </p:pic>
      <p:pic>
        <p:nvPicPr>
          <p:cNvPr id="36" name="Hình ảnh 35">
            <a:extLst>
              <a:ext uri="{FF2B5EF4-FFF2-40B4-BE49-F238E27FC236}">
                <a16:creationId xmlns:a16="http://schemas.microsoft.com/office/drawing/2014/main" id="{123BEB2C-EB2C-4B51-8E03-8C0622AB837B}"/>
              </a:ext>
            </a:extLst>
          </p:cNvPr>
          <p:cNvPicPr>
            <a:picLocks noChangeAspect="1"/>
          </p:cNvPicPr>
          <p:nvPr/>
        </p:nvPicPr>
        <p:blipFill>
          <a:blip r:embed="rId6"/>
          <a:stretch>
            <a:fillRect/>
          </a:stretch>
        </p:blipFill>
        <p:spPr>
          <a:xfrm>
            <a:off x="823026" y="4035451"/>
            <a:ext cx="1982540" cy="1035656"/>
          </a:xfrm>
          <a:prstGeom prst="rect">
            <a:avLst/>
          </a:prstGeom>
        </p:spPr>
      </p:pic>
      <p:sp>
        <p:nvSpPr>
          <p:cNvPr id="37" name="Hộp Văn bản 36">
            <a:extLst>
              <a:ext uri="{FF2B5EF4-FFF2-40B4-BE49-F238E27FC236}">
                <a16:creationId xmlns:a16="http://schemas.microsoft.com/office/drawing/2014/main" id="{80CE7874-07D0-4CB5-9482-49C478B9744F}"/>
              </a:ext>
            </a:extLst>
          </p:cNvPr>
          <p:cNvSpPr txBox="1"/>
          <p:nvPr/>
        </p:nvSpPr>
        <p:spPr>
          <a:xfrm>
            <a:off x="1295564" y="5071107"/>
            <a:ext cx="1037463" cy="369332"/>
          </a:xfrm>
          <a:prstGeom prst="rect">
            <a:avLst/>
          </a:prstGeom>
          <a:noFill/>
        </p:spPr>
        <p:txBody>
          <a:bodyPr wrap="none" rtlCol="0">
            <a:spAutoFit/>
          </a:bodyPr>
          <a:lstStyle/>
          <a:p>
            <a:r>
              <a:rPr lang="en-US"/>
              <a:t>e, Skew</a:t>
            </a:r>
          </a:p>
        </p:txBody>
      </p:sp>
      <p:pic>
        <p:nvPicPr>
          <p:cNvPr id="39" name="Hình ảnh 38">
            <a:extLst>
              <a:ext uri="{FF2B5EF4-FFF2-40B4-BE49-F238E27FC236}">
                <a16:creationId xmlns:a16="http://schemas.microsoft.com/office/drawing/2014/main" id="{A687ECDE-1084-409C-8668-2E01D939EC37}"/>
              </a:ext>
            </a:extLst>
          </p:cNvPr>
          <p:cNvPicPr>
            <a:picLocks noChangeAspect="1"/>
          </p:cNvPicPr>
          <p:nvPr/>
        </p:nvPicPr>
        <p:blipFill>
          <a:blip r:embed="rId7"/>
          <a:stretch>
            <a:fillRect/>
          </a:stretch>
        </p:blipFill>
        <p:spPr>
          <a:xfrm>
            <a:off x="3642227" y="3836485"/>
            <a:ext cx="1508981" cy="1234622"/>
          </a:xfrm>
          <a:prstGeom prst="rect">
            <a:avLst/>
          </a:prstGeom>
        </p:spPr>
      </p:pic>
      <p:sp>
        <p:nvSpPr>
          <p:cNvPr id="40" name="Hộp Văn bản 39">
            <a:extLst>
              <a:ext uri="{FF2B5EF4-FFF2-40B4-BE49-F238E27FC236}">
                <a16:creationId xmlns:a16="http://schemas.microsoft.com/office/drawing/2014/main" id="{F3B0945E-0249-4BB6-923D-3131AB17BCC6}"/>
              </a:ext>
            </a:extLst>
          </p:cNvPr>
          <p:cNvSpPr txBox="1"/>
          <p:nvPr/>
        </p:nvSpPr>
        <p:spPr>
          <a:xfrm>
            <a:off x="2940228" y="5071107"/>
            <a:ext cx="2912977" cy="369332"/>
          </a:xfrm>
          <a:prstGeom prst="rect">
            <a:avLst/>
          </a:prstGeom>
          <a:noFill/>
        </p:spPr>
        <p:txBody>
          <a:bodyPr wrap="none" rtlCol="0">
            <a:spAutoFit/>
          </a:bodyPr>
          <a:lstStyle/>
          <a:p>
            <a:r>
              <a:rPr lang="en-US"/>
              <a:t>f, Along track scale error</a:t>
            </a:r>
          </a:p>
        </p:txBody>
      </p:sp>
      <p:pic>
        <p:nvPicPr>
          <p:cNvPr id="42" name="Hình ảnh 41">
            <a:extLst>
              <a:ext uri="{FF2B5EF4-FFF2-40B4-BE49-F238E27FC236}">
                <a16:creationId xmlns:a16="http://schemas.microsoft.com/office/drawing/2014/main" id="{3DDB48E7-EE0A-486B-BB92-BB3A74B0B717}"/>
              </a:ext>
            </a:extLst>
          </p:cNvPr>
          <p:cNvPicPr>
            <a:picLocks noChangeAspect="1"/>
          </p:cNvPicPr>
          <p:nvPr/>
        </p:nvPicPr>
        <p:blipFill>
          <a:blip r:embed="rId8"/>
          <a:stretch>
            <a:fillRect/>
          </a:stretch>
        </p:blipFill>
        <p:spPr>
          <a:xfrm>
            <a:off x="6689866" y="4032792"/>
            <a:ext cx="1615129" cy="1035656"/>
          </a:xfrm>
          <a:prstGeom prst="rect">
            <a:avLst/>
          </a:prstGeom>
        </p:spPr>
      </p:pic>
      <p:sp>
        <p:nvSpPr>
          <p:cNvPr id="43" name="Hộp Văn bản 42">
            <a:extLst>
              <a:ext uri="{FF2B5EF4-FFF2-40B4-BE49-F238E27FC236}">
                <a16:creationId xmlns:a16="http://schemas.microsoft.com/office/drawing/2014/main" id="{CB6B7279-6AAD-49B5-B703-71AE407117F1}"/>
              </a:ext>
            </a:extLst>
          </p:cNvPr>
          <p:cNvSpPr txBox="1"/>
          <p:nvPr/>
        </p:nvSpPr>
        <p:spPr>
          <a:xfrm>
            <a:off x="6197234" y="5071107"/>
            <a:ext cx="2600392" cy="369332"/>
          </a:xfrm>
          <a:prstGeom prst="rect">
            <a:avLst/>
          </a:prstGeom>
          <a:noFill/>
        </p:spPr>
        <p:txBody>
          <a:bodyPr wrap="none" rtlCol="0">
            <a:spAutoFit/>
          </a:bodyPr>
          <a:lstStyle/>
          <a:p>
            <a:r>
              <a:rPr lang="en-US"/>
              <a:t>g, Step-wise distortion</a:t>
            </a:r>
          </a:p>
        </p:txBody>
      </p:sp>
      <p:pic>
        <p:nvPicPr>
          <p:cNvPr id="45" name="Hình ảnh 44">
            <a:extLst>
              <a:ext uri="{FF2B5EF4-FFF2-40B4-BE49-F238E27FC236}">
                <a16:creationId xmlns:a16="http://schemas.microsoft.com/office/drawing/2014/main" id="{20021D5D-7465-46C5-BDCF-BD71AC1F5650}"/>
              </a:ext>
            </a:extLst>
          </p:cNvPr>
          <p:cNvPicPr>
            <a:picLocks noChangeAspect="1"/>
          </p:cNvPicPr>
          <p:nvPr/>
        </p:nvPicPr>
        <p:blipFill>
          <a:blip r:embed="rId9"/>
          <a:stretch>
            <a:fillRect/>
          </a:stretch>
        </p:blipFill>
        <p:spPr>
          <a:xfrm>
            <a:off x="9537714" y="4032792"/>
            <a:ext cx="1649377" cy="1035656"/>
          </a:xfrm>
          <a:prstGeom prst="rect">
            <a:avLst/>
          </a:prstGeom>
        </p:spPr>
      </p:pic>
      <p:sp>
        <p:nvSpPr>
          <p:cNvPr id="46" name="Hộp Văn bản 45">
            <a:extLst>
              <a:ext uri="{FF2B5EF4-FFF2-40B4-BE49-F238E27FC236}">
                <a16:creationId xmlns:a16="http://schemas.microsoft.com/office/drawing/2014/main" id="{FEF3C434-8345-41A5-B673-EF836B6FA28D}"/>
              </a:ext>
            </a:extLst>
          </p:cNvPr>
          <p:cNvSpPr txBox="1"/>
          <p:nvPr/>
        </p:nvSpPr>
        <p:spPr>
          <a:xfrm>
            <a:off x="9008505" y="5068448"/>
            <a:ext cx="2707793" cy="369332"/>
          </a:xfrm>
          <a:prstGeom prst="rect">
            <a:avLst/>
          </a:prstGeom>
          <a:noFill/>
        </p:spPr>
        <p:txBody>
          <a:bodyPr wrap="none" rtlCol="0">
            <a:spAutoFit/>
          </a:bodyPr>
          <a:lstStyle/>
          <a:p>
            <a:r>
              <a:rPr lang="en-US"/>
              <a:t>h, Scan-line scale error</a:t>
            </a:r>
          </a:p>
        </p:txBody>
      </p:sp>
    </p:spTree>
    <p:extLst>
      <p:ext uri="{BB962C8B-B14F-4D97-AF65-F5344CB8AC3E}">
        <p14:creationId xmlns:p14="http://schemas.microsoft.com/office/powerpoint/2010/main" val="38104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3CE64139-D087-48AF-9EF3-D6D876BFC2C3}"/>
              </a:ext>
            </a:extLst>
          </p:cNvPr>
          <p:cNvSpPr txBox="1">
            <a:spLocks/>
          </p:cNvSpPr>
          <p:nvPr/>
        </p:nvSpPr>
        <p:spPr>
          <a:xfrm>
            <a:off x="646111" y="452718"/>
            <a:ext cx="9404723" cy="766482"/>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4.1.2 </a:t>
            </a:r>
            <a:r>
              <a:rPr lang="en-US">
                <a:effectLst/>
                <a:latin typeface="Times New Roman" panose="02020603050405020304" pitchFamily="18" charset="0"/>
                <a:cs typeface="Times New Roman" panose="02020603050405020304" pitchFamily="18" charset="0"/>
              </a:rPr>
              <a:t>Các loại biến dạng hình học do ngoại sai</a:t>
            </a:r>
          </a:p>
        </p:txBody>
      </p:sp>
      <p:pic>
        <p:nvPicPr>
          <p:cNvPr id="5" name="Hình ảnh 4">
            <a:extLst>
              <a:ext uri="{FF2B5EF4-FFF2-40B4-BE49-F238E27FC236}">
                <a16:creationId xmlns:a16="http://schemas.microsoft.com/office/drawing/2014/main" id="{2E8DAB04-C1BD-42E0-B8C4-16C1C5CBA894}"/>
              </a:ext>
            </a:extLst>
          </p:cNvPr>
          <p:cNvPicPr>
            <a:picLocks noChangeAspect="1"/>
          </p:cNvPicPr>
          <p:nvPr/>
        </p:nvPicPr>
        <p:blipFill>
          <a:blip r:embed="rId2"/>
          <a:stretch>
            <a:fillRect/>
          </a:stretch>
        </p:blipFill>
        <p:spPr>
          <a:xfrm>
            <a:off x="1675528" y="1645021"/>
            <a:ext cx="1181100" cy="809625"/>
          </a:xfrm>
          <a:prstGeom prst="rect">
            <a:avLst/>
          </a:prstGeom>
        </p:spPr>
      </p:pic>
      <p:sp>
        <p:nvSpPr>
          <p:cNvPr id="6" name="Hộp Văn bản 5">
            <a:extLst>
              <a:ext uri="{FF2B5EF4-FFF2-40B4-BE49-F238E27FC236}">
                <a16:creationId xmlns:a16="http://schemas.microsoft.com/office/drawing/2014/main" id="{C7D26A70-BE9A-4532-A3F9-29E653123C03}"/>
              </a:ext>
            </a:extLst>
          </p:cNvPr>
          <p:cNvSpPr txBox="1"/>
          <p:nvPr/>
        </p:nvSpPr>
        <p:spPr>
          <a:xfrm>
            <a:off x="1741128" y="2731503"/>
            <a:ext cx="1063112" cy="276999"/>
          </a:xfrm>
          <a:prstGeom prst="rect">
            <a:avLst/>
          </a:prstGeom>
          <a:noFill/>
        </p:spPr>
        <p:txBody>
          <a:bodyPr wrap="none" rtlCol="0">
            <a:spAutoFit/>
          </a:bodyPr>
          <a:lstStyle/>
          <a:p>
            <a:r>
              <a:rPr lang="en-US" sz="1200"/>
              <a:t>a, Shift error</a:t>
            </a:r>
          </a:p>
        </p:txBody>
      </p:sp>
      <p:pic>
        <p:nvPicPr>
          <p:cNvPr id="7" name="Hình ảnh 6">
            <a:extLst>
              <a:ext uri="{FF2B5EF4-FFF2-40B4-BE49-F238E27FC236}">
                <a16:creationId xmlns:a16="http://schemas.microsoft.com/office/drawing/2014/main" id="{F839A534-1B86-4DB8-8942-0F27B2307822}"/>
              </a:ext>
            </a:extLst>
          </p:cNvPr>
          <p:cNvPicPr>
            <a:picLocks noChangeAspect="1"/>
          </p:cNvPicPr>
          <p:nvPr/>
        </p:nvPicPr>
        <p:blipFill>
          <a:blip r:embed="rId3"/>
          <a:stretch>
            <a:fillRect/>
          </a:stretch>
        </p:blipFill>
        <p:spPr>
          <a:xfrm>
            <a:off x="4016733" y="1592633"/>
            <a:ext cx="1257300" cy="914400"/>
          </a:xfrm>
          <a:prstGeom prst="rect">
            <a:avLst/>
          </a:prstGeom>
        </p:spPr>
      </p:pic>
      <p:sp>
        <p:nvSpPr>
          <p:cNvPr id="8" name="Hộp Văn bản 7">
            <a:extLst>
              <a:ext uri="{FF2B5EF4-FFF2-40B4-BE49-F238E27FC236}">
                <a16:creationId xmlns:a16="http://schemas.microsoft.com/office/drawing/2014/main" id="{9E534326-444B-47B1-9715-8476E84FE559}"/>
              </a:ext>
            </a:extLst>
          </p:cNvPr>
          <p:cNvSpPr txBox="1"/>
          <p:nvPr/>
        </p:nvSpPr>
        <p:spPr>
          <a:xfrm>
            <a:off x="3814867" y="2735635"/>
            <a:ext cx="1170513" cy="276999"/>
          </a:xfrm>
          <a:prstGeom prst="rect">
            <a:avLst/>
          </a:prstGeom>
          <a:noFill/>
        </p:spPr>
        <p:txBody>
          <a:bodyPr wrap="none" rtlCol="0">
            <a:spAutoFit/>
          </a:bodyPr>
          <a:lstStyle/>
          <a:p>
            <a:r>
              <a:rPr lang="en-US" sz="1200"/>
              <a:t>b, Scale error</a:t>
            </a:r>
          </a:p>
        </p:txBody>
      </p:sp>
      <p:pic>
        <p:nvPicPr>
          <p:cNvPr id="9" name="Hình ảnh 8">
            <a:extLst>
              <a:ext uri="{FF2B5EF4-FFF2-40B4-BE49-F238E27FC236}">
                <a16:creationId xmlns:a16="http://schemas.microsoft.com/office/drawing/2014/main" id="{F4F591CB-A839-4A7C-9CA5-C8B219174563}"/>
              </a:ext>
            </a:extLst>
          </p:cNvPr>
          <p:cNvPicPr>
            <a:picLocks noChangeAspect="1"/>
          </p:cNvPicPr>
          <p:nvPr/>
        </p:nvPicPr>
        <p:blipFill>
          <a:blip r:embed="rId4"/>
          <a:stretch>
            <a:fillRect/>
          </a:stretch>
        </p:blipFill>
        <p:spPr>
          <a:xfrm>
            <a:off x="6636206" y="1592633"/>
            <a:ext cx="1038225" cy="914400"/>
          </a:xfrm>
          <a:prstGeom prst="rect">
            <a:avLst/>
          </a:prstGeom>
        </p:spPr>
      </p:pic>
      <p:sp>
        <p:nvSpPr>
          <p:cNvPr id="10" name="Hộp Văn bản 9">
            <a:extLst>
              <a:ext uri="{FF2B5EF4-FFF2-40B4-BE49-F238E27FC236}">
                <a16:creationId xmlns:a16="http://schemas.microsoft.com/office/drawing/2014/main" id="{B9BD7F3B-1B6E-4D0C-849D-C86819B14EA2}"/>
              </a:ext>
            </a:extLst>
          </p:cNvPr>
          <p:cNvSpPr txBox="1"/>
          <p:nvPr/>
        </p:nvSpPr>
        <p:spPr>
          <a:xfrm>
            <a:off x="6640174" y="2731504"/>
            <a:ext cx="1034257" cy="276999"/>
          </a:xfrm>
          <a:prstGeom prst="rect">
            <a:avLst/>
          </a:prstGeom>
          <a:noFill/>
        </p:spPr>
        <p:txBody>
          <a:bodyPr wrap="none" rtlCol="0">
            <a:spAutoFit/>
          </a:bodyPr>
          <a:lstStyle/>
          <a:p>
            <a:r>
              <a:rPr lang="en-US" sz="1200"/>
              <a:t>c, V/H error</a:t>
            </a:r>
          </a:p>
        </p:txBody>
      </p:sp>
      <p:pic>
        <p:nvPicPr>
          <p:cNvPr id="11" name="Hình ảnh 10">
            <a:extLst>
              <a:ext uri="{FF2B5EF4-FFF2-40B4-BE49-F238E27FC236}">
                <a16:creationId xmlns:a16="http://schemas.microsoft.com/office/drawing/2014/main" id="{73D27C83-FF61-446B-BDA3-961FD4BAF6DB}"/>
              </a:ext>
            </a:extLst>
          </p:cNvPr>
          <p:cNvPicPr>
            <a:picLocks noChangeAspect="1"/>
          </p:cNvPicPr>
          <p:nvPr/>
        </p:nvPicPr>
        <p:blipFill>
          <a:blip r:embed="rId5"/>
          <a:stretch>
            <a:fillRect/>
          </a:stretch>
        </p:blipFill>
        <p:spPr>
          <a:xfrm>
            <a:off x="8811697" y="1687883"/>
            <a:ext cx="1352550" cy="723900"/>
          </a:xfrm>
          <a:prstGeom prst="rect">
            <a:avLst/>
          </a:prstGeom>
        </p:spPr>
      </p:pic>
      <p:sp>
        <p:nvSpPr>
          <p:cNvPr id="12" name="Hộp Văn bản 11">
            <a:extLst>
              <a:ext uri="{FF2B5EF4-FFF2-40B4-BE49-F238E27FC236}">
                <a16:creationId xmlns:a16="http://schemas.microsoft.com/office/drawing/2014/main" id="{CF6FFD27-82EC-4B57-8BF5-360FBC9571E6}"/>
              </a:ext>
            </a:extLst>
          </p:cNvPr>
          <p:cNvSpPr txBox="1"/>
          <p:nvPr/>
        </p:nvSpPr>
        <p:spPr>
          <a:xfrm>
            <a:off x="9108701" y="2731503"/>
            <a:ext cx="758541" cy="276999"/>
          </a:xfrm>
          <a:prstGeom prst="rect">
            <a:avLst/>
          </a:prstGeom>
          <a:noFill/>
        </p:spPr>
        <p:txBody>
          <a:bodyPr wrap="none" rtlCol="0">
            <a:spAutoFit/>
          </a:bodyPr>
          <a:lstStyle/>
          <a:p>
            <a:r>
              <a:rPr lang="en-US" sz="1200"/>
              <a:t>d, Skew</a:t>
            </a:r>
          </a:p>
        </p:txBody>
      </p:sp>
      <p:pic>
        <p:nvPicPr>
          <p:cNvPr id="13" name="Hình ảnh 12">
            <a:extLst>
              <a:ext uri="{FF2B5EF4-FFF2-40B4-BE49-F238E27FC236}">
                <a16:creationId xmlns:a16="http://schemas.microsoft.com/office/drawing/2014/main" id="{C6B9A4AB-56D3-4B2E-8541-5FBDACC377F3}"/>
              </a:ext>
            </a:extLst>
          </p:cNvPr>
          <p:cNvPicPr>
            <a:picLocks noChangeAspect="1"/>
          </p:cNvPicPr>
          <p:nvPr/>
        </p:nvPicPr>
        <p:blipFill>
          <a:blip r:embed="rId6"/>
          <a:stretch>
            <a:fillRect/>
          </a:stretch>
        </p:blipFill>
        <p:spPr>
          <a:xfrm>
            <a:off x="1727915" y="4148450"/>
            <a:ext cx="1076325" cy="857250"/>
          </a:xfrm>
          <a:prstGeom prst="rect">
            <a:avLst/>
          </a:prstGeom>
        </p:spPr>
      </p:pic>
      <p:sp>
        <p:nvSpPr>
          <p:cNvPr id="14" name="Hộp Văn bản 13">
            <a:extLst>
              <a:ext uri="{FF2B5EF4-FFF2-40B4-BE49-F238E27FC236}">
                <a16:creationId xmlns:a16="http://schemas.microsoft.com/office/drawing/2014/main" id="{5EA2BDC9-4F78-4F88-AA00-218059D879B8}"/>
              </a:ext>
            </a:extLst>
          </p:cNvPr>
          <p:cNvSpPr txBox="1"/>
          <p:nvPr/>
        </p:nvSpPr>
        <p:spPr>
          <a:xfrm>
            <a:off x="1334266" y="5286918"/>
            <a:ext cx="1645002" cy="276999"/>
          </a:xfrm>
          <a:prstGeom prst="rect">
            <a:avLst/>
          </a:prstGeom>
          <a:noFill/>
        </p:spPr>
        <p:txBody>
          <a:bodyPr wrap="none" rtlCol="0">
            <a:spAutoFit/>
          </a:bodyPr>
          <a:lstStyle/>
          <a:p>
            <a:r>
              <a:rPr lang="en-US" sz="1200"/>
              <a:t>e, Skew of scan line</a:t>
            </a:r>
          </a:p>
        </p:txBody>
      </p:sp>
      <p:pic>
        <p:nvPicPr>
          <p:cNvPr id="15" name="Hình ảnh 14">
            <a:extLst>
              <a:ext uri="{FF2B5EF4-FFF2-40B4-BE49-F238E27FC236}">
                <a16:creationId xmlns:a16="http://schemas.microsoft.com/office/drawing/2014/main" id="{53B83E03-64F4-4F37-B4E0-757649EFEB58}"/>
              </a:ext>
            </a:extLst>
          </p:cNvPr>
          <p:cNvPicPr>
            <a:picLocks noChangeAspect="1"/>
          </p:cNvPicPr>
          <p:nvPr/>
        </p:nvPicPr>
        <p:blipFill>
          <a:blip r:embed="rId7"/>
          <a:stretch>
            <a:fillRect/>
          </a:stretch>
        </p:blipFill>
        <p:spPr>
          <a:xfrm>
            <a:off x="4016733" y="4053200"/>
            <a:ext cx="1257300" cy="952500"/>
          </a:xfrm>
          <a:prstGeom prst="rect">
            <a:avLst/>
          </a:prstGeom>
        </p:spPr>
      </p:pic>
      <p:sp>
        <p:nvSpPr>
          <p:cNvPr id="16" name="Hộp Văn bản 15">
            <a:extLst>
              <a:ext uri="{FF2B5EF4-FFF2-40B4-BE49-F238E27FC236}">
                <a16:creationId xmlns:a16="http://schemas.microsoft.com/office/drawing/2014/main" id="{D31FC7C3-0BF1-460F-B489-698C11CA8A86}"/>
              </a:ext>
            </a:extLst>
          </p:cNvPr>
          <p:cNvSpPr txBox="1"/>
          <p:nvPr/>
        </p:nvSpPr>
        <p:spPr>
          <a:xfrm>
            <a:off x="3865362" y="5314835"/>
            <a:ext cx="1560042" cy="276999"/>
          </a:xfrm>
          <a:prstGeom prst="rect">
            <a:avLst/>
          </a:prstGeom>
          <a:noFill/>
        </p:spPr>
        <p:txBody>
          <a:bodyPr wrap="none" rtlCol="0">
            <a:spAutoFit/>
          </a:bodyPr>
          <a:lstStyle/>
          <a:p>
            <a:r>
              <a:rPr lang="en-US" sz="1200"/>
              <a:t>f, Project distortion</a:t>
            </a:r>
          </a:p>
        </p:txBody>
      </p:sp>
      <p:pic>
        <p:nvPicPr>
          <p:cNvPr id="17" name="Hình ảnh 16">
            <a:extLst>
              <a:ext uri="{FF2B5EF4-FFF2-40B4-BE49-F238E27FC236}">
                <a16:creationId xmlns:a16="http://schemas.microsoft.com/office/drawing/2014/main" id="{6F6DA7F1-207D-4BCE-8E16-8AE5BDB975AF}"/>
              </a:ext>
            </a:extLst>
          </p:cNvPr>
          <p:cNvPicPr>
            <a:picLocks noChangeAspect="1"/>
          </p:cNvPicPr>
          <p:nvPr/>
        </p:nvPicPr>
        <p:blipFill>
          <a:blip r:embed="rId8"/>
          <a:stretch>
            <a:fillRect/>
          </a:stretch>
        </p:blipFill>
        <p:spPr>
          <a:xfrm>
            <a:off x="6514888" y="4102968"/>
            <a:ext cx="1213184" cy="838200"/>
          </a:xfrm>
          <a:prstGeom prst="rect">
            <a:avLst/>
          </a:prstGeom>
        </p:spPr>
      </p:pic>
      <p:sp>
        <p:nvSpPr>
          <p:cNvPr id="18" name="Hộp Văn bản 17">
            <a:extLst>
              <a:ext uri="{FF2B5EF4-FFF2-40B4-BE49-F238E27FC236}">
                <a16:creationId xmlns:a16="http://schemas.microsoft.com/office/drawing/2014/main" id="{29E34C4D-A59E-423A-A641-5C396AE7B020}"/>
              </a:ext>
            </a:extLst>
          </p:cNvPr>
          <p:cNvSpPr txBox="1"/>
          <p:nvPr/>
        </p:nvSpPr>
        <p:spPr>
          <a:xfrm>
            <a:off x="6356862" y="5193093"/>
            <a:ext cx="1596912" cy="461665"/>
          </a:xfrm>
          <a:prstGeom prst="rect">
            <a:avLst/>
          </a:prstGeom>
          <a:noFill/>
        </p:spPr>
        <p:txBody>
          <a:bodyPr wrap="none" rtlCol="0">
            <a:spAutoFit/>
          </a:bodyPr>
          <a:lstStyle/>
          <a:p>
            <a:pPr algn="ctr"/>
            <a:r>
              <a:rPr lang="en-US" sz="1200"/>
              <a:t>g, Distortion due to</a:t>
            </a:r>
          </a:p>
          <a:p>
            <a:pPr algn="ctr"/>
            <a:r>
              <a:rPr lang="en-US" sz="1200"/>
              <a:t>earth curvature</a:t>
            </a:r>
          </a:p>
        </p:txBody>
      </p:sp>
      <p:pic>
        <p:nvPicPr>
          <p:cNvPr id="19" name="Hình ảnh 18">
            <a:extLst>
              <a:ext uri="{FF2B5EF4-FFF2-40B4-BE49-F238E27FC236}">
                <a16:creationId xmlns:a16="http://schemas.microsoft.com/office/drawing/2014/main" id="{C42126D3-6193-4D65-9AE1-8B7C690FB295}"/>
              </a:ext>
            </a:extLst>
          </p:cNvPr>
          <p:cNvPicPr>
            <a:picLocks noChangeAspect="1"/>
          </p:cNvPicPr>
          <p:nvPr/>
        </p:nvPicPr>
        <p:blipFill>
          <a:blip r:embed="rId9"/>
          <a:stretch>
            <a:fillRect/>
          </a:stretch>
        </p:blipFill>
        <p:spPr>
          <a:xfrm>
            <a:off x="8870601" y="4053200"/>
            <a:ext cx="1213184" cy="855728"/>
          </a:xfrm>
          <a:prstGeom prst="rect">
            <a:avLst/>
          </a:prstGeom>
        </p:spPr>
      </p:pic>
      <p:sp>
        <p:nvSpPr>
          <p:cNvPr id="20" name="Hộp Văn bản 19">
            <a:extLst>
              <a:ext uri="{FF2B5EF4-FFF2-40B4-BE49-F238E27FC236}">
                <a16:creationId xmlns:a16="http://schemas.microsoft.com/office/drawing/2014/main" id="{340DB0DC-61A3-469A-8456-6A1F9953EFD1}"/>
              </a:ext>
            </a:extLst>
          </p:cNvPr>
          <p:cNvSpPr txBox="1"/>
          <p:nvPr/>
        </p:nvSpPr>
        <p:spPr>
          <a:xfrm>
            <a:off x="8885232" y="5224271"/>
            <a:ext cx="1252266" cy="461665"/>
          </a:xfrm>
          <a:prstGeom prst="rect">
            <a:avLst/>
          </a:prstGeom>
          <a:noFill/>
        </p:spPr>
        <p:txBody>
          <a:bodyPr wrap="none" rtlCol="0">
            <a:spAutoFit/>
          </a:bodyPr>
          <a:lstStyle/>
          <a:p>
            <a:pPr algn="ctr"/>
            <a:r>
              <a:rPr lang="en-US" sz="1200"/>
              <a:t>h, Terrain relief</a:t>
            </a:r>
          </a:p>
          <a:p>
            <a:pPr algn="ctr"/>
            <a:r>
              <a:rPr lang="en-US" sz="1200"/>
              <a:t>displacement</a:t>
            </a:r>
          </a:p>
        </p:txBody>
      </p:sp>
    </p:spTree>
    <p:extLst>
      <p:ext uri="{BB962C8B-B14F-4D97-AF65-F5344CB8AC3E}">
        <p14:creationId xmlns:p14="http://schemas.microsoft.com/office/powerpoint/2010/main" val="210971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006E3437-46FA-42FB-A969-3AB6FCF3B2E3}"/>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4.1.3 </a:t>
            </a:r>
            <a:r>
              <a:rPr lang="en-US">
                <a:effectLst/>
                <a:latin typeface="Times New Roman" panose="02020603050405020304" pitchFamily="18" charset="0"/>
                <a:cs typeface="Times New Roman" panose="02020603050405020304" pitchFamily="18" charset="0"/>
              </a:rPr>
              <a:t>Các b</a:t>
            </a:r>
            <a:r>
              <a:rPr lang="vi-VN">
                <a:effectLst/>
                <a:latin typeface="Times New Roman" panose="02020603050405020304" pitchFamily="18" charset="0"/>
                <a:cs typeface="Times New Roman" panose="02020603050405020304" pitchFamily="18" charset="0"/>
              </a:rPr>
              <a:t>ư</a:t>
            </a:r>
            <a:r>
              <a:rPr lang="en-US">
                <a:effectLst/>
                <a:latin typeface="Times New Roman" panose="02020603050405020304" pitchFamily="18" charset="0"/>
                <a:cs typeface="Times New Roman" panose="02020603050405020304" pitchFamily="18" charset="0"/>
              </a:rPr>
              <a:t>ớc hiệu chỉnh hình học</a:t>
            </a:r>
          </a:p>
        </p:txBody>
      </p:sp>
      <p:sp>
        <p:nvSpPr>
          <p:cNvPr id="6" name="Hình chữ nhật: Góc Tròn 5">
            <a:extLst>
              <a:ext uri="{FF2B5EF4-FFF2-40B4-BE49-F238E27FC236}">
                <a16:creationId xmlns:a16="http://schemas.microsoft.com/office/drawing/2014/main" id="{6D229B71-BF92-454E-95D4-501F387F68D2}"/>
              </a:ext>
            </a:extLst>
          </p:cNvPr>
          <p:cNvSpPr/>
          <p:nvPr/>
        </p:nvSpPr>
        <p:spPr>
          <a:xfrm>
            <a:off x="2973860" y="1330779"/>
            <a:ext cx="2636108" cy="3212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Ảnh gốc</a:t>
            </a:r>
          </a:p>
        </p:txBody>
      </p:sp>
      <p:sp>
        <p:nvSpPr>
          <p:cNvPr id="8" name="Hình chữ nhật: Góc Tròn 7">
            <a:extLst>
              <a:ext uri="{FF2B5EF4-FFF2-40B4-BE49-F238E27FC236}">
                <a16:creationId xmlns:a16="http://schemas.microsoft.com/office/drawing/2014/main" id="{E05348E9-B820-4154-BB80-E5810DF04D5D}"/>
              </a:ext>
            </a:extLst>
          </p:cNvPr>
          <p:cNvSpPr/>
          <p:nvPr/>
        </p:nvSpPr>
        <p:spPr>
          <a:xfrm>
            <a:off x="2973860" y="2274011"/>
            <a:ext cx="2636108" cy="32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Chọn ph</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ơng pháp</a:t>
            </a:r>
          </a:p>
        </p:txBody>
      </p:sp>
      <p:sp>
        <p:nvSpPr>
          <p:cNvPr id="9" name="Hình chữ nhật: Góc Tròn 8">
            <a:extLst>
              <a:ext uri="{FF2B5EF4-FFF2-40B4-BE49-F238E27FC236}">
                <a16:creationId xmlns:a16="http://schemas.microsoft.com/office/drawing/2014/main" id="{CDC20626-64B7-4D8A-B090-BE24194EB1B3}"/>
              </a:ext>
            </a:extLst>
          </p:cNvPr>
          <p:cNvSpPr/>
          <p:nvPr/>
        </p:nvSpPr>
        <p:spPr>
          <a:xfrm>
            <a:off x="2973860" y="3217243"/>
            <a:ext cx="2636108" cy="32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Xác định các thông số</a:t>
            </a:r>
          </a:p>
        </p:txBody>
      </p:sp>
      <p:sp>
        <p:nvSpPr>
          <p:cNvPr id="10" name="Hình chữ nhật: Góc Tròn 9">
            <a:extLst>
              <a:ext uri="{FF2B5EF4-FFF2-40B4-BE49-F238E27FC236}">
                <a16:creationId xmlns:a16="http://schemas.microsoft.com/office/drawing/2014/main" id="{EF792D71-0338-43A7-A0D6-8120C87D8C5C}"/>
              </a:ext>
            </a:extLst>
          </p:cNvPr>
          <p:cNvSpPr/>
          <p:nvPr/>
        </p:nvSpPr>
        <p:spPr>
          <a:xfrm>
            <a:off x="2973860" y="4172831"/>
            <a:ext cx="2636108" cy="32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Kiểm tra độ chính xác</a:t>
            </a:r>
          </a:p>
        </p:txBody>
      </p:sp>
      <p:sp>
        <p:nvSpPr>
          <p:cNvPr id="11" name="Hình chữ nhật: Góc Tròn 10">
            <a:extLst>
              <a:ext uri="{FF2B5EF4-FFF2-40B4-BE49-F238E27FC236}">
                <a16:creationId xmlns:a16="http://schemas.microsoft.com/office/drawing/2014/main" id="{0BEF1A6D-2341-4345-8179-0FBB741BCB40}"/>
              </a:ext>
            </a:extLst>
          </p:cNvPr>
          <p:cNvSpPr/>
          <p:nvPr/>
        </p:nvSpPr>
        <p:spPr>
          <a:xfrm>
            <a:off x="2973860" y="5128419"/>
            <a:ext cx="2636108" cy="32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Nội suy và tái chia mẫu</a:t>
            </a:r>
          </a:p>
        </p:txBody>
      </p:sp>
      <p:sp>
        <p:nvSpPr>
          <p:cNvPr id="12" name="Hình chữ nhật: Góc Tròn 11">
            <a:extLst>
              <a:ext uri="{FF2B5EF4-FFF2-40B4-BE49-F238E27FC236}">
                <a16:creationId xmlns:a16="http://schemas.microsoft.com/office/drawing/2014/main" id="{7C3988B7-3602-44F7-B573-0EF5C894F84E}"/>
              </a:ext>
            </a:extLst>
          </p:cNvPr>
          <p:cNvSpPr/>
          <p:nvPr/>
        </p:nvSpPr>
        <p:spPr>
          <a:xfrm>
            <a:off x="6796216" y="2743565"/>
            <a:ext cx="3163330" cy="32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Chọn điểm khống chế mặt đất (GCPs)</a:t>
            </a:r>
          </a:p>
        </p:txBody>
      </p:sp>
      <p:cxnSp>
        <p:nvCxnSpPr>
          <p:cNvPr id="14" name="Đường kết nối Mũi tên Thẳng 13">
            <a:extLst>
              <a:ext uri="{FF2B5EF4-FFF2-40B4-BE49-F238E27FC236}">
                <a16:creationId xmlns:a16="http://schemas.microsoft.com/office/drawing/2014/main" id="{B0D5B9A6-E254-44C2-9ED5-26D2101DFCC5}"/>
              </a:ext>
            </a:extLst>
          </p:cNvPr>
          <p:cNvCxnSpPr>
            <a:cxnSpLocks/>
          </p:cNvCxnSpPr>
          <p:nvPr/>
        </p:nvCxnSpPr>
        <p:spPr>
          <a:xfrm>
            <a:off x="4324866" y="1689121"/>
            <a:ext cx="0" cy="5437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Đường kết nối Mũi tên Thẳng 14">
            <a:extLst>
              <a:ext uri="{FF2B5EF4-FFF2-40B4-BE49-F238E27FC236}">
                <a16:creationId xmlns:a16="http://schemas.microsoft.com/office/drawing/2014/main" id="{75CAFFCF-58C1-48A5-BB19-C6C9FC413E21}"/>
              </a:ext>
            </a:extLst>
          </p:cNvPr>
          <p:cNvCxnSpPr>
            <a:cxnSpLocks/>
          </p:cNvCxnSpPr>
          <p:nvPr/>
        </p:nvCxnSpPr>
        <p:spPr>
          <a:xfrm>
            <a:off x="4320748" y="2632353"/>
            <a:ext cx="0" cy="5437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Đường kết nối Mũi tên Thẳng 15">
            <a:extLst>
              <a:ext uri="{FF2B5EF4-FFF2-40B4-BE49-F238E27FC236}">
                <a16:creationId xmlns:a16="http://schemas.microsoft.com/office/drawing/2014/main" id="{0CDFEE75-380A-4BB8-9496-1B462EC052FD}"/>
              </a:ext>
            </a:extLst>
          </p:cNvPr>
          <p:cNvCxnSpPr>
            <a:cxnSpLocks/>
          </p:cNvCxnSpPr>
          <p:nvPr/>
        </p:nvCxnSpPr>
        <p:spPr>
          <a:xfrm>
            <a:off x="4320748" y="3579703"/>
            <a:ext cx="0" cy="5437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Đường kết nối Mũi tên Thẳng 16">
            <a:extLst>
              <a:ext uri="{FF2B5EF4-FFF2-40B4-BE49-F238E27FC236}">
                <a16:creationId xmlns:a16="http://schemas.microsoft.com/office/drawing/2014/main" id="{C3D476D7-672A-4D52-AB62-D5DFBE0FCF55}"/>
              </a:ext>
            </a:extLst>
          </p:cNvPr>
          <p:cNvCxnSpPr>
            <a:cxnSpLocks/>
          </p:cNvCxnSpPr>
          <p:nvPr/>
        </p:nvCxnSpPr>
        <p:spPr>
          <a:xfrm>
            <a:off x="4320748" y="4535291"/>
            <a:ext cx="0" cy="5437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Đường kết nối Mũi tên Thẳng 19">
            <a:extLst>
              <a:ext uri="{FF2B5EF4-FFF2-40B4-BE49-F238E27FC236}">
                <a16:creationId xmlns:a16="http://schemas.microsoft.com/office/drawing/2014/main" id="{522B0FBC-270B-4DAA-82E9-C18DA02D3777}"/>
              </a:ext>
            </a:extLst>
          </p:cNvPr>
          <p:cNvCxnSpPr>
            <a:cxnSpLocks/>
          </p:cNvCxnSpPr>
          <p:nvPr/>
        </p:nvCxnSpPr>
        <p:spPr>
          <a:xfrm flipH="1">
            <a:off x="4415482" y="2900086"/>
            <a:ext cx="2298357" cy="41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2" name="Hình chữ nhật: Góc Tròn 21">
            <a:extLst>
              <a:ext uri="{FF2B5EF4-FFF2-40B4-BE49-F238E27FC236}">
                <a16:creationId xmlns:a16="http://schemas.microsoft.com/office/drawing/2014/main" id="{5C6FE1BF-4C90-4ABC-9A78-50DF1998103D}"/>
              </a:ext>
            </a:extLst>
          </p:cNvPr>
          <p:cNvSpPr/>
          <p:nvPr/>
        </p:nvSpPr>
        <p:spPr>
          <a:xfrm>
            <a:off x="2973860" y="6084007"/>
            <a:ext cx="2636108" cy="32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Ảnh nắn chỉnh</a:t>
            </a:r>
          </a:p>
        </p:txBody>
      </p:sp>
      <p:cxnSp>
        <p:nvCxnSpPr>
          <p:cNvPr id="23" name="Đường kết nối Mũi tên Thẳng 22">
            <a:extLst>
              <a:ext uri="{FF2B5EF4-FFF2-40B4-BE49-F238E27FC236}">
                <a16:creationId xmlns:a16="http://schemas.microsoft.com/office/drawing/2014/main" id="{8C441B81-7713-45FB-B255-23CE521F1652}"/>
              </a:ext>
            </a:extLst>
          </p:cNvPr>
          <p:cNvCxnSpPr>
            <a:cxnSpLocks/>
          </p:cNvCxnSpPr>
          <p:nvPr/>
        </p:nvCxnSpPr>
        <p:spPr>
          <a:xfrm>
            <a:off x="4320748" y="5490879"/>
            <a:ext cx="0" cy="5437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0161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EA7E50EB-B6E2-4625-A864-4BB4ECFDDCB5}"/>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4.1.4 </a:t>
            </a:r>
            <a:r>
              <a:rPr lang="en-US">
                <a:effectLst/>
                <a:latin typeface="Times New Roman" panose="02020603050405020304" pitchFamily="18" charset="0"/>
                <a:cs typeface="Times New Roman" panose="02020603050405020304" pitchFamily="18" charset="0"/>
              </a:rPr>
              <a:t>Chọn ph</a:t>
            </a:r>
            <a:r>
              <a:rPr lang="vi-VN">
                <a:effectLst/>
                <a:latin typeface="Times New Roman" panose="02020603050405020304" pitchFamily="18" charset="0"/>
                <a:cs typeface="Times New Roman" panose="02020603050405020304" pitchFamily="18" charset="0"/>
              </a:rPr>
              <a:t>ư</a:t>
            </a:r>
            <a:r>
              <a:rPr lang="en-US">
                <a:effectLst/>
                <a:latin typeface="Times New Roman" panose="02020603050405020304" pitchFamily="18" charset="0"/>
                <a:cs typeface="Times New Roman" panose="02020603050405020304" pitchFamily="18" charset="0"/>
              </a:rPr>
              <a:t>ơng pháp</a:t>
            </a:r>
          </a:p>
        </p:txBody>
      </p:sp>
      <p:sp>
        <p:nvSpPr>
          <p:cNvPr id="5" name="Hộp Văn bản 4">
            <a:extLst>
              <a:ext uri="{FF2B5EF4-FFF2-40B4-BE49-F238E27FC236}">
                <a16:creationId xmlns:a16="http://schemas.microsoft.com/office/drawing/2014/main" id="{99AD46F0-4B9D-4BBA-9568-C6FD1D3C6C4E}"/>
              </a:ext>
            </a:extLst>
          </p:cNvPr>
          <p:cNvSpPr txBox="1"/>
          <p:nvPr/>
        </p:nvSpPr>
        <p:spPr>
          <a:xfrm>
            <a:off x="1548714" y="1713470"/>
            <a:ext cx="9906879" cy="1200329"/>
          </a:xfrm>
          <a:prstGeom prst="rect">
            <a:avLst/>
          </a:prstGeom>
          <a:noFill/>
        </p:spPr>
        <p:txBody>
          <a:bodyPr wrap="none" rtlCol="0">
            <a:spAutoFit/>
          </a:bodyPr>
          <a:lstStyle/>
          <a:p>
            <a:pPr marL="285750" indent="-285750">
              <a:buFontTx/>
              <a:buChar char="-"/>
            </a:pPr>
            <a:r>
              <a:rPr lang="en-US"/>
              <a:t>Hiệu chỉnh hệ thống (Systematic correction): Số liệu tham chiếu hay tính chất hình học</a:t>
            </a:r>
          </a:p>
          <a:p>
            <a:r>
              <a:rPr lang="en-US"/>
              <a:t>của sensor</a:t>
            </a:r>
          </a:p>
          <a:p>
            <a:pPr marL="285750" indent="-285750">
              <a:buFontTx/>
              <a:buChar char="-"/>
            </a:pPr>
            <a:r>
              <a:rPr lang="en-US"/>
              <a:t>Hiệu chỉnh phi hệ thống (Non-Systematic correction): </a:t>
            </a:r>
          </a:p>
          <a:p>
            <a:pPr marL="285750" indent="-285750">
              <a:buFontTx/>
              <a:buChar char="-"/>
            </a:pPr>
            <a:r>
              <a:rPr lang="en-US"/>
              <a:t>Hiệu chỉnh kết h</a:t>
            </a:r>
            <a:r>
              <a:rPr lang="vi-VN"/>
              <a:t>ơ</a:t>
            </a:r>
            <a:r>
              <a:rPr lang="en-US"/>
              <a:t>p (Combined method)</a:t>
            </a:r>
          </a:p>
        </p:txBody>
      </p:sp>
    </p:spTree>
    <p:extLst>
      <p:ext uri="{BB962C8B-B14F-4D97-AF65-F5344CB8AC3E}">
        <p14:creationId xmlns:p14="http://schemas.microsoft.com/office/powerpoint/2010/main" val="415439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A5B63326-AF0B-4E06-B024-E9FAB2B336DA}"/>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4.1.4 </a:t>
            </a:r>
            <a:r>
              <a:rPr lang="en-US">
                <a:effectLst/>
                <a:latin typeface="Times New Roman" panose="02020603050405020304" pitchFamily="18" charset="0"/>
                <a:cs typeface="Times New Roman" panose="02020603050405020304" pitchFamily="18" charset="0"/>
              </a:rPr>
              <a:t>Chọn điểm khống chế mặt đất</a:t>
            </a:r>
          </a:p>
        </p:txBody>
      </p:sp>
      <p:sp>
        <p:nvSpPr>
          <p:cNvPr id="5" name="Hộp Văn bản 4">
            <a:extLst>
              <a:ext uri="{FF2B5EF4-FFF2-40B4-BE49-F238E27FC236}">
                <a16:creationId xmlns:a16="http://schemas.microsoft.com/office/drawing/2014/main" id="{BA958BBF-1820-4C37-A101-D99D6D3793AE}"/>
              </a:ext>
            </a:extLst>
          </p:cNvPr>
          <p:cNvSpPr txBox="1"/>
          <p:nvPr/>
        </p:nvSpPr>
        <p:spPr>
          <a:xfrm>
            <a:off x="2215978" y="1779373"/>
            <a:ext cx="2803973" cy="1200329"/>
          </a:xfrm>
          <a:prstGeom prst="rect">
            <a:avLst/>
          </a:prstGeom>
          <a:noFill/>
        </p:spPr>
        <p:txBody>
          <a:bodyPr wrap="none" rtlCol="0">
            <a:spAutoFit/>
          </a:bodyPr>
          <a:lstStyle/>
          <a:p>
            <a:pPr marL="285750" indent="-285750">
              <a:buFontTx/>
              <a:buChar char="-"/>
            </a:pPr>
            <a:r>
              <a:rPr lang="en-US">
                <a:latin typeface="Times New Roman" panose="02020603050405020304" pitchFamily="18" charset="0"/>
                <a:cs typeface="Times New Roman" panose="02020603050405020304" pitchFamily="18" charset="0"/>
              </a:rPr>
              <a:t>Phân bố đều</a:t>
            </a:r>
          </a:p>
          <a:p>
            <a:pPr marL="285750" indent="-285750">
              <a:buFontTx/>
              <a:buChar char="-"/>
            </a:pPr>
            <a:r>
              <a:rPr lang="en-US">
                <a:latin typeface="Times New Roman" panose="02020603050405020304" pitchFamily="18" charset="0"/>
                <a:cs typeface="Times New Roman" panose="02020603050405020304" pitchFamily="18" charset="0"/>
              </a:rPr>
              <a:t>Đủ số điểm</a:t>
            </a:r>
          </a:p>
          <a:p>
            <a:pPr marL="285750" indent="-285750">
              <a:buFontTx/>
              <a:buChar char="-"/>
            </a:pPr>
            <a:r>
              <a:rPr lang="en-US">
                <a:latin typeface="Times New Roman" panose="02020603050405020304" pitchFamily="18" charset="0"/>
                <a:cs typeface="Times New Roman" panose="02020603050405020304" pitchFamily="18" charset="0"/>
              </a:rPr>
              <a:t>Độ chính xác cao</a:t>
            </a:r>
          </a:p>
          <a:p>
            <a:pPr marL="285750" indent="-285750">
              <a:buFontTx/>
              <a:buChar char="-"/>
            </a:pPr>
            <a:r>
              <a:rPr lang="en-US">
                <a:latin typeface="Times New Roman" panose="02020603050405020304" pitchFamily="18" charset="0"/>
                <a:cs typeface="Times New Roman" panose="02020603050405020304" pitchFamily="18" charset="0"/>
              </a:rPr>
              <a:t>Các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dễ nhận ra</a:t>
            </a:r>
          </a:p>
        </p:txBody>
      </p:sp>
      <p:pic>
        <p:nvPicPr>
          <p:cNvPr id="6" name="Hình ảnh 5">
            <a:extLst>
              <a:ext uri="{FF2B5EF4-FFF2-40B4-BE49-F238E27FC236}">
                <a16:creationId xmlns:a16="http://schemas.microsoft.com/office/drawing/2014/main" id="{FB16B06E-8C63-42CF-9DDC-2FCA554F2CEB}"/>
              </a:ext>
            </a:extLst>
          </p:cNvPr>
          <p:cNvPicPr>
            <a:picLocks noChangeAspect="1"/>
          </p:cNvPicPr>
          <p:nvPr/>
        </p:nvPicPr>
        <p:blipFill>
          <a:blip r:embed="rId2"/>
          <a:stretch>
            <a:fillRect/>
          </a:stretch>
        </p:blipFill>
        <p:spPr>
          <a:xfrm>
            <a:off x="1909374" y="3539875"/>
            <a:ext cx="2009775" cy="1285875"/>
          </a:xfrm>
          <a:prstGeom prst="rect">
            <a:avLst/>
          </a:prstGeom>
        </p:spPr>
      </p:pic>
      <p:sp>
        <p:nvSpPr>
          <p:cNvPr id="7" name="Hộp Văn bản 6">
            <a:extLst>
              <a:ext uri="{FF2B5EF4-FFF2-40B4-BE49-F238E27FC236}">
                <a16:creationId xmlns:a16="http://schemas.microsoft.com/office/drawing/2014/main" id="{278D1A31-83F7-43FD-8F65-03CAE6058995}"/>
              </a:ext>
            </a:extLst>
          </p:cNvPr>
          <p:cNvSpPr txBox="1"/>
          <p:nvPr/>
        </p:nvSpPr>
        <p:spPr>
          <a:xfrm>
            <a:off x="2247251" y="4934614"/>
            <a:ext cx="1334020" cy="307777"/>
          </a:xfrm>
          <a:prstGeom prst="rect">
            <a:avLst/>
          </a:prstGeom>
          <a:noFill/>
        </p:spPr>
        <p:txBody>
          <a:bodyPr wrap="none" rtlCol="0">
            <a:spAutoFit/>
          </a:bodyPr>
          <a:lstStyle/>
          <a:p>
            <a:r>
              <a:rPr lang="en-US" sz="1400"/>
              <a:t>Vị trí thực địa</a:t>
            </a:r>
          </a:p>
        </p:txBody>
      </p:sp>
      <p:pic>
        <p:nvPicPr>
          <p:cNvPr id="8" name="Hình ảnh 7">
            <a:extLst>
              <a:ext uri="{FF2B5EF4-FFF2-40B4-BE49-F238E27FC236}">
                <a16:creationId xmlns:a16="http://schemas.microsoft.com/office/drawing/2014/main" id="{377D4EE7-DFCE-484F-8DC5-CF16B672E0C3}"/>
              </a:ext>
            </a:extLst>
          </p:cNvPr>
          <p:cNvPicPr>
            <a:picLocks noChangeAspect="1"/>
          </p:cNvPicPr>
          <p:nvPr/>
        </p:nvPicPr>
        <p:blipFill>
          <a:blip r:embed="rId3"/>
          <a:stretch>
            <a:fillRect/>
          </a:stretch>
        </p:blipFill>
        <p:spPr>
          <a:xfrm>
            <a:off x="5542466" y="3538826"/>
            <a:ext cx="1782689" cy="1285874"/>
          </a:xfrm>
          <a:prstGeom prst="rect">
            <a:avLst/>
          </a:prstGeom>
        </p:spPr>
      </p:pic>
      <p:sp>
        <p:nvSpPr>
          <p:cNvPr id="9" name="Hộp Văn bản 8">
            <a:extLst>
              <a:ext uri="{FF2B5EF4-FFF2-40B4-BE49-F238E27FC236}">
                <a16:creationId xmlns:a16="http://schemas.microsoft.com/office/drawing/2014/main" id="{41D6DE6A-0175-46E9-919A-16B018A5EAF1}"/>
              </a:ext>
            </a:extLst>
          </p:cNvPr>
          <p:cNvSpPr txBox="1"/>
          <p:nvPr/>
        </p:nvSpPr>
        <p:spPr>
          <a:xfrm>
            <a:off x="5766800" y="4933565"/>
            <a:ext cx="1298753" cy="307777"/>
          </a:xfrm>
          <a:prstGeom prst="rect">
            <a:avLst/>
          </a:prstGeom>
          <a:noFill/>
        </p:spPr>
        <p:txBody>
          <a:bodyPr wrap="none" rtlCol="0">
            <a:spAutoFit/>
          </a:bodyPr>
          <a:lstStyle/>
          <a:p>
            <a:r>
              <a:rPr lang="en-US" sz="1400"/>
              <a:t>Vị trí trên ảnh</a:t>
            </a:r>
          </a:p>
        </p:txBody>
      </p:sp>
      <p:pic>
        <p:nvPicPr>
          <p:cNvPr id="10" name="Hình ảnh 9">
            <a:extLst>
              <a:ext uri="{FF2B5EF4-FFF2-40B4-BE49-F238E27FC236}">
                <a16:creationId xmlns:a16="http://schemas.microsoft.com/office/drawing/2014/main" id="{35646443-5931-4DFA-B551-443316D8072A}"/>
              </a:ext>
            </a:extLst>
          </p:cNvPr>
          <p:cNvPicPr>
            <a:picLocks noChangeAspect="1"/>
          </p:cNvPicPr>
          <p:nvPr/>
        </p:nvPicPr>
        <p:blipFill>
          <a:blip r:embed="rId4"/>
          <a:stretch>
            <a:fillRect/>
          </a:stretch>
        </p:blipFill>
        <p:spPr>
          <a:xfrm>
            <a:off x="9013372" y="3540924"/>
            <a:ext cx="1427583" cy="1284825"/>
          </a:xfrm>
          <a:prstGeom prst="rect">
            <a:avLst/>
          </a:prstGeom>
        </p:spPr>
      </p:pic>
      <p:sp>
        <p:nvSpPr>
          <p:cNvPr id="11" name="Hộp Văn bản 10">
            <a:extLst>
              <a:ext uri="{FF2B5EF4-FFF2-40B4-BE49-F238E27FC236}">
                <a16:creationId xmlns:a16="http://schemas.microsoft.com/office/drawing/2014/main" id="{52B9A293-3E37-43C8-ADDE-D064FE894B7B}"/>
              </a:ext>
            </a:extLst>
          </p:cNvPr>
          <p:cNvSpPr txBox="1"/>
          <p:nvPr/>
        </p:nvSpPr>
        <p:spPr>
          <a:xfrm>
            <a:off x="9242895" y="4933565"/>
            <a:ext cx="968535"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Chọn GCP</a:t>
            </a:r>
          </a:p>
        </p:txBody>
      </p:sp>
    </p:spTree>
    <p:extLst>
      <p:ext uri="{BB962C8B-B14F-4D97-AF65-F5344CB8AC3E}">
        <p14:creationId xmlns:p14="http://schemas.microsoft.com/office/powerpoint/2010/main" val="279636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A5BA5413-DE0F-4ED2-958A-7D744FB72949}"/>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Times New Roman" panose="02020603050405020304" pitchFamily="18" charset="0"/>
                <a:cs typeface="Times New Roman" panose="02020603050405020304" pitchFamily="18" charset="0"/>
              </a:rPr>
              <a:t>4.1.4 </a:t>
            </a:r>
            <a:r>
              <a:rPr lang="en-US" sz="2400">
                <a:effectLst/>
                <a:latin typeface="Times New Roman" panose="02020603050405020304" pitchFamily="18" charset="0"/>
                <a:cs typeface="Times New Roman" panose="02020603050405020304" pitchFamily="18" charset="0"/>
              </a:rPr>
              <a:t>Chọn điểm khống chế mặt đất: Bản đồ địa hình</a:t>
            </a:r>
          </a:p>
        </p:txBody>
      </p:sp>
      <p:pic>
        <p:nvPicPr>
          <p:cNvPr id="5" name="Hình ảnh 4">
            <a:extLst>
              <a:ext uri="{FF2B5EF4-FFF2-40B4-BE49-F238E27FC236}">
                <a16:creationId xmlns:a16="http://schemas.microsoft.com/office/drawing/2014/main" id="{CD95D887-6737-4F01-A782-06B596201056}"/>
              </a:ext>
            </a:extLst>
          </p:cNvPr>
          <p:cNvPicPr>
            <a:picLocks noChangeAspect="1"/>
          </p:cNvPicPr>
          <p:nvPr/>
        </p:nvPicPr>
        <p:blipFill>
          <a:blip r:embed="rId2"/>
          <a:stretch>
            <a:fillRect/>
          </a:stretch>
        </p:blipFill>
        <p:spPr>
          <a:xfrm>
            <a:off x="3127016" y="1695538"/>
            <a:ext cx="5536358" cy="3847884"/>
          </a:xfrm>
          <a:prstGeom prst="rect">
            <a:avLst/>
          </a:prstGeom>
        </p:spPr>
      </p:pic>
    </p:spTree>
    <p:extLst>
      <p:ext uri="{BB962C8B-B14F-4D97-AF65-F5344CB8AC3E}">
        <p14:creationId xmlns:p14="http://schemas.microsoft.com/office/powerpoint/2010/main" val="248140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8D76DC10-DAE7-42C3-A4BE-0E7C30405025}"/>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5. GDAL là gì?</a:t>
            </a:r>
            <a:endParaRPr lang="en-US">
              <a:effectLst/>
              <a:latin typeface="Times New Roman" panose="02020603050405020304" pitchFamily="18" charset="0"/>
              <a:cs typeface="Times New Roman" panose="02020603050405020304" pitchFamily="18" charset="0"/>
            </a:endParaRPr>
          </a:p>
        </p:txBody>
      </p:sp>
      <p:sp>
        <p:nvSpPr>
          <p:cNvPr id="5" name="Hộp Văn bản 4">
            <a:extLst>
              <a:ext uri="{FF2B5EF4-FFF2-40B4-BE49-F238E27FC236}">
                <a16:creationId xmlns:a16="http://schemas.microsoft.com/office/drawing/2014/main" id="{B31F7CF2-5566-4372-A95F-CE1C3E53C342}"/>
              </a:ext>
            </a:extLst>
          </p:cNvPr>
          <p:cNvSpPr txBox="1"/>
          <p:nvPr/>
        </p:nvSpPr>
        <p:spPr>
          <a:xfrm>
            <a:off x="2066179" y="1439501"/>
            <a:ext cx="805964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GDAL viết tắt của Geospatial Data một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xử lý dữ liệu địa lý hoặc không gian</a:t>
            </a:r>
          </a:p>
        </p:txBody>
      </p:sp>
      <p:sp>
        <p:nvSpPr>
          <p:cNvPr id="6" name="Hộp Văn bản 5">
            <a:extLst>
              <a:ext uri="{FF2B5EF4-FFF2-40B4-BE49-F238E27FC236}">
                <a16:creationId xmlns:a16="http://schemas.microsoft.com/office/drawing/2014/main" id="{4A17118D-6172-4698-984B-5CD01E75DEFB}"/>
              </a:ext>
            </a:extLst>
          </p:cNvPr>
          <p:cNvSpPr txBox="1"/>
          <p:nvPr/>
        </p:nvSpPr>
        <p:spPr>
          <a:xfrm>
            <a:off x="1312752" y="2480650"/>
            <a:ext cx="9103774" cy="646331"/>
          </a:xfrm>
          <a:prstGeom prst="rect">
            <a:avLst/>
          </a:prstGeom>
          <a:noFill/>
        </p:spPr>
        <p:txBody>
          <a:bodyPr wrap="none" rtlCol="0">
            <a:spAutoFit/>
          </a:bodyPr>
          <a:lstStyle/>
          <a:p>
            <a:pPr marL="285750" indent="-285750">
              <a:buFontTx/>
              <a:buChar char="-"/>
            </a:pPr>
            <a:r>
              <a:rPr lang="en-US">
                <a:latin typeface="Arial" panose="020B0604020202020204" pitchFamily="34" charset="0"/>
                <a:cs typeface="Arial" panose="020B0604020202020204" pitchFamily="34" charset="0"/>
              </a:rPr>
              <a:t>Raster: Một mô hình dữ liệu không gian xác định không gian là một mảng gồm các ô</a:t>
            </a:r>
          </a:p>
          <a:p>
            <a:r>
              <a:rPr lang="en-US">
                <a:latin typeface="Arial" panose="020B0604020202020204" pitchFamily="34" charset="0"/>
                <a:cs typeface="Arial" panose="020B0604020202020204" pitchFamily="34" charset="0"/>
              </a:rPr>
              <a:t>có kích th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ớc bằng nhau 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sắp xếp theo hàng và cột bao gồm một hoặc nhiều dải</a:t>
            </a:r>
          </a:p>
        </p:txBody>
      </p:sp>
      <p:sp>
        <p:nvSpPr>
          <p:cNvPr id="7" name="Hộp Văn bản 6">
            <a:extLst>
              <a:ext uri="{FF2B5EF4-FFF2-40B4-BE49-F238E27FC236}">
                <a16:creationId xmlns:a16="http://schemas.microsoft.com/office/drawing/2014/main" id="{C90606EE-7175-4950-AB5E-30BCBE71135C}"/>
              </a:ext>
            </a:extLst>
          </p:cNvPr>
          <p:cNvSpPr txBox="1"/>
          <p:nvPr/>
        </p:nvSpPr>
        <p:spPr>
          <a:xfrm>
            <a:off x="1312752" y="3339220"/>
            <a:ext cx="9587881" cy="646331"/>
          </a:xfrm>
          <a:prstGeom prst="rect">
            <a:avLst/>
          </a:prstGeom>
          <a:noFill/>
        </p:spPr>
        <p:txBody>
          <a:bodyPr wrap="none" rtlCol="0">
            <a:spAutoFit/>
          </a:bodyPr>
          <a:lstStyle/>
          <a:p>
            <a:pPr marL="285750" indent="-285750">
              <a:buFontTx/>
              <a:buChar char="-"/>
            </a:pPr>
            <a:r>
              <a:rPr lang="en-US">
                <a:latin typeface="Arial" panose="020B0604020202020204" pitchFamily="34" charset="0"/>
                <a:cs typeface="Arial" panose="020B0604020202020204" pitchFamily="34" charset="0"/>
              </a:rPr>
              <a:t>Vector: Mô hình dữ liệu dựa trên tọa độ đại diện cho các đặc điểm địa lý d</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ới dạng điểm,</a:t>
            </a:r>
          </a:p>
          <a:p>
            <a:r>
              <a:rPr lang="en-US">
                <a:latin typeface="Arial" panose="020B0604020202020204" pitchFamily="34" charset="0"/>
                <a:cs typeface="Arial" panose="020B0604020202020204" pitchFamily="34" charset="0"/>
              </a:rPr>
              <a:t>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ờng và đa giác</a:t>
            </a:r>
          </a:p>
        </p:txBody>
      </p:sp>
    </p:spTree>
    <p:extLst>
      <p:ext uri="{BB962C8B-B14F-4D97-AF65-F5344CB8AC3E}">
        <p14:creationId xmlns:p14="http://schemas.microsoft.com/office/powerpoint/2010/main" val="1174095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4E34852C-53A3-4AEB-8D28-18C85E5DB107}"/>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5.1. GDAL loại dữ liệu và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a:t>
            </a:r>
            <a:endParaRPr lang="en-US">
              <a:effectLst/>
              <a:latin typeface="Times New Roman" panose="02020603050405020304" pitchFamily="18" charset="0"/>
              <a:cs typeface="Times New Roman" panose="02020603050405020304" pitchFamily="18" charset="0"/>
            </a:endParaRPr>
          </a:p>
        </p:txBody>
      </p:sp>
      <p:sp>
        <p:nvSpPr>
          <p:cNvPr id="5" name="Hộp Văn bản 4">
            <a:extLst>
              <a:ext uri="{FF2B5EF4-FFF2-40B4-BE49-F238E27FC236}">
                <a16:creationId xmlns:a16="http://schemas.microsoft.com/office/drawing/2014/main" id="{46425EB7-E1E3-4C43-B5DA-DEDE458F8B1C}"/>
              </a:ext>
            </a:extLst>
          </p:cNvPr>
          <p:cNvSpPr txBox="1"/>
          <p:nvPr/>
        </p:nvSpPr>
        <p:spPr>
          <a:xfrm>
            <a:off x="1140737" y="1706509"/>
            <a:ext cx="3781805" cy="1477328"/>
          </a:xfrm>
          <a:prstGeom prst="rect">
            <a:avLst/>
          </a:prstGeom>
          <a:noFill/>
        </p:spPr>
        <p:txBody>
          <a:bodyPr wrap="non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GDAL theo chuẩn 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ớng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3 lớp chính trong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GDAL</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GDAL – Raster</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OGR – Vector</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OSR - Spatial Reference</a:t>
            </a:r>
          </a:p>
        </p:txBody>
      </p:sp>
      <p:sp>
        <p:nvSpPr>
          <p:cNvPr id="6" name="Hộp Văn bản 5">
            <a:extLst>
              <a:ext uri="{FF2B5EF4-FFF2-40B4-BE49-F238E27FC236}">
                <a16:creationId xmlns:a16="http://schemas.microsoft.com/office/drawing/2014/main" id="{8ADA7859-8E35-4D9D-B0D2-56BA013832E2}"/>
              </a:ext>
            </a:extLst>
          </p:cNvPr>
          <p:cNvSpPr txBox="1"/>
          <p:nvPr/>
        </p:nvSpPr>
        <p:spPr>
          <a:xfrm>
            <a:off x="646111" y="3613667"/>
            <a:ext cx="2550698" cy="369332"/>
          </a:xfrm>
          <a:prstGeom prst="rect">
            <a:avLst/>
          </a:prstGeom>
          <a:noFill/>
        </p:spPr>
        <p:txBody>
          <a:bodyPr wrap="none" rtlCol="0">
            <a:spAutoFit/>
          </a:bodyPr>
          <a:lstStyle/>
          <a:p>
            <a:r>
              <a:rPr lang="en-US"/>
              <a:t>GDAL có thể làm gì ?</a:t>
            </a:r>
          </a:p>
        </p:txBody>
      </p:sp>
      <p:sp>
        <p:nvSpPr>
          <p:cNvPr id="7" name="Hộp Văn bản 6">
            <a:extLst>
              <a:ext uri="{FF2B5EF4-FFF2-40B4-BE49-F238E27FC236}">
                <a16:creationId xmlns:a16="http://schemas.microsoft.com/office/drawing/2014/main" id="{D566E307-8DE6-49AB-9BB0-A948C168C698}"/>
              </a:ext>
            </a:extLst>
          </p:cNvPr>
          <p:cNvSpPr txBox="1"/>
          <p:nvPr/>
        </p:nvSpPr>
        <p:spPr>
          <a:xfrm>
            <a:off x="1140737" y="4268676"/>
            <a:ext cx="5061001" cy="1477328"/>
          </a:xfrm>
          <a:prstGeom prst="rect">
            <a:avLst/>
          </a:prstGeom>
          <a:noFill/>
        </p:spPr>
        <p:txBody>
          <a:bodyPr wrap="none" rtlCol="0">
            <a:spAutoFit/>
          </a:bodyPr>
          <a:lstStyle/>
          <a:p>
            <a:pPr marL="285750" indent="-285750">
              <a:buFont typeface="Arial" panose="020B0604020202020204" pitchFamily="34" charset="0"/>
              <a:buChar char="•"/>
            </a:pPr>
            <a:r>
              <a:rPr lang="en-US"/>
              <a:t>Phối hợp chuyển đổi hệ thống</a:t>
            </a:r>
          </a:p>
          <a:p>
            <a:pPr marL="285750" indent="-285750">
              <a:buFont typeface="Arial" panose="020B0604020202020204" pitchFamily="34" charset="0"/>
              <a:buChar char="•"/>
            </a:pPr>
            <a:r>
              <a:rPr lang="en-US"/>
              <a:t>Thống kê số liệu</a:t>
            </a:r>
          </a:p>
          <a:p>
            <a:pPr marL="285750" indent="-285750">
              <a:buFont typeface="Arial" panose="020B0604020202020204" pitchFamily="34" charset="0"/>
              <a:buChar char="•"/>
            </a:pPr>
            <a:r>
              <a:rPr lang="en-US"/>
              <a:t>Chuyển đổi định dạng</a:t>
            </a:r>
          </a:p>
          <a:p>
            <a:pPr marL="285750" indent="-285750">
              <a:buFont typeface="Arial" panose="020B0604020202020204" pitchFamily="34" charset="0"/>
              <a:buChar char="•"/>
            </a:pPr>
            <a:r>
              <a:rPr lang="en-US"/>
              <a:t>Hoạt động địa lý trên hình học và các lớp</a:t>
            </a:r>
          </a:p>
          <a:p>
            <a:pPr marL="285750" indent="-285750">
              <a:buFont typeface="Arial" panose="020B0604020202020204" pitchFamily="34" charset="0"/>
              <a:buChar char="•"/>
            </a:pPr>
            <a:r>
              <a:rPr lang="en-US"/>
              <a:t>Hợp nhất hình dạng</a:t>
            </a:r>
          </a:p>
        </p:txBody>
      </p:sp>
    </p:spTree>
    <p:extLst>
      <p:ext uri="{BB962C8B-B14F-4D97-AF65-F5344CB8AC3E}">
        <p14:creationId xmlns:p14="http://schemas.microsoft.com/office/powerpoint/2010/main" val="160659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374484-0517-4F83-93E9-BDAC95EDE5D6}"/>
              </a:ext>
            </a:extLst>
          </p:cNvPr>
          <p:cNvSpPr>
            <a:spLocks noGrp="1"/>
          </p:cNvSpPr>
          <p:nvPr>
            <p:ph type="title"/>
          </p:nvPr>
        </p:nvSpPr>
        <p:spPr>
          <a:xfrm>
            <a:off x="646111" y="452718"/>
            <a:ext cx="9404723" cy="766482"/>
          </a:xfrm>
        </p:spPr>
        <p:txBody>
          <a:bodyPr/>
          <a:lstStyle/>
          <a:p>
            <a:r>
              <a:rPr lang="en-US">
                <a:latin typeface="Arial" panose="020B0604020202020204" pitchFamily="34" charset="0"/>
                <a:cs typeface="Arial" panose="020B0604020202020204" pitchFamily="34" charset="0"/>
              </a:rPr>
              <a:t>1.1. </a:t>
            </a:r>
            <a:r>
              <a:rPr lang="en-US" err="1">
                <a:latin typeface="Arial" panose="020B0604020202020204" pitchFamily="34" charset="0"/>
                <a:cs typeface="Arial" panose="020B0604020202020204" pitchFamily="34" charset="0"/>
              </a:rPr>
              <a:t>Ảnh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viễn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thám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gì</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gì</a:t>
            </a:r>
            <a:endParaRPr lang="en-US">
              <a:latin typeface="Arial" panose="020B0604020202020204" pitchFamily="34" charset="0"/>
              <a:cs typeface="Arial" panose="020B0604020202020204" pitchFamily="34" charset="0"/>
            </a:endParaRPr>
          </a:p>
        </p:txBody>
      </p:sp>
      <p:sp>
        <p:nvSpPr>
          <p:cNvPr id="4" name="Hộp Văn bản 3">
            <a:extLst>
              <a:ext uri="{FF2B5EF4-FFF2-40B4-BE49-F238E27FC236}">
                <a16:creationId xmlns:a16="http://schemas.microsoft.com/office/drawing/2014/main" id="{BEEA6596-C8C2-4E04-BAB9-7147E9CA3FC1}"/>
              </a:ext>
            </a:extLst>
          </p:cNvPr>
          <p:cNvSpPr txBox="1"/>
          <p:nvPr/>
        </p:nvSpPr>
        <p:spPr>
          <a:xfrm>
            <a:off x="1079415" y="1308444"/>
            <a:ext cx="9571851" cy="5755422"/>
          </a:xfrm>
          <a:prstGeom prst="rect">
            <a:avLst/>
          </a:prstGeom>
          <a:noFill/>
        </p:spPr>
        <p:txBody>
          <a:bodyPr wrap="none" rtlCol="0">
            <a:spAutoFit/>
          </a:bodyPr>
          <a:lstStyle/>
          <a:p>
            <a:pPr marL="285750" indent="-285750">
              <a:buFontTx/>
              <a:buChar char="-"/>
            </a:pPr>
            <a:r>
              <a:rPr lang="vi-VN" sz="1600" err="1"/>
              <a:t>Viễn</a:t>
            </a:r>
            <a:r>
              <a:rPr lang="vi-VN" sz="1600"/>
              <a:t> </a:t>
            </a:r>
            <a:r>
              <a:rPr lang="vi-VN" sz="1600" err="1"/>
              <a:t>thám</a:t>
            </a:r>
            <a:r>
              <a:rPr lang="vi-VN" sz="1600"/>
              <a:t> </a:t>
            </a:r>
            <a:r>
              <a:rPr lang="vi-VN" sz="1600" err="1"/>
              <a:t>là</a:t>
            </a:r>
            <a:r>
              <a:rPr lang="vi-VN" sz="1600"/>
              <a:t> </a:t>
            </a:r>
            <a:r>
              <a:rPr lang="vi-VN" sz="1600" err="1"/>
              <a:t>quá</a:t>
            </a:r>
            <a:r>
              <a:rPr lang="vi-VN" sz="1600"/>
              <a:t> </a:t>
            </a:r>
            <a:r>
              <a:rPr lang="vi-VN" sz="1600" err="1"/>
              <a:t>trình</a:t>
            </a:r>
            <a:r>
              <a:rPr lang="vi-VN" sz="1600"/>
              <a:t> </a:t>
            </a:r>
            <a:r>
              <a:rPr lang="vi-VN" sz="1600" err="1"/>
              <a:t>phát</a:t>
            </a:r>
            <a:r>
              <a:rPr lang="vi-VN" sz="1600"/>
              <a:t> </a:t>
            </a:r>
            <a:r>
              <a:rPr lang="vi-VN" sz="1600" err="1"/>
              <a:t>hiện</a:t>
            </a:r>
            <a:r>
              <a:rPr lang="vi-VN" sz="1600"/>
              <a:t> </a:t>
            </a:r>
            <a:r>
              <a:rPr lang="vi-VN" sz="1600" err="1"/>
              <a:t>và</a:t>
            </a:r>
            <a:r>
              <a:rPr lang="vi-VN" sz="1600"/>
              <a:t> </a:t>
            </a:r>
            <a:r>
              <a:rPr lang="vi-VN" sz="1600" err="1"/>
              <a:t>giám</a:t>
            </a:r>
            <a:r>
              <a:rPr lang="vi-VN" sz="1600"/>
              <a:t> </a:t>
            </a:r>
            <a:r>
              <a:rPr lang="vi-VN" sz="1600" err="1"/>
              <a:t>sát</a:t>
            </a:r>
            <a:r>
              <a:rPr lang="vi-VN" sz="1600"/>
              <a:t> </a:t>
            </a:r>
            <a:r>
              <a:rPr lang="vi-VN" sz="1600" err="1"/>
              <a:t>các</a:t>
            </a:r>
            <a:r>
              <a:rPr lang="vi-VN" sz="1600"/>
              <a:t> </a:t>
            </a:r>
            <a:r>
              <a:rPr lang="vi-VN" sz="1600" err="1"/>
              <a:t>đặc</a:t>
            </a:r>
            <a:r>
              <a:rPr lang="vi-VN" sz="1600"/>
              <a:t> </a:t>
            </a:r>
            <a:r>
              <a:rPr lang="vi-VN" sz="1600" err="1"/>
              <a:t>điểm</a:t>
            </a:r>
            <a:r>
              <a:rPr lang="vi-VN" sz="1600"/>
              <a:t> </a:t>
            </a:r>
            <a:r>
              <a:rPr lang="vi-VN" sz="1600" err="1"/>
              <a:t>vật</a:t>
            </a:r>
            <a:r>
              <a:rPr lang="vi-VN" sz="1600"/>
              <a:t> </a:t>
            </a:r>
            <a:r>
              <a:rPr lang="vi-VN" sz="1600" err="1"/>
              <a:t>lý</a:t>
            </a:r>
            <a:r>
              <a:rPr lang="vi-VN" sz="1600"/>
              <a:t> </a:t>
            </a:r>
            <a:r>
              <a:rPr lang="vi-VN" sz="1600" err="1"/>
              <a:t>của</a:t>
            </a:r>
            <a:r>
              <a:rPr lang="vi-VN" sz="1600"/>
              <a:t> </a:t>
            </a:r>
            <a:r>
              <a:rPr lang="vi-VN" sz="1600" err="1"/>
              <a:t>một</a:t>
            </a:r>
            <a:r>
              <a:rPr lang="vi-VN" sz="1600"/>
              <a:t> khu </a:t>
            </a:r>
            <a:r>
              <a:rPr lang="vi-VN" sz="1600" err="1"/>
              <a:t>vực</a:t>
            </a:r>
            <a:r>
              <a:rPr lang="vi-VN" sz="1600"/>
              <a:t> </a:t>
            </a:r>
            <a:r>
              <a:rPr lang="vi-VN" sz="1600" err="1"/>
              <a:t>bằng</a:t>
            </a:r>
            <a:r>
              <a:rPr lang="vi-VN" sz="1600"/>
              <a:t> </a:t>
            </a:r>
            <a:r>
              <a:rPr lang="vi-VN" sz="1600" err="1"/>
              <a:t>cách</a:t>
            </a:r>
            <a:r>
              <a:rPr lang="vi-VN" sz="1600"/>
              <a:t> </a:t>
            </a:r>
            <a:endParaRPr lang="en-US" sz="1600"/>
          </a:p>
          <a:p>
            <a:r>
              <a:rPr lang="vi-VN" sz="1600"/>
              <a:t>đo </a:t>
            </a:r>
            <a:r>
              <a:rPr lang="vi-VN" sz="1600" err="1"/>
              <a:t>bức</a:t>
            </a:r>
            <a:r>
              <a:rPr lang="vi-VN" sz="1600"/>
              <a:t> </a:t>
            </a:r>
            <a:r>
              <a:rPr lang="vi-VN" sz="1600" err="1"/>
              <a:t>xạ</a:t>
            </a:r>
            <a:r>
              <a:rPr lang="vi-VN" sz="1600"/>
              <a:t> </a:t>
            </a:r>
            <a:r>
              <a:rPr lang="vi-VN" sz="1600" err="1"/>
              <a:t>phản</a:t>
            </a:r>
            <a:r>
              <a:rPr lang="vi-VN" sz="1600"/>
              <a:t> </a:t>
            </a:r>
            <a:r>
              <a:rPr lang="vi-VN" sz="1600" err="1"/>
              <a:t>xạ</a:t>
            </a:r>
            <a:r>
              <a:rPr lang="vi-VN" sz="1600"/>
              <a:t> </a:t>
            </a:r>
            <a:r>
              <a:rPr lang="vi-VN" sz="1600" err="1"/>
              <a:t>và</a:t>
            </a:r>
            <a:r>
              <a:rPr lang="vi-VN" sz="1600"/>
              <a:t> </a:t>
            </a:r>
            <a:r>
              <a:rPr lang="vi-VN" sz="1600" err="1"/>
              <a:t>phát</a:t>
            </a:r>
            <a:r>
              <a:rPr lang="vi-VN" sz="1600"/>
              <a:t> ra </a:t>
            </a:r>
            <a:r>
              <a:rPr lang="vi-VN" sz="1600" err="1"/>
              <a:t>của</a:t>
            </a:r>
            <a:r>
              <a:rPr lang="vi-VN" sz="1600"/>
              <a:t> </a:t>
            </a:r>
            <a:r>
              <a:rPr lang="vi-VN" sz="1600" err="1"/>
              <a:t>nó</a:t>
            </a:r>
            <a:r>
              <a:rPr lang="vi-VN" sz="1600"/>
              <a:t> ở </a:t>
            </a:r>
            <a:r>
              <a:rPr lang="vi-VN" sz="1600" err="1"/>
              <a:t>khoảng</a:t>
            </a:r>
            <a:r>
              <a:rPr lang="vi-VN" sz="1600"/>
              <a:t> </a:t>
            </a:r>
            <a:r>
              <a:rPr lang="vi-VN" sz="1600" err="1"/>
              <a:t>cách</a:t>
            </a:r>
            <a:r>
              <a:rPr lang="vi-VN" sz="1600"/>
              <a:t> </a:t>
            </a:r>
            <a:r>
              <a:rPr lang="vi-VN" sz="1600" err="1"/>
              <a:t>từ</a:t>
            </a:r>
            <a:r>
              <a:rPr lang="vi-VN" sz="1600"/>
              <a:t> khu </a:t>
            </a:r>
            <a:r>
              <a:rPr lang="vi-VN" sz="1600" err="1"/>
              <a:t>vực</a:t>
            </a:r>
            <a:r>
              <a:rPr lang="vi-VN" sz="1600"/>
              <a:t> </a:t>
            </a:r>
            <a:r>
              <a:rPr lang="vi-VN" sz="1600" err="1"/>
              <a:t>mục</a:t>
            </a:r>
            <a:r>
              <a:rPr lang="vi-VN" sz="1600"/>
              <a:t> tiêu. </a:t>
            </a:r>
            <a:r>
              <a:rPr lang="vi-VN" sz="1600" err="1"/>
              <a:t>Các</a:t>
            </a:r>
            <a:r>
              <a:rPr lang="vi-VN" sz="1600"/>
              <a:t> </a:t>
            </a:r>
            <a:r>
              <a:rPr lang="vi-VN" sz="1600" err="1"/>
              <a:t>máy</a:t>
            </a:r>
            <a:r>
              <a:rPr lang="vi-VN" sz="1600"/>
              <a:t> </a:t>
            </a:r>
            <a:r>
              <a:rPr lang="vi-VN" sz="1600" err="1"/>
              <a:t>ảnh</a:t>
            </a:r>
            <a:r>
              <a:rPr lang="vi-VN" sz="1600"/>
              <a:t> </a:t>
            </a:r>
            <a:r>
              <a:rPr lang="vi-VN" sz="1600" err="1"/>
              <a:t>đặc</a:t>
            </a:r>
            <a:r>
              <a:rPr lang="vi-VN" sz="1600"/>
              <a:t> </a:t>
            </a:r>
            <a:r>
              <a:rPr lang="vi-VN" sz="1600" err="1"/>
              <a:t>biệt</a:t>
            </a:r>
            <a:r>
              <a:rPr lang="vi-VN" sz="1600"/>
              <a:t> </a:t>
            </a:r>
            <a:endParaRPr lang="en-US" sz="1600"/>
          </a:p>
          <a:p>
            <a:r>
              <a:rPr lang="vi-VN" sz="1600"/>
              <a:t>thu </a:t>
            </a:r>
            <a:r>
              <a:rPr lang="vi-VN" sz="1600" err="1"/>
              <a:t>thập</a:t>
            </a:r>
            <a:r>
              <a:rPr lang="vi-VN" sz="1600"/>
              <a:t> </a:t>
            </a:r>
            <a:r>
              <a:rPr lang="vi-VN" sz="1600" err="1"/>
              <a:t>hình</a:t>
            </a:r>
            <a:r>
              <a:rPr lang="vi-VN" sz="1600"/>
              <a:t> </a:t>
            </a:r>
            <a:r>
              <a:rPr lang="vi-VN" sz="1600" err="1"/>
              <a:t>ảnh</a:t>
            </a:r>
            <a:r>
              <a:rPr lang="vi-VN" sz="1600"/>
              <a:t> </a:t>
            </a:r>
            <a:r>
              <a:rPr lang="vi-VN" sz="1600" err="1"/>
              <a:t>được</a:t>
            </a:r>
            <a:r>
              <a:rPr lang="vi-VN" sz="1600"/>
              <a:t> </a:t>
            </a:r>
            <a:r>
              <a:rPr lang="vi-VN" sz="1600" err="1"/>
              <a:t>cảm</a:t>
            </a:r>
            <a:r>
              <a:rPr lang="vi-VN" sz="1600"/>
              <a:t> </a:t>
            </a:r>
            <a:r>
              <a:rPr lang="vi-VN" sz="1600" err="1"/>
              <a:t>nhận</a:t>
            </a:r>
            <a:r>
              <a:rPr lang="vi-VN" sz="1600"/>
              <a:t> </a:t>
            </a:r>
            <a:r>
              <a:rPr lang="vi-VN" sz="1600" err="1"/>
              <a:t>từ</a:t>
            </a:r>
            <a:r>
              <a:rPr lang="vi-VN" sz="1600"/>
              <a:t> xa trên </a:t>
            </a:r>
            <a:r>
              <a:rPr lang="vi-VN" sz="1600" err="1"/>
              <a:t>Trái</a:t>
            </a:r>
            <a:r>
              <a:rPr lang="vi-VN" sz="1600"/>
              <a:t> </a:t>
            </a:r>
            <a:r>
              <a:rPr lang="vi-VN" sz="1600" err="1"/>
              <a:t>đất</a:t>
            </a:r>
            <a:r>
              <a:rPr lang="vi-VN" sz="1600"/>
              <a:t>, </a:t>
            </a:r>
            <a:r>
              <a:rPr lang="vi-VN" sz="1600" err="1"/>
              <a:t>giúp</a:t>
            </a:r>
            <a:r>
              <a:rPr lang="vi-VN" sz="1600"/>
              <a:t> </a:t>
            </a:r>
            <a:r>
              <a:rPr lang="vi-VN" sz="1600" err="1"/>
              <a:t>các</a:t>
            </a:r>
            <a:r>
              <a:rPr lang="vi-VN" sz="1600"/>
              <a:t> </a:t>
            </a:r>
            <a:r>
              <a:rPr lang="vi-VN" sz="1600" err="1"/>
              <a:t>nhà</a:t>
            </a:r>
            <a:r>
              <a:rPr lang="vi-VN" sz="1600"/>
              <a:t> nghiên </a:t>
            </a:r>
            <a:r>
              <a:rPr lang="vi-VN" sz="1600" err="1"/>
              <a:t>cứu</a:t>
            </a:r>
            <a:r>
              <a:rPr lang="vi-VN" sz="1600"/>
              <a:t> "</a:t>
            </a:r>
            <a:r>
              <a:rPr lang="vi-VN" sz="1600" err="1"/>
              <a:t>cảm</a:t>
            </a:r>
            <a:r>
              <a:rPr lang="vi-VN" sz="1600"/>
              <a:t> </a:t>
            </a:r>
            <a:r>
              <a:rPr lang="vi-VN" sz="1600" err="1"/>
              <a:t>nhận</a:t>
            </a:r>
            <a:r>
              <a:rPr lang="vi-VN" sz="1600"/>
              <a:t>" </a:t>
            </a:r>
            <a:endParaRPr lang="en-US" sz="1600"/>
          </a:p>
          <a:p>
            <a:r>
              <a:rPr lang="vi-VN" sz="1600" err="1"/>
              <a:t>mọi</a:t>
            </a:r>
            <a:r>
              <a:rPr lang="vi-VN" sz="1600"/>
              <a:t> </a:t>
            </a:r>
            <a:r>
              <a:rPr lang="vi-VN" sz="1600" err="1"/>
              <a:t>thứ</a:t>
            </a:r>
            <a:r>
              <a:rPr lang="vi-VN" sz="1600"/>
              <a:t> </a:t>
            </a:r>
            <a:r>
              <a:rPr lang="vi-VN" sz="1600" err="1"/>
              <a:t>về</a:t>
            </a:r>
            <a:r>
              <a:rPr lang="vi-VN" sz="1600"/>
              <a:t> </a:t>
            </a:r>
            <a:r>
              <a:rPr lang="vi-VN" sz="1600" err="1"/>
              <a:t>Trái</a:t>
            </a:r>
            <a:r>
              <a:rPr lang="vi-VN" sz="1600"/>
              <a:t> </a:t>
            </a:r>
            <a:r>
              <a:rPr lang="vi-VN" sz="1600" err="1"/>
              <a:t>đất</a:t>
            </a:r>
            <a:r>
              <a:rPr lang="en-US" sz="1600"/>
              <a:t>. </a:t>
            </a:r>
            <a:r>
              <a:rPr lang="en-US" sz="1600" err="1"/>
              <a:t>Một</a:t>
            </a:r>
            <a:r>
              <a:rPr lang="en-US" sz="1600"/>
              <a:t> </a:t>
            </a:r>
            <a:r>
              <a:rPr lang="en-US" sz="1600" err="1"/>
              <a:t>số</a:t>
            </a:r>
            <a:r>
              <a:rPr lang="en-US" sz="1600"/>
              <a:t> </a:t>
            </a:r>
            <a:r>
              <a:rPr lang="en-US" sz="1600" err="1"/>
              <a:t>ví</a:t>
            </a:r>
            <a:r>
              <a:rPr lang="en-US" sz="1600"/>
              <a:t> </a:t>
            </a:r>
            <a:r>
              <a:rPr lang="en-US" sz="1600" err="1"/>
              <a:t>dụ</a:t>
            </a:r>
            <a:r>
              <a:rPr lang="en-US" sz="1600"/>
              <a:t>:</a:t>
            </a:r>
          </a:p>
          <a:p>
            <a:pPr marL="285750" indent="-285750">
              <a:buFont typeface="Arial" panose="020B0604020202020204" pitchFamily="34" charset="0"/>
              <a:buChar char="•"/>
            </a:pPr>
            <a:r>
              <a:rPr lang="vi-VN" sz="1600" err="1"/>
              <a:t>Máy</a:t>
            </a:r>
            <a:r>
              <a:rPr lang="vi-VN" sz="1600"/>
              <a:t> </a:t>
            </a:r>
            <a:r>
              <a:rPr lang="vi-VN" sz="1600" err="1"/>
              <a:t>ảnh</a:t>
            </a:r>
            <a:r>
              <a:rPr lang="vi-VN" sz="1600"/>
              <a:t> trên </a:t>
            </a:r>
            <a:r>
              <a:rPr lang="vi-VN" sz="1600" err="1"/>
              <a:t>vệ</a:t>
            </a:r>
            <a:r>
              <a:rPr lang="vi-VN" sz="1600"/>
              <a:t> tinh </a:t>
            </a:r>
            <a:r>
              <a:rPr lang="vi-VN" sz="1600" err="1"/>
              <a:t>và</a:t>
            </a:r>
            <a:r>
              <a:rPr lang="vi-VN" sz="1600"/>
              <a:t> </a:t>
            </a:r>
            <a:r>
              <a:rPr lang="vi-VN" sz="1600" err="1"/>
              <a:t>máy</a:t>
            </a:r>
            <a:r>
              <a:rPr lang="vi-VN" sz="1600"/>
              <a:t> bay </a:t>
            </a:r>
            <a:r>
              <a:rPr lang="vi-VN" sz="1600" err="1"/>
              <a:t>chụp</a:t>
            </a:r>
            <a:r>
              <a:rPr lang="vi-VN" sz="1600"/>
              <a:t> </a:t>
            </a:r>
            <a:r>
              <a:rPr lang="vi-VN" sz="1600" err="1"/>
              <a:t>ảnh</a:t>
            </a:r>
            <a:r>
              <a:rPr lang="vi-VN" sz="1600"/>
              <a:t> </a:t>
            </a:r>
            <a:r>
              <a:rPr lang="vi-VN" sz="1600" err="1"/>
              <a:t>các</a:t>
            </a:r>
            <a:r>
              <a:rPr lang="vi-VN" sz="1600"/>
              <a:t> khu </a:t>
            </a:r>
            <a:r>
              <a:rPr lang="vi-VN" sz="1600" err="1"/>
              <a:t>vực</a:t>
            </a:r>
            <a:r>
              <a:rPr lang="vi-VN" sz="1600"/>
              <a:t> </a:t>
            </a:r>
            <a:r>
              <a:rPr lang="vi-VN" sz="1600" err="1"/>
              <a:t>rộng</a:t>
            </a:r>
            <a:r>
              <a:rPr lang="vi-VN" sz="1600"/>
              <a:t> </a:t>
            </a:r>
            <a:r>
              <a:rPr lang="vi-VN" sz="1600" err="1"/>
              <a:t>lớn</a:t>
            </a:r>
            <a:r>
              <a:rPr lang="vi-VN" sz="1600"/>
              <a:t> trên </a:t>
            </a:r>
            <a:r>
              <a:rPr lang="vi-VN" sz="1600" err="1"/>
              <a:t>bề</a:t>
            </a:r>
            <a:r>
              <a:rPr lang="vi-VN" sz="1600"/>
              <a:t> </a:t>
            </a:r>
            <a:r>
              <a:rPr lang="vi-VN" sz="1600" err="1"/>
              <a:t>mặt</a:t>
            </a:r>
            <a:r>
              <a:rPr lang="vi-VN" sz="1600"/>
              <a:t> </a:t>
            </a:r>
            <a:r>
              <a:rPr lang="vi-VN" sz="1600" err="1"/>
              <a:t>Trái</a:t>
            </a:r>
            <a:r>
              <a:rPr lang="vi-VN" sz="1600"/>
              <a:t> </a:t>
            </a:r>
            <a:r>
              <a:rPr lang="vi-VN" sz="1600" err="1"/>
              <a:t>đất</a:t>
            </a:r>
            <a:r>
              <a:rPr lang="vi-VN" sz="1600"/>
              <a:t>, </a:t>
            </a:r>
            <a:endParaRPr lang="en-US" sz="1600"/>
          </a:p>
          <a:p>
            <a:r>
              <a:rPr lang="vi-VN" sz="1600"/>
              <a:t>cho </a:t>
            </a:r>
            <a:r>
              <a:rPr lang="vi-VN" sz="1600" err="1"/>
              <a:t>phép</a:t>
            </a:r>
            <a:r>
              <a:rPr lang="vi-VN" sz="1600"/>
              <a:t> </a:t>
            </a:r>
            <a:r>
              <a:rPr lang="vi-VN" sz="1600" err="1"/>
              <a:t>chúng</a:t>
            </a:r>
            <a:r>
              <a:rPr lang="vi-VN" sz="1600"/>
              <a:t> ta </a:t>
            </a:r>
            <a:r>
              <a:rPr lang="vi-VN" sz="1600" err="1"/>
              <a:t>nhìn</a:t>
            </a:r>
            <a:r>
              <a:rPr lang="vi-VN" sz="1600"/>
              <a:t> </a:t>
            </a:r>
            <a:r>
              <a:rPr lang="vi-VN" sz="1600" err="1"/>
              <a:t>thấy</a:t>
            </a:r>
            <a:r>
              <a:rPr lang="vi-VN" sz="1600"/>
              <a:t> </a:t>
            </a:r>
            <a:r>
              <a:rPr lang="vi-VN" sz="1600" err="1"/>
              <a:t>nhiều</a:t>
            </a:r>
            <a:r>
              <a:rPr lang="vi-VN" sz="1600"/>
              <a:t> hơn </a:t>
            </a:r>
            <a:r>
              <a:rPr lang="vi-VN" sz="1600" err="1"/>
              <a:t>những</a:t>
            </a:r>
            <a:r>
              <a:rPr lang="vi-VN" sz="1600"/>
              <a:t> </a:t>
            </a:r>
            <a:r>
              <a:rPr lang="vi-VN" sz="1600" err="1"/>
              <a:t>gì</a:t>
            </a:r>
            <a:r>
              <a:rPr lang="vi-VN" sz="1600"/>
              <a:t> </a:t>
            </a:r>
            <a:r>
              <a:rPr lang="vi-VN" sz="1600" err="1"/>
              <a:t>chúng</a:t>
            </a:r>
            <a:r>
              <a:rPr lang="vi-VN" sz="1600"/>
              <a:t> ta </a:t>
            </a:r>
            <a:r>
              <a:rPr lang="vi-VN" sz="1600" err="1"/>
              <a:t>có</a:t>
            </a:r>
            <a:r>
              <a:rPr lang="vi-VN" sz="1600"/>
              <a:t> </a:t>
            </a:r>
            <a:r>
              <a:rPr lang="vi-VN" sz="1600" err="1"/>
              <a:t>thể</a:t>
            </a:r>
            <a:r>
              <a:rPr lang="vi-VN" sz="1600"/>
              <a:t> </a:t>
            </a:r>
            <a:r>
              <a:rPr lang="vi-VN" sz="1600" err="1"/>
              <a:t>đứng</a:t>
            </a:r>
            <a:r>
              <a:rPr lang="vi-VN" sz="1600"/>
              <a:t> trên </a:t>
            </a:r>
            <a:r>
              <a:rPr lang="vi-VN" sz="1600" err="1"/>
              <a:t>mặt</a:t>
            </a:r>
            <a:r>
              <a:rPr lang="vi-VN" sz="1600"/>
              <a:t> </a:t>
            </a:r>
            <a:r>
              <a:rPr lang="vi-VN" sz="1600" err="1"/>
              <a:t>đất</a:t>
            </a:r>
            <a:r>
              <a:rPr lang="vi-VN" sz="1600"/>
              <a:t>.</a:t>
            </a:r>
            <a:endParaRPr lang="en-US" sz="1600"/>
          </a:p>
          <a:p>
            <a:pPr marL="285750" indent="-285750">
              <a:buFont typeface="Arial" panose="020B0604020202020204" pitchFamily="34" charset="0"/>
              <a:buChar char="•"/>
            </a:pPr>
            <a:r>
              <a:rPr lang="vi-VN" sz="1600" err="1"/>
              <a:t>Hệ</a:t>
            </a:r>
            <a:r>
              <a:rPr lang="vi-VN" sz="1600"/>
              <a:t> </a:t>
            </a:r>
            <a:r>
              <a:rPr lang="vi-VN" sz="1600" err="1"/>
              <a:t>thống</a:t>
            </a:r>
            <a:r>
              <a:rPr lang="vi-VN" sz="1600"/>
              <a:t> </a:t>
            </a:r>
            <a:r>
              <a:rPr lang="vi-VN" sz="1600" err="1"/>
              <a:t>Sonar</a:t>
            </a:r>
            <a:r>
              <a:rPr lang="vi-VN" sz="1600"/>
              <a:t> trên </a:t>
            </a:r>
            <a:r>
              <a:rPr lang="vi-VN" sz="1600" err="1"/>
              <a:t>tàu</a:t>
            </a:r>
            <a:r>
              <a:rPr lang="vi-VN" sz="1600"/>
              <a:t> </a:t>
            </a:r>
            <a:r>
              <a:rPr lang="vi-VN" sz="1600" err="1"/>
              <a:t>có</a:t>
            </a:r>
            <a:r>
              <a:rPr lang="vi-VN" sz="1600"/>
              <a:t> </a:t>
            </a:r>
            <a:r>
              <a:rPr lang="vi-VN" sz="1600" err="1"/>
              <a:t>thể</a:t>
            </a:r>
            <a:r>
              <a:rPr lang="vi-VN" sz="1600"/>
              <a:t> </a:t>
            </a:r>
            <a:r>
              <a:rPr lang="vi-VN" sz="1600" err="1"/>
              <a:t>được</a:t>
            </a:r>
            <a:r>
              <a:rPr lang="vi-VN" sz="1600"/>
              <a:t> </a:t>
            </a:r>
            <a:r>
              <a:rPr lang="vi-VN" sz="1600" err="1"/>
              <a:t>sử</a:t>
            </a:r>
            <a:r>
              <a:rPr lang="vi-VN" sz="1600"/>
              <a:t> </a:t>
            </a:r>
            <a:r>
              <a:rPr lang="vi-VN" sz="1600" err="1"/>
              <a:t>dụng</a:t>
            </a:r>
            <a:r>
              <a:rPr lang="vi-VN" sz="1600"/>
              <a:t> </a:t>
            </a:r>
            <a:r>
              <a:rPr lang="vi-VN" sz="1600" err="1"/>
              <a:t>để</a:t>
            </a:r>
            <a:r>
              <a:rPr lang="vi-VN" sz="1600"/>
              <a:t> </a:t>
            </a:r>
            <a:r>
              <a:rPr lang="vi-VN" sz="1600" err="1"/>
              <a:t>tạo</a:t>
            </a:r>
            <a:r>
              <a:rPr lang="vi-VN" sz="1600"/>
              <a:t> ra </a:t>
            </a:r>
            <a:r>
              <a:rPr lang="vi-VN" sz="1600" err="1"/>
              <a:t>hình</a:t>
            </a:r>
            <a:r>
              <a:rPr lang="vi-VN" sz="1600"/>
              <a:t> </a:t>
            </a:r>
            <a:r>
              <a:rPr lang="vi-VN" sz="1600" err="1"/>
              <a:t>ảnh</a:t>
            </a:r>
            <a:r>
              <a:rPr lang="vi-VN" sz="1600"/>
              <a:t> </a:t>
            </a:r>
            <a:r>
              <a:rPr lang="vi-VN" sz="1600" err="1"/>
              <a:t>của</a:t>
            </a:r>
            <a:r>
              <a:rPr lang="vi-VN" sz="1600"/>
              <a:t> </a:t>
            </a:r>
            <a:r>
              <a:rPr lang="vi-VN" sz="1600" err="1"/>
              <a:t>đáy</a:t>
            </a:r>
            <a:r>
              <a:rPr lang="vi-VN" sz="1600"/>
              <a:t> </a:t>
            </a:r>
            <a:r>
              <a:rPr lang="vi-VN" sz="1600" err="1"/>
              <a:t>đại</a:t>
            </a:r>
            <a:r>
              <a:rPr lang="vi-VN" sz="1600"/>
              <a:t> dương </a:t>
            </a:r>
            <a:r>
              <a:rPr lang="vi-VN" sz="1600" err="1"/>
              <a:t>mà</a:t>
            </a:r>
            <a:r>
              <a:rPr lang="vi-VN" sz="1600"/>
              <a:t> </a:t>
            </a:r>
            <a:endParaRPr lang="en-US" sz="1600"/>
          </a:p>
          <a:p>
            <a:r>
              <a:rPr lang="vi-VN" sz="1600"/>
              <a:t>không </a:t>
            </a:r>
            <a:r>
              <a:rPr lang="vi-VN" sz="1600" err="1"/>
              <a:t>cần</a:t>
            </a:r>
            <a:r>
              <a:rPr lang="vi-VN" sz="1600"/>
              <a:t> </a:t>
            </a:r>
            <a:r>
              <a:rPr lang="vi-VN" sz="1600" err="1"/>
              <a:t>phải</a:t>
            </a:r>
            <a:r>
              <a:rPr lang="vi-VN" sz="1600"/>
              <a:t> di </a:t>
            </a:r>
            <a:r>
              <a:rPr lang="vi-VN" sz="1600" err="1"/>
              <a:t>chuyển</a:t>
            </a:r>
            <a:r>
              <a:rPr lang="vi-VN" sz="1600"/>
              <a:t> </a:t>
            </a:r>
            <a:r>
              <a:rPr lang="vi-VN" sz="1600" err="1"/>
              <a:t>xuống</a:t>
            </a:r>
            <a:r>
              <a:rPr lang="vi-VN" sz="1600"/>
              <a:t> </a:t>
            </a:r>
            <a:r>
              <a:rPr lang="vi-VN" sz="1600" err="1"/>
              <a:t>đáy</a:t>
            </a:r>
            <a:r>
              <a:rPr lang="vi-VN" sz="1600"/>
              <a:t> </a:t>
            </a:r>
            <a:r>
              <a:rPr lang="vi-VN" sz="1600" err="1"/>
              <a:t>đại</a:t>
            </a:r>
            <a:r>
              <a:rPr lang="vi-VN" sz="1600"/>
              <a:t> dương</a:t>
            </a:r>
            <a:endParaRPr lang="en-US" sz="1600"/>
          </a:p>
          <a:p>
            <a:pPr marL="285750" indent="-285750">
              <a:buFont typeface="Arial" panose="020B0604020202020204" pitchFamily="34" charset="0"/>
              <a:buChar char="•"/>
            </a:pPr>
            <a:r>
              <a:rPr lang="vi-VN" sz="1600" err="1"/>
              <a:t>Máy</a:t>
            </a:r>
            <a:r>
              <a:rPr lang="vi-VN" sz="1600"/>
              <a:t> </a:t>
            </a:r>
            <a:r>
              <a:rPr lang="vi-VN" sz="1600" err="1"/>
              <a:t>ảnh</a:t>
            </a:r>
            <a:r>
              <a:rPr lang="vi-VN" sz="1600"/>
              <a:t> trên </a:t>
            </a:r>
            <a:r>
              <a:rPr lang="vi-VN" sz="1600" err="1"/>
              <a:t>vệ</a:t>
            </a:r>
            <a:r>
              <a:rPr lang="vi-VN" sz="1600"/>
              <a:t> tinh </a:t>
            </a:r>
            <a:r>
              <a:rPr lang="vi-VN" sz="1600" err="1"/>
              <a:t>có</a:t>
            </a:r>
            <a:r>
              <a:rPr lang="vi-VN" sz="1600"/>
              <a:t> </a:t>
            </a:r>
            <a:r>
              <a:rPr lang="vi-VN" sz="1600" err="1"/>
              <a:t>thể</a:t>
            </a:r>
            <a:r>
              <a:rPr lang="vi-VN" sz="1600"/>
              <a:t> </a:t>
            </a:r>
            <a:r>
              <a:rPr lang="vi-VN" sz="1600" err="1"/>
              <a:t>được</a:t>
            </a:r>
            <a:r>
              <a:rPr lang="vi-VN" sz="1600"/>
              <a:t> </a:t>
            </a:r>
            <a:r>
              <a:rPr lang="vi-VN" sz="1600" err="1"/>
              <a:t>sử</a:t>
            </a:r>
            <a:r>
              <a:rPr lang="vi-VN" sz="1600"/>
              <a:t> </a:t>
            </a:r>
            <a:r>
              <a:rPr lang="vi-VN" sz="1600" err="1"/>
              <a:t>dụng</a:t>
            </a:r>
            <a:r>
              <a:rPr lang="vi-VN" sz="1600"/>
              <a:t> </a:t>
            </a:r>
            <a:r>
              <a:rPr lang="vi-VN" sz="1600" err="1"/>
              <a:t>để</a:t>
            </a:r>
            <a:r>
              <a:rPr lang="vi-VN" sz="1600"/>
              <a:t> </a:t>
            </a:r>
            <a:r>
              <a:rPr lang="vi-VN" sz="1600" err="1"/>
              <a:t>tạo</a:t>
            </a:r>
            <a:r>
              <a:rPr lang="vi-VN" sz="1600"/>
              <a:t> ra </a:t>
            </a:r>
            <a:r>
              <a:rPr lang="vi-VN" sz="1600" err="1"/>
              <a:t>hình</a:t>
            </a:r>
            <a:r>
              <a:rPr lang="vi-VN" sz="1600"/>
              <a:t> </a:t>
            </a:r>
            <a:r>
              <a:rPr lang="vi-VN" sz="1600" err="1"/>
              <a:t>ảnh</a:t>
            </a:r>
            <a:r>
              <a:rPr lang="vi-VN" sz="1600"/>
              <a:t> </a:t>
            </a:r>
            <a:r>
              <a:rPr lang="vi-VN" sz="1600" err="1"/>
              <a:t>về</a:t>
            </a:r>
            <a:r>
              <a:rPr lang="vi-VN" sz="1600"/>
              <a:t> </a:t>
            </a:r>
            <a:r>
              <a:rPr lang="vi-VN" sz="1600" err="1"/>
              <a:t>sự</a:t>
            </a:r>
            <a:r>
              <a:rPr lang="vi-VN" sz="1600"/>
              <a:t> thay </a:t>
            </a:r>
            <a:r>
              <a:rPr lang="vi-VN" sz="1600" err="1"/>
              <a:t>đổi</a:t>
            </a:r>
            <a:r>
              <a:rPr lang="vi-VN" sz="1600"/>
              <a:t> </a:t>
            </a:r>
            <a:r>
              <a:rPr lang="vi-VN" sz="1600" err="1"/>
              <a:t>nhiệt</a:t>
            </a:r>
            <a:r>
              <a:rPr lang="vi-VN" sz="1600"/>
              <a:t> </a:t>
            </a:r>
            <a:r>
              <a:rPr lang="vi-VN" sz="1600" err="1"/>
              <a:t>độ</a:t>
            </a:r>
            <a:r>
              <a:rPr lang="vi-VN" sz="1600"/>
              <a:t> trong </a:t>
            </a:r>
            <a:endParaRPr lang="en-US" sz="1600"/>
          </a:p>
          <a:p>
            <a:r>
              <a:rPr lang="vi-VN" sz="1600" err="1"/>
              <a:t>các</a:t>
            </a:r>
            <a:r>
              <a:rPr lang="vi-VN" sz="1600"/>
              <a:t> </a:t>
            </a:r>
            <a:r>
              <a:rPr lang="vi-VN" sz="1600" err="1"/>
              <a:t>đại</a:t>
            </a:r>
            <a:r>
              <a:rPr lang="vi-VN" sz="1600"/>
              <a:t> dương.</a:t>
            </a:r>
            <a:endParaRPr lang="en-US" sz="1600"/>
          </a:p>
          <a:p>
            <a:endParaRPr lang="en-US" sz="1600"/>
          </a:p>
          <a:p>
            <a:r>
              <a:rPr lang="en-US" sz="1600"/>
              <a:t>-   </a:t>
            </a:r>
            <a:r>
              <a:rPr lang="vi-VN" sz="1600" err="1"/>
              <a:t>Một</a:t>
            </a:r>
            <a:r>
              <a:rPr lang="vi-VN" sz="1600"/>
              <a:t> </a:t>
            </a:r>
            <a:r>
              <a:rPr lang="vi-VN" sz="1600" err="1"/>
              <a:t>số</a:t>
            </a:r>
            <a:r>
              <a:rPr lang="vi-VN" sz="1600"/>
              <a:t> </a:t>
            </a:r>
            <a:r>
              <a:rPr lang="vi-VN" sz="1600" err="1"/>
              <a:t>cách</a:t>
            </a:r>
            <a:r>
              <a:rPr lang="vi-VN" sz="1600"/>
              <a:t> </a:t>
            </a:r>
            <a:r>
              <a:rPr lang="vi-VN" sz="1600" err="1"/>
              <a:t>sử</a:t>
            </a:r>
            <a:r>
              <a:rPr lang="vi-VN" sz="1600"/>
              <a:t> </a:t>
            </a:r>
            <a:r>
              <a:rPr lang="vi-VN" sz="1600" err="1"/>
              <a:t>dụng</a:t>
            </a:r>
            <a:r>
              <a:rPr lang="vi-VN" sz="1600"/>
              <a:t> </a:t>
            </a:r>
            <a:r>
              <a:rPr lang="vi-VN" sz="1600" err="1"/>
              <a:t>cụ</a:t>
            </a:r>
            <a:r>
              <a:rPr lang="vi-VN" sz="1600"/>
              <a:t> </a:t>
            </a:r>
            <a:r>
              <a:rPr lang="vi-VN" sz="1600" err="1"/>
              <a:t>thể</a:t>
            </a:r>
            <a:r>
              <a:rPr lang="vi-VN" sz="1600"/>
              <a:t> </a:t>
            </a:r>
            <a:r>
              <a:rPr lang="vi-VN" sz="1600" err="1"/>
              <a:t>của</a:t>
            </a:r>
            <a:r>
              <a:rPr lang="vi-VN" sz="1600"/>
              <a:t> </a:t>
            </a:r>
            <a:r>
              <a:rPr lang="vi-VN" sz="1600" err="1"/>
              <a:t>hình</a:t>
            </a:r>
            <a:r>
              <a:rPr lang="vi-VN" sz="1600"/>
              <a:t> </a:t>
            </a:r>
            <a:r>
              <a:rPr lang="vi-VN" sz="1600" err="1"/>
              <a:t>ảnh</a:t>
            </a:r>
            <a:r>
              <a:rPr lang="vi-VN" sz="1600"/>
              <a:t> </a:t>
            </a:r>
            <a:r>
              <a:rPr lang="vi-VN" sz="1600" err="1"/>
              <a:t>được</a:t>
            </a:r>
            <a:r>
              <a:rPr lang="vi-VN" sz="1600"/>
              <a:t> </a:t>
            </a:r>
            <a:r>
              <a:rPr lang="vi-VN" sz="1600" err="1"/>
              <a:t>cảm</a:t>
            </a:r>
            <a:r>
              <a:rPr lang="vi-VN" sz="1600"/>
              <a:t> </a:t>
            </a:r>
            <a:r>
              <a:rPr lang="vi-VN" sz="1600" err="1"/>
              <a:t>nhận</a:t>
            </a:r>
            <a:r>
              <a:rPr lang="vi-VN" sz="1600"/>
              <a:t> </a:t>
            </a:r>
            <a:r>
              <a:rPr lang="vi-VN" sz="1600" err="1"/>
              <a:t>từ</a:t>
            </a:r>
            <a:r>
              <a:rPr lang="vi-VN" sz="1600"/>
              <a:t> xa </a:t>
            </a:r>
            <a:r>
              <a:rPr lang="vi-VN" sz="1600" err="1"/>
              <a:t>về</a:t>
            </a:r>
            <a:r>
              <a:rPr lang="vi-VN" sz="1600"/>
              <a:t> </a:t>
            </a:r>
            <a:r>
              <a:rPr lang="vi-VN" sz="1600" err="1"/>
              <a:t>Trái</a:t>
            </a:r>
            <a:r>
              <a:rPr lang="vi-VN" sz="1600"/>
              <a:t> </a:t>
            </a:r>
            <a:r>
              <a:rPr lang="vi-VN" sz="1600" err="1"/>
              <a:t>đất</a:t>
            </a:r>
            <a:r>
              <a:rPr lang="vi-VN" sz="1600"/>
              <a:t> bao </a:t>
            </a:r>
            <a:r>
              <a:rPr lang="vi-VN" sz="1600" err="1"/>
              <a:t>gồm</a:t>
            </a:r>
            <a:r>
              <a:rPr lang="vi-VN" sz="1600"/>
              <a:t>:</a:t>
            </a:r>
          </a:p>
          <a:p>
            <a:pPr marL="285750" indent="-285750">
              <a:buFont typeface="Arial" panose="020B0604020202020204" pitchFamily="34" charset="0"/>
              <a:buChar char="•"/>
            </a:pPr>
            <a:r>
              <a:rPr lang="vi-VN" sz="1600" err="1"/>
              <a:t>Các</a:t>
            </a:r>
            <a:r>
              <a:rPr lang="vi-VN" sz="1600"/>
              <a:t> </a:t>
            </a:r>
            <a:r>
              <a:rPr lang="vi-VN" sz="1600" err="1"/>
              <a:t>đám</a:t>
            </a:r>
            <a:r>
              <a:rPr lang="vi-VN" sz="1600"/>
              <a:t> </a:t>
            </a:r>
            <a:r>
              <a:rPr lang="vi-VN" sz="1600" err="1"/>
              <a:t>cháy</a:t>
            </a:r>
            <a:r>
              <a:rPr lang="vi-VN" sz="1600"/>
              <a:t> </a:t>
            </a:r>
            <a:r>
              <a:rPr lang="vi-VN" sz="1600" err="1"/>
              <a:t>rừng</a:t>
            </a:r>
            <a:r>
              <a:rPr lang="vi-VN" sz="1600"/>
              <a:t> </a:t>
            </a:r>
            <a:r>
              <a:rPr lang="vi-VN" sz="1600" err="1"/>
              <a:t>lớn</a:t>
            </a:r>
            <a:r>
              <a:rPr lang="vi-VN" sz="1600"/>
              <a:t> </a:t>
            </a:r>
            <a:r>
              <a:rPr lang="vi-VN" sz="1600" err="1"/>
              <a:t>có</a:t>
            </a:r>
            <a:r>
              <a:rPr lang="vi-VN" sz="1600"/>
              <a:t> </a:t>
            </a:r>
            <a:r>
              <a:rPr lang="vi-VN" sz="1600" err="1"/>
              <a:t>thể</a:t>
            </a:r>
            <a:r>
              <a:rPr lang="vi-VN" sz="1600"/>
              <a:t> </a:t>
            </a:r>
            <a:r>
              <a:rPr lang="vi-VN" sz="1600" err="1"/>
              <a:t>được</a:t>
            </a:r>
            <a:r>
              <a:rPr lang="vi-VN" sz="1600"/>
              <a:t> </a:t>
            </a:r>
            <a:r>
              <a:rPr lang="vi-VN" sz="1600" err="1"/>
              <a:t>lập</a:t>
            </a:r>
            <a:r>
              <a:rPr lang="vi-VN" sz="1600"/>
              <a:t> </a:t>
            </a:r>
            <a:r>
              <a:rPr lang="vi-VN" sz="1600" err="1"/>
              <a:t>bản</a:t>
            </a:r>
            <a:r>
              <a:rPr lang="vi-VN" sz="1600"/>
              <a:t> </a:t>
            </a:r>
            <a:r>
              <a:rPr lang="vi-VN" sz="1600" err="1"/>
              <a:t>đồ</a:t>
            </a:r>
            <a:r>
              <a:rPr lang="vi-VN" sz="1600"/>
              <a:t> </a:t>
            </a:r>
            <a:r>
              <a:rPr lang="vi-VN" sz="1600" err="1"/>
              <a:t>từ</a:t>
            </a:r>
            <a:r>
              <a:rPr lang="vi-VN" sz="1600"/>
              <a:t> không gian, cho </a:t>
            </a:r>
            <a:r>
              <a:rPr lang="vi-VN" sz="1600" err="1"/>
              <a:t>phép</a:t>
            </a:r>
            <a:r>
              <a:rPr lang="vi-VN" sz="1600"/>
              <a:t> </a:t>
            </a:r>
            <a:r>
              <a:rPr lang="vi-VN" sz="1600" err="1"/>
              <a:t>các</a:t>
            </a:r>
            <a:r>
              <a:rPr lang="vi-VN" sz="1600"/>
              <a:t> </a:t>
            </a:r>
            <a:r>
              <a:rPr lang="vi-VN" sz="1600" err="1"/>
              <a:t>kiểm</a:t>
            </a:r>
            <a:r>
              <a:rPr lang="vi-VN" sz="1600"/>
              <a:t> lâm viên </a:t>
            </a:r>
            <a:endParaRPr lang="en-US" sz="1600"/>
          </a:p>
          <a:p>
            <a:r>
              <a:rPr lang="vi-VN" sz="1600" err="1"/>
              <a:t>nhìn</a:t>
            </a:r>
            <a:r>
              <a:rPr lang="vi-VN" sz="1600"/>
              <a:t> </a:t>
            </a:r>
            <a:r>
              <a:rPr lang="vi-VN" sz="1600" err="1"/>
              <a:t>thấy</a:t>
            </a:r>
            <a:r>
              <a:rPr lang="vi-VN" sz="1600"/>
              <a:t> </a:t>
            </a:r>
            <a:r>
              <a:rPr lang="vi-VN" sz="1600" err="1"/>
              <a:t>một</a:t>
            </a:r>
            <a:r>
              <a:rPr lang="vi-VN" sz="1600"/>
              <a:t> khu </a:t>
            </a:r>
            <a:r>
              <a:rPr lang="vi-VN" sz="1600" err="1"/>
              <a:t>vực</a:t>
            </a:r>
            <a:r>
              <a:rPr lang="vi-VN" sz="1600"/>
              <a:t> </a:t>
            </a:r>
            <a:r>
              <a:rPr lang="vi-VN" sz="1600" err="1"/>
              <a:t>lớn</a:t>
            </a:r>
            <a:r>
              <a:rPr lang="vi-VN" sz="1600"/>
              <a:t> hơn </a:t>
            </a:r>
            <a:r>
              <a:rPr lang="vi-VN" sz="1600" err="1"/>
              <a:t>nhiều</a:t>
            </a:r>
            <a:r>
              <a:rPr lang="vi-VN" sz="1600"/>
              <a:t> so </a:t>
            </a:r>
            <a:r>
              <a:rPr lang="vi-VN" sz="1600" err="1"/>
              <a:t>với</a:t>
            </a:r>
            <a:r>
              <a:rPr lang="vi-VN" sz="1600"/>
              <a:t> </a:t>
            </a:r>
            <a:r>
              <a:rPr lang="vi-VN" sz="1600" err="1"/>
              <a:t>từ</a:t>
            </a:r>
            <a:r>
              <a:rPr lang="vi-VN" sz="1600"/>
              <a:t> </a:t>
            </a:r>
            <a:r>
              <a:rPr lang="vi-VN" sz="1600" err="1"/>
              <a:t>mặt</a:t>
            </a:r>
            <a:r>
              <a:rPr lang="vi-VN" sz="1600"/>
              <a:t> </a:t>
            </a:r>
            <a:r>
              <a:rPr lang="vi-VN" sz="1600" err="1"/>
              <a:t>đất</a:t>
            </a:r>
            <a:r>
              <a:rPr lang="vi-VN" sz="1600"/>
              <a:t>.</a:t>
            </a:r>
          </a:p>
          <a:p>
            <a:pPr marL="285750" indent="-285750">
              <a:buFont typeface="Arial" panose="020B0604020202020204" pitchFamily="34" charset="0"/>
              <a:buChar char="•"/>
            </a:pPr>
            <a:r>
              <a:rPr lang="vi-VN" sz="1600"/>
              <a:t>Theo </a:t>
            </a:r>
            <a:r>
              <a:rPr lang="vi-VN" sz="1600" err="1"/>
              <a:t>dõi</a:t>
            </a:r>
            <a:r>
              <a:rPr lang="vi-VN" sz="1600"/>
              <a:t> </a:t>
            </a:r>
            <a:r>
              <a:rPr lang="vi-VN" sz="1600" err="1"/>
              <a:t>các</a:t>
            </a:r>
            <a:r>
              <a:rPr lang="vi-VN" sz="1600"/>
              <a:t> </a:t>
            </a:r>
            <a:r>
              <a:rPr lang="vi-VN" sz="1600" err="1"/>
              <a:t>đám</a:t>
            </a:r>
            <a:r>
              <a:rPr lang="vi-VN" sz="1600"/>
              <a:t> mây </a:t>
            </a:r>
            <a:r>
              <a:rPr lang="vi-VN" sz="1600" err="1"/>
              <a:t>để</a:t>
            </a:r>
            <a:r>
              <a:rPr lang="vi-VN" sz="1600"/>
              <a:t> </a:t>
            </a:r>
            <a:r>
              <a:rPr lang="vi-VN" sz="1600" err="1"/>
              <a:t>giúp</a:t>
            </a:r>
            <a:r>
              <a:rPr lang="vi-VN" sz="1600"/>
              <a:t> </a:t>
            </a:r>
            <a:r>
              <a:rPr lang="vi-VN" sz="1600" err="1"/>
              <a:t>dự</a:t>
            </a:r>
            <a:r>
              <a:rPr lang="vi-VN" sz="1600"/>
              <a:t> </a:t>
            </a:r>
            <a:r>
              <a:rPr lang="vi-VN" sz="1600" err="1"/>
              <a:t>đoán</a:t>
            </a:r>
            <a:r>
              <a:rPr lang="vi-VN" sz="1600"/>
              <a:t> </a:t>
            </a:r>
            <a:r>
              <a:rPr lang="vi-VN" sz="1600" err="1"/>
              <a:t>thời</a:t>
            </a:r>
            <a:r>
              <a:rPr lang="vi-VN" sz="1600"/>
              <a:t> </a:t>
            </a:r>
            <a:r>
              <a:rPr lang="vi-VN" sz="1600" err="1"/>
              <a:t>tiết</a:t>
            </a:r>
            <a:r>
              <a:rPr lang="vi-VN" sz="1600"/>
              <a:t> </a:t>
            </a:r>
            <a:r>
              <a:rPr lang="vi-VN" sz="1600" err="1"/>
              <a:t>hoặc</a:t>
            </a:r>
            <a:r>
              <a:rPr lang="vi-VN" sz="1600"/>
              <a:t> theo </a:t>
            </a:r>
            <a:r>
              <a:rPr lang="vi-VN" sz="1600" err="1"/>
              <a:t>dõi</a:t>
            </a:r>
            <a:r>
              <a:rPr lang="vi-VN" sz="1600"/>
              <a:t> </a:t>
            </a:r>
            <a:r>
              <a:rPr lang="vi-VN" sz="1600" err="1"/>
              <a:t>các</a:t>
            </a:r>
            <a:r>
              <a:rPr lang="vi-VN" sz="1600"/>
              <a:t> </a:t>
            </a:r>
            <a:r>
              <a:rPr lang="vi-VN" sz="1600" err="1"/>
              <a:t>núi</a:t>
            </a:r>
            <a:r>
              <a:rPr lang="vi-VN" sz="1600"/>
              <a:t> </a:t>
            </a:r>
            <a:r>
              <a:rPr lang="vi-VN" sz="1600" err="1"/>
              <a:t>lửa</a:t>
            </a:r>
            <a:r>
              <a:rPr lang="vi-VN" sz="1600"/>
              <a:t> đang phun </a:t>
            </a:r>
            <a:r>
              <a:rPr lang="vi-VN" sz="1600" err="1"/>
              <a:t>trào</a:t>
            </a:r>
            <a:r>
              <a:rPr lang="vi-VN" sz="1600"/>
              <a:t> </a:t>
            </a:r>
            <a:r>
              <a:rPr lang="vi-VN" sz="1600" err="1"/>
              <a:t>và</a:t>
            </a:r>
            <a:r>
              <a:rPr lang="vi-VN" sz="1600"/>
              <a:t> </a:t>
            </a:r>
            <a:r>
              <a:rPr lang="vi-VN" sz="1600" err="1"/>
              <a:t>giúp</a:t>
            </a:r>
            <a:r>
              <a:rPr lang="vi-VN" sz="1600"/>
              <a:t> </a:t>
            </a:r>
            <a:endParaRPr lang="en-US" sz="1600"/>
          </a:p>
          <a:p>
            <a:r>
              <a:rPr lang="vi-VN" sz="1600"/>
              <a:t>theo </a:t>
            </a:r>
            <a:r>
              <a:rPr lang="vi-VN" sz="1600" err="1"/>
              <a:t>dõi</a:t>
            </a:r>
            <a:r>
              <a:rPr lang="vi-VN" sz="1600"/>
              <a:t> </a:t>
            </a:r>
            <a:r>
              <a:rPr lang="vi-VN" sz="1600" err="1"/>
              <a:t>các</a:t>
            </a:r>
            <a:r>
              <a:rPr lang="vi-VN" sz="1600"/>
              <a:t> cơn </a:t>
            </a:r>
            <a:r>
              <a:rPr lang="vi-VN" sz="1600" err="1"/>
              <a:t>bão</a:t>
            </a:r>
            <a:r>
              <a:rPr lang="vi-VN" sz="1600"/>
              <a:t> </a:t>
            </a:r>
            <a:r>
              <a:rPr lang="vi-VN" sz="1600" err="1"/>
              <a:t>bụi</a:t>
            </a:r>
            <a:r>
              <a:rPr lang="vi-VN" sz="1600"/>
              <a:t>.</a:t>
            </a:r>
          </a:p>
          <a:p>
            <a:pPr marL="285750" indent="-285750">
              <a:buFont typeface="Arial" panose="020B0604020202020204" pitchFamily="34" charset="0"/>
              <a:buChar char="•"/>
            </a:pPr>
            <a:r>
              <a:rPr lang="vi-VN" sz="1600"/>
              <a:t>Theo </a:t>
            </a:r>
            <a:r>
              <a:rPr lang="vi-VN" sz="1600" err="1"/>
              <a:t>dõi</a:t>
            </a:r>
            <a:r>
              <a:rPr lang="vi-VN" sz="1600"/>
              <a:t> </a:t>
            </a:r>
            <a:r>
              <a:rPr lang="vi-VN" sz="1600" err="1"/>
              <a:t>sự</a:t>
            </a:r>
            <a:r>
              <a:rPr lang="vi-VN" sz="1600"/>
              <a:t> </a:t>
            </a:r>
            <a:r>
              <a:rPr lang="vi-VN" sz="1600" err="1"/>
              <a:t>phát</a:t>
            </a:r>
            <a:r>
              <a:rPr lang="vi-VN" sz="1600"/>
              <a:t> </a:t>
            </a:r>
            <a:r>
              <a:rPr lang="vi-VN" sz="1600" err="1"/>
              <a:t>triển</a:t>
            </a:r>
            <a:r>
              <a:rPr lang="vi-VN" sz="1600"/>
              <a:t> </a:t>
            </a:r>
            <a:r>
              <a:rPr lang="vi-VN" sz="1600" err="1"/>
              <a:t>của</a:t>
            </a:r>
            <a:r>
              <a:rPr lang="vi-VN" sz="1600"/>
              <a:t> </a:t>
            </a:r>
            <a:r>
              <a:rPr lang="vi-VN" sz="1600" err="1"/>
              <a:t>một</a:t>
            </a:r>
            <a:r>
              <a:rPr lang="vi-VN" sz="1600"/>
              <a:t> </a:t>
            </a:r>
            <a:r>
              <a:rPr lang="vi-VN" sz="1600" err="1"/>
              <a:t>thành</a:t>
            </a:r>
            <a:r>
              <a:rPr lang="vi-VN" sz="1600"/>
              <a:t> </a:t>
            </a:r>
            <a:r>
              <a:rPr lang="vi-VN" sz="1600" err="1"/>
              <a:t>phố</a:t>
            </a:r>
            <a:r>
              <a:rPr lang="vi-VN" sz="1600"/>
              <a:t> </a:t>
            </a:r>
            <a:r>
              <a:rPr lang="vi-VN" sz="1600" err="1"/>
              <a:t>và</a:t>
            </a:r>
            <a:r>
              <a:rPr lang="vi-VN" sz="1600"/>
              <a:t> </a:t>
            </a:r>
            <a:r>
              <a:rPr lang="vi-VN" sz="1600" err="1"/>
              <a:t>những</a:t>
            </a:r>
            <a:r>
              <a:rPr lang="vi-VN" sz="1600"/>
              <a:t> thay </a:t>
            </a:r>
            <a:r>
              <a:rPr lang="vi-VN" sz="1600" err="1"/>
              <a:t>đổi</a:t>
            </a:r>
            <a:r>
              <a:rPr lang="vi-VN" sz="1600"/>
              <a:t> trong </a:t>
            </a:r>
            <a:r>
              <a:rPr lang="vi-VN" sz="1600" err="1"/>
              <a:t>đất</a:t>
            </a:r>
            <a:r>
              <a:rPr lang="vi-VN" sz="1600"/>
              <a:t> nông </a:t>
            </a:r>
            <a:r>
              <a:rPr lang="vi-VN" sz="1600" err="1"/>
              <a:t>nghiệp</a:t>
            </a:r>
            <a:r>
              <a:rPr lang="vi-VN" sz="1600"/>
              <a:t> </a:t>
            </a:r>
            <a:r>
              <a:rPr lang="vi-VN" sz="1600" err="1"/>
              <a:t>hoặc</a:t>
            </a:r>
            <a:r>
              <a:rPr lang="vi-VN" sz="1600"/>
              <a:t> </a:t>
            </a:r>
            <a:r>
              <a:rPr lang="vi-VN" sz="1600" err="1"/>
              <a:t>rừng</a:t>
            </a:r>
            <a:r>
              <a:rPr lang="vi-VN" sz="1600"/>
              <a:t> trong </a:t>
            </a:r>
            <a:endParaRPr lang="en-US" sz="1600"/>
          </a:p>
          <a:p>
            <a:r>
              <a:rPr lang="vi-VN" sz="1600" err="1"/>
              <a:t>vài</a:t>
            </a:r>
            <a:r>
              <a:rPr lang="vi-VN" sz="1600"/>
              <a:t> năm </a:t>
            </a:r>
            <a:r>
              <a:rPr lang="vi-VN" sz="1600" err="1"/>
              <a:t>hoặc</a:t>
            </a:r>
            <a:r>
              <a:rPr lang="vi-VN" sz="1600"/>
              <a:t> </a:t>
            </a:r>
            <a:r>
              <a:rPr lang="vi-VN" sz="1600" err="1"/>
              <a:t>thậm</a:t>
            </a:r>
            <a:r>
              <a:rPr lang="vi-VN" sz="1600"/>
              <a:t> </a:t>
            </a:r>
            <a:r>
              <a:rPr lang="vi-VN" sz="1600" err="1"/>
              <a:t>chí</a:t>
            </a:r>
            <a:r>
              <a:rPr lang="vi-VN" sz="1600"/>
              <a:t> </a:t>
            </a:r>
            <a:r>
              <a:rPr lang="vi-VN" sz="1600" err="1"/>
              <a:t>nhiều</a:t>
            </a:r>
            <a:r>
              <a:rPr lang="vi-VN" sz="1600"/>
              <a:t> </a:t>
            </a:r>
            <a:r>
              <a:rPr lang="vi-VN" sz="1600" err="1"/>
              <a:t>thập</a:t>
            </a:r>
            <a:r>
              <a:rPr lang="vi-VN" sz="1600"/>
              <a:t> </a:t>
            </a:r>
            <a:r>
              <a:rPr lang="vi-VN" sz="1600" err="1"/>
              <a:t>kỷ</a:t>
            </a:r>
            <a:r>
              <a:rPr lang="vi-VN" sz="1600"/>
              <a:t>.</a:t>
            </a:r>
          </a:p>
          <a:p>
            <a:pPr marL="285750" indent="-285750">
              <a:buFont typeface="Arial" panose="020B0604020202020204" pitchFamily="34" charset="0"/>
              <a:buChar char="•"/>
            </a:pPr>
            <a:r>
              <a:rPr lang="vi-VN" sz="1600" err="1"/>
              <a:t>Lập</a:t>
            </a:r>
            <a:r>
              <a:rPr lang="vi-VN" sz="1600"/>
              <a:t> </a:t>
            </a:r>
            <a:r>
              <a:rPr lang="vi-VN" sz="1600" err="1"/>
              <a:t>bản</a:t>
            </a:r>
            <a:r>
              <a:rPr lang="vi-VN" sz="1600"/>
              <a:t> </a:t>
            </a:r>
            <a:r>
              <a:rPr lang="vi-VN" sz="1600" err="1"/>
              <a:t>đồ</a:t>
            </a:r>
            <a:r>
              <a:rPr lang="vi-VN" sz="1600"/>
              <a:t> </a:t>
            </a:r>
            <a:r>
              <a:rPr lang="vi-VN" sz="1600" err="1"/>
              <a:t>đáy</a:t>
            </a:r>
            <a:r>
              <a:rPr lang="vi-VN" sz="1600"/>
              <a:t> </a:t>
            </a:r>
            <a:r>
              <a:rPr lang="vi-VN" sz="1600" err="1"/>
              <a:t>đại</a:t>
            </a:r>
            <a:r>
              <a:rPr lang="vi-VN" sz="1600"/>
              <a:t> dương - </a:t>
            </a:r>
            <a:r>
              <a:rPr lang="vi-VN" sz="1600" err="1"/>
              <a:t>Khám</a:t>
            </a:r>
            <a:r>
              <a:rPr lang="vi-VN" sz="1600"/>
              <a:t> </a:t>
            </a:r>
            <a:r>
              <a:rPr lang="vi-VN" sz="1600" err="1"/>
              <a:t>phá</a:t>
            </a:r>
            <a:r>
              <a:rPr lang="vi-VN" sz="1600"/>
              <a:t> </a:t>
            </a:r>
            <a:r>
              <a:rPr lang="vi-VN" sz="1600" err="1"/>
              <a:t>và</a:t>
            </a:r>
            <a:r>
              <a:rPr lang="vi-VN" sz="1600"/>
              <a:t> </a:t>
            </a:r>
            <a:r>
              <a:rPr lang="vi-VN" sz="1600" err="1"/>
              <a:t>lập</a:t>
            </a:r>
            <a:r>
              <a:rPr lang="vi-VN" sz="1600"/>
              <a:t> </a:t>
            </a:r>
            <a:r>
              <a:rPr lang="vi-VN" sz="1600" err="1"/>
              <a:t>bản</a:t>
            </a:r>
            <a:r>
              <a:rPr lang="vi-VN" sz="1600"/>
              <a:t> </a:t>
            </a:r>
            <a:r>
              <a:rPr lang="vi-VN" sz="1600" err="1"/>
              <a:t>đồ</a:t>
            </a:r>
            <a:r>
              <a:rPr lang="vi-VN" sz="1600"/>
              <a:t> </a:t>
            </a:r>
            <a:r>
              <a:rPr lang="vi-VN" sz="1600" err="1"/>
              <a:t>địa</a:t>
            </a:r>
            <a:r>
              <a:rPr lang="vi-VN" sz="1600"/>
              <a:t> </a:t>
            </a:r>
            <a:r>
              <a:rPr lang="vi-VN" sz="1600" err="1"/>
              <a:t>hình</a:t>
            </a:r>
            <a:r>
              <a:rPr lang="vi-VN" sz="1600"/>
              <a:t> </a:t>
            </a:r>
            <a:r>
              <a:rPr lang="vi-VN" sz="1600" err="1"/>
              <a:t>gồ</a:t>
            </a:r>
            <a:r>
              <a:rPr lang="vi-VN" sz="1600"/>
              <a:t> </a:t>
            </a:r>
            <a:r>
              <a:rPr lang="vi-VN" sz="1600" err="1"/>
              <a:t>ghề</a:t>
            </a:r>
            <a:r>
              <a:rPr lang="vi-VN" sz="1600"/>
              <a:t> </a:t>
            </a:r>
            <a:r>
              <a:rPr lang="vi-VN" sz="1600" err="1"/>
              <a:t>của</a:t>
            </a:r>
            <a:r>
              <a:rPr lang="vi-VN" sz="1600"/>
              <a:t> </a:t>
            </a:r>
            <a:r>
              <a:rPr lang="vi-VN" sz="1600" err="1"/>
              <a:t>đáy</a:t>
            </a:r>
            <a:r>
              <a:rPr lang="vi-VN" sz="1600"/>
              <a:t> </a:t>
            </a:r>
            <a:r>
              <a:rPr lang="vi-VN" sz="1600" err="1"/>
              <a:t>đại</a:t>
            </a:r>
            <a:r>
              <a:rPr lang="vi-VN" sz="1600"/>
              <a:t> dương </a:t>
            </a:r>
            <a:endParaRPr lang="en-US" sz="1600"/>
          </a:p>
          <a:p>
            <a:r>
              <a:rPr lang="vi-VN" sz="1600"/>
              <a:t>(</a:t>
            </a:r>
            <a:r>
              <a:rPr lang="vi-VN" sz="1600" err="1"/>
              <a:t>ví</a:t>
            </a:r>
            <a:r>
              <a:rPr lang="vi-VN" sz="1600"/>
              <a:t> </a:t>
            </a:r>
            <a:r>
              <a:rPr lang="vi-VN" sz="1600" err="1"/>
              <a:t>dụ</a:t>
            </a:r>
            <a:r>
              <a:rPr lang="vi-VN" sz="1600"/>
              <a:t>, </a:t>
            </a:r>
            <a:r>
              <a:rPr lang="vi-VN" sz="1600" err="1"/>
              <a:t>các</a:t>
            </a:r>
            <a:r>
              <a:rPr lang="vi-VN" sz="1600"/>
              <a:t> </a:t>
            </a:r>
            <a:r>
              <a:rPr lang="vi-VN" sz="1600" err="1"/>
              <a:t>dãy</a:t>
            </a:r>
            <a:r>
              <a:rPr lang="vi-VN" sz="1600"/>
              <a:t> </a:t>
            </a:r>
            <a:r>
              <a:rPr lang="vi-VN" sz="1600" err="1"/>
              <a:t>núi</a:t>
            </a:r>
            <a:r>
              <a:rPr lang="vi-VN" sz="1600"/>
              <a:t> </a:t>
            </a:r>
            <a:r>
              <a:rPr lang="vi-VN" sz="1600" err="1"/>
              <a:t>lớn</a:t>
            </a:r>
            <a:r>
              <a:rPr lang="vi-VN" sz="1600"/>
              <a:t>, </a:t>
            </a:r>
            <a:r>
              <a:rPr lang="vi-VN" sz="1600" err="1"/>
              <a:t>hẻm</a:t>
            </a:r>
            <a:r>
              <a:rPr lang="vi-VN" sz="1600"/>
              <a:t> </a:t>
            </a:r>
            <a:r>
              <a:rPr lang="vi-VN" sz="1600" err="1"/>
              <a:t>núi</a:t>
            </a:r>
            <a:r>
              <a:rPr lang="vi-VN" sz="1600"/>
              <a:t> sâu </a:t>
            </a:r>
            <a:r>
              <a:rPr lang="vi-VN" sz="1600" err="1"/>
              <a:t>và</a:t>
            </a:r>
            <a:r>
              <a:rPr lang="vi-VN" sz="1600"/>
              <a:t> </a:t>
            </a:r>
            <a:r>
              <a:rPr lang="vi-VN" sz="1600" err="1"/>
              <a:t>dải</a:t>
            </a:r>
            <a:r>
              <a:rPr lang="vi-VN" sz="1600"/>
              <a:t> </a:t>
            </a:r>
            <a:r>
              <a:rPr lang="vi-VN" sz="1600" err="1"/>
              <a:t>từ</a:t>
            </a:r>
            <a:r>
              <a:rPr lang="vi-VN" sz="1600"/>
              <a:t> </a:t>
            </a:r>
            <a:r>
              <a:rPr lang="vi-VN" sz="1600" err="1"/>
              <a:t>tính</a:t>
            </a:r>
            <a:r>
              <a:rPr lang="vi-VN" sz="1600"/>
              <a:t> </a:t>
            </a:r>
            <a:r>
              <a:rPr lang="vi-VN" sz="1600" err="1"/>
              <a:t>của</a:t>
            </a:r>
            <a:r>
              <a:rPr lang="vi-VN" sz="1600"/>
              <a:t> </a:t>
            </a:r>
            <a:r>
              <a:rPr lang="vi-VN" sz="1600" err="1"/>
              <a:t>nhào</a:t>
            </a:r>
            <a:r>
              <a:rPr lang="vi-VN" sz="1600"/>
              <a:t> trên </a:t>
            </a:r>
            <a:r>
              <a:rPr lang="vi-VN" sz="1600" err="1"/>
              <a:t>sàn</a:t>
            </a:r>
            <a:r>
              <a:rPr lang="vi-VN" sz="1600"/>
              <a:t> </a:t>
            </a:r>
            <a:r>
              <a:rPr lang="vi-VN" sz="1600" err="1"/>
              <a:t>đại</a:t>
            </a:r>
            <a:r>
              <a:rPr lang="vi-VN" sz="1600"/>
              <a:t> dương).</a:t>
            </a:r>
          </a:p>
          <a:p>
            <a:endParaRPr lang="vi-VN" sz="1600"/>
          </a:p>
          <a:p>
            <a:pPr marL="285750" indent="-285750">
              <a:buFont typeface="Arial" panose="020B0604020202020204" pitchFamily="34" charset="0"/>
              <a:buChar char="•"/>
            </a:pPr>
            <a:endParaRPr lang="vi-VN" sz="1600"/>
          </a:p>
          <a:p>
            <a:pPr marL="285750" indent="-285750">
              <a:buFont typeface="Arial" panose="020B0604020202020204" pitchFamily="34" charset="0"/>
              <a:buChar char="•"/>
            </a:pP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9186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5F306A34-A48A-47AB-858D-DE3BC65CCB45}"/>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5.2. Các định dạng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hỗ trợ</a:t>
            </a:r>
            <a:endParaRPr lang="en-US">
              <a:effectLst/>
              <a:latin typeface="Times New Roman" panose="02020603050405020304" pitchFamily="18" charset="0"/>
              <a:cs typeface="Times New Roman" panose="02020603050405020304" pitchFamily="18" charset="0"/>
            </a:endParaRPr>
          </a:p>
        </p:txBody>
      </p:sp>
      <p:sp>
        <p:nvSpPr>
          <p:cNvPr id="5" name="Hộp Văn bản 4">
            <a:extLst>
              <a:ext uri="{FF2B5EF4-FFF2-40B4-BE49-F238E27FC236}">
                <a16:creationId xmlns:a16="http://schemas.microsoft.com/office/drawing/2014/main" id="{651B33AB-1313-4D9A-8965-F84958F602C7}"/>
              </a:ext>
            </a:extLst>
          </p:cNvPr>
          <p:cNvSpPr txBox="1"/>
          <p:nvPr/>
        </p:nvSpPr>
        <p:spPr>
          <a:xfrm>
            <a:off x="1412340" y="1539089"/>
            <a:ext cx="5965095" cy="3970318"/>
          </a:xfrm>
          <a:prstGeom prst="rect">
            <a:avLst/>
          </a:prstGeom>
          <a:noFill/>
        </p:spPr>
        <p:txBody>
          <a:bodyPr wrap="none" rtlCol="0">
            <a:spAutoFit/>
          </a:bodyPr>
          <a:lstStyle/>
          <a:p>
            <a:pPr marL="285750" indent="-285750">
              <a:buFont typeface="Arial" panose="020B0604020202020204" pitchFamily="34" charset="0"/>
              <a:buChar char="•"/>
            </a:pPr>
            <a:r>
              <a:rPr lang="en-US"/>
              <a:t>Định dạng Raster (142 drivers)</a:t>
            </a:r>
          </a:p>
          <a:p>
            <a:pPr marL="742950" lvl="1" indent="-285750">
              <a:buFont typeface="Arial" panose="020B0604020202020204" pitchFamily="34" charset="0"/>
              <a:buChar char="•"/>
            </a:pPr>
            <a:r>
              <a:rPr lang="en-US"/>
              <a:t>GeoTIFF</a:t>
            </a:r>
          </a:p>
          <a:p>
            <a:pPr marL="742950" lvl="1" indent="-285750">
              <a:buFont typeface="Arial" panose="020B0604020202020204" pitchFamily="34" charset="0"/>
              <a:buChar char="•"/>
            </a:pPr>
            <a:r>
              <a:rPr lang="en-US"/>
              <a:t>Erdas Imagine</a:t>
            </a:r>
          </a:p>
          <a:p>
            <a:pPr marL="742950" lvl="1" indent="-285750">
              <a:buFont typeface="Arial" panose="020B0604020202020204" pitchFamily="34" charset="0"/>
              <a:buChar char="•"/>
            </a:pPr>
            <a:r>
              <a:rPr lang="en-US"/>
              <a:t>ECW</a:t>
            </a:r>
          </a:p>
          <a:p>
            <a:pPr marL="742950" lvl="1" indent="-285750">
              <a:buFont typeface="Arial" panose="020B0604020202020204" pitchFamily="34" charset="0"/>
              <a:buChar char="•"/>
            </a:pPr>
            <a:r>
              <a:rPr lang="en-US"/>
              <a:t>JPEG2000</a:t>
            </a:r>
          </a:p>
          <a:p>
            <a:pPr marL="742950" lvl="1" indent="-285750">
              <a:buFont typeface="Arial" panose="020B0604020202020204" pitchFamily="34" charset="0"/>
              <a:buChar char="•"/>
            </a:pPr>
            <a:r>
              <a:rPr lang="en-US"/>
              <a:t>DTED</a:t>
            </a:r>
          </a:p>
          <a:p>
            <a:pPr lvl="1"/>
            <a:endParaRPr lang="en-US"/>
          </a:p>
          <a:p>
            <a:pPr marL="285750" indent="-285750">
              <a:buFont typeface="Arial" panose="020B0604020202020204" pitchFamily="34" charset="0"/>
              <a:buChar char="•"/>
            </a:pPr>
            <a:r>
              <a:rPr lang="en-US"/>
              <a:t>Định dạng Vector</a:t>
            </a:r>
          </a:p>
          <a:p>
            <a:pPr marL="742950" lvl="1" indent="-285750">
              <a:buFont typeface="Arial" panose="020B0604020202020204" pitchFamily="34" charset="0"/>
              <a:buChar char="•"/>
            </a:pPr>
            <a:r>
              <a:rPr lang="en-US"/>
              <a:t>ESRI Shapefile</a:t>
            </a:r>
          </a:p>
          <a:p>
            <a:pPr marL="742950" lvl="1" indent="-285750">
              <a:buFont typeface="Arial" panose="020B0604020202020204" pitchFamily="34" charset="0"/>
              <a:buChar char="•"/>
            </a:pPr>
            <a:r>
              <a:rPr lang="en-US"/>
              <a:t>ESRI ArcSDE</a:t>
            </a:r>
          </a:p>
          <a:p>
            <a:pPr marL="742950" lvl="1" indent="-285750">
              <a:buFont typeface="Arial" panose="020B0604020202020204" pitchFamily="34" charset="0"/>
              <a:buChar char="•"/>
            </a:pPr>
            <a:r>
              <a:rPr lang="en-US"/>
              <a:t>ESRI FileGDB</a:t>
            </a:r>
          </a:p>
          <a:p>
            <a:pPr marL="742950" lvl="1" indent="-285750">
              <a:buFont typeface="Arial" panose="020B0604020202020204" pitchFamily="34" charset="0"/>
              <a:buChar char="•"/>
            </a:pPr>
            <a:r>
              <a:rPr lang="en-US"/>
              <a:t>KML</a:t>
            </a:r>
          </a:p>
          <a:p>
            <a:pPr marL="742950" lvl="1" indent="-285750">
              <a:buFont typeface="Arial" panose="020B0604020202020204" pitchFamily="34" charset="0"/>
              <a:buChar char="•"/>
            </a:pPr>
            <a:r>
              <a:rPr lang="en-US"/>
              <a:t>PostGIS</a:t>
            </a:r>
          </a:p>
          <a:p>
            <a:pPr marL="742950" lvl="1" indent="-285750">
              <a:buFont typeface="Arial" panose="020B0604020202020204" pitchFamily="34" charset="0"/>
              <a:buChar char="•"/>
            </a:pPr>
            <a:r>
              <a:rPr lang="en-US"/>
              <a:t>Oracle Spatial, AutoCAD DWG, Elasticsearch</a:t>
            </a:r>
          </a:p>
        </p:txBody>
      </p:sp>
    </p:spTree>
    <p:extLst>
      <p:ext uri="{BB962C8B-B14F-4D97-AF65-F5344CB8AC3E}">
        <p14:creationId xmlns:p14="http://schemas.microsoft.com/office/powerpoint/2010/main" val="289481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04A524A7-3C7B-409F-B44C-15C802122DF2}"/>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6.1. Lớp phủ mặt đất</a:t>
            </a:r>
            <a:endParaRPr lang="en-US">
              <a:effectLst/>
              <a:latin typeface="Times New Roman" panose="02020603050405020304" pitchFamily="18" charset="0"/>
              <a:cs typeface="Times New Roman" panose="02020603050405020304" pitchFamily="18" charset="0"/>
            </a:endParaRPr>
          </a:p>
        </p:txBody>
      </p:sp>
      <p:sp>
        <p:nvSpPr>
          <p:cNvPr id="5" name="Hộp Văn bản 4">
            <a:extLst>
              <a:ext uri="{FF2B5EF4-FFF2-40B4-BE49-F238E27FC236}">
                <a16:creationId xmlns:a16="http://schemas.microsoft.com/office/drawing/2014/main" id="{AA8FEE60-9F37-4CAA-A10B-DF02620412F5}"/>
              </a:ext>
            </a:extLst>
          </p:cNvPr>
          <p:cNvSpPr txBox="1"/>
          <p:nvPr/>
        </p:nvSpPr>
        <p:spPr>
          <a:xfrm>
            <a:off x="1515762" y="1674674"/>
            <a:ext cx="9559027" cy="2031325"/>
          </a:xfrm>
          <a:prstGeom prst="rect">
            <a:avLst/>
          </a:prstGeom>
          <a:noFill/>
        </p:spPr>
        <p:txBody>
          <a:bodyPr wrap="none" rtlCol="0">
            <a:spAutoFit/>
          </a:bodyPr>
          <a:lstStyle/>
          <a:p>
            <a:pPr marL="285750" indent="-285750">
              <a:buFontTx/>
              <a:buChar char="-"/>
            </a:pPr>
            <a:r>
              <a:rPr lang="en-US">
                <a:latin typeface="Arial" panose="020B0604020202020204" pitchFamily="34" charset="0"/>
                <a:cs typeface="Arial" panose="020B0604020202020204" pitchFamily="34" charset="0"/>
              </a:rPr>
              <a:t>Lớp phủ mặt đất là trạng thái vật chất của bề mặt trái đất </a:t>
            </a:r>
          </a:p>
          <a:p>
            <a:pPr marL="285750" indent="-285750">
              <a:buFontTx/>
              <a:buChar char="-"/>
            </a:pPr>
            <a:r>
              <a:rPr lang="en-US">
                <a:latin typeface="Arial" panose="020B0604020202020204" pitchFamily="34" charset="0"/>
                <a:cs typeface="Arial" panose="020B0604020202020204" pitchFamily="34" charset="0"/>
              </a:rPr>
              <a:t>Là sự kết hợp của nhiều thành phần như thực phủ, thổ nhưỡng, đá gốc và mặt nước </a:t>
            </a:r>
          </a:p>
          <a:p>
            <a:r>
              <a:rPr lang="en-US">
                <a:latin typeface="Arial" panose="020B0604020202020204" pitchFamily="34" charset="0"/>
                <a:cs typeface="Arial" panose="020B0604020202020204" pitchFamily="34" charset="0"/>
              </a:rPr>
              <a:t>chịu tác động của các nhân tố tự nhiên như nắng, gió , mưa bão và nhân tạo như khai thác </a:t>
            </a:r>
          </a:p>
          <a:p>
            <a:r>
              <a:rPr lang="en-US">
                <a:latin typeface="Arial" panose="020B0604020202020204" pitchFamily="34" charset="0"/>
                <a:cs typeface="Arial" panose="020B0604020202020204" pitchFamily="34" charset="0"/>
              </a:rPr>
              <a:t>đất trồng trọt, xây nhà cửa, công trình. </a:t>
            </a:r>
          </a:p>
          <a:p>
            <a:pPr marL="285750" indent="-285750">
              <a:buFontTx/>
              <a:buChar char="-"/>
            </a:pPr>
            <a:r>
              <a:rPr lang="en-US">
                <a:latin typeface="Arial" panose="020B0604020202020204" pitchFamily="34" charset="0"/>
                <a:cs typeface="Arial" panose="020B0604020202020204" pitchFamily="34" charset="0"/>
              </a:rPr>
              <a:t>Sự kết hợp này tạo ra lớp phủ mặt đất phong phú, đa dạng nhưng tổng thế chia thành </a:t>
            </a:r>
          </a:p>
          <a:p>
            <a:r>
              <a:rPr lang="en-US">
                <a:latin typeface="Arial" panose="020B0604020202020204" pitchFamily="34" charset="0"/>
                <a:cs typeface="Arial" panose="020B0604020202020204" pitchFamily="34" charset="0"/>
              </a:rPr>
              <a:t>hai nhóm chính là Mặt nước và Mặt đất. </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7929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887AD035-3719-4DFB-A698-34B0B0D923C1}"/>
              </a:ext>
            </a:extLst>
          </p:cNvPr>
          <p:cNvSpPr txBox="1">
            <a:spLocks/>
          </p:cNvSpPr>
          <p:nvPr/>
        </p:nvSpPr>
        <p:spPr>
          <a:xfrm>
            <a:off x="646111" y="452718"/>
            <a:ext cx="11166948" cy="766482"/>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6.2. Các hệ thống phân loại lớp phủ mặt đất ( FAO, CORINE )</a:t>
            </a:r>
            <a:endParaRPr lang="en-US">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130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AE929137-46DA-45B3-9A80-73BD4DAAC309}"/>
              </a:ext>
            </a:extLst>
          </p:cNvPr>
          <p:cNvSpPr txBox="1"/>
          <p:nvPr/>
        </p:nvSpPr>
        <p:spPr>
          <a:xfrm>
            <a:off x="1169773" y="1094937"/>
            <a:ext cx="10198444" cy="2585323"/>
          </a:xfrm>
          <a:prstGeom prst="rect">
            <a:avLst/>
          </a:prstGeom>
          <a:noFill/>
        </p:spPr>
        <p:txBody>
          <a:bodyPr wrap="square" rtlCol="0">
            <a:spAutoFit/>
          </a:bodyPr>
          <a:lstStyle/>
          <a:p>
            <a:pPr marL="285750" indent="-285750">
              <a:buFontTx/>
              <a:buChar char="-"/>
            </a:pPr>
            <a:r>
              <a:rPr lang="en-US" b="1"/>
              <a:t>Hệ phân loại FAO ( Food and Agriculture ): </a:t>
            </a:r>
            <a:r>
              <a:rPr lang="en-US"/>
              <a:t>vừa tổng thể để phù hợp với mọi điều kiện trên trái đất nhưng vừa chi tiết đến tính chất của từng đối t</a:t>
            </a:r>
            <a:r>
              <a:rPr lang="vi-VN"/>
              <a:t>ư</a:t>
            </a:r>
            <a:r>
              <a:rPr lang="en-US"/>
              <a:t>ợng mà chỉ có thể bổ sung thông tin nhờ khảo sát ngoại nghiệp</a:t>
            </a:r>
          </a:p>
          <a:p>
            <a:pPr marL="285750" indent="-285750">
              <a:buFontTx/>
              <a:buChar char="-"/>
            </a:pPr>
            <a:r>
              <a:rPr lang="en-US"/>
              <a:t>Chia làm 3 cấp chính:</a:t>
            </a:r>
          </a:p>
          <a:p>
            <a:pPr marL="742950" lvl="1" indent="-285750">
              <a:buFontTx/>
              <a:buChar char="-"/>
            </a:pPr>
            <a:r>
              <a:rPr lang="en-US"/>
              <a:t>Cấp 1: Phân chia ra thành 2 loại theo đặc điểm có hay không có lớp phủ thực vật của bề mặt đất</a:t>
            </a:r>
          </a:p>
          <a:p>
            <a:pPr marL="742950" lvl="1" indent="-285750">
              <a:buFontTx/>
              <a:buChar char="-"/>
            </a:pPr>
            <a:r>
              <a:rPr lang="en-US"/>
              <a:t>Cấp 2: Phân chia thành 4 loại theo nguyên tắc chia các loại của cấp 1 theo đặc điểm ngập n</a:t>
            </a:r>
            <a:r>
              <a:rPr lang="vi-VN"/>
              <a:t>ư</a:t>
            </a:r>
            <a:r>
              <a:rPr lang="en-US"/>
              <a:t>ớc hay không ngập n</a:t>
            </a:r>
            <a:r>
              <a:rPr lang="vi-VN"/>
              <a:t>ư</a:t>
            </a:r>
            <a:r>
              <a:rPr lang="en-US"/>
              <a:t>ớc của bề mặt</a:t>
            </a:r>
          </a:p>
          <a:p>
            <a:endParaRPr lang="en-US"/>
          </a:p>
        </p:txBody>
      </p:sp>
    </p:spTree>
    <p:extLst>
      <p:ext uri="{BB962C8B-B14F-4D97-AF65-F5344CB8AC3E}">
        <p14:creationId xmlns:p14="http://schemas.microsoft.com/office/powerpoint/2010/main" val="2567750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a:extLst>
              <a:ext uri="{FF2B5EF4-FFF2-40B4-BE49-F238E27FC236}">
                <a16:creationId xmlns:a16="http://schemas.microsoft.com/office/drawing/2014/main" id="{E6F61D70-6B62-4AB9-878F-9CC3C27E48CF}"/>
              </a:ext>
            </a:extLst>
          </p:cNvPr>
          <p:cNvSpPr/>
          <p:nvPr/>
        </p:nvSpPr>
        <p:spPr>
          <a:xfrm>
            <a:off x="1540473" y="1253519"/>
            <a:ext cx="9275807" cy="646331"/>
          </a:xfrm>
          <a:prstGeom prst="rect">
            <a:avLst/>
          </a:prstGeom>
        </p:spPr>
        <p:txBody>
          <a:bodyPr wrap="square">
            <a:spAutoFit/>
          </a:bodyPr>
          <a:lstStyle/>
          <a:p>
            <a:pPr marL="285750" indent="-285750">
              <a:buFontTx/>
              <a:buChar char="-"/>
            </a:pPr>
            <a:r>
              <a:rPr lang="en-US" b="1"/>
              <a:t>Hệ phân loại CORINE: </a:t>
            </a:r>
            <a:r>
              <a:rPr lang="en-US"/>
              <a:t>dựa vào phần nào nguyên tắc của FAO và điều chỉnh</a:t>
            </a:r>
          </a:p>
          <a:p>
            <a:r>
              <a:rPr lang="en-US"/>
              <a:t>để phù hợp đặc điểm của các vùng ( Mỹ và Châu Âu )</a:t>
            </a:r>
          </a:p>
        </p:txBody>
      </p:sp>
    </p:spTree>
    <p:extLst>
      <p:ext uri="{BB962C8B-B14F-4D97-AF65-F5344CB8AC3E}">
        <p14:creationId xmlns:p14="http://schemas.microsoft.com/office/powerpoint/2010/main" val="158776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7FEF8AD6-6244-4C5E-932F-F107C350DF39}"/>
              </a:ext>
            </a:extLst>
          </p:cNvPr>
          <p:cNvSpPr>
            <a:spLocks noGrp="1"/>
          </p:cNvSpPr>
          <p:nvPr>
            <p:ph type="title"/>
          </p:nvPr>
        </p:nvSpPr>
        <p:spPr>
          <a:xfrm>
            <a:off x="646111" y="452718"/>
            <a:ext cx="9404723" cy="766482"/>
          </a:xfrm>
        </p:spPr>
        <p:txBody>
          <a:bodyPr/>
          <a:lstStyle/>
          <a:p>
            <a:r>
              <a:rPr lang="en-US">
                <a:latin typeface="Arial" panose="020B0604020202020204" pitchFamily="34" charset="0"/>
                <a:cs typeface="Arial" panose="020B0604020202020204" pitchFamily="34" charset="0"/>
              </a:rPr>
              <a:t>1.1. Phân loại ảnh viễn thám</a:t>
            </a:r>
          </a:p>
        </p:txBody>
      </p:sp>
      <p:sp>
        <p:nvSpPr>
          <p:cNvPr id="6" name="Hộp Văn bản 5">
            <a:extLst>
              <a:ext uri="{FF2B5EF4-FFF2-40B4-BE49-F238E27FC236}">
                <a16:creationId xmlns:a16="http://schemas.microsoft.com/office/drawing/2014/main" id="{6A5AEF7F-8FE6-4A0D-8FE3-E8459B64EC21}"/>
              </a:ext>
            </a:extLst>
          </p:cNvPr>
          <p:cNvSpPr txBox="1"/>
          <p:nvPr/>
        </p:nvSpPr>
        <p:spPr>
          <a:xfrm>
            <a:off x="848498" y="1367481"/>
            <a:ext cx="5570756" cy="1477328"/>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Sự phân biệt các loại viễn thám căn cứ vào các yếu tố sau:</a:t>
            </a:r>
          </a:p>
          <a:p>
            <a:pPr marL="285750" indent="-285750">
              <a:buFontTx/>
              <a:buChar char="-"/>
            </a:pPr>
            <a:r>
              <a:rPr lang="en-US">
                <a:latin typeface="Times New Roman" panose="02020603050405020304" pitchFamily="18" charset="0"/>
                <a:cs typeface="Times New Roman" panose="02020603050405020304" pitchFamily="18" charset="0"/>
              </a:rPr>
              <a:t>Hình dạng quỹ đạo vệ tinh</a:t>
            </a:r>
          </a:p>
          <a:p>
            <a:pPr marL="285750" indent="-285750">
              <a:buFontTx/>
              <a:buChar char="-"/>
            </a:pPr>
            <a:r>
              <a:rPr lang="en-US">
                <a:latin typeface="Times New Roman" panose="02020603050405020304" pitchFamily="18" charset="0"/>
                <a:cs typeface="Times New Roman" panose="02020603050405020304" pitchFamily="18" charset="0"/>
              </a:rPr>
              <a:t>Độ cao bay của vệ tinh</a:t>
            </a:r>
          </a:p>
          <a:p>
            <a:pPr marL="285750" indent="-285750">
              <a:buFontTx/>
              <a:buChar char="-"/>
            </a:pPr>
            <a:r>
              <a:rPr lang="en-US">
                <a:latin typeface="Times New Roman" panose="02020603050405020304" pitchFamily="18" charset="0"/>
                <a:cs typeface="Times New Roman" panose="02020603050405020304" pitchFamily="18" charset="0"/>
              </a:rPr>
              <a:t>Loại nguồn phát và tín hiệu thu nhận</a:t>
            </a:r>
          </a:p>
          <a:p>
            <a:pPr marL="285750" indent="-285750">
              <a:buFontTx/>
              <a:buChar char="-"/>
            </a:pPr>
            <a:r>
              <a:rPr lang="en-US">
                <a:latin typeface="Times New Roman" panose="02020603050405020304" pitchFamily="18" charset="0"/>
                <a:cs typeface="Times New Roman" panose="02020603050405020304" pitchFamily="18" charset="0"/>
              </a:rPr>
              <a:t>Dải phổ của thiết bị thu</a:t>
            </a:r>
          </a:p>
        </p:txBody>
      </p:sp>
      <p:sp>
        <p:nvSpPr>
          <p:cNvPr id="7" name="Hộp Văn bản 6">
            <a:extLst>
              <a:ext uri="{FF2B5EF4-FFF2-40B4-BE49-F238E27FC236}">
                <a16:creationId xmlns:a16="http://schemas.microsoft.com/office/drawing/2014/main" id="{AF1F199B-2B1C-4953-B64E-080940B17B40}"/>
              </a:ext>
            </a:extLst>
          </p:cNvPr>
          <p:cNvSpPr txBox="1"/>
          <p:nvPr/>
        </p:nvSpPr>
        <p:spPr>
          <a:xfrm>
            <a:off x="848498" y="2993090"/>
            <a:ext cx="6339171" cy="3139321"/>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3 ph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thức phân loại viễn thám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sau</a:t>
            </a:r>
          </a:p>
          <a:p>
            <a:pPr marL="285750" indent="-285750">
              <a:buFontTx/>
              <a:buChar char="-"/>
            </a:pPr>
            <a:r>
              <a:rPr lang="en-US">
                <a:latin typeface="Times New Roman" panose="02020603050405020304" pitchFamily="18" charset="0"/>
                <a:cs typeface="Times New Roman" panose="02020603050405020304" pitchFamily="18" charset="0"/>
              </a:rPr>
              <a:t>Phân loại theo nguồn năng 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sử dụng</a:t>
            </a:r>
          </a:p>
          <a:p>
            <a:pPr marL="742950" lvl="1" indent="-285750">
              <a:buFontTx/>
              <a:buChar char="-"/>
            </a:pPr>
            <a:r>
              <a:rPr lang="en-US">
                <a:latin typeface="Times New Roman" panose="02020603050405020304" pitchFamily="18" charset="0"/>
                <a:cs typeface="Times New Roman" panose="02020603050405020304" pitchFamily="18" charset="0"/>
              </a:rPr>
              <a:t>Viễn thám bị động</a:t>
            </a:r>
          </a:p>
          <a:p>
            <a:pPr marL="742950" lvl="1" indent="-285750">
              <a:buFontTx/>
              <a:buChar char="-"/>
            </a:pPr>
            <a:r>
              <a:rPr lang="en-US">
                <a:latin typeface="Times New Roman" panose="02020603050405020304" pitchFamily="18" charset="0"/>
                <a:cs typeface="Times New Roman" panose="02020603050405020304" pitchFamily="18" charset="0"/>
              </a:rPr>
              <a:t>Viễn thám chủ động</a:t>
            </a:r>
          </a:p>
          <a:p>
            <a:pPr marL="285750" indent="-285750">
              <a:buFontTx/>
              <a:buChar char="-"/>
            </a:pPr>
            <a:r>
              <a:rPr lang="en-US">
                <a:latin typeface="Times New Roman" panose="02020603050405020304" pitchFamily="18" charset="0"/>
                <a:cs typeface="Times New Roman" panose="02020603050405020304" pitchFamily="18" charset="0"/>
              </a:rPr>
              <a:t>Phân loại theo vùng 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sóng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sử dụng</a:t>
            </a:r>
          </a:p>
          <a:p>
            <a:pPr marL="742950" lvl="1" indent="-285750">
              <a:buFontTx/>
              <a:buChar char="-"/>
            </a:pPr>
            <a:r>
              <a:rPr lang="en-US">
                <a:latin typeface="Times New Roman" panose="02020603050405020304" pitchFamily="18" charset="0"/>
                <a:cs typeface="Times New Roman" panose="02020603050405020304" pitchFamily="18" charset="0"/>
              </a:rPr>
              <a:t>Viễn thám trong dải sóng nhìn thấy và hồng ngoại phản xạ</a:t>
            </a:r>
          </a:p>
          <a:p>
            <a:pPr marL="742950" lvl="1" indent="-285750">
              <a:buFontTx/>
              <a:buChar char="-"/>
            </a:pPr>
            <a:r>
              <a:rPr lang="en-US">
                <a:latin typeface="Times New Roman" panose="02020603050405020304" pitchFamily="18" charset="0"/>
                <a:cs typeface="Times New Roman" panose="02020603050405020304" pitchFamily="18" charset="0"/>
              </a:rPr>
              <a:t>Viễn thám hồng ngoại nhiệt</a:t>
            </a:r>
          </a:p>
          <a:p>
            <a:pPr marL="742950" lvl="1" indent="-285750">
              <a:buFontTx/>
              <a:buChar char="-"/>
            </a:pPr>
            <a:r>
              <a:rPr lang="en-US">
                <a:latin typeface="Times New Roman" panose="02020603050405020304" pitchFamily="18" charset="0"/>
                <a:cs typeface="Times New Roman" panose="02020603050405020304" pitchFamily="18" charset="0"/>
              </a:rPr>
              <a:t>Viễn thám siêu cao tần</a:t>
            </a:r>
          </a:p>
          <a:p>
            <a:pPr marL="285750" indent="-285750">
              <a:buFontTx/>
              <a:buChar char="-"/>
            </a:pPr>
            <a:r>
              <a:rPr lang="en-US">
                <a:latin typeface="Times New Roman" panose="02020603050405020304" pitchFamily="18" charset="0"/>
                <a:cs typeface="Times New Roman" panose="02020603050405020304" pitchFamily="18" charset="0"/>
              </a:rPr>
              <a:t>Phân loại theo đặc điểm quỹ đạo</a:t>
            </a:r>
          </a:p>
          <a:p>
            <a:pPr marL="742950" lvl="1" indent="-285750">
              <a:buFontTx/>
              <a:buChar char="-"/>
            </a:pPr>
            <a:r>
              <a:rPr lang="en-US">
                <a:latin typeface="Times New Roman" panose="02020603050405020304" pitchFamily="18" charset="0"/>
                <a:cs typeface="Times New Roman" panose="02020603050405020304" pitchFamily="18" charset="0"/>
              </a:rPr>
              <a:t>Vệ tinh địa tĩnh</a:t>
            </a:r>
          </a:p>
          <a:p>
            <a:pPr marL="742950" lvl="1" indent="-285750">
              <a:buFontTx/>
              <a:buChar char="-"/>
            </a:pPr>
            <a:r>
              <a:rPr lang="en-US">
                <a:latin typeface="Times New Roman" panose="02020603050405020304" pitchFamily="18" charset="0"/>
                <a:cs typeface="Times New Roman" panose="02020603050405020304" pitchFamily="18" charset="0"/>
              </a:rPr>
              <a:t>Vệ tinh quỹ đạo cực</a:t>
            </a:r>
          </a:p>
        </p:txBody>
      </p:sp>
    </p:spTree>
    <p:extLst>
      <p:ext uri="{BB962C8B-B14F-4D97-AF65-F5344CB8AC3E}">
        <p14:creationId xmlns:p14="http://schemas.microsoft.com/office/powerpoint/2010/main" val="93740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1">
            <a:extLst>
              <a:ext uri="{FF2B5EF4-FFF2-40B4-BE49-F238E27FC236}">
                <a16:creationId xmlns:a16="http://schemas.microsoft.com/office/drawing/2014/main" id="{76E5119B-21EB-4C76-BC49-904E0EEFCF79}"/>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2. </a:t>
            </a:r>
            <a:r>
              <a:rPr lang="en-US">
                <a:effectLst/>
                <a:latin typeface="Times New Roman" panose="02020603050405020304" pitchFamily="18" charset="0"/>
                <a:cs typeface="Times New Roman" panose="02020603050405020304" pitchFamily="18" charset="0"/>
              </a:rPr>
              <a:t>Các loại vệ tinh</a:t>
            </a:r>
          </a:p>
        </p:txBody>
      </p:sp>
      <p:pic>
        <p:nvPicPr>
          <p:cNvPr id="8" name="Hình ảnh 7">
            <a:extLst>
              <a:ext uri="{FF2B5EF4-FFF2-40B4-BE49-F238E27FC236}">
                <a16:creationId xmlns:a16="http://schemas.microsoft.com/office/drawing/2014/main" id="{13BEA095-BA45-4599-B506-4682BB711AE2}"/>
              </a:ext>
            </a:extLst>
          </p:cNvPr>
          <p:cNvPicPr>
            <a:picLocks noChangeAspect="1"/>
          </p:cNvPicPr>
          <p:nvPr/>
        </p:nvPicPr>
        <p:blipFill>
          <a:blip r:embed="rId2"/>
          <a:stretch>
            <a:fillRect/>
          </a:stretch>
        </p:blipFill>
        <p:spPr>
          <a:xfrm>
            <a:off x="1575886" y="1219200"/>
            <a:ext cx="1143000" cy="1143000"/>
          </a:xfrm>
          <a:prstGeom prst="rect">
            <a:avLst/>
          </a:prstGeom>
        </p:spPr>
      </p:pic>
      <p:sp>
        <p:nvSpPr>
          <p:cNvPr id="9" name="Hộp Văn bản 8">
            <a:extLst>
              <a:ext uri="{FF2B5EF4-FFF2-40B4-BE49-F238E27FC236}">
                <a16:creationId xmlns:a16="http://schemas.microsoft.com/office/drawing/2014/main" id="{CD5B9E28-ABB9-4E49-A2F1-DB2CC726494B}"/>
              </a:ext>
            </a:extLst>
          </p:cNvPr>
          <p:cNvSpPr txBox="1"/>
          <p:nvPr/>
        </p:nvSpPr>
        <p:spPr>
          <a:xfrm>
            <a:off x="2993362" y="1609430"/>
            <a:ext cx="949299" cy="369332"/>
          </a:xfrm>
          <a:prstGeom prst="rect">
            <a:avLst/>
          </a:prstGeom>
          <a:noFill/>
        </p:spPr>
        <p:txBody>
          <a:bodyPr wrap="none" rtlCol="0">
            <a:spAutoFit/>
          </a:bodyPr>
          <a:lstStyle/>
          <a:p>
            <a:r>
              <a:rPr lang="en-US"/>
              <a:t>Envisat</a:t>
            </a:r>
          </a:p>
        </p:txBody>
      </p:sp>
      <p:pic>
        <p:nvPicPr>
          <p:cNvPr id="11" name="Hình ảnh 10">
            <a:extLst>
              <a:ext uri="{FF2B5EF4-FFF2-40B4-BE49-F238E27FC236}">
                <a16:creationId xmlns:a16="http://schemas.microsoft.com/office/drawing/2014/main" id="{54D7FEF6-D516-4B25-AB93-D1B1B59711FF}"/>
              </a:ext>
            </a:extLst>
          </p:cNvPr>
          <p:cNvPicPr>
            <a:picLocks noChangeAspect="1"/>
          </p:cNvPicPr>
          <p:nvPr/>
        </p:nvPicPr>
        <p:blipFill>
          <a:blip r:embed="rId3"/>
          <a:stretch>
            <a:fillRect/>
          </a:stretch>
        </p:blipFill>
        <p:spPr>
          <a:xfrm>
            <a:off x="1575886" y="2624235"/>
            <a:ext cx="1143000" cy="1143000"/>
          </a:xfrm>
          <a:prstGeom prst="rect">
            <a:avLst/>
          </a:prstGeom>
        </p:spPr>
      </p:pic>
      <p:sp>
        <p:nvSpPr>
          <p:cNvPr id="12" name="Hộp Văn bản 11">
            <a:extLst>
              <a:ext uri="{FF2B5EF4-FFF2-40B4-BE49-F238E27FC236}">
                <a16:creationId xmlns:a16="http://schemas.microsoft.com/office/drawing/2014/main" id="{082D9525-D8D8-4E1B-88B8-A63FEE69D912}"/>
              </a:ext>
            </a:extLst>
          </p:cNvPr>
          <p:cNvSpPr txBox="1"/>
          <p:nvPr/>
        </p:nvSpPr>
        <p:spPr>
          <a:xfrm>
            <a:off x="2993362" y="3011069"/>
            <a:ext cx="1755609" cy="369332"/>
          </a:xfrm>
          <a:prstGeom prst="rect">
            <a:avLst/>
          </a:prstGeom>
          <a:noFill/>
        </p:spPr>
        <p:txBody>
          <a:bodyPr wrap="none" rtlCol="0">
            <a:spAutoFit/>
          </a:bodyPr>
          <a:lstStyle/>
          <a:p>
            <a:r>
              <a:rPr lang="en-US"/>
              <a:t>Resourcesat-1</a:t>
            </a:r>
          </a:p>
        </p:txBody>
      </p:sp>
      <p:pic>
        <p:nvPicPr>
          <p:cNvPr id="14" name="Hình ảnh 13">
            <a:extLst>
              <a:ext uri="{FF2B5EF4-FFF2-40B4-BE49-F238E27FC236}">
                <a16:creationId xmlns:a16="http://schemas.microsoft.com/office/drawing/2014/main" id="{86CCAF45-421F-45D9-B4EE-7A8A5169BE50}"/>
              </a:ext>
            </a:extLst>
          </p:cNvPr>
          <p:cNvPicPr>
            <a:picLocks noChangeAspect="1"/>
          </p:cNvPicPr>
          <p:nvPr/>
        </p:nvPicPr>
        <p:blipFill>
          <a:blip r:embed="rId4"/>
          <a:stretch>
            <a:fillRect/>
          </a:stretch>
        </p:blipFill>
        <p:spPr>
          <a:xfrm>
            <a:off x="1569666" y="4029270"/>
            <a:ext cx="1143000" cy="1143000"/>
          </a:xfrm>
          <a:prstGeom prst="rect">
            <a:avLst/>
          </a:prstGeom>
        </p:spPr>
      </p:pic>
      <p:sp>
        <p:nvSpPr>
          <p:cNvPr id="15" name="Hộp Văn bản 14">
            <a:extLst>
              <a:ext uri="{FF2B5EF4-FFF2-40B4-BE49-F238E27FC236}">
                <a16:creationId xmlns:a16="http://schemas.microsoft.com/office/drawing/2014/main" id="{CEAAC398-34B8-48B8-8B45-322E3383DA34}"/>
              </a:ext>
            </a:extLst>
          </p:cNvPr>
          <p:cNvSpPr txBox="1"/>
          <p:nvPr/>
        </p:nvSpPr>
        <p:spPr>
          <a:xfrm>
            <a:off x="2993362" y="4416104"/>
            <a:ext cx="1266693" cy="369332"/>
          </a:xfrm>
          <a:prstGeom prst="rect">
            <a:avLst/>
          </a:prstGeom>
          <a:noFill/>
        </p:spPr>
        <p:txBody>
          <a:bodyPr wrap="none" rtlCol="0">
            <a:spAutoFit/>
          </a:bodyPr>
          <a:lstStyle/>
          <a:p>
            <a:r>
              <a:rPr lang="en-US"/>
              <a:t>Landsat 7</a:t>
            </a:r>
          </a:p>
        </p:txBody>
      </p:sp>
      <p:pic>
        <p:nvPicPr>
          <p:cNvPr id="17" name="Hình ảnh 16">
            <a:extLst>
              <a:ext uri="{FF2B5EF4-FFF2-40B4-BE49-F238E27FC236}">
                <a16:creationId xmlns:a16="http://schemas.microsoft.com/office/drawing/2014/main" id="{6C620791-A8D9-41BF-A723-F1436FC8EEE8}"/>
              </a:ext>
            </a:extLst>
          </p:cNvPr>
          <p:cNvPicPr>
            <a:picLocks noChangeAspect="1"/>
          </p:cNvPicPr>
          <p:nvPr/>
        </p:nvPicPr>
        <p:blipFill>
          <a:blip r:embed="rId5"/>
          <a:stretch>
            <a:fillRect/>
          </a:stretch>
        </p:blipFill>
        <p:spPr>
          <a:xfrm>
            <a:off x="1569666" y="5434305"/>
            <a:ext cx="1143000" cy="1143000"/>
          </a:xfrm>
          <a:prstGeom prst="rect">
            <a:avLst/>
          </a:prstGeom>
        </p:spPr>
      </p:pic>
      <p:sp>
        <p:nvSpPr>
          <p:cNvPr id="18" name="Hộp Văn bản 17">
            <a:extLst>
              <a:ext uri="{FF2B5EF4-FFF2-40B4-BE49-F238E27FC236}">
                <a16:creationId xmlns:a16="http://schemas.microsoft.com/office/drawing/2014/main" id="{D2B6A4B4-05B8-43EB-AAA2-CF4A0008C54A}"/>
              </a:ext>
            </a:extLst>
          </p:cNvPr>
          <p:cNvSpPr txBox="1"/>
          <p:nvPr/>
        </p:nvSpPr>
        <p:spPr>
          <a:xfrm>
            <a:off x="2993361" y="5821139"/>
            <a:ext cx="1266693" cy="369332"/>
          </a:xfrm>
          <a:prstGeom prst="rect">
            <a:avLst/>
          </a:prstGeom>
          <a:noFill/>
        </p:spPr>
        <p:txBody>
          <a:bodyPr wrap="none" rtlCol="0">
            <a:spAutoFit/>
          </a:bodyPr>
          <a:lstStyle/>
          <a:p>
            <a:r>
              <a:rPr lang="en-US"/>
              <a:t>Landsat 8</a:t>
            </a:r>
          </a:p>
        </p:txBody>
      </p:sp>
      <p:pic>
        <p:nvPicPr>
          <p:cNvPr id="20" name="Hình ảnh 19">
            <a:extLst>
              <a:ext uri="{FF2B5EF4-FFF2-40B4-BE49-F238E27FC236}">
                <a16:creationId xmlns:a16="http://schemas.microsoft.com/office/drawing/2014/main" id="{533A7D92-B8A8-4A95-A47B-76994D2C692F}"/>
              </a:ext>
            </a:extLst>
          </p:cNvPr>
          <p:cNvPicPr>
            <a:picLocks noChangeAspect="1"/>
          </p:cNvPicPr>
          <p:nvPr/>
        </p:nvPicPr>
        <p:blipFill>
          <a:blip r:embed="rId6"/>
          <a:stretch>
            <a:fillRect/>
          </a:stretch>
        </p:blipFill>
        <p:spPr>
          <a:xfrm>
            <a:off x="4916245" y="1221919"/>
            <a:ext cx="1143000" cy="1143000"/>
          </a:xfrm>
          <a:prstGeom prst="rect">
            <a:avLst/>
          </a:prstGeom>
        </p:spPr>
      </p:pic>
      <p:sp>
        <p:nvSpPr>
          <p:cNvPr id="22" name="Hộp Văn bản 21">
            <a:extLst>
              <a:ext uri="{FF2B5EF4-FFF2-40B4-BE49-F238E27FC236}">
                <a16:creationId xmlns:a16="http://schemas.microsoft.com/office/drawing/2014/main" id="{14320632-5520-4838-B14F-C1F7C625AEF4}"/>
              </a:ext>
            </a:extLst>
          </p:cNvPr>
          <p:cNvSpPr txBox="1"/>
          <p:nvPr/>
        </p:nvSpPr>
        <p:spPr>
          <a:xfrm>
            <a:off x="6410397" y="1606034"/>
            <a:ext cx="885179" cy="369332"/>
          </a:xfrm>
          <a:prstGeom prst="rect">
            <a:avLst/>
          </a:prstGeom>
          <a:noFill/>
        </p:spPr>
        <p:txBody>
          <a:bodyPr wrap="none" rtlCol="0">
            <a:spAutoFit/>
          </a:bodyPr>
          <a:lstStyle/>
          <a:p>
            <a:r>
              <a:rPr lang="en-US"/>
              <a:t>IRS-1C</a:t>
            </a:r>
          </a:p>
        </p:txBody>
      </p:sp>
      <p:pic>
        <p:nvPicPr>
          <p:cNvPr id="24" name="Hình ảnh 23">
            <a:extLst>
              <a:ext uri="{FF2B5EF4-FFF2-40B4-BE49-F238E27FC236}">
                <a16:creationId xmlns:a16="http://schemas.microsoft.com/office/drawing/2014/main" id="{07AFAD2E-FDA2-4FBD-9E03-D7166211C204}"/>
              </a:ext>
            </a:extLst>
          </p:cNvPr>
          <p:cNvPicPr>
            <a:picLocks noChangeAspect="1"/>
          </p:cNvPicPr>
          <p:nvPr/>
        </p:nvPicPr>
        <p:blipFill>
          <a:blip r:embed="rId7"/>
          <a:stretch>
            <a:fillRect/>
          </a:stretch>
        </p:blipFill>
        <p:spPr>
          <a:xfrm>
            <a:off x="4928686" y="2624235"/>
            <a:ext cx="1143000" cy="1143000"/>
          </a:xfrm>
          <a:prstGeom prst="rect">
            <a:avLst/>
          </a:prstGeom>
        </p:spPr>
      </p:pic>
      <p:sp>
        <p:nvSpPr>
          <p:cNvPr id="25" name="Hộp Văn bản 24">
            <a:extLst>
              <a:ext uri="{FF2B5EF4-FFF2-40B4-BE49-F238E27FC236}">
                <a16:creationId xmlns:a16="http://schemas.microsoft.com/office/drawing/2014/main" id="{93151955-6006-41C0-9AEF-E08EFAC76215}"/>
              </a:ext>
            </a:extLst>
          </p:cNvPr>
          <p:cNvSpPr txBox="1"/>
          <p:nvPr/>
        </p:nvSpPr>
        <p:spPr>
          <a:xfrm>
            <a:off x="6410397" y="3011069"/>
            <a:ext cx="869149" cy="369332"/>
          </a:xfrm>
          <a:prstGeom prst="rect">
            <a:avLst/>
          </a:prstGeom>
          <a:noFill/>
        </p:spPr>
        <p:txBody>
          <a:bodyPr wrap="none" rtlCol="0">
            <a:spAutoFit/>
          </a:bodyPr>
          <a:lstStyle/>
          <a:p>
            <a:r>
              <a:rPr lang="en-US"/>
              <a:t>IRS-1A</a:t>
            </a:r>
          </a:p>
        </p:txBody>
      </p:sp>
      <p:pic>
        <p:nvPicPr>
          <p:cNvPr id="27" name="Hình ảnh 26">
            <a:extLst>
              <a:ext uri="{FF2B5EF4-FFF2-40B4-BE49-F238E27FC236}">
                <a16:creationId xmlns:a16="http://schemas.microsoft.com/office/drawing/2014/main" id="{A175AEF0-5A02-4930-A5AB-BB37CECC2FCE}"/>
              </a:ext>
            </a:extLst>
          </p:cNvPr>
          <p:cNvPicPr>
            <a:picLocks noChangeAspect="1"/>
          </p:cNvPicPr>
          <p:nvPr/>
        </p:nvPicPr>
        <p:blipFill>
          <a:blip r:embed="rId8"/>
          <a:stretch>
            <a:fillRect/>
          </a:stretch>
        </p:blipFill>
        <p:spPr>
          <a:xfrm>
            <a:off x="4928686" y="4029270"/>
            <a:ext cx="1143000" cy="1143000"/>
          </a:xfrm>
          <a:prstGeom prst="rect">
            <a:avLst/>
          </a:prstGeom>
        </p:spPr>
      </p:pic>
      <p:sp>
        <p:nvSpPr>
          <p:cNvPr id="28" name="Hộp Văn bản 27">
            <a:extLst>
              <a:ext uri="{FF2B5EF4-FFF2-40B4-BE49-F238E27FC236}">
                <a16:creationId xmlns:a16="http://schemas.microsoft.com/office/drawing/2014/main" id="{03CCD9CB-14CE-469E-9887-918E9CB36A71}"/>
              </a:ext>
            </a:extLst>
          </p:cNvPr>
          <p:cNvSpPr txBox="1"/>
          <p:nvPr/>
        </p:nvSpPr>
        <p:spPr>
          <a:xfrm>
            <a:off x="6410397" y="4416104"/>
            <a:ext cx="1170513" cy="369332"/>
          </a:xfrm>
          <a:prstGeom prst="rect">
            <a:avLst/>
          </a:prstGeom>
          <a:noFill/>
        </p:spPr>
        <p:txBody>
          <a:bodyPr wrap="none" rtlCol="0">
            <a:spAutoFit/>
          </a:bodyPr>
          <a:lstStyle/>
          <a:p>
            <a:r>
              <a:rPr lang="en-US"/>
              <a:t>Pakistan </a:t>
            </a:r>
          </a:p>
        </p:txBody>
      </p:sp>
      <p:pic>
        <p:nvPicPr>
          <p:cNvPr id="30" name="Hình ảnh 29">
            <a:extLst>
              <a:ext uri="{FF2B5EF4-FFF2-40B4-BE49-F238E27FC236}">
                <a16:creationId xmlns:a16="http://schemas.microsoft.com/office/drawing/2014/main" id="{CFD19565-A865-44F9-8CBE-D0398D40FB77}"/>
              </a:ext>
            </a:extLst>
          </p:cNvPr>
          <p:cNvPicPr>
            <a:picLocks noChangeAspect="1"/>
          </p:cNvPicPr>
          <p:nvPr/>
        </p:nvPicPr>
        <p:blipFill>
          <a:blip r:embed="rId9"/>
          <a:stretch>
            <a:fillRect/>
          </a:stretch>
        </p:blipFill>
        <p:spPr>
          <a:xfrm>
            <a:off x="4916245" y="5434305"/>
            <a:ext cx="1143000" cy="1143000"/>
          </a:xfrm>
          <a:prstGeom prst="rect">
            <a:avLst/>
          </a:prstGeom>
        </p:spPr>
      </p:pic>
      <p:sp>
        <p:nvSpPr>
          <p:cNvPr id="31" name="Hộp Văn bản 30">
            <a:extLst>
              <a:ext uri="{FF2B5EF4-FFF2-40B4-BE49-F238E27FC236}">
                <a16:creationId xmlns:a16="http://schemas.microsoft.com/office/drawing/2014/main" id="{E19DC628-5029-498F-ACFB-31A9CE73B004}"/>
              </a:ext>
            </a:extLst>
          </p:cNvPr>
          <p:cNvSpPr txBox="1"/>
          <p:nvPr/>
        </p:nvSpPr>
        <p:spPr>
          <a:xfrm>
            <a:off x="6410397" y="5821139"/>
            <a:ext cx="1083951" cy="369332"/>
          </a:xfrm>
          <a:prstGeom prst="rect">
            <a:avLst/>
          </a:prstGeom>
          <a:noFill/>
        </p:spPr>
        <p:txBody>
          <a:bodyPr wrap="none" rtlCol="0">
            <a:spAutoFit/>
          </a:bodyPr>
          <a:lstStyle/>
          <a:p>
            <a:r>
              <a:rPr lang="en-US"/>
              <a:t>ADEOS I</a:t>
            </a:r>
          </a:p>
        </p:txBody>
      </p:sp>
      <p:pic>
        <p:nvPicPr>
          <p:cNvPr id="33" name="Hình ảnh 32">
            <a:extLst>
              <a:ext uri="{FF2B5EF4-FFF2-40B4-BE49-F238E27FC236}">
                <a16:creationId xmlns:a16="http://schemas.microsoft.com/office/drawing/2014/main" id="{7DDCD84C-7F54-4FCD-AE65-FAFE28A78AF9}"/>
              </a:ext>
            </a:extLst>
          </p:cNvPr>
          <p:cNvPicPr>
            <a:picLocks noChangeAspect="1"/>
          </p:cNvPicPr>
          <p:nvPr/>
        </p:nvPicPr>
        <p:blipFill>
          <a:blip r:embed="rId10"/>
          <a:stretch>
            <a:fillRect/>
          </a:stretch>
        </p:blipFill>
        <p:spPr>
          <a:xfrm>
            <a:off x="7706145" y="1219200"/>
            <a:ext cx="1143000" cy="1143000"/>
          </a:xfrm>
          <a:prstGeom prst="rect">
            <a:avLst/>
          </a:prstGeom>
        </p:spPr>
      </p:pic>
      <p:sp>
        <p:nvSpPr>
          <p:cNvPr id="34" name="Hộp Văn bản 33">
            <a:extLst>
              <a:ext uri="{FF2B5EF4-FFF2-40B4-BE49-F238E27FC236}">
                <a16:creationId xmlns:a16="http://schemas.microsoft.com/office/drawing/2014/main" id="{68A841BF-8A05-4340-ABFD-1F06E2F08C86}"/>
              </a:ext>
            </a:extLst>
          </p:cNvPr>
          <p:cNvSpPr txBox="1"/>
          <p:nvPr/>
        </p:nvSpPr>
        <p:spPr>
          <a:xfrm>
            <a:off x="9195781" y="1606034"/>
            <a:ext cx="1372492" cy="369332"/>
          </a:xfrm>
          <a:prstGeom prst="rect">
            <a:avLst/>
          </a:prstGeom>
          <a:noFill/>
        </p:spPr>
        <p:txBody>
          <a:bodyPr wrap="none" rtlCol="0">
            <a:spAutoFit/>
          </a:bodyPr>
          <a:lstStyle/>
          <a:p>
            <a:r>
              <a:rPr lang="en-US"/>
              <a:t>TerraSAR-X</a:t>
            </a:r>
          </a:p>
        </p:txBody>
      </p:sp>
      <p:pic>
        <p:nvPicPr>
          <p:cNvPr id="36" name="Hình ảnh 35">
            <a:extLst>
              <a:ext uri="{FF2B5EF4-FFF2-40B4-BE49-F238E27FC236}">
                <a16:creationId xmlns:a16="http://schemas.microsoft.com/office/drawing/2014/main" id="{3C57903E-D43B-4642-A496-1E2C68F9B950}"/>
              </a:ext>
            </a:extLst>
          </p:cNvPr>
          <p:cNvPicPr>
            <a:picLocks noChangeAspect="1"/>
          </p:cNvPicPr>
          <p:nvPr/>
        </p:nvPicPr>
        <p:blipFill>
          <a:blip r:embed="rId11"/>
          <a:stretch>
            <a:fillRect/>
          </a:stretch>
        </p:blipFill>
        <p:spPr>
          <a:xfrm>
            <a:off x="7706145" y="2624235"/>
            <a:ext cx="1143000" cy="1143000"/>
          </a:xfrm>
          <a:prstGeom prst="rect">
            <a:avLst/>
          </a:prstGeom>
        </p:spPr>
      </p:pic>
      <p:sp>
        <p:nvSpPr>
          <p:cNvPr id="37" name="Hộp Văn bản 36">
            <a:extLst>
              <a:ext uri="{FF2B5EF4-FFF2-40B4-BE49-F238E27FC236}">
                <a16:creationId xmlns:a16="http://schemas.microsoft.com/office/drawing/2014/main" id="{8868E934-B323-4D0E-8A2F-7C675CF14779}"/>
              </a:ext>
            </a:extLst>
          </p:cNvPr>
          <p:cNvSpPr txBox="1"/>
          <p:nvPr/>
        </p:nvSpPr>
        <p:spPr>
          <a:xfrm>
            <a:off x="9195781" y="3011069"/>
            <a:ext cx="1513556" cy="369332"/>
          </a:xfrm>
          <a:prstGeom prst="rect">
            <a:avLst/>
          </a:prstGeom>
          <a:noFill/>
        </p:spPr>
        <p:txBody>
          <a:bodyPr wrap="none" rtlCol="0">
            <a:spAutoFit/>
          </a:bodyPr>
          <a:lstStyle/>
          <a:p>
            <a:r>
              <a:rPr lang="en-US"/>
              <a:t>Oceansat-1</a:t>
            </a:r>
          </a:p>
        </p:txBody>
      </p:sp>
      <p:pic>
        <p:nvPicPr>
          <p:cNvPr id="39" name="Hình ảnh 38">
            <a:extLst>
              <a:ext uri="{FF2B5EF4-FFF2-40B4-BE49-F238E27FC236}">
                <a16:creationId xmlns:a16="http://schemas.microsoft.com/office/drawing/2014/main" id="{21985D79-F2C1-4D52-A2ED-DF4A94914216}"/>
              </a:ext>
            </a:extLst>
          </p:cNvPr>
          <p:cNvPicPr>
            <a:picLocks noChangeAspect="1"/>
          </p:cNvPicPr>
          <p:nvPr/>
        </p:nvPicPr>
        <p:blipFill>
          <a:blip r:embed="rId12"/>
          <a:stretch>
            <a:fillRect/>
          </a:stretch>
        </p:blipFill>
        <p:spPr>
          <a:xfrm>
            <a:off x="7706145" y="4029270"/>
            <a:ext cx="1143000" cy="1143000"/>
          </a:xfrm>
          <a:prstGeom prst="rect">
            <a:avLst/>
          </a:prstGeom>
        </p:spPr>
      </p:pic>
      <p:sp>
        <p:nvSpPr>
          <p:cNvPr id="40" name="Hộp Văn bản 39">
            <a:extLst>
              <a:ext uri="{FF2B5EF4-FFF2-40B4-BE49-F238E27FC236}">
                <a16:creationId xmlns:a16="http://schemas.microsoft.com/office/drawing/2014/main" id="{4F17E0F1-AC84-4004-8777-BA8F572B5985}"/>
              </a:ext>
            </a:extLst>
          </p:cNvPr>
          <p:cNvSpPr txBox="1"/>
          <p:nvPr/>
        </p:nvSpPr>
        <p:spPr>
          <a:xfrm>
            <a:off x="9195781" y="4416104"/>
            <a:ext cx="1266693" cy="369332"/>
          </a:xfrm>
          <a:prstGeom prst="rect">
            <a:avLst/>
          </a:prstGeom>
          <a:noFill/>
        </p:spPr>
        <p:txBody>
          <a:bodyPr wrap="none" rtlCol="0">
            <a:spAutoFit/>
          </a:bodyPr>
          <a:lstStyle/>
          <a:p>
            <a:r>
              <a:rPr lang="en-US"/>
              <a:t>Landsat 5</a:t>
            </a:r>
          </a:p>
        </p:txBody>
      </p:sp>
      <p:pic>
        <p:nvPicPr>
          <p:cNvPr id="42" name="Hình ảnh 41">
            <a:extLst>
              <a:ext uri="{FF2B5EF4-FFF2-40B4-BE49-F238E27FC236}">
                <a16:creationId xmlns:a16="http://schemas.microsoft.com/office/drawing/2014/main" id="{F8E75215-2B3C-4AF5-B39E-16561008AD20}"/>
              </a:ext>
            </a:extLst>
          </p:cNvPr>
          <p:cNvPicPr>
            <a:picLocks noChangeAspect="1"/>
          </p:cNvPicPr>
          <p:nvPr/>
        </p:nvPicPr>
        <p:blipFill>
          <a:blip r:embed="rId13"/>
          <a:stretch>
            <a:fillRect/>
          </a:stretch>
        </p:blipFill>
        <p:spPr>
          <a:xfrm>
            <a:off x="7706145" y="5434305"/>
            <a:ext cx="1143000" cy="1143000"/>
          </a:xfrm>
          <a:prstGeom prst="rect">
            <a:avLst/>
          </a:prstGeom>
        </p:spPr>
      </p:pic>
      <p:sp>
        <p:nvSpPr>
          <p:cNvPr id="43" name="Hộp Văn bản 42">
            <a:extLst>
              <a:ext uri="{FF2B5EF4-FFF2-40B4-BE49-F238E27FC236}">
                <a16:creationId xmlns:a16="http://schemas.microsoft.com/office/drawing/2014/main" id="{89E0B204-CF37-4D66-9C1E-8C134C169A4A}"/>
              </a:ext>
            </a:extLst>
          </p:cNvPr>
          <p:cNvSpPr txBox="1"/>
          <p:nvPr/>
        </p:nvSpPr>
        <p:spPr>
          <a:xfrm>
            <a:off x="9195781" y="5636473"/>
            <a:ext cx="899605" cy="369332"/>
          </a:xfrm>
          <a:prstGeom prst="rect">
            <a:avLst/>
          </a:prstGeom>
          <a:noFill/>
        </p:spPr>
        <p:txBody>
          <a:bodyPr wrap="none" rtlCol="0">
            <a:spAutoFit/>
          </a:bodyPr>
          <a:lstStyle/>
          <a:p>
            <a:r>
              <a:rPr lang="en-US"/>
              <a:t>ICESat</a:t>
            </a:r>
          </a:p>
        </p:txBody>
      </p:sp>
    </p:spTree>
    <p:extLst>
      <p:ext uri="{BB962C8B-B14F-4D97-AF65-F5344CB8AC3E}">
        <p14:creationId xmlns:p14="http://schemas.microsoft.com/office/powerpoint/2010/main" val="222453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E81BC5A6-6F40-435C-AC14-3BD13970FF2B}"/>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3. </a:t>
            </a:r>
            <a:r>
              <a:rPr lang="en-US">
                <a:effectLst/>
                <a:latin typeface="Times New Roman" panose="02020603050405020304" pitchFamily="18" charset="0"/>
                <a:cs typeface="Times New Roman" panose="02020603050405020304" pitchFamily="18" charset="0"/>
              </a:rPr>
              <a:t>Các loại ảnh (quang học, radar)</a:t>
            </a:r>
          </a:p>
        </p:txBody>
      </p:sp>
      <p:sp>
        <p:nvSpPr>
          <p:cNvPr id="6" name="Hộp Văn bản 5">
            <a:extLst>
              <a:ext uri="{FF2B5EF4-FFF2-40B4-BE49-F238E27FC236}">
                <a16:creationId xmlns:a16="http://schemas.microsoft.com/office/drawing/2014/main" id="{D1EE6284-973E-4C6D-8E2E-F51DC3FC2037}"/>
              </a:ext>
            </a:extLst>
          </p:cNvPr>
          <p:cNvSpPr txBox="1"/>
          <p:nvPr/>
        </p:nvSpPr>
        <p:spPr>
          <a:xfrm>
            <a:off x="930877" y="1878227"/>
            <a:ext cx="6256841" cy="3693319"/>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3.1. Ảnh quang học</a:t>
            </a:r>
          </a:p>
          <a:p>
            <a:pPr marL="285750" indent="-285750">
              <a:buFontTx/>
              <a:buChar char="-"/>
            </a:pPr>
            <a:r>
              <a:rPr lang="en-US">
                <a:latin typeface="Times New Roman" panose="02020603050405020304" pitchFamily="18" charset="0"/>
                <a:cs typeface="Times New Roman" panose="02020603050405020304" pitchFamily="18" charset="0"/>
              </a:rPr>
              <a:t>Hình ảnh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chụp từ trên cao,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chụp từ máy ảnh đa phổ</a:t>
            </a:r>
          </a:p>
          <a:p>
            <a:pPr marL="285750" indent="-285750">
              <a:buFontTx/>
              <a:buChar char="-"/>
            </a:pP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3.2. Ảnh radar</a:t>
            </a:r>
          </a:p>
          <a:p>
            <a:pPr marL="285750" indent="-285750">
              <a:buFontTx/>
              <a:buChar char="-"/>
            </a:pPr>
            <a:r>
              <a:rPr lang="en-US">
                <a:latin typeface="Times New Roman" panose="02020603050405020304" pitchFamily="18" charset="0"/>
                <a:cs typeface="Times New Roman" panose="02020603050405020304" pitchFamily="18" charset="0"/>
              </a:rPr>
              <a:t>Hình ảnh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tạo ra bằng cách thực hiện 2 phép toán </a:t>
            </a:r>
          </a:p>
          <a:p>
            <a:r>
              <a:rPr lang="en-US">
                <a:latin typeface="Times New Roman" panose="02020603050405020304" pitchFamily="18" charset="0"/>
                <a:cs typeface="Times New Roman" panose="02020603050405020304" pitchFamily="18" charset="0"/>
              </a:rPr>
              <a:t>phân cực dọc gửi tín hiệu radar và nhận dọc hoặc ngang</a:t>
            </a:r>
          </a:p>
          <a:p>
            <a:r>
              <a:rPr lang="en-US">
                <a:latin typeface="Times New Roman" panose="02020603050405020304" pitchFamily="18" charset="0"/>
                <a:cs typeface="Times New Roman" panose="02020603050405020304" pitchFamily="18" charset="0"/>
              </a:rPr>
              <a:t>cùng với tỷ lệ là đỏ lục lam</a:t>
            </a:r>
          </a:p>
        </p:txBody>
      </p:sp>
      <p:pic>
        <p:nvPicPr>
          <p:cNvPr id="7" name="Hình ảnh 6">
            <a:extLst>
              <a:ext uri="{FF2B5EF4-FFF2-40B4-BE49-F238E27FC236}">
                <a16:creationId xmlns:a16="http://schemas.microsoft.com/office/drawing/2014/main" id="{515D7349-7261-4FDA-9FC8-9DD95624DF69}"/>
              </a:ext>
            </a:extLst>
          </p:cNvPr>
          <p:cNvPicPr>
            <a:picLocks noChangeAspect="1"/>
          </p:cNvPicPr>
          <p:nvPr/>
        </p:nvPicPr>
        <p:blipFill>
          <a:blip r:embed="rId2"/>
          <a:stretch>
            <a:fillRect/>
          </a:stretch>
        </p:blipFill>
        <p:spPr>
          <a:xfrm>
            <a:off x="7903821" y="1878227"/>
            <a:ext cx="2838450" cy="2000250"/>
          </a:xfrm>
          <a:prstGeom prst="rect">
            <a:avLst/>
          </a:prstGeom>
        </p:spPr>
      </p:pic>
      <p:pic>
        <p:nvPicPr>
          <p:cNvPr id="8" name="Hình ảnh 7">
            <a:extLst>
              <a:ext uri="{FF2B5EF4-FFF2-40B4-BE49-F238E27FC236}">
                <a16:creationId xmlns:a16="http://schemas.microsoft.com/office/drawing/2014/main" id="{77B3B1C9-D1DC-4BA5-ACA7-ADB6EF8B9DAA}"/>
              </a:ext>
            </a:extLst>
          </p:cNvPr>
          <p:cNvPicPr>
            <a:picLocks noChangeAspect="1"/>
          </p:cNvPicPr>
          <p:nvPr/>
        </p:nvPicPr>
        <p:blipFill>
          <a:blip r:embed="rId3"/>
          <a:stretch>
            <a:fillRect/>
          </a:stretch>
        </p:blipFill>
        <p:spPr>
          <a:xfrm>
            <a:off x="7918109" y="4223356"/>
            <a:ext cx="2809875" cy="2428875"/>
          </a:xfrm>
          <a:prstGeom prst="rect">
            <a:avLst/>
          </a:prstGeom>
        </p:spPr>
      </p:pic>
    </p:spTree>
    <p:extLst>
      <p:ext uri="{BB962C8B-B14F-4D97-AF65-F5344CB8AC3E}">
        <p14:creationId xmlns:p14="http://schemas.microsoft.com/office/powerpoint/2010/main" val="143441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1">
            <a:extLst>
              <a:ext uri="{FF2B5EF4-FFF2-40B4-BE49-F238E27FC236}">
                <a16:creationId xmlns:a16="http://schemas.microsoft.com/office/drawing/2014/main" id="{F44483D6-DE82-425E-90D0-FD2BD41142F0}"/>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3. </a:t>
            </a:r>
            <a:r>
              <a:rPr lang="en-US">
                <a:effectLst/>
                <a:latin typeface="Times New Roman" panose="02020603050405020304" pitchFamily="18" charset="0"/>
                <a:cs typeface="Times New Roman" panose="02020603050405020304" pitchFamily="18" charset="0"/>
              </a:rPr>
              <a:t>Các level ảnh</a:t>
            </a:r>
          </a:p>
        </p:txBody>
      </p:sp>
    </p:spTree>
    <p:extLst>
      <p:ext uri="{BB962C8B-B14F-4D97-AF65-F5344CB8AC3E}">
        <p14:creationId xmlns:p14="http://schemas.microsoft.com/office/powerpoint/2010/main" val="428287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123DFB65-AFA1-43B9-9E81-A6619C900637}"/>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3.1. </a:t>
            </a:r>
            <a:r>
              <a:rPr lang="en-US">
                <a:effectLst/>
                <a:latin typeface="Times New Roman" panose="02020603050405020304" pitchFamily="18" charset="0"/>
                <a:cs typeface="Times New Roman" panose="02020603050405020304" pitchFamily="18" charset="0"/>
              </a:rPr>
              <a:t>Mức xử lý dữ liệu chung</a:t>
            </a:r>
          </a:p>
        </p:txBody>
      </p:sp>
      <p:graphicFrame>
        <p:nvGraphicFramePr>
          <p:cNvPr id="6" name="Bảng 5">
            <a:extLst>
              <a:ext uri="{FF2B5EF4-FFF2-40B4-BE49-F238E27FC236}">
                <a16:creationId xmlns:a16="http://schemas.microsoft.com/office/drawing/2014/main" id="{7CBEDD54-5350-4D8E-9887-47F765889AB5}"/>
              </a:ext>
            </a:extLst>
          </p:cNvPr>
          <p:cNvGraphicFramePr>
            <a:graphicFrameLocks noGrp="1"/>
          </p:cNvGraphicFramePr>
          <p:nvPr>
            <p:extLst>
              <p:ext uri="{D42A27DB-BD31-4B8C-83A1-F6EECF244321}">
                <p14:modId xmlns:p14="http://schemas.microsoft.com/office/powerpoint/2010/main" val="2892823021"/>
              </p:ext>
            </p:extLst>
          </p:nvPr>
        </p:nvGraphicFramePr>
        <p:xfrm>
          <a:off x="1922834" y="1559926"/>
          <a:ext cx="8128000" cy="4587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35760229"/>
                    </a:ext>
                  </a:extLst>
                </a:gridCol>
                <a:gridCol w="4064000">
                  <a:extLst>
                    <a:ext uri="{9D8B030D-6E8A-4147-A177-3AD203B41FA5}">
                      <a16:colId xmlns:a16="http://schemas.microsoft.com/office/drawing/2014/main" val="277967423"/>
                    </a:ext>
                  </a:extLst>
                </a:gridCol>
              </a:tblGrid>
              <a:tr h="370840">
                <a:tc>
                  <a:txBody>
                    <a:bodyPr/>
                    <a:lstStyle/>
                    <a:p>
                      <a:r>
                        <a:rPr lang="en-US">
                          <a:latin typeface="Times New Roman" panose="02020603050405020304" pitchFamily="18" charset="0"/>
                          <a:cs typeface="Times New Roman" panose="02020603050405020304" pitchFamily="18" charset="0"/>
                        </a:rPr>
                        <a:t>Level</a:t>
                      </a:r>
                    </a:p>
                  </a:txBody>
                  <a:tcPr/>
                </a:tc>
                <a:tc>
                  <a:txBody>
                    <a:bodyPr/>
                    <a:lstStyle/>
                    <a:p>
                      <a:r>
                        <a:rPr lang="en-US">
                          <a:latin typeface="Times New Roman" panose="02020603050405020304" pitchFamily="18" charset="0"/>
                          <a:cs typeface="Times New Roman" panose="02020603050405020304" pitchFamily="18" charset="0"/>
                        </a:rPr>
                        <a:t>Mô tả</a:t>
                      </a:r>
                    </a:p>
                  </a:txBody>
                  <a:tcPr/>
                </a:tc>
                <a:extLst>
                  <a:ext uri="{0D108BD9-81ED-4DB2-BD59-A6C34878D82A}">
                    <a16:rowId xmlns:a16="http://schemas.microsoft.com/office/drawing/2014/main" val="3225248992"/>
                  </a:ext>
                </a:extLst>
              </a:tr>
              <a:tr h="370840">
                <a:tc>
                  <a:txBody>
                    <a:bodyPr/>
                    <a:lstStyle/>
                    <a:p>
                      <a:r>
                        <a:rPr lang="en-US">
                          <a:latin typeface="Times New Roman" panose="02020603050405020304" pitchFamily="18" charset="0"/>
                          <a:cs typeface="Times New Roman" panose="02020603050405020304" pitchFamily="18" charset="0"/>
                        </a:rPr>
                        <a:t>Level 0</a:t>
                      </a:r>
                    </a:p>
                  </a:txBody>
                  <a:tcPr/>
                </a:tc>
                <a:tc>
                  <a:txBody>
                    <a:bodyPr/>
                    <a:lstStyle/>
                    <a:p>
                      <a:r>
                        <a:rPr lang="en-US">
                          <a:latin typeface="Times New Roman" panose="02020603050405020304" pitchFamily="18" charset="0"/>
                          <a:cs typeface="Times New Roman" panose="02020603050405020304" pitchFamily="18" charset="0"/>
                        </a:rPr>
                        <a:t>Dữ liệu thô khi thu thập từ các cảm biến</a:t>
                      </a:r>
                    </a:p>
                  </a:txBody>
                  <a:tcPr/>
                </a:tc>
                <a:extLst>
                  <a:ext uri="{0D108BD9-81ED-4DB2-BD59-A6C34878D82A}">
                    <a16:rowId xmlns:a16="http://schemas.microsoft.com/office/drawing/2014/main" val="3753646114"/>
                  </a:ext>
                </a:extLst>
              </a:tr>
              <a:tr h="370840">
                <a:tc>
                  <a:txBody>
                    <a:bodyPr/>
                    <a:lstStyle/>
                    <a:p>
                      <a:r>
                        <a:rPr lang="en-US">
                          <a:latin typeface="Times New Roman" panose="02020603050405020304" pitchFamily="18" charset="0"/>
                          <a:cs typeface="Times New Roman" panose="02020603050405020304" pitchFamily="18" charset="0"/>
                        </a:rPr>
                        <a:t>Level 1A</a:t>
                      </a:r>
                    </a:p>
                  </a:txBody>
                  <a:tcPr/>
                </a:tc>
                <a:tc>
                  <a:txBody>
                    <a:bodyPr/>
                    <a:lstStyle/>
                    <a:p>
                      <a:r>
                        <a:rPr lang="en-US">
                          <a:latin typeface="Times New Roman" panose="02020603050405020304" pitchFamily="18" charset="0"/>
                          <a:cs typeface="Times New Roman" panose="02020603050405020304" pitchFamily="18" charset="0"/>
                        </a:rPr>
                        <a:t>Dữ liệu level 1A đã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sửa cho các biến thể của máy dò trong cảm biến</a:t>
                      </a:r>
                    </a:p>
                  </a:txBody>
                  <a:tcPr/>
                </a:tc>
                <a:extLst>
                  <a:ext uri="{0D108BD9-81ED-4DB2-BD59-A6C34878D82A}">
                    <a16:rowId xmlns:a16="http://schemas.microsoft.com/office/drawing/2014/main" val="2450798581"/>
                  </a:ext>
                </a:extLst>
              </a:tr>
              <a:tr h="370840">
                <a:tc>
                  <a:txBody>
                    <a:bodyPr/>
                    <a:lstStyle/>
                    <a:p>
                      <a:r>
                        <a:rPr lang="en-US">
                          <a:latin typeface="Times New Roman" panose="02020603050405020304" pitchFamily="18" charset="0"/>
                          <a:cs typeface="Times New Roman" panose="02020603050405020304" pitchFamily="18" charset="0"/>
                        </a:rPr>
                        <a:t>Level 1B</a:t>
                      </a: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872921"/>
                  </a:ext>
                </a:extLst>
              </a:tr>
              <a:tr h="370840">
                <a:tc>
                  <a:txBody>
                    <a:bodyPr/>
                    <a:lstStyle/>
                    <a:p>
                      <a:r>
                        <a:rPr lang="en-US">
                          <a:latin typeface="Times New Roman" panose="02020603050405020304" pitchFamily="18" charset="0"/>
                          <a:cs typeface="Times New Roman" panose="02020603050405020304" pitchFamily="18" charset="0"/>
                        </a:rPr>
                        <a:t>Level 2A</a:t>
                      </a:r>
                    </a:p>
                  </a:txBody>
                  <a:tcPr/>
                </a:tc>
                <a:tc>
                  <a:txBody>
                    <a:bodyPr/>
                    <a:lstStyle/>
                    <a:p>
                      <a:r>
                        <a:rPr lang="en-US">
                          <a:latin typeface="Times New Roman" panose="02020603050405020304" pitchFamily="18" charset="0"/>
                          <a:cs typeface="Times New Roman" panose="02020603050405020304" pitchFamily="18" charset="0"/>
                        </a:rPr>
                        <a:t>Ánh xạ theo một quy chuẩn vào phép chiếu bản đồ tiêu chuẩn</a:t>
                      </a:r>
                    </a:p>
                  </a:txBody>
                  <a:tcPr/>
                </a:tc>
                <a:extLst>
                  <a:ext uri="{0D108BD9-81ED-4DB2-BD59-A6C34878D82A}">
                    <a16:rowId xmlns:a16="http://schemas.microsoft.com/office/drawing/2014/main" val="4075844190"/>
                  </a:ext>
                </a:extLst>
              </a:tr>
              <a:tr h="370840">
                <a:tc>
                  <a:txBody>
                    <a:bodyPr/>
                    <a:lstStyle/>
                    <a:p>
                      <a:r>
                        <a:rPr lang="en-US">
                          <a:latin typeface="Times New Roman" panose="02020603050405020304" pitchFamily="18" charset="0"/>
                          <a:cs typeface="Times New Roman" panose="02020603050405020304" pitchFamily="18" charset="0"/>
                        </a:rPr>
                        <a:t>Level 2B</a:t>
                      </a:r>
                    </a:p>
                  </a:txBody>
                  <a:tcPr/>
                </a:tc>
                <a:tc>
                  <a:txBody>
                    <a:bodyPr/>
                    <a:lstStyle/>
                    <a:p>
                      <a:r>
                        <a:rPr lang="en-US">
                          <a:latin typeface="Times New Roman" panose="02020603050405020304" pitchFamily="18" charset="0"/>
                          <a:cs typeface="Times New Roman" panose="02020603050405020304" pitchFamily="18" charset="0"/>
                        </a:rPr>
                        <a:t>Sử dụng các điểm kiểm soát mặt đất</a:t>
                      </a:r>
                    </a:p>
                    <a:p>
                      <a:r>
                        <a:rPr lang="en-US">
                          <a:latin typeface="Times New Roman" panose="02020603050405020304" pitchFamily="18" charset="0"/>
                          <a:cs typeface="Times New Roman" panose="02020603050405020304" pitchFamily="18" charset="0"/>
                        </a:rPr>
                        <a:t>Độ chính xác của vị trí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khớp với độ phân giải không gian của dữ liệu gốc</a:t>
                      </a:r>
                    </a:p>
                  </a:txBody>
                  <a:tcPr/>
                </a:tc>
                <a:extLst>
                  <a:ext uri="{0D108BD9-81ED-4DB2-BD59-A6C34878D82A}">
                    <a16:rowId xmlns:a16="http://schemas.microsoft.com/office/drawing/2014/main" val="4016419135"/>
                  </a:ext>
                </a:extLst>
              </a:tr>
              <a:tr h="370840">
                <a:tc>
                  <a:txBody>
                    <a:bodyPr/>
                    <a:lstStyle/>
                    <a:p>
                      <a:r>
                        <a:rPr lang="en-US">
                          <a:latin typeface="Times New Roman" panose="02020603050405020304" pitchFamily="18" charset="0"/>
                          <a:cs typeface="Times New Roman" panose="02020603050405020304" pitchFamily="18" charset="0"/>
                        </a:rPr>
                        <a:t>Level 3A</a:t>
                      </a:r>
                    </a:p>
                  </a:txBody>
                  <a:tcPr/>
                </a:tc>
                <a:tc>
                  <a:txBody>
                    <a:bodyPr/>
                    <a:lstStyle/>
                    <a:p>
                      <a:r>
                        <a:rPr lang="en-US">
                          <a:latin typeface="Times New Roman" panose="02020603050405020304" pitchFamily="18" charset="0"/>
                          <a:cs typeface="Times New Roman" panose="02020603050405020304" pitchFamily="18" charset="0"/>
                        </a:rPr>
                        <a:t>Sử dụng các điểm kiểm soát và dữ liệu mô hình số độ cao</a:t>
                      </a:r>
                    </a:p>
                  </a:txBody>
                  <a:tcPr/>
                </a:tc>
                <a:extLst>
                  <a:ext uri="{0D108BD9-81ED-4DB2-BD59-A6C34878D82A}">
                    <a16:rowId xmlns:a16="http://schemas.microsoft.com/office/drawing/2014/main" val="105319244"/>
                  </a:ext>
                </a:extLst>
              </a:tr>
              <a:tr h="370840">
                <a:tc>
                  <a:txBody>
                    <a:bodyPr/>
                    <a:lstStyle/>
                    <a:p>
                      <a:r>
                        <a:rPr lang="en-US">
                          <a:latin typeface="Times New Roman" panose="02020603050405020304" pitchFamily="18" charset="0"/>
                          <a:cs typeface="Times New Roman" panose="02020603050405020304" pitchFamily="18" charset="0"/>
                        </a:rPr>
                        <a:t>Level 3B</a:t>
                      </a:r>
                    </a:p>
                  </a:txBody>
                  <a:tcPr/>
                </a:tc>
                <a:tc>
                  <a:txBody>
                    <a:bodyPr/>
                    <a:lstStyle/>
                    <a:p>
                      <a:r>
                        <a:rPr lang="en-US">
                          <a:latin typeface="Times New Roman" panose="02020603050405020304" pitchFamily="18" charset="0"/>
                          <a:cs typeface="Times New Roman" panose="02020603050405020304" pitchFamily="18" charset="0"/>
                        </a:rPr>
                        <a:t>Giống các thuộc tính của level 3A,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ng bao phủ bởi khu vực lớn 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a:t>
                      </a:r>
                    </a:p>
                  </a:txBody>
                  <a:tcPr/>
                </a:tc>
                <a:extLst>
                  <a:ext uri="{0D108BD9-81ED-4DB2-BD59-A6C34878D82A}">
                    <a16:rowId xmlns:a16="http://schemas.microsoft.com/office/drawing/2014/main" val="3435681345"/>
                  </a:ext>
                </a:extLst>
              </a:tr>
            </a:tbl>
          </a:graphicData>
        </a:graphic>
      </p:graphicFrame>
    </p:spTree>
    <p:extLst>
      <p:ext uri="{BB962C8B-B14F-4D97-AF65-F5344CB8AC3E}">
        <p14:creationId xmlns:p14="http://schemas.microsoft.com/office/powerpoint/2010/main" val="410160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3FB2DC56-4E45-4854-9945-FCE6A8F0E940}"/>
              </a:ext>
            </a:extLst>
          </p:cNvPr>
          <p:cNvSpPr txBox="1">
            <a:spLocks/>
          </p:cNvSpPr>
          <p:nvPr/>
        </p:nvSpPr>
        <p:spPr>
          <a:xfrm>
            <a:off x="646111" y="452718"/>
            <a:ext cx="9404723" cy="766482"/>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3.2. </a:t>
            </a:r>
            <a:r>
              <a:rPr lang="en-US">
                <a:effectLst/>
                <a:latin typeface="Times New Roman" panose="02020603050405020304" pitchFamily="18" charset="0"/>
                <a:cs typeface="Times New Roman" panose="02020603050405020304" pitchFamily="18" charset="0"/>
              </a:rPr>
              <a:t>Landsat &amp; modis các cấp xử lý dữ liệu</a:t>
            </a:r>
          </a:p>
        </p:txBody>
      </p:sp>
      <p:graphicFrame>
        <p:nvGraphicFramePr>
          <p:cNvPr id="7" name="Bảng 6">
            <a:extLst>
              <a:ext uri="{FF2B5EF4-FFF2-40B4-BE49-F238E27FC236}">
                <a16:creationId xmlns:a16="http://schemas.microsoft.com/office/drawing/2014/main" id="{68F5C72B-C629-4B0B-AB97-E3332D92B18E}"/>
              </a:ext>
            </a:extLst>
          </p:cNvPr>
          <p:cNvGraphicFramePr>
            <a:graphicFrameLocks noGrp="1"/>
          </p:cNvGraphicFramePr>
          <p:nvPr>
            <p:extLst>
              <p:ext uri="{D42A27DB-BD31-4B8C-83A1-F6EECF244321}">
                <p14:modId xmlns:p14="http://schemas.microsoft.com/office/powerpoint/2010/main" val="1040537407"/>
              </p:ext>
            </p:extLst>
          </p:nvPr>
        </p:nvGraphicFramePr>
        <p:xfrm>
          <a:off x="1547677" y="1672281"/>
          <a:ext cx="9115868" cy="2296160"/>
        </p:xfrm>
        <a:graphic>
          <a:graphicData uri="http://schemas.openxmlformats.org/drawingml/2006/table">
            <a:tbl>
              <a:tblPr firstRow="1" bandRow="1">
                <a:tableStyleId>{5C22544A-7EE6-4342-B048-85BDC9FD1C3A}</a:tableStyleId>
              </a:tblPr>
              <a:tblGrid>
                <a:gridCol w="1743003">
                  <a:extLst>
                    <a:ext uri="{9D8B030D-6E8A-4147-A177-3AD203B41FA5}">
                      <a16:colId xmlns:a16="http://schemas.microsoft.com/office/drawing/2014/main" val="3837018956"/>
                    </a:ext>
                  </a:extLst>
                </a:gridCol>
                <a:gridCol w="1606378">
                  <a:extLst>
                    <a:ext uri="{9D8B030D-6E8A-4147-A177-3AD203B41FA5}">
                      <a16:colId xmlns:a16="http://schemas.microsoft.com/office/drawing/2014/main" val="3840663755"/>
                    </a:ext>
                  </a:extLst>
                </a:gridCol>
                <a:gridCol w="5766487">
                  <a:extLst>
                    <a:ext uri="{9D8B030D-6E8A-4147-A177-3AD203B41FA5}">
                      <a16:colId xmlns:a16="http://schemas.microsoft.com/office/drawing/2014/main" val="1656727477"/>
                    </a:ext>
                  </a:extLst>
                </a:gridCol>
              </a:tblGrid>
              <a:tr h="370840">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Landsat cấp độ xử lý cấp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79822152"/>
                  </a:ext>
                </a:extLst>
              </a:tr>
              <a:tr h="370840">
                <a:tc>
                  <a:txBody>
                    <a:bodyPr/>
                    <a:lstStyle/>
                    <a:p>
                      <a:pPr algn="ctr"/>
                      <a:r>
                        <a:rPr lang="en-US" sz="1400">
                          <a:latin typeface="Times New Roman" panose="02020603050405020304" pitchFamily="18" charset="0"/>
                          <a:cs typeface="Times New Roman" panose="02020603050405020304" pitchFamily="18" charset="0"/>
                        </a:rPr>
                        <a:t>Tr</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ớc khi xử lý</a:t>
                      </a:r>
                    </a:p>
                  </a:txBody>
                  <a:tcPr/>
                </a:tc>
                <a:tc>
                  <a:txBody>
                    <a:bodyPr/>
                    <a:lstStyle/>
                    <a:p>
                      <a:pPr algn="ctr"/>
                      <a:r>
                        <a:rPr lang="en-US" sz="1400">
                          <a:latin typeface="Times New Roman" panose="02020603050405020304" pitchFamily="18" charset="0"/>
                          <a:cs typeface="Times New Roman" panose="02020603050405020304" pitchFamily="18" charset="0"/>
                        </a:rPr>
                        <a:t>Sau khi xử lý</a:t>
                      </a:r>
                    </a:p>
                  </a:txBody>
                  <a:tcPr/>
                </a:tc>
                <a:tc>
                  <a:txBody>
                    <a:bodyPr/>
                    <a:lstStyle/>
                    <a:p>
                      <a:r>
                        <a:rPr lang="en-US" sz="1400">
                          <a:latin typeface="Times New Roman" panose="02020603050405020304" pitchFamily="18" charset="0"/>
                          <a:cs typeface="Times New Roman" panose="02020603050405020304" pitchFamily="18" charset="0"/>
                        </a:rPr>
                        <a:t>Mô tả</a:t>
                      </a:r>
                    </a:p>
                  </a:txBody>
                  <a:tcPr/>
                </a:tc>
                <a:extLst>
                  <a:ext uri="{0D108BD9-81ED-4DB2-BD59-A6C34878D82A}">
                    <a16:rowId xmlns:a16="http://schemas.microsoft.com/office/drawing/2014/main" val="908830634"/>
                  </a:ext>
                </a:extLst>
              </a:tr>
              <a:tr h="370840">
                <a:tc>
                  <a:txBody>
                    <a:bodyPr/>
                    <a:lstStyle/>
                    <a:p>
                      <a:pPr algn="ctr"/>
                      <a:r>
                        <a:rPr lang="en-US" sz="1400">
                          <a:latin typeface="Times New Roman" panose="02020603050405020304" pitchFamily="18" charset="0"/>
                          <a:cs typeface="Times New Roman" panose="02020603050405020304" pitchFamily="18" charset="0"/>
                        </a:rPr>
                        <a:t>L1T</a:t>
                      </a:r>
                    </a:p>
                  </a:txBody>
                  <a:tcPr/>
                </a:tc>
                <a:tc>
                  <a:txBody>
                    <a:bodyPr/>
                    <a:lstStyle/>
                    <a:p>
                      <a:pPr algn="ctr"/>
                      <a:r>
                        <a:rPr lang="en-US" sz="1400">
                          <a:latin typeface="Times New Roman" panose="02020603050405020304" pitchFamily="18" charset="0"/>
                          <a:cs typeface="Times New Roman" panose="02020603050405020304" pitchFamily="18" charset="0"/>
                        </a:rPr>
                        <a:t>L1TP</a:t>
                      </a:r>
                    </a:p>
                  </a:txBody>
                  <a:tcPr/>
                </a:tc>
                <a:tc>
                  <a:txBody>
                    <a:bodyPr/>
                    <a:lstStyle/>
                    <a:p>
                      <a:r>
                        <a:rPr lang="en-US" sz="1400">
                          <a:latin typeface="Times New Roman" panose="02020603050405020304" pitchFamily="18" charset="0"/>
                          <a:cs typeface="Times New Roman" panose="02020603050405020304" pitchFamily="18" charset="0"/>
                        </a:rPr>
                        <a:t>Hiệu chuẩn bằng phép đo phóng xạ</a:t>
                      </a:r>
                    </a:p>
                    <a:p>
                      <a:r>
                        <a:rPr lang="en-US" sz="1400">
                          <a:latin typeface="Times New Roman" panose="02020603050405020304" pitchFamily="18" charset="0"/>
                          <a:cs typeface="Times New Roman" panose="02020603050405020304" pitchFamily="18" charset="0"/>
                        </a:rPr>
                        <a:t>Hệ thống hình học đ</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ợc hiệu chỉnh sử dụng  DEM và GCPs</a:t>
                      </a:r>
                    </a:p>
                  </a:txBody>
                  <a:tcPr/>
                </a:tc>
                <a:extLst>
                  <a:ext uri="{0D108BD9-81ED-4DB2-BD59-A6C34878D82A}">
                    <a16:rowId xmlns:a16="http://schemas.microsoft.com/office/drawing/2014/main" val="984387258"/>
                  </a:ext>
                </a:extLst>
              </a:tr>
              <a:tr h="370840">
                <a:tc>
                  <a:txBody>
                    <a:bodyPr/>
                    <a:lstStyle/>
                    <a:p>
                      <a:pPr algn="ctr"/>
                      <a:r>
                        <a:rPr lang="en-US" sz="1400">
                          <a:latin typeface="Times New Roman" panose="02020603050405020304" pitchFamily="18" charset="0"/>
                          <a:cs typeface="Times New Roman" panose="02020603050405020304" pitchFamily="18" charset="0"/>
                        </a:rPr>
                        <a:t>L1GT</a:t>
                      </a:r>
                    </a:p>
                  </a:txBody>
                  <a:tcPr/>
                </a:tc>
                <a:tc>
                  <a:txBody>
                    <a:bodyPr/>
                    <a:lstStyle/>
                    <a:p>
                      <a:pPr algn="ctr"/>
                      <a:r>
                        <a:rPr lang="en-US" sz="1400">
                          <a:latin typeface="Times New Roman" panose="02020603050405020304" pitchFamily="18" charset="0"/>
                          <a:cs typeface="Times New Roman" panose="02020603050405020304" pitchFamily="18" charset="0"/>
                        </a:rPr>
                        <a:t>L1GT</a:t>
                      </a:r>
                    </a:p>
                  </a:txBody>
                  <a:tcPr/>
                </a:tc>
                <a:tc>
                  <a:txBody>
                    <a:bodyPr/>
                    <a:lstStyle/>
                    <a:p>
                      <a:r>
                        <a:rPr lang="en-US" sz="1400">
                          <a:latin typeface="Times New Roman" panose="02020603050405020304" pitchFamily="18" charset="0"/>
                          <a:cs typeface="Times New Roman" panose="02020603050405020304" pitchFamily="18" charset="0"/>
                        </a:rPr>
                        <a:t>Hiệu chuẩn bằng phép đo phóng xạ</a:t>
                      </a:r>
                    </a:p>
                    <a:p>
                      <a:r>
                        <a:rPr lang="en-US" sz="1400">
                          <a:latin typeface="Times New Roman" panose="02020603050405020304" pitchFamily="18" charset="0"/>
                          <a:cs typeface="Times New Roman" panose="02020603050405020304" pitchFamily="18" charset="0"/>
                        </a:rPr>
                        <a:t>Hệ thống hình học đ</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ợc hiệu chỉnh sử dụng DEM</a:t>
                      </a:r>
                    </a:p>
                  </a:txBody>
                  <a:tcPr/>
                </a:tc>
                <a:extLst>
                  <a:ext uri="{0D108BD9-81ED-4DB2-BD59-A6C34878D82A}">
                    <a16:rowId xmlns:a16="http://schemas.microsoft.com/office/drawing/2014/main" val="2622914564"/>
                  </a:ext>
                </a:extLst>
              </a:tr>
              <a:tr h="370840">
                <a:tc>
                  <a:txBody>
                    <a:bodyPr/>
                    <a:lstStyle/>
                    <a:p>
                      <a:pPr algn="ctr"/>
                      <a:r>
                        <a:rPr lang="en-US" sz="1400">
                          <a:latin typeface="Times New Roman" panose="02020603050405020304" pitchFamily="18" charset="0"/>
                          <a:cs typeface="Times New Roman" panose="02020603050405020304" pitchFamily="18" charset="0"/>
                        </a:rPr>
                        <a:t>L1G</a:t>
                      </a:r>
                    </a:p>
                  </a:txBody>
                  <a:tcPr/>
                </a:tc>
                <a:tc>
                  <a:txBody>
                    <a:bodyPr/>
                    <a:lstStyle/>
                    <a:p>
                      <a:pPr algn="ctr"/>
                      <a:r>
                        <a:rPr lang="en-US" sz="1400">
                          <a:latin typeface="Times New Roman" panose="02020603050405020304" pitchFamily="18" charset="0"/>
                          <a:cs typeface="Times New Roman" panose="02020603050405020304" pitchFamily="18" charset="0"/>
                        </a:rPr>
                        <a:t>L1GS</a:t>
                      </a:r>
                    </a:p>
                  </a:txBody>
                  <a:tcPr/>
                </a:tc>
                <a:tc>
                  <a:txBody>
                    <a:bodyPr/>
                    <a:lstStyle/>
                    <a:p>
                      <a:r>
                        <a:rPr lang="en-US" sz="1400">
                          <a:latin typeface="Times New Roman" panose="02020603050405020304" pitchFamily="18" charset="0"/>
                          <a:cs typeface="Times New Roman" panose="02020603050405020304" pitchFamily="18" charset="0"/>
                        </a:rPr>
                        <a:t>Hiệu chuẩn bằng phép đo phóng xạ</a:t>
                      </a:r>
                    </a:p>
                    <a:p>
                      <a:r>
                        <a:rPr lang="en-US" sz="1400">
                          <a:latin typeface="Times New Roman" panose="02020603050405020304" pitchFamily="18" charset="0"/>
                          <a:cs typeface="Times New Roman" panose="02020603050405020304" pitchFamily="18" charset="0"/>
                        </a:rPr>
                        <a:t>Hệ thống hình học đ</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ợc hiệu chỉnh</a:t>
                      </a:r>
                    </a:p>
                  </a:txBody>
                  <a:tcPr/>
                </a:tc>
                <a:extLst>
                  <a:ext uri="{0D108BD9-81ED-4DB2-BD59-A6C34878D82A}">
                    <a16:rowId xmlns:a16="http://schemas.microsoft.com/office/drawing/2014/main" val="3566370788"/>
                  </a:ext>
                </a:extLst>
              </a:tr>
            </a:tbl>
          </a:graphicData>
        </a:graphic>
      </p:graphicFrame>
      <p:graphicFrame>
        <p:nvGraphicFramePr>
          <p:cNvPr id="8" name="Bảng 7">
            <a:extLst>
              <a:ext uri="{FF2B5EF4-FFF2-40B4-BE49-F238E27FC236}">
                <a16:creationId xmlns:a16="http://schemas.microsoft.com/office/drawing/2014/main" id="{EFD005C0-4713-4738-A572-0D8552E6E0A5}"/>
              </a:ext>
            </a:extLst>
          </p:cNvPr>
          <p:cNvGraphicFramePr>
            <a:graphicFrameLocks noGrp="1"/>
          </p:cNvGraphicFramePr>
          <p:nvPr>
            <p:extLst>
              <p:ext uri="{D42A27DB-BD31-4B8C-83A1-F6EECF244321}">
                <p14:modId xmlns:p14="http://schemas.microsoft.com/office/powerpoint/2010/main" val="2117317369"/>
              </p:ext>
            </p:extLst>
          </p:nvPr>
        </p:nvGraphicFramePr>
        <p:xfrm>
          <a:off x="2051222" y="4244821"/>
          <a:ext cx="8108778" cy="2001520"/>
        </p:xfrm>
        <a:graphic>
          <a:graphicData uri="http://schemas.openxmlformats.org/drawingml/2006/table">
            <a:tbl>
              <a:tblPr firstRow="1" bandRow="1">
                <a:tableStyleId>{5C22544A-7EE6-4342-B048-85BDC9FD1C3A}</a:tableStyleId>
              </a:tblPr>
              <a:tblGrid>
                <a:gridCol w="617837">
                  <a:extLst>
                    <a:ext uri="{9D8B030D-6E8A-4147-A177-3AD203B41FA5}">
                      <a16:colId xmlns:a16="http://schemas.microsoft.com/office/drawing/2014/main" val="2223076889"/>
                    </a:ext>
                  </a:extLst>
                </a:gridCol>
                <a:gridCol w="7490941">
                  <a:extLst>
                    <a:ext uri="{9D8B030D-6E8A-4147-A177-3AD203B41FA5}">
                      <a16:colId xmlns:a16="http://schemas.microsoft.com/office/drawing/2014/main" val="2829811832"/>
                    </a:ext>
                  </a:extLst>
                </a:gridCol>
              </a:tblGrid>
              <a:tr h="370840">
                <a:tc gridSpan="2">
                  <a:txBody>
                    <a:bodyPr/>
                    <a:lstStyle/>
                    <a:p>
                      <a:pPr algn="ctr"/>
                      <a:r>
                        <a:rPr lang="en-US" sz="1400">
                          <a:latin typeface="Times New Roman" panose="02020603050405020304" pitchFamily="18" charset="0"/>
                          <a:cs typeface="Times New Roman" panose="02020603050405020304" pitchFamily="18" charset="0"/>
                        </a:rPr>
                        <a:t>Modis Các cấp độ xử lý</a:t>
                      </a:r>
                    </a:p>
                  </a:txBody>
                  <a:tcPr/>
                </a:tc>
                <a:tc hMerge="1">
                  <a:txBody>
                    <a:bodyPr/>
                    <a:lstStyle/>
                    <a:p>
                      <a:endParaRPr lang="en-US"/>
                    </a:p>
                  </a:txBody>
                  <a:tcPr/>
                </a:tc>
                <a:extLst>
                  <a:ext uri="{0D108BD9-81ED-4DB2-BD59-A6C34878D82A}">
                    <a16:rowId xmlns:a16="http://schemas.microsoft.com/office/drawing/2014/main" val="2007097978"/>
                  </a:ext>
                </a:extLst>
              </a:tr>
              <a:tr h="370840">
                <a:tc>
                  <a:txBody>
                    <a:bodyPr/>
                    <a:lstStyle/>
                    <a:p>
                      <a:pPr algn="ctr"/>
                      <a:r>
                        <a:rPr lang="en-US" sz="1400">
                          <a:latin typeface="Times New Roman" panose="02020603050405020304" pitchFamily="18" charset="0"/>
                          <a:cs typeface="Times New Roman" panose="02020603050405020304" pitchFamily="18" charset="0"/>
                        </a:rPr>
                        <a:t>L1A</a:t>
                      </a:r>
                    </a:p>
                  </a:txBody>
                  <a:tcPr/>
                </a:tc>
                <a:tc>
                  <a:txBody>
                    <a:bodyPr/>
                    <a:lstStyle/>
                    <a:p>
                      <a:r>
                        <a:rPr lang="en-US" sz="1400">
                          <a:latin typeface="Times New Roman" panose="02020603050405020304" pitchFamily="18" charset="0"/>
                          <a:cs typeface="Times New Roman" panose="02020603050405020304" pitchFamily="18" charset="0"/>
                        </a:rPr>
                        <a:t>Hiệu chuẩn bằng phép đo phóng xạ và hình học</a:t>
                      </a:r>
                    </a:p>
                  </a:txBody>
                  <a:tcPr/>
                </a:tc>
                <a:extLst>
                  <a:ext uri="{0D108BD9-81ED-4DB2-BD59-A6C34878D82A}">
                    <a16:rowId xmlns:a16="http://schemas.microsoft.com/office/drawing/2014/main" val="1192390024"/>
                  </a:ext>
                </a:extLst>
              </a:tr>
              <a:tr h="370840">
                <a:tc>
                  <a:txBody>
                    <a:bodyPr/>
                    <a:lstStyle/>
                    <a:p>
                      <a:pPr algn="ctr"/>
                      <a:r>
                        <a:rPr lang="en-US" sz="1400">
                          <a:latin typeface="Times New Roman" panose="02020603050405020304" pitchFamily="18" charset="0"/>
                          <a:cs typeface="Times New Roman" panose="02020603050405020304" pitchFamily="18" charset="0"/>
                        </a:rPr>
                        <a:t>L1B</a:t>
                      </a:r>
                    </a:p>
                  </a:txBody>
                  <a:tcPr/>
                </a:tc>
                <a:tc>
                  <a:txBody>
                    <a:bodyPr/>
                    <a:lstStyle/>
                    <a:p>
                      <a:r>
                        <a:rPr lang="en-US" sz="1400">
                          <a:latin typeface="Times New Roman" panose="02020603050405020304" pitchFamily="18" charset="0"/>
                          <a:cs typeface="Times New Roman" panose="02020603050405020304" pitchFamily="18" charset="0"/>
                        </a:rPr>
                        <a:t>Đ</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ợc xử lý cho các đ</a:t>
                      </a:r>
                      <a:r>
                        <a:rPr lang="vi-VN" sz="1400">
                          <a:latin typeface="Times New Roman" panose="02020603050405020304" pitchFamily="18" charset="0"/>
                          <a:cs typeface="Times New Roman" panose="02020603050405020304" pitchFamily="18" charset="0"/>
                        </a:rPr>
                        <a:t>ơ</a:t>
                      </a:r>
                      <a:r>
                        <a:rPr lang="en-US" sz="1400">
                          <a:latin typeface="Times New Roman" panose="02020603050405020304" pitchFamily="18" charset="0"/>
                          <a:cs typeface="Times New Roman" panose="02020603050405020304" pitchFamily="18" charset="0"/>
                        </a:rPr>
                        <a:t>n vị cảm biến (không phải tất cả các thiết bị có dữ liệu nguồn cấp 1B)</a:t>
                      </a:r>
                    </a:p>
                  </a:txBody>
                  <a:tcPr/>
                </a:tc>
                <a:extLst>
                  <a:ext uri="{0D108BD9-81ED-4DB2-BD59-A6C34878D82A}">
                    <a16:rowId xmlns:a16="http://schemas.microsoft.com/office/drawing/2014/main" val="2440018339"/>
                  </a:ext>
                </a:extLst>
              </a:tr>
              <a:tr h="370840">
                <a:tc>
                  <a:txBody>
                    <a:bodyPr/>
                    <a:lstStyle/>
                    <a:p>
                      <a:pPr algn="ctr"/>
                      <a:r>
                        <a:rPr lang="en-US" sz="1400">
                          <a:latin typeface="Times New Roman" panose="02020603050405020304" pitchFamily="18" charset="0"/>
                          <a:cs typeface="Times New Roman" panose="02020603050405020304" pitchFamily="18" charset="0"/>
                        </a:rPr>
                        <a:t>L2</a:t>
                      </a:r>
                    </a:p>
                  </a:txBody>
                  <a:tcPr/>
                </a:tc>
                <a:tc>
                  <a:txBody>
                    <a:bodyPr/>
                    <a:lstStyle/>
                    <a:p>
                      <a:r>
                        <a:rPr lang="en-US" sz="1400">
                          <a:latin typeface="Times New Roman" panose="02020603050405020304" pitchFamily="18" charset="0"/>
                          <a:cs typeface="Times New Roman" panose="02020603050405020304" pitchFamily="18" charset="0"/>
                        </a:rPr>
                        <a:t>L2 là sản phẩm đ</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ợc xử lý trên các tham số địa lý đã đ</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ợc hiệu chỉnh ở L1 (hình học, khí quyền)</a:t>
                      </a:r>
                    </a:p>
                  </a:txBody>
                  <a:tcPr/>
                </a:tc>
                <a:extLst>
                  <a:ext uri="{0D108BD9-81ED-4DB2-BD59-A6C34878D82A}">
                    <a16:rowId xmlns:a16="http://schemas.microsoft.com/office/drawing/2014/main" val="3741275366"/>
                  </a:ext>
                </a:extLst>
              </a:tr>
              <a:tr h="370840">
                <a:tc>
                  <a:txBody>
                    <a:bodyPr/>
                    <a:lstStyle/>
                    <a:p>
                      <a:pPr algn="ctr"/>
                      <a:r>
                        <a:rPr lang="en-US" sz="1400">
                          <a:latin typeface="Times New Roman" panose="02020603050405020304" pitchFamily="18" charset="0"/>
                          <a:cs typeface="Times New Roman" panose="02020603050405020304" pitchFamily="18" charset="0"/>
                        </a:rPr>
                        <a:t>L3</a:t>
                      </a:r>
                    </a:p>
                  </a:txBody>
                  <a:tcPr/>
                </a:tc>
                <a:tc>
                  <a:txBody>
                    <a:bodyPr/>
                    <a:lstStyle/>
                    <a:p>
                      <a:r>
                        <a:rPr lang="en-US" sz="1400">
                          <a:latin typeface="Times New Roman" panose="02020603050405020304" pitchFamily="18" charset="0"/>
                          <a:cs typeface="Times New Roman" panose="02020603050405020304" pitchFamily="18" charset="0"/>
                        </a:rPr>
                        <a:t>Các biến đ</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ợc ánh xạ trên tỷ lệ l</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ới không gian-thời gian thống nhất, th</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ờng có một số tính toán hoàn chỉnh và nhất quán</a:t>
                      </a:r>
                    </a:p>
                  </a:txBody>
                  <a:tcPr/>
                </a:tc>
                <a:extLst>
                  <a:ext uri="{0D108BD9-81ED-4DB2-BD59-A6C34878D82A}">
                    <a16:rowId xmlns:a16="http://schemas.microsoft.com/office/drawing/2014/main" val="767299491"/>
                  </a:ext>
                </a:extLst>
              </a:tr>
            </a:tbl>
          </a:graphicData>
        </a:graphic>
      </p:graphicFrame>
    </p:spTree>
    <p:extLst>
      <p:ext uri="{BB962C8B-B14F-4D97-AF65-F5344CB8AC3E}">
        <p14:creationId xmlns:p14="http://schemas.microsoft.com/office/powerpoint/2010/main" val="60753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F8530B23-1723-44AB-B4BD-2DA12C65F1BC}"/>
              </a:ext>
            </a:extLst>
          </p:cNvPr>
          <p:cNvSpPr txBox="1">
            <a:spLocks/>
          </p:cNvSpPr>
          <p:nvPr/>
        </p:nvSpPr>
        <p:spPr>
          <a:xfrm>
            <a:off x="646111" y="452718"/>
            <a:ext cx="9404723" cy="7664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4. </a:t>
            </a:r>
            <a:r>
              <a:rPr lang="en-US">
                <a:effectLst/>
                <a:latin typeface="Times New Roman" panose="02020603050405020304" pitchFamily="18" charset="0"/>
                <a:cs typeface="Times New Roman" panose="02020603050405020304" pitchFamily="18" charset="0"/>
              </a:rPr>
              <a:t>Các ph</a:t>
            </a:r>
            <a:r>
              <a:rPr lang="vi-VN">
                <a:effectLst/>
                <a:latin typeface="Times New Roman" panose="02020603050405020304" pitchFamily="18" charset="0"/>
                <a:cs typeface="Times New Roman" panose="02020603050405020304" pitchFamily="18" charset="0"/>
              </a:rPr>
              <a:t>ư</a:t>
            </a:r>
            <a:r>
              <a:rPr lang="en-US">
                <a:effectLst/>
                <a:latin typeface="Times New Roman" panose="02020603050405020304" pitchFamily="18" charset="0"/>
                <a:cs typeface="Times New Roman" panose="02020603050405020304" pitchFamily="18" charset="0"/>
              </a:rPr>
              <a:t>ơng pháp tiền xử lý</a:t>
            </a:r>
          </a:p>
        </p:txBody>
      </p:sp>
    </p:spTree>
    <p:extLst>
      <p:ext uri="{BB962C8B-B14F-4D97-AF65-F5344CB8AC3E}">
        <p14:creationId xmlns:p14="http://schemas.microsoft.com/office/powerpoint/2010/main" val="3635624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ắt lưới">
  <a:themeElements>
    <a:clrScheme name="Mắt lưới">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ắt lưới">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ắt lưới">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TM03457485[[fn=Mắt lưới]]</Template>
  <TotalTime>845</TotalTime>
  <Words>1949</Words>
  <Application>Microsoft Office PowerPoint</Application>
  <PresentationFormat>Màn hình rộng</PresentationFormat>
  <Paragraphs>217</Paragraphs>
  <Slides>24</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24</vt:i4>
      </vt:variant>
    </vt:vector>
  </HeadingPairs>
  <TitlesOfParts>
    <vt:vector size="31" baseType="lpstr">
      <vt:lpstr>Arial</vt:lpstr>
      <vt:lpstr>Calibri</vt:lpstr>
      <vt:lpstr>Century Gothic</vt:lpstr>
      <vt:lpstr>Tahoma</vt:lpstr>
      <vt:lpstr>Times New Roman</vt:lpstr>
      <vt:lpstr>Verdana</vt:lpstr>
      <vt:lpstr>Mắt lưới</vt:lpstr>
      <vt:lpstr>Tổng quan RS</vt:lpstr>
      <vt:lpstr>1.1. Ảnh viễn thám là gì và để làm gì</vt:lpstr>
      <vt:lpstr>1.1. Phân loại ảnh viễn thám</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RS</dc:title>
  <dc:creator>Dao Khoi Nguyen 20148999</dc:creator>
  <cp:lastModifiedBy> </cp:lastModifiedBy>
  <cp:revision>34</cp:revision>
  <dcterms:created xsi:type="dcterms:W3CDTF">2019-01-03T07:38:50Z</dcterms:created>
  <dcterms:modified xsi:type="dcterms:W3CDTF">2019-01-14T10:49:39Z</dcterms:modified>
</cp:coreProperties>
</file>