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Override2.xml" ContentType="application/vnd.openxmlformats-officedocument.themeOverrid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Override4.xml" ContentType="application/vnd.openxmlformats-officedocument.themeOverrid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Override5.xml" ContentType="application/vnd.openxmlformats-officedocument.themeOverrid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Override6.xml" ContentType="application/vnd.openxmlformats-officedocument.themeOverrid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Override7.xml" ContentType="application/vnd.openxmlformats-officedocument.themeOverrid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 id="2147483847" r:id="rId2"/>
    <p:sldMasterId id="2147483861" r:id="rId3"/>
    <p:sldMasterId id="2147483876" r:id="rId4"/>
    <p:sldMasterId id="2147483888" r:id="rId5"/>
    <p:sldMasterId id="2147483900" r:id="rId6"/>
    <p:sldMasterId id="2147483912" r:id="rId7"/>
    <p:sldMasterId id="2147483924" r:id="rId8"/>
    <p:sldMasterId id="2147483927" r:id="rId9"/>
    <p:sldMasterId id="2147483942" r:id="rId10"/>
    <p:sldMasterId id="2147483954" r:id="rId11"/>
    <p:sldMasterId id="2147483966" r:id="rId12"/>
    <p:sldMasterId id="2147483978" r:id="rId13"/>
    <p:sldMasterId id="2147483990" r:id="rId14"/>
    <p:sldMasterId id="2147484002" r:id="rId15"/>
    <p:sldMasterId id="2147484014" r:id="rId16"/>
  </p:sldMasterIdLst>
  <p:notesMasterIdLst>
    <p:notesMasterId r:id="rId50"/>
  </p:notesMasterIdLst>
  <p:handoutMasterIdLst>
    <p:handoutMasterId r:id="rId51"/>
  </p:handoutMasterIdLst>
  <p:sldIdLst>
    <p:sldId id="256" r:id="rId17"/>
    <p:sldId id="367" r:id="rId18"/>
    <p:sldId id="273" r:id="rId19"/>
    <p:sldId id="280" r:id="rId20"/>
    <p:sldId id="279" r:id="rId21"/>
    <p:sldId id="329" r:id="rId22"/>
    <p:sldId id="284" r:id="rId23"/>
    <p:sldId id="285" r:id="rId24"/>
    <p:sldId id="286" r:id="rId25"/>
    <p:sldId id="429" r:id="rId26"/>
    <p:sldId id="393" r:id="rId27"/>
    <p:sldId id="396" r:id="rId28"/>
    <p:sldId id="432" r:id="rId29"/>
    <p:sldId id="431" r:id="rId30"/>
    <p:sldId id="430" r:id="rId31"/>
    <p:sldId id="397" r:id="rId32"/>
    <p:sldId id="398" r:id="rId33"/>
    <p:sldId id="426" r:id="rId34"/>
    <p:sldId id="399" r:id="rId35"/>
    <p:sldId id="404" r:id="rId36"/>
    <p:sldId id="405" r:id="rId37"/>
    <p:sldId id="406" r:id="rId38"/>
    <p:sldId id="407" r:id="rId39"/>
    <p:sldId id="408" r:id="rId40"/>
    <p:sldId id="409" r:id="rId41"/>
    <p:sldId id="410" r:id="rId42"/>
    <p:sldId id="411" r:id="rId43"/>
    <p:sldId id="412" r:id="rId44"/>
    <p:sldId id="427" r:id="rId45"/>
    <p:sldId id="428" r:id="rId46"/>
    <p:sldId id="433" r:id="rId47"/>
    <p:sldId id="414" r:id="rId48"/>
    <p:sldId id="434" r:id="rId49"/>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CCCC"/>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71186" autoAdjust="0"/>
  </p:normalViewPr>
  <p:slideViewPr>
    <p:cSldViewPr>
      <p:cViewPr varScale="1">
        <p:scale>
          <a:sx n="58" d="100"/>
          <a:sy n="58" d="100"/>
        </p:scale>
        <p:origin x="2261" y="43"/>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03E008-6528-4D7B-B625-0DEC56718B87}" type="datetimeFigureOut">
              <a:rPr lang="en-US" smtClean="0"/>
              <a:pPr/>
              <a:t>6/14/2018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137730-6BA6-4A3F-9DDC-A73DEE47C5D1}" type="slidenum">
              <a:rPr lang="en-US" smtClean="0"/>
              <a:pPr/>
              <a:t>‹#›</a:t>
            </a:fld>
            <a:endParaRPr lang="en-US"/>
          </a:p>
        </p:txBody>
      </p:sp>
    </p:spTree>
    <p:extLst>
      <p:ext uri="{BB962C8B-B14F-4D97-AF65-F5344CB8AC3E}">
        <p14:creationId xmlns:p14="http://schemas.microsoft.com/office/powerpoint/2010/main" val="1661476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14/06/2018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extLst>
      <p:ext uri="{BB962C8B-B14F-4D97-AF65-F5344CB8AC3E}">
        <p14:creationId xmlns:p14="http://schemas.microsoft.com/office/powerpoint/2010/main" val="3553113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mk:@MSITStore:C:\!!!Phuong\Requirement\Requirements\Apress.Fast.Track.UML.2.0.eBook-LiB.chm::/8891final/LiB0026.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k:@MSITStore:C:\!!!Phuong\Requirement\Requirements\Apress.Fast.Track.UML.2.0.eBook-LiB.chm::/8891final/LiB0020.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atlas.kennesaw.edu/~dbraun/csis4650/A&amp;D/UML_tutorial/interaction.ht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atlas.kennesaw.edu/~dbraun/csis4650/A&amp;D/UML_tutorial/state.ht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a:t>
            </a:fld>
            <a:endParaRPr lang="vi-VN"/>
          </a:p>
        </p:txBody>
      </p:sp>
    </p:spTree>
    <p:extLst>
      <p:ext uri="{BB962C8B-B14F-4D97-AF65-F5344CB8AC3E}">
        <p14:creationId xmlns:p14="http://schemas.microsoft.com/office/powerpoint/2010/main" val="296813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74D396-DB4D-4F92-A359-A36C753D88D4}" type="slidenum">
              <a:rPr lang="vi-VN" smtClean="0">
                <a:latin typeface="Arial" charset="0"/>
                <a:cs typeface="Arial" charset="0"/>
              </a:rPr>
              <a:pPr/>
              <a:t>10</a:t>
            </a:fld>
            <a:endParaRPr lang="vi-VN" smtClean="0">
              <a:latin typeface="Arial" charset="0"/>
              <a:cs typeface="Arial" charset="0"/>
            </a:endParaRPr>
          </a:p>
        </p:txBody>
      </p:sp>
    </p:spTree>
    <p:extLst>
      <p:ext uri="{BB962C8B-B14F-4D97-AF65-F5344CB8AC3E}">
        <p14:creationId xmlns:p14="http://schemas.microsoft.com/office/powerpoint/2010/main" val="397305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a:spcBef>
                <a:spcPts val="0"/>
              </a:spcBef>
              <a:spcAft>
                <a:spcPts val="0"/>
              </a:spcAft>
              <a:defRPr/>
            </a:pPr>
            <a:r>
              <a:rPr lang="en-GB" sz="1200" b="1" dirty="0" smtClean="0"/>
              <a:t>Key point</a:t>
            </a:r>
          </a:p>
          <a:p>
            <a:pPr fontAlgn="auto">
              <a:spcBef>
                <a:spcPts val="0"/>
              </a:spcBef>
              <a:spcAft>
                <a:spcPts val="0"/>
              </a:spcAft>
              <a:defRPr/>
            </a:pPr>
            <a:r>
              <a:rPr lang="en-GB" sz="1200" dirty="0" smtClean="0"/>
              <a:t>System modelling helps the analyst to understand the functionality of the system and models are used to communicate with customers.</a:t>
            </a:r>
          </a:p>
          <a:p>
            <a:pPr fontAlgn="auto">
              <a:spcBef>
                <a:spcPts val="0"/>
              </a:spcBef>
              <a:spcAft>
                <a:spcPts val="0"/>
              </a:spcAft>
              <a:defRPr/>
            </a:pPr>
            <a:r>
              <a:rPr lang="en-GB" sz="1200" dirty="0" smtClean="0"/>
              <a:t>Different models present the system from different perspectives</a:t>
            </a:r>
          </a:p>
          <a:p>
            <a:pPr lvl="1" fontAlgn="auto">
              <a:spcBef>
                <a:spcPts val="0"/>
              </a:spcBef>
              <a:spcAft>
                <a:spcPts val="0"/>
              </a:spcAft>
              <a:defRPr/>
            </a:pPr>
            <a:r>
              <a:rPr lang="en-GB" sz="1200" dirty="0" smtClean="0"/>
              <a:t>External perspective showing the system’s context or environment;</a:t>
            </a:r>
          </a:p>
          <a:p>
            <a:pPr lvl="1" fontAlgn="auto">
              <a:spcBef>
                <a:spcPts val="0"/>
              </a:spcBef>
              <a:spcAft>
                <a:spcPts val="0"/>
              </a:spcAft>
              <a:defRPr/>
            </a:pPr>
            <a:r>
              <a:rPr lang="en-GB" sz="1200" dirty="0" smtClean="0"/>
              <a:t>Behavioural perspective showing the behaviour of the system;</a:t>
            </a:r>
          </a:p>
          <a:p>
            <a:pPr lvl="1" fontAlgn="auto">
              <a:spcBef>
                <a:spcPts val="0"/>
              </a:spcBef>
              <a:spcAft>
                <a:spcPts val="0"/>
              </a:spcAft>
              <a:defRPr/>
            </a:pPr>
            <a:r>
              <a:rPr lang="en-GB" sz="1200" dirty="0" smtClean="0"/>
              <a:t>Structural perspective showing the system or data architecture.</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extLst>
      <p:ext uri="{BB962C8B-B14F-4D97-AF65-F5344CB8AC3E}">
        <p14:creationId xmlns:p14="http://schemas.microsoft.com/office/powerpoint/2010/main" val="33681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12</a:t>
            </a:fld>
            <a:endParaRPr lang="vi-VN"/>
          </a:p>
        </p:txBody>
      </p:sp>
    </p:spTree>
    <p:extLst>
      <p:ext uri="{BB962C8B-B14F-4D97-AF65-F5344CB8AC3E}">
        <p14:creationId xmlns:p14="http://schemas.microsoft.com/office/powerpoint/2010/main" val="72420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http://en.wikipedia.org/wiki/Object-oriented_analysis_and_design</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13</a:t>
            </a:fld>
            <a:endParaRPr lang="vi-VN"/>
          </a:p>
        </p:txBody>
      </p:sp>
    </p:spTree>
    <p:extLst>
      <p:ext uri="{BB962C8B-B14F-4D97-AF65-F5344CB8AC3E}">
        <p14:creationId xmlns:p14="http://schemas.microsoft.com/office/powerpoint/2010/main" val="110319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http://en.wikipedia.org/wiki/Structured_Systems_Analysis_and_Design_Method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Logical data modeling:</a:t>
            </a:r>
            <a:r>
              <a:rPr lang="en-US" b="0" dirty="0" smtClean="0"/>
              <a:t> The process of identifying, modeling and documenting the data requirements of the system being designed. The result is a data model containing entities (things about which a business needs to record information), attributes (facts about the entities) and relationships (associations between the entities).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Data Flow Diagram:</a:t>
            </a:r>
            <a:r>
              <a:rPr lang="en-US" b="0" dirty="0" smtClean="0"/>
              <a:t> The process of identifying, modeling and documenting how data moves around an information system. Data Flow Modeling examines processes (activities that transform data from one form to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another), data stores (the holding areas for data), external entities (what sends data into a system or receives data from a system), and data flows (routes by which data can flow).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Entity Event Modeling:</a:t>
            </a:r>
            <a:r>
              <a:rPr lang="en-US" b="0" dirty="0" smtClean="0"/>
              <a:t> A two-stranded process: Entity Behavior Modeling, identifying, modeling and documenting the events that affect each entity and the sequence (or life history) in which these events occur, and Event Modeling, designing for each event the process to coordinate entity life histories.</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14</a:t>
            </a:fld>
            <a:endParaRPr lang="vi-VN"/>
          </a:p>
        </p:txBody>
      </p:sp>
    </p:spTree>
    <p:extLst>
      <p:ext uri="{BB962C8B-B14F-4D97-AF65-F5344CB8AC3E}">
        <p14:creationId xmlns:p14="http://schemas.microsoft.com/office/powerpoint/2010/main" val="70434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15</a:t>
            </a:fld>
            <a:endParaRPr lang="vi-VN"/>
          </a:p>
        </p:txBody>
      </p:sp>
    </p:spTree>
    <p:extLst>
      <p:ext uri="{BB962C8B-B14F-4D97-AF65-F5344CB8AC3E}">
        <p14:creationId xmlns:p14="http://schemas.microsoft.com/office/powerpoint/2010/main" val="140298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use case is a use to which the system will be put as someone or something interacts with it. The description of the use case should describe the series of steps that take place during the interaction and include different ways that this interaction could play out.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16</a:t>
            </a:fld>
            <a:endParaRPr lang="vi-VN"/>
          </a:p>
        </p:txBody>
      </p:sp>
    </p:spTree>
    <p:extLst>
      <p:ext uri="{BB962C8B-B14F-4D97-AF65-F5344CB8AC3E}">
        <p14:creationId xmlns:p14="http://schemas.microsoft.com/office/powerpoint/2010/main" val="4128761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extLst>
      <p:ext uri="{BB962C8B-B14F-4D97-AF65-F5344CB8AC3E}">
        <p14:creationId xmlns:p14="http://schemas.microsoft.com/office/powerpoint/2010/main" val="2720134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r>
              <a:rPr lang="en-US" u="none" dirty="0" smtClean="0"/>
              <a:t> </a:t>
            </a: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Clerk</a:t>
            </a:r>
            <a:r>
              <a:rPr lang="en-US" dirty="0" smtClean="0">
                <a:solidFill>
                  <a:srgbClr val="2276AA"/>
                </a:solidFill>
              </a:rPr>
              <a:t> do checkout process </a:t>
            </a:r>
            <a:r>
              <a:rPr lang="en-US" dirty="0" smtClean="0"/>
              <a:t>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a:p>
            <a:pPr lvl="1">
              <a:spcBef>
                <a:spcPts val="644"/>
              </a:spcBef>
            </a:pPr>
            <a:endParaRPr lang="en-US" dirty="0"/>
          </a:p>
          <a:p>
            <a:pPr lvl="0">
              <a:spcBef>
                <a:spcPts val="644"/>
              </a:spcBef>
            </a:pPr>
            <a:r>
              <a:rPr lang="en-US" dirty="0" smtClean="0"/>
              <a:t>[1] Refer: </a:t>
            </a:r>
            <a:r>
              <a:rPr lang="en-US" baseline="0" dirty="0" smtClean="0"/>
              <a:t> http://www.uml-diagrams.org</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18</a:t>
            </a:fld>
            <a:endParaRPr lang="vi-VN"/>
          </a:p>
        </p:txBody>
      </p:sp>
    </p:spTree>
    <p:extLst>
      <p:ext uri="{BB962C8B-B14F-4D97-AF65-F5344CB8AC3E}">
        <p14:creationId xmlns:p14="http://schemas.microsoft.com/office/powerpoint/2010/main" val="3099379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p>
          <a:p>
            <a:pPr lvl="2">
              <a:spcBef>
                <a:spcPts val="736"/>
              </a:spcBef>
              <a:buSzPct val="80000"/>
            </a:pP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Reservation Clerk</a:t>
            </a:r>
            <a:r>
              <a:rPr lang="en-US" dirty="0" smtClean="0">
                <a:solidFill>
                  <a:srgbClr val="2276AA"/>
                </a:solidFill>
              </a:rPr>
              <a:t> </a:t>
            </a:r>
            <a:r>
              <a:rPr lang="en-US" dirty="0" smtClean="0"/>
              <a:t>makes a booking 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20</a:t>
            </a:fld>
            <a:endParaRPr lang="vi-VN"/>
          </a:p>
        </p:txBody>
      </p:sp>
    </p:spTree>
    <p:extLst>
      <p:ext uri="{BB962C8B-B14F-4D97-AF65-F5344CB8AC3E}">
        <p14:creationId xmlns:p14="http://schemas.microsoft.com/office/powerpoint/2010/main" val="353207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a:t>
            </a:fld>
            <a:endParaRPr lang="vi-VN"/>
          </a:p>
        </p:txBody>
      </p:sp>
    </p:spTree>
    <p:extLst>
      <p:ext uri="{BB962C8B-B14F-4D97-AF65-F5344CB8AC3E}">
        <p14:creationId xmlns:p14="http://schemas.microsoft.com/office/powerpoint/2010/main" val="88513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use case is described by a text description. It concentrates on the external behavior of the system and ignores how things are done inside the system. The text should be clear and consistent so that a customer can understand and validate it. </a:t>
            </a:r>
          </a:p>
          <a:p>
            <a:r>
              <a:rPr lang="en-US" dirty="0" smtClean="0"/>
              <a:t>A use case describes the functionality as a whole, including possible alternatives, errors, and exceptions that can occur during the execution of the use case.</a:t>
            </a:r>
          </a:p>
          <a:p>
            <a:r>
              <a:rPr lang="en-US" dirty="0" smtClean="0"/>
              <a:t>A high-level use case describes a process very briefly. High level use cases are      defined during initial requirements definition and project scoping.</a:t>
            </a:r>
          </a:p>
          <a:p>
            <a:r>
              <a:rPr lang="en-US" dirty="0" smtClean="0"/>
              <a:t>An expanded use case describes a process in more detail than a high-level one. It describes the step-by-step events. </a:t>
            </a:r>
          </a:p>
          <a:p>
            <a:r>
              <a:rPr lang="en-US" dirty="0" smtClean="0"/>
              <a:t>During the requirements phase, important use cases can be written in expanded format, and detailed description of less important ones can be deferred to the development cycle in which they will be tackled.</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23</a:t>
            </a:fld>
            <a:endParaRPr lang="vi-VN"/>
          </a:p>
        </p:txBody>
      </p:sp>
    </p:spTree>
    <p:extLst>
      <p:ext uri="{BB962C8B-B14F-4D97-AF65-F5344CB8AC3E}">
        <p14:creationId xmlns:p14="http://schemas.microsoft.com/office/powerpoint/2010/main" val="3686974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20000"/>
              </a:spcBef>
            </a:pPr>
            <a:r>
              <a:rPr lang="en-US" dirty="0" smtClean="0"/>
              <a:t>Use case description serves as a </a:t>
            </a:r>
            <a:r>
              <a:rPr lang="en-US" u="sng" dirty="0" smtClean="0"/>
              <a:t>‘bridge’</a:t>
            </a:r>
            <a:r>
              <a:rPr lang="en-US" dirty="0" smtClean="0"/>
              <a:t> between stakeholders of a system and the development team.</a:t>
            </a:r>
          </a:p>
          <a:p>
            <a:pPr>
              <a:spcBef>
                <a:spcPct val="20000"/>
              </a:spcBef>
            </a:pPr>
            <a:endParaRPr lang="en-US" dirty="0" smtClean="0"/>
          </a:p>
          <a:p>
            <a:r>
              <a:rPr lang="en-US" dirty="0" smtClean="0"/>
              <a:t>An instantiation of a use case is called a scenario, and it represents the actual usage of the system (a specific execution path through the system).</a:t>
            </a:r>
          </a:p>
          <a:p>
            <a:r>
              <a:rPr lang="en-US" dirty="0" smtClean="0"/>
              <a:t>A use case can also be described through an activity diagram.</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24</a:t>
            </a:fld>
            <a:endParaRPr lang="vi-VN"/>
          </a:p>
        </p:txBody>
      </p:sp>
    </p:spTree>
    <p:extLst>
      <p:ext uri="{BB962C8B-B14F-4D97-AF65-F5344CB8AC3E}">
        <p14:creationId xmlns:p14="http://schemas.microsoft.com/office/powerpoint/2010/main" val="449825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spcBef>
                <a:spcPct val="20000"/>
              </a:spcBef>
            </a:pPr>
            <a:r>
              <a:rPr lang="en-US" dirty="0" smtClean="0"/>
              <a:t>A flow of events or pathway is a </a:t>
            </a:r>
            <a:r>
              <a:rPr lang="en-US" u="sng" dirty="0" smtClean="0"/>
              <a:t>textual description</a:t>
            </a:r>
            <a:r>
              <a:rPr lang="en-US" dirty="0" smtClean="0"/>
              <a:t> embodying  sequence of events with regards to the use case and is part of the use case specification.</a:t>
            </a:r>
          </a:p>
          <a:p>
            <a:pPr marL="609600" indent="-609600">
              <a:spcBef>
                <a:spcPct val="20000"/>
              </a:spcBef>
            </a:pPr>
            <a:endParaRPr lang="en-US" dirty="0" smtClean="0"/>
          </a:p>
          <a:p>
            <a:pPr>
              <a:spcBef>
                <a:spcPct val="20000"/>
              </a:spcBef>
            </a:pPr>
            <a:r>
              <a:rPr lang="en-US" dirty="0" smtClean="0"/>
              <a:t>Flow of events is understood by the customer. A detailed  description is necessary so that one can better understand the complexity that might be involved in </a:t>
            </a:r>
            <a:r>
              <a:rPr lang="en-US" dirty="0" err="1" smtClean="0"/>
              <a:t>realising</a:t>
            </a:r>
            <a:r>
              <a:rPr lang="en-US" dirty="0" smtClean="0"/>
              <a:t> the use cases.</a:t>
            </a:r>
          </a:p>
          <a:p>
            <a:endParaRPr lang="en-US" dirty="0" smtClean="0"/>
          </a:p>
          <a:p>
            <a:pPr>
              <a:spcBef>
                <a:spcPct val="20000"/>
              </a:spcBef>
            </a:pPr>
            <a:r>
              <a:rPr lang="en-US" dirty="0" smtClean="0"/>
              <a:t>Flow of events describes how and when the use case starts and ends, when the use case interacts with the actors, and the information exchanged between an actor and the use case.</a:t>
            </a:r>
          </a:p>
          <a:p>
            <a:pPr marL="609600" indent="-609600">
              <a:spcBef>
                <a:spcPct val="20000"/>
              </a:spcBef>
            </a:pPr>
            <a:endParaRPr lang="en-US" dirty="0" smtClean="0"/>
          </a:p>
          <a:p>
            <a:pPr>
              <a:spcBef>
                <a:spcPct val="20000"/>
              </a:spcBef>
            </a:pPr>
            <a:r>
              <a:rPr lang="en-US" dirty="0" smtClean="0"/>
              <a:t>Flow of events is derived from a what perspective, NOT how perspective. Hence, specific information like: interface details and technical specifications should NOT be included in a use case description. </a:t>
            </a:r>
          </a:p>
          <a:p>
            <a:pPr>
              <a:spcBef>
                <a:spcPct val="20000"/>
              </a:spcBef>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Basic Flow of Events </a:t>
            </a:r>
            <a:r>
              <a:rPr lang="en-US" dirty="0" smtClean="0"/>
              <a:t>(Happy Path): is the most common pathway. It usually depicts a perfect situation, in which nothing goes wrong. – You get to the ATM and successfully withdraw money </a:t>
            </a:r>
          </a:p>
          <a:p>
            <a:pPr marR="0" algn="l" defTabSz="914400" rtl="0" eaLnBrk="0" fontAlgn="base" latinLnBrk="0" hangingPunct="0">
              <a:lnSpc>
                <a:spcPct val="100000"/>
              </a:lnSpc>
              <a:spcBef>
                <a:spcPct val="20000"/>
              </a:spcBef>
              <a:spcAft>
                <a:spcPct val="0"/>
              </a:spcAft>
              <a:buClrTx/>
              <a:buSzTx/>
              <a:buFontTx/>
              <a:buNone/>
              <a:tabLst/>
              <a:defRPr/>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Alternate Flow of Events </a:t>
            </a:r>
            <a:r>
              <a:rPr lang="en-US" dirty="0" smtClean="0"/>
              <a:t>- is a pathway that is still considered a good pathway; it’s just not the most heavily travelled one (You get to the ATM but could not withdraw money due to insufficient funds in your account.)</a:t>
            </a:r>
          </a:p>
          <a:p>
            <a:pPr marL="609600" indent="-609600">
              <a:spcBef>
                <a:spcPct val="20000"/>
              </a:spcBef>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Exception Flow of Events  </a:t>
            </a:r>
            <a:r>
              <a:rPr lang="en-US" dirty="0" smtClean="0"/>
              <a:t>(Unhappy Pathway) – You get to the ATM machine but your valid pin number is not accepted. </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25</a:t>
            </a:fld>
            <a:endParaRPr lang="vi-VN"/>
          </a:p>
        </p:txBody>
      </p:sp>
    </p:spTree>
    <p:extLst>
      <p:ext uri="{BB962C8B-B14F-4D97-AF65-F5344CB8AC3E}">
        <p14:creationId xmlns:p14="http://schemas.microsoft.com/office/powerpoint/2010/main" val="3599380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26</a:t>
            </a:fld>
            <a:endParaRPr lang="vi-VN"/>
          </a:p>
        </p:txBody>
      </p:sp>
    </p:spTree>
    <p:extLst>
      <p:ext uri="{BB962C8B-B14F-4D97-AF65-F5344CB8AC3E}">
        <p14:creationId xmlns:p14="http://schemas.microsoft.com/office/powerpoint/2010/main" val="3510687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Qualities of a Good Use Case</a:t>
            </a:r>
          </a:p>
          <a:p>
            <a:r>
              <a:rPr lang="en-US" dirty="0" smtClean="0"/>
              <a:t>The following guidelines have proven useful in producing tight, easy-to-understand use cases in a variety of contexts:</a:t>
            </a:r>
          </a:p>
          <a:p>
            <a:r>
              <a:rPr lang="en-US" b="1" dirty="0" smtClean="0"/>
              <a:t>Use active voice, and speak from the actor's perspective.</a:t>
            </a:r>
            <a:r>
              <a:rPr lang="en-US" dirty="0" smtClean="0"/>
              <a:t> For some reason, engineers and other technically inclined people tend to rely heavily on passive voice: "The connection is made," "The item is selected by the customer," and so forth. You should always express use cases in active voice. After all, you wouldn't expect to see a user manual written in passive voice, and there's a direct correlation between use cases and user manual text. (The most significant difference is that the latter is written in what's called the second-person imperative, with an unspoken "you," whereas use case text is written in the third person, in terms of specific actors and the system.)</a:t>
            </a:r>
          </a:p>
          <a:p>
            <a:r>
              <a:rPr lang="en-US" b="1" dirty="0" smtClean="0"/>
              <a:t>Use present tense.</a:t>
            </a:r>
            <a:r>
              <a:rPr lang="en-US" dirty="0" smtClean="0"/>
              <a:t> Requirements are usually written in the future tense: "The system shall do this and that," "The throughput of the system shall meet the following parameters." Each sentence of a use case should appear in the present tense: "The Customer selects the item," "The system makes the connection." This includes the text for alternate courses. (For example, "If the Customer selects a different item, the system comes to a grinding halt.") Keeping all the text in a consistent form makes it easier for its readers to trace the different paths through the basic course and alternate courses.</a:t>
            </a:r>
          </a:p>
          <a:p>
            <a:r>
              <a:rPr lang="en-US" b="1" dirty="0" smtClean="0"/>
              <a:t>Express your text in the form of "call and response.</a:t>
            </a:r>
            <a:r>
              <a:rPr lang="en-US" dirty="0" smtClean="0"/>
              <a:t>" The basic form of your use case text should be "The [actor] does this" and "The system does that." The actor may do more than one thing consecutively, and the same holds true for the system, but the text should reflect the fact that the actor performs some action and the system responds accordingly. There shouldn't be any extraneous text.</a:t>
            </a:r>
          </a:p>
          <a:p>
            <a:r>
              <a:rPr lang="en-US" b="1" dirty="0" smtClean="0"/>
              <a:t>Write your text in no more than three paragraphs.</a:t>
            </a:r>
            <a:r>
              <a:rPr lang="en-US" dirty="0" smtClean="0"/>
              <a:t> One of the guiding principles of object-oriented design is that a class should do a small number of things well, and nothing else. Why not adhere to this principle with use cases as well? A use case should address one functional requirement, or perhaps a very small set of requirements, and do it in a way that's obvious to anyone who reads it. Anything more than a few paragraphs, and you probably have a candidate for another use case. (See the section "</a:t>
            </a:r>
            <a:r>
              <a:rPr lang="en-US" dirty="0" smtClean="0">
                <a:hlinkClick r:id="rId3" action="ppaction://hlinkfile"/>
              </a:rPr>
              <a:t>Organizing Use Cases</a:t>
            </a:r>
            <a:r>
              <a:rPr lang="en-US" dirty="0" smtClean="0"/>
              <a:t>," later in the chapter, for a discussion of how to break up and organize use cases.) A sentence or two, however, is a signal that you don't have enough substance in your use case. Each use case should be a small, mobile unit that lends itself to possible reuse in other contexts.</a:t>
            </a:r>
          </a:p>
          <a:p>
            <a:r>
              <a:rPr lang="en-US" b="1" dirty="0" smtClean="0"/>
              <a:t>Name your classes.</a:t>
            </a:r>
            <a:r>
              <a:rPr lang="en-US" dirty="0" smtClean="0"/>
              <a:t> There are two basic kinds of classes that lend themselves to inclusion in use case text: (a) those in the domain model (see the section "</a:t>
            </a:r>
            <a:r>
              <a:rPr lang="en-US" dirty="0" smtClean="0">
                <a:hlinkClick r:id="rId4" action="ppaction://hlinkfile"/>
              </a:rPr>
              <a:t>Domain-Level Class Diagrams</a:t>
            </a:r>
            <a:r>
              <a:rPr lang="en-US" dirty="0" smtClean="0"/>
              <a:t>" in </a:t>
            </a:r>
            <a:r>
              <a:rPr lang="en-US" dirty="0" smtClean="0">
                <a:hlinkClick r:id="rId4" action="ppaction://hlinkfile"/>
              </a:rPr>
              <a:t>Chapter 3</a:t>
            </a:r>
            <a:r>
              <a:rPr lang="en-US" dirty="0" smtClean="0"/>
              <a:t>) and (b) "boundary" classes, which include those windows, HTML pages, and so on that the actors use in interacting with the system. Down the line, it's going to be easier to design against text such as "The Customer changes one or more quantities on the Edit Contents of Shopping Cart page" and "The system creates an Account for the Customer" than against less-specific text (for example, "The Customer enters some values on an HTML page"). Be careful, though, to avoid including design details. You wouldn't talk about, say, the appearance of that HTML page or exactly what happens when the system creates an Account. The idea is to provide just enough detail for the designers to understand what's needed to address the basic requirements spelled out by the use cases.</a:t>
            </a:r>
          </a:p>
          <a:p>
            <a:r>
              <a:rPr lang="en-US" b="1" dirty="0" smtClean="0"/>
              <a:t>Establish the initial context.</a:t>
            </a:r>
            <a:r>
              <a:rPr lang="en-US" dirty="0" smtClean="0"/>
              <a:t> You have to specify where the actor is, and what he or she is looking at, at the beginning of the use case. There are two ways to do this. The first way involves specifying the context as part of the first sentence: "The Accountant enters his or her user ID and password on the System Login window," for example. The second way involves defining a precondition: "The Accountant has brought up the System Login window." Doing this also makes it easier for someone to piece together the larger picture across a set of use cases.</a:t>
            </a:r>
          </a:p>
          <a:p>
            <a:r>
              <a:rPr lang="en-US" b="1" dirty="0" smtClean="0"/>
              <a:t>Make sure that each use case produces at least one result of value to one or more actors, even if that result is negative.</a:t>
            </a:r>
            <a:r>
              <a:rPr lang="en-US" dirty="0" smtClean="0"/>
              <a:t> It's important to remember that a use case can't just end floating in space—something measurable has to happen. Of course, this is generally some positive result: "The actor is logged in to the system," "The system completes the actor's task by updating the database," "The system generates a report." A use case can end on an alternate course of action, though, so "The system locks the user out of the system and sends an email to the system administrator" is also a viable result, even though it's hardly a desirable one.</a:t>
            </a:r>
          </a:p>
          <a:p>
            <a:r>
              <a:rPr lang="en-US" b="1" dirty="0" smtClean="0"/>
              <a:t>Be exhaustive in finding alternate courses of action.</a:t>
            </a:r>
            <a:r>
              <a:rPr lang="en-US" dirty="0" smtClean="0"/>
              <a:t> A lot of the interesting behavior associated with a system can be nicely captured within alternate courses—and it's a well-established principle that it's a lot cheaper to address this kind of behavior early in a project rather than later. A highly effective, if sometimes exhausting, way to root out alternate courses is to "challenge" every sentence of the basic course. In other words, ask repeatedly, "What can the actor do differently—or wrong—at this point?" or "What can go wrong internally at this point?" Remember two things while you're doing this. First, you don't need to account for generic failure conditions—network down, database inaccessible—within each use case; focus on those things that might happen in the specific context of the use case. Second, remember to take into account not only the novice/unsophisticated user but also the malicious user, the person who tries things he or she shouldn't just to see what might happen.</a:t>
            </a:r>
          </a:p>
          <a:p>
            <a:r>
              <a:rPr lang="en-US" dirty="0" smtClean="0"/>
              <a:t>There are a couple of good methods for pointing to alternate courses from within the basic course. One surefire way to signal the presence of an alternate course involves using words such as </a:t>
            </a:r>
            <a:r>
              <a:rPr lang="en-US" i="1" dirty="0" smtClean="0"/>
              <a:t>validates</a:t>
            </a:r>
            <a:r>
              <a:rPr lang="en-US" dirty="0" smtClean="0"/>
              <a:t>, </a:t>
            </a:r>
            <a:r>
              <a:rPr lang="en-US" i="1" dirty="0" smtClean="0"/>
              <a:t>verifies</a:t>
            </a:r>
            <a:r>
              <a:rPr lang="en-US" dirty="0" smtClean="0"/>
              <a:t>, and </a:t>
            </a:r>
            <a:r>
              <a:rPr lang="en-US" i="1" dirty="0" smtClean="0"/>
              <a:t>ensures</a:t>
            </a:r>
            <a:r>
              <a:rPr lang="en-US" dirty="0" smtClean="0"/>
              <a:t> within the basic course. Each time one of these words appears, there's at least one associated alternate course, by definition, to account for the system's inability to validate, verify, or ensure the specified condition. For example, the basic course might say, "The system verifies that the credit card number that the Customer entered matches one of the numbers it has recorded for that Customer," while the corresponding alternate course might read, "If the system cannot match the entered credit card number to any of its stored values, it displays an error message and prompts the Customer to enter a different number." Another way to indicate the presence of an alternate course involves using labels for the alternate courses and then embedding those labels in the basic course. For example, an alternate course might have a label A1, and that label would appear in parentheses after the relevant statement(s) in the basic course.</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28</a:t>
            </a:fld>
            <a:endParaRPr lang="vi-VN"/>
          </a:p>
        </p:txBody>
      </p:sp>
    </p:spTree>
    <p:extLst>
      <p:ext uri="{BB962C8B-B14F-4D97-AF65-F5344CB8AC3E}">
        <p14:creationId xmlns:p14="http://schemas.microsoft.com/office/powerpoint/2010/main" val="359017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Activity diagrams describe the workflow behavior of a system.  The diagrams describe the state of activities by showing the sequence of activities performed.  Activity diagrams can show activities that are conditional or parallel.</a:t>
            </a:r>
          </a:p>
          <a:p>
            <a:endParaRPr lang="en-US" dirty="0" smtClean="0"/>
          </a:p>
          <a:p>
            <a:r>
              <a:rPr lang="en-US" dirty="0" smtClean="0"/>
              <a:t>Activity diagrams should be used in conjunction with other modeling techniques such as </a:t>
            </a:r>
            <a:r>
              <a:rPr lang="en-US" dirty="0" smtClean="0">
                <a:hlinkClick r:id="rId3"/>
              </a:rPr>
              <a:t>interaction diagrams</a:t>
            </a:r>
            <a:r>
              <a:rPr lang="en-US" dirty="0" smtClean="0"/>
              <a:t> and </a:t>
            </a:r>
            <a:r>
              <a:rPr lang="en-US" dirty="0" smtClean="0">
                <a:hlinkClick r:id="rId4"/>
              </a:rPr>
              <a:t>state diagrams</a:t>
            </a:r>
            <a:r>
              <a:rPr lang="en-US" dirty="0" smtClean="0"/>
              <a:t>.  The main reason to use activity diagrams is to model the workflow behind the system being designed.  Activity Diagrams are also useful for: analyzing a use case by describing what actions need to take place and when they should occur;  describing a complicated sequential algorithm;  and modeling applications with parallel processes.</a:t>
            </a:r>
          </a:p>
          <a:p>
            <a:endParaRPr lang="en-US" dirty="0" smtClean="0"/>
          </a:p>
          <a:p>
            <a:r>
              <a:rPr lang="en-US" dirty="0" smtClean="0"/>
              <a:t>However, activity diagrams should not take the place of  </a:t>
            </a:r>
            <a:r>
              <a:rPr lang="en-US" dirty="0" smtClean="0">
                <a:hlinkClick r:id="rId3"/>
              </a:rPr>
              <a:t>interaction diagrams</a:t>
            </a:r>
            <a:r>
              <a:rPr lang="en-US" dirty="0" smtClean="0"/>
              <a:t> and </a:t>
            </a:r>
            <a:r>
              <a:rPr lang="en-US" dirty="0" smtClean="0">
                <a:hlinkClick r:id="rId4"/>
              </a:rPr>
              <a:t>state diagrams</a:t>
            </a:r>
            <a:r>
              <a:rPr lang="en-US" dirty="0" smtClean="0"/>
              <a:t>.  Activity diagrams do not give detail about how objects behave or how objects collaborate.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Initial Node (Start): </a:t>
            </a:r>
            <a:r>
              <a:rPr lang="en-US" dirty="0" smtClean="0"/>
              <a:t>An initial or start node is depicted by a large black spot, as shown below. </a:t>
            </a:r>
          </a:p>
          <a:p>
            <a:endParaRPr lang="en-US" dirty="0" smtClean="0"/>
          </a:p>
          <a:p>
            <a:r>
              <a:rPr lang="en-US" b="1" u="sng" dirty="0" smtClean="0"/>
              <a:t>Action</a:t>
            </a:r>
            <a:r>
              <a:rPr lang="en-US" dirty="0" smtClean="0"/>
              <a:t> represents a single step within an activity. Actions are denoted by round-cornered rectangles.</a:t>
            </a:r>
          </a:p>
          <a:p>
            <a:endParaRPr lang="en-US" dirty="0" smtClean="0"/>
          </a:p>
          <a:p>
            <a:r>
              <a:rPr lang="en-US" b="1" u="sng" dirty="0" smtClean="0"/>
              <a:t>Control Flow (Transition): </a:t>
            </a:r>
            <a:r>
              <a:rPr lang="en-US" dirty="0" smtClean="0"/>
              <a:t>A control flow shows the flow of control from one action to the next. Its notation is a line with an arrowhead</a:t>
            </a:r>
          </a:p>
          <a:p>
            <a:endParaRPr lang="en-US" dirty="0" smtClean="0"/>
          </a:p>
          <a:p>
            <a:r>
              <a:rPr lang="en-US" b="1" u="sng" dirty="0" smtClean="0"/>
              <a:t>Decision (branch) and merge </a:t>
            </a:r>
            <a:r>
              <a:rPr lang="en-US" dirty="0" smtClean="0"/>
              <a:t>nodes have the same notation: a diamond shape. They can both be named. The control flows coming away from a decision node will have guard conditions which will allow control to flow if the guard condition is met. </a:t>
            </a:r>
          </a:p>
          <a:p>
            <a:endParaRPr lang="en-US" dirty="0" smtClean="0"/>
          </a:p>
          <a:p>
            <a:r>
              <a:rPr lang="en-US" b="1" u="sng" dirty="0" smtClean="0"/>
              <a:t>Forks and joins </a:t>
            </a:r>
            <a:r>
              <a:rPr lang="en-US" dirty="0" smtClean="0"/>
              <a:t>have the same notation: either a horizontal or vertical bar (the orientation is dependent on whether the control flow is running left to right or top to bottom). They indicate the start and end of concurrent threads of control. The following diagram shows an example of their use.</a:t>
            </a:r>
          </a:p>
          <a:p>
            <a:endParaRPr lang="en-US" dirty="0" smtClean="0"/>
          </a:p>
          <a:p>
            <a:r>
              <a:rPr lang="en-US" dirty="0" smtClean="0"/>
              <a:t>A </a:t>
            </a:r>
            <a:r>
              <a:rPr lang="en-US" b="1" dirty="0" smtClean="0"/>
              <a:t>join</a:t>
            </a:r>
            <a:r>
              <a:rPr lang="en-US" dirty="0" smtClean="0"/>
              <a:t> is different from a merge in that the join synchronizes two inflows and produces a single outflow. The outflow from a join cannot execute until all inflows have been received. A merge passes any control flows straight through it. If two or more inflows are received by a merge symbol, the action pointed to by its outflow is executed two or more times</a:t>
            </a:r>
          </a:p>
          <a:p>
            <a:endParaRPr lang="en-US" dirty="0" smtClean="0"/>
          </a:p>
          <a:p>
            <a:r>
              <a:rPr lang="en-US" b="1" u="sng" dirty="0" smtClean="0"/>
              <a:t>Final Node (End): </a:t>
            </a:r>
            <a:r>
              <a:rPr lang="en-US" dirty="0" smtClean="0"/>
              <a:t>There are two types of final node: activity and flow final nodes. The activity final node is depicted as a circle with a dot inside (see the slide), The flow final node is depicted as a circle with a cross inside. </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29</a:t>
            </a:fld>
            <a:endParaRPr lang="vi-VN"/>
          </a:p>
        </p:txBody>
      </p:sp>
    </p:spTree>
    <p:extLst>
      <p:ext uri="{BB962C8B-B14F-4D97-AF65-F5344CB8AC3E}">
        <p14:creationId xmlns:p14="http://schemas.microsoft.com/office/powerpoint/2010/main" val="3017423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These model the behaviour of the system in response to external and internal events. </a:t>
            </a:r>
          </a:p>
          <a:p>
            <a:r>
              <a:rPr lang="en-GB" sz="1200" dirty="0" smtClean="0"/>
              <a:t>They show the system’s responses to stimuli so are often used for modelling real-time systems.</a:t>
            </a:r>
          </a:p>
          <a:p>
            <a:pPr lvl="1"/>
            <a:r>
              <a:rPr lang="en-GB" sz="1200" dirty="0" smtClean="0"/>
              <a:t>Show system states as nodes and events as arcs between these nodes. When an event occurs, the system moves from one state to another.</a:t>
            </a:r>
          </a:p>
          <a:p>
            <a:pPr lvl="1"/>
            <a:r>
              <a:rPr lang="en-GB" sz="1200" dirty="0" smtClean="0"/>
              <a:t>A brief description of the actions is included following the ‘do’ in each state.</a:t>
            </a:r>
          </a:p>
          <a:p>
            <a:pPr lvl="1"/>
            <a:r>
              <a:rPr lang="en-GB" sz="1200" dirty="0" smtClean="0"/>
              <a:t>Can be complemented by tables describing the states and the stimuli.</a:t>
            </a:r>
          </a:p>
          <a:p>
            <a:pPr lvl="1"/>
            <a:endParaRPr lang="en-GB" sz="1200" dirty="0" smtClean="0"/>
          </a:p>
          <a:p>
            <a:endParaRPr lang="en-US" sz="1200"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30</a:t>
            </a:fld>
            <a:endParaRPr lang="vi-VN"/>
          </a:p>
        </p:txBody>
      </p:sp>
    </p:spTree>
    <p:extLst>
      <p:ext uri="{BB962C8B-B14F-4D97-AF65-F5344CB8AC3E}">
        <p14:creationId xmlns:p14="http://schemas.microsoft.com/office/powerpoint/2010/main" val="46331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model shows the steps involved in processing an order for goods (such as computer equipments) in an organization. </a:t>
            </a:r>
          </a:p>
          <a:p>
            <a:pPr>
              <a:spcBef>
                <a:spcPct val="0"/>
              </a:spcBef>
            </a:pPr>
            <a:r>
              <a:rPr lang="en-US" dirty="0" smtClean="0"/>
              <a:t>The model shows how the order for the goods moves from process to process.</a:t>
            </a:r>
          </a:p>
          <a:p>
            <a:pPr>
              <a:spcBef>
                <a:spcPct val="0"/>
              </a:spcBef>
            </a:pPr>
            <a:r>
              <a:rPr lang="en-US" dirty="0" smtClean="0"/>
              <a:t>It also shows the data stores (Orders file and Budget file) that are involved in this process</a:t>
            </a:r>
          </a:p>
          <a:p>
            <a:pPr>
              <a:spcBef>
                <a:spcPct val="0"/>
              </a:spcBef>
            </a:pPr>
            <a:endParaRPr lang="en-US" dirty="0" smtClean="0"/>
          </a:p>
          <a:p>
            <a:pPr>
              <a:spcBef>
                <a:spcPct val="0"/>
              </a:spcBef>
            </a:pPr>
            <a:r>
              <a:rPr lang="en-GB" dirty="0" smtClean="0"/>
              <a:t>DFDs model the system from a functional perspective.</a:t>
            </a:r>
          </a:p>
          <a:p>
            <a:pPr>
              <a:spcBef>
                <a:spcPct val="0"/>
              </a:spcBef>
            </a:pPr>
            <a:r>
              <a:rPr lang="en-GB" dirty="0" smtClean="0"/>
              <a:t>Tracking and documenting how the data associated with a process is helpful to develop an overall understanding of the system.</a:t>
            </a:r>
          </a:p>
          <a:p>
            <a:pPr>
              <a:spcBef>
                <a:spcPct val="0"/>
              </a:spcBef>
            </a:pPr>
            <a:r>
              <a:rPr lang="en-GB" dirty="0" smtClean="0"/>
              <a:t>Data flow diagrams may also be used in showing the data exchange between a system and other systems in its environment.</a:t>
            </a:r>
          </a:p>
          <a:p>
            <a:pPr>
              <a:spcBef>
                <a:spcPct val="0"/>
              </a:spcBef>
            </a:pPr>
            <a:endParaRPr lang="en-US" dirty="0"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CBC3B7-53AD-4001-ABD2-112637E784B7}" type="slidenum">
              <a:rPr lang="en-US"/>
              <a:pPr fontAlgn="base">
                <a:spcBef>
                  <a:spcPct val="0"/>
                </a:spcBef>
                <a:spcAft>
                  <a:spcPct val="0"/>
                </a:spcAft>
              </a:pPr>
              <a:t>31</a:t>
            </a:fld>
            <a:endParaRPr lang="en-US"/>
          </a:p>
        </p:txBody>
      </p:sp>
    </p:spTree>
    <p:extLst>
      <p:ext uri="{BB962C8B-B14F-4D97-AF65-F5344CB8AC3E}">
        <p14:creationId xmlns:p14="http://schemas.microsoft.com/office/powerpoint/2010/main" val="3027674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CBC3B7-53AD-4001-ABD2-112637E784B7}" type="slidenum">
              <a:rPr lang="en-US"/>
              <a:pPr fontAlgn="base">
                <a:spcBef>
                  <a:spcPct val="0"/>
                </a:spcBef>
                <a:spcAft>
                  <a:spcPct val="0"/>
                </a:spcAft>
              </a:pPr>
              <a:t>32</a:t>
            </a:fld>
            <a:endParaRPr lang="en-US"/>
          </a:p>
        </p:txBody>
      </p:sp>
    </p:spTree>
    <p:extLst>
      <p:ext uri="{BB962C8B-B14F-4D97-AF65-F5344CB8AC3E}">
        <p14:creationId xmlns:p14="http://schemas.microsoft.com/office/powerpoint/2010/main" val="321017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hangingPunct="1">
              <a:lnSpc>
                <a:spcPct val="90000"/>
              </a:lnSpc>
              <a:buFont typeface="Arial" pitchFamily="34" charset="0"/>
              <a:buNone/>
              <a:defRPr/>
            </a:pPr>
            <a:r>
              <a:rPr lang="en-GB" altLang="ja-JP" sz="1200" dirty="0" smtClean="0">
                <a:solidFill>
                  <a:srgbClr val="FF0000"/>
                </a:solidFill>
              </a:rPr>
              <a:t>A statement of a </a:t>
            </a:r>
            <a:r>
              <a:rPr lang="en-GB" altLang="ja-JP" sz="1200" b="1" u="sng" dirty="0" smtClean="0">
                <a:solidFill>
                  <a:srgbClr val="FF0000"/>
                </a:solidFill>
              </a:rPr>
              <a:t>service</a:t>
            </a:r>
            <a:r>
              <a:rPr lang="en-GB" altLang="ja-JP" sz="1200" dirty="0" smtClean="0">
                <a:solidFill>
                  <a:srgbClr val="FF0000"/>
                </a:solidFill>
              </a:rPr>
              <a:t> the system must do</a:t>
            </a:r>
          </a:p>
          <a:p>
            <a:pPr lvl="1" eaLnBrk="1" hangingPunct="1">
              <a:lnSpc>
                <a:spcPct val="90000"/>
              </a:lnSpc>
              <a:buFont typeface="Arial" pitchFamily="34" charset="0"/>
              <a:buChar char="–"/>
              <a:defRPr/>
            </a:pPr>
            <a:r>
              <a:rPr lang="en-GB" altLang="ja-JP" sz="1200" dirty="0" smtClean="0"/>
              <a:t>Example: t</a:t>
            </a:r>
            <a:r>
              <a:rPr lang="en-GB" sz="1200" dirty="0" smtClean="0"/>
              <a:t>he user </a:t>
            </a:r>
            <a:r>
              <a:rPr lang="en-GB" sz="1200" u="sng" dirty="0" smtClean="0"/>
              <a:t>shall</a:t>
            </a:r>
            <a:r>
              <a:rPr lang="en-GB" sz="1200" b="1" dirty="0" smtClean="0"/>
              <a:t> </a:t>
            </a:r>
            <a:r>
              <a:rPr lang="en-GB" sz="1200" dirty="0" smtClean="0"/>
              <a:t>be able to add a new contact to the address book</a:t>
            </a:r>
            <a:endParaRPr lang="en-GB" altLang="ja-JP" sz="1200" dirty="0" smtClean="0"/>
          </a:p>
          <a:p>
            <a:pPr eaLnBrk="1" hangingPunct="1">
              <a:lnSpc>
                <a:spcPct val="90000"/>
              </a:lnSpc>
              <a:buFont typeface="Arial" pitchFamily="34" charset="0"/>
              <a:buNone/>
              <a:defRPr/>
            </a:pPr>
            <a:r>
              <a:rPr lang="en-GB" altLang="ja-JP" sz="1200" dirty="0" smtClean="0"/>
              <a:t>         	           OR</a:t>
            </a:r>
          </a:p>
          <a:p>
            <a:pPr marL="342900" indent="-342900" eaLnBrk="1" hangingPunct="1">
              <a:lnSpc>
                <a:spcPct val="90000"/>
              </a:lnSpc>
              <a:spcBef>
                <a:spcPct val="20000"/>
              </a:spcBef>
              <a:buFont typeface="Arial" pitchFamily="34" charset="0"/>
              <a:buNone/>
              <a:defRPr/>
            </a:pPr>
            <a:r>
              <a:rPr lang="en-GB" altLang="ja-JP" sz="1200" dirty="0" smtClean="0">
                <a:solidFill>
                  <a:srgbClr val="FF0000"/>
                </a:solidFill>
                <a:cs typeface="Arial" pitchFamily="34" charset="0"/>
              </a:rPr>
              <a:t>A statement of a </a:t>
            </a:r>
            <a:r>
              <a:rPr lang="en-GB" altLang="ja-JP" sz="1200" b="1" u="sng" dirty="0" smtClean="0">
                <a:solidFill>
                  <a:srgbClr val="FF0000"/>
                </a:solidFill>
                <a:cs typeface="Arial" pitchFamily="34" charset="0"/>
              </a:rPr>
              <a:t>constraint</a:t>
            </a:r>
            <a:r>
              <a:rPr lang="en-GB" altLang="ja-JP" sz="1200" dirty="0" smtClean="0">
                <a:solidFill>
                  <a:srgbClr val="FF0000"/>
                </a:solidFill>
                <a:cs typeface="Arial" pitchFamily="34" charset="0"/>
              </a:rPr>
              <a:t> the system must satisfy</a:t>
            </a:r>
          </a:p>
          <a:p>
            <a:pPr marL="742950" lvl="1" indent="-285750" eaLnBrk="1" hangingPunct="1">
              <a:lnSpc>
                <a:spcPct val="90000"/>
              </a:lnSpc>
              <a:spcBef>
                <a:spcPct val="20000"/>
              </a:spcBef>
              <a:buFont typeface="Arial" pitchFamily="34" charset="0"/>
              <a:buChar char="–"/>
              <a:defRPr/>
            </a:pPr>
            <a:r>
              <a:rPr lang="en-GB" altLang="ja-JP" sz="1200" dirty="0" smtClean="0">
                <a:cs typeface="Arial" pitchFamily="34" charset="0"/>
              </a:rPr>
              <a:t>Example: a search on contacts </a:t>
            </a:r>
            <a:r>
              <a:rPr lang="en-GB" altLang="ja-JP" sz="1200" u="sng" dirty="0" smtClean="0">
                <a:cs typeface="Arial" pitchFamily="34" charset="0"/>
              </a:rPr>
              <a:t>shall</a:t>
            </a:r>
            <a:r>
              <a:rPr lang="en-GB" altLang="ja-JP" sz="1200" dirty="0" smtClean="0">
                <a:cs typeface="Arial" pitchFamily="34" charset="0"/>
              </a:rPr>
              <a:t> return a result in no more than 2 seconds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 condition or capability needed by a stakeholder2 to solve a problem or achieve an objective.</a:t>
            </a:r>
          </a:p>
          <a:p>
            <a:r>
              <a:rPr lang="en-US" sz="1200" kern="1200" baseline="0" dirty="0" smtClean="0">
                <a:solidFill>
                  <a:schemeClr val="tx1"/>
                </a:solidFill>
                <a:latin typeface="+mn-lt"/>
                <a:ea typeface="+mn-ea"/>
                <a:cs typeface="+mn-cs"/>
              </a:rPr>
              <a:t>(2) A condition or capability that must be met or possessed by a system or system component to satisfy a contract, standard, specification, or other formally imposed documents.</a:t>
            </a:r>
          </a:p>
          <a:p>
            <a:r>
              <a:rPr lang="en-US" sz="1200" kern="1200" baseline="0" dirty="0" smtClean="0">
                <a:solidFill>
                  <a:schemeClr val="tx1"/>
                </a:solidFill>
                <a:latin typeface="+mn-lt"/>
                <a:ea typeface="+mn-ea"/>
                <a:cs typeface="+mn-cs"/>
              </a:rPr>
              <a:t>(3) A documented representation of a condition or capability as in (1) or (2).</a:t>
            </a:r>
            <a:endParaRPr lang="en-US" sz="1200"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429E58-3E99-43E9-B05F-5ADBD62F6AA3}" type="slidenum">
              <a:rPr lang="vi-VN" smtClean="0">
                <a:latin typeface="Arial" charset="0"/>
                <a:cs typeface="Arial" charset="0"/>
              </a:rPr>
              <a:pPr/>
              <a:t>3</a:t>
            </a:fld>
            <a:endParaRPr lang="vi-VN" smtClean="0">
              <a:latin typeface="Arial" charset="0"/>
              <a:cs typeface="Arial" charset="0"/>
            </a:endParaRPr>
          </a:p>
        </p:txBody>
      </p:sp>
    </p:spTree>
    <p:extLst>
      <p:ext uri="{BB962C8B-B14F-4D97-AF65-F5344CB8AC3E}">
        <p14:creationId xmlns:p14="http://schemas.microsoft.com/office/powerpoint/2010/main" val="1479829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Question: when do you need to define requirements?</a:t>
            </a:r>
          </a:p>
          <a:p>
            <a:pPr eaLnBrk="1" hangingPunct="1"/>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DFBC85-9A31-442D-A566-17811E6C6011}" type="slidenum">
              <a:rPr lang="vi-VN" smtClean="0">
                <a:latin typeface="Arial" charset="0"/>
                <a:cs typeface="Arial" charset="0"/>
              </a:rPr>
              <a:pPr/>
              <a:t>4</a:t>
            </a:fld>
            <a:endParaRPr lang="vi-VN" smtClean="0">
              <a:latin typeface="Arial" charset="0"/>
              <a:cs typeface="Arial" charset="0"/>
            </a:endParaRPr>
          </a:p>
        </p:txBody>
      </p:sp>
    </p:spTree>
    <p:extLst>
      <p:ext uri="{BB962C8B-B14F-4D97-AF65-F5344CB8AC3E}">
        <p14:creationId xmlns:p14="http://schemas.microsoft.com/office/powerpoint/2010/main" val="4168183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5</a:t>
            </a:fld>
            <a:endParaRPr lang="vi-VN"/>
          </a:p>
        </p:txBody>
      </p:sp>
    </p:spTree>
    <p:extLst>
      <p:ext uri="{BB962C8B-B14F-4D97-AF65-F5344CB8AC3E}">
        <p14:creationId xmlns:p14="http://schemas.microsoft.com/office/powerpoint/2010/main" val="349232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2400" b="1" dirty="0" smtClean="0">
                <a:solidFill>
                  <a:srgbClr val="FF0000"/>
                </a:solidFill>
              </a:rPr>
              <a:t>Business level</a:t>
            </a:r>
          </a:p>
          <a:p>
            <a:pPr lvl="1"/>
            <a:r>
              <a:rPr lang="en-US" sz="2400" dirty="0" smtClean="0"/>
              <a:t> Define business </a:t>
            </a:r>
            <a:r>
              <a:rPr lang="en-US" sz="2400" b="1" u="sng" dirty="0" smtClean="0"/>
              <a:t>problems</a:t>
            </a:r>
            <a:r>
              <a:rPr lang="en-US" sz="2400" dirty="0" smtClean="0"/>
              <a:t> to be solved or business </a:t>
            </a:r>
            <a:r>
              <a:rPr lang="en-US" sz="2400" b="1" u="sng" dirty="0" smtClean="0"/>
              <a:t>opportunities</a:t>
            </a:r>
            <a:r>
              <a:rPr lang="en-US" sz="2400" dirty="0" smtClean="0"/>
              <a:t> to be addressed by the software product</a:t>
            </a:r>
          </a:p>
          <a:p>
            <a:pPr lvl="1"/>
            <a:r>
              <a:rPr lang="en-US" sz="2400" dirty="0" smtClean="0"/>
              <a:t> Define </a:t>
            </a:r>
            <a:r>
              <a:rPr lang="en-US" sz="2400" b="1" u="sng" dirty="0" smtClean="0"/>
              <a:t>why</a:t>
            </a:r>
            <a:r>
              <a:rPr lang="en-US" sz="2400" dirty="0" smtClean="0"/>
              <a:t> the software product is being developed</a:t>
            </a:r>
          </a:p>
          <a:p>
            <a:endParaRPr lang="en-US" sz="2400" dirty="0" smtClean="0"/>
          </a:p>
          <a:p>
            <a:r>
              <a:rPr lang="en-US" sz="2400" dirty="0" err="1" smtClean="0"/>
              <a:t>Eg</a:t>
            </a:r>
            <a:r>
              <a:rPr lang="en-US" sz="2400" dirty="0" smtClean="0"/>
              <a:t>. </a:t>
            </a:r>
            <a:r>
              <a:rPr lang="en-GB" sz="2400" kern="1200" dirty="0" smtClean="0">
                <a:solidFill>
                  <a:schemeClr val="tx1"/>
                </a:solidFill>
                <a:latin typeface="+mn-lt"/>
                <a:ea typeface="+mn-ea"/>
                <a:cs typeface="+mn-cs"/>
              </a:rPr>
              <a:t>HCVS offers customers an element of on-line fleet management, reporting and driver functionality, branded Capital Control. Linked to Capital Control are a number of bespoke customer driver web sites that have general driver information (for example car policy).</a:t>
            </a:r>
            <a:endParaRPr lang="en-US"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 </a:t>
            </a:r>
            <a:endParaRPr lang="en-US"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This offering has been developed and live for a number of years and was initially market leading. Over the past few years the competitors have developed better on-line capability that has leapfrogged the HCVS proposition.</a:t>
            </a:r>
            <a:endParaRPr lang="en-US"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 </a:t>
            </a:r>
            <a:endParaRPr lang="en-US"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This objective of the project is to provide a web-based </a:t>
            </a:r>
            <a:r>
              <a:rPr lang="en-GB" sz="2400" kern="1200" dirty="0" err="1" smtClean="0">
                <a:solidFill>
                  <a:schemeClr val="tx1"/>
                </a:solidFill>
                <a:latin typeface="+mn-lt"/>
                <a:ea typeface="+mn-ea"/>
                <a:cs typeface="+mn-cs"/>
              </a:rPr>
              <a:t>eCommerce</a:t>
            </a:r>
            <a:r>
              <a:rPr lang="en-GB" sz="2400" kern="1200" dirty="0" smtClean="0">
                <a:solidFill>
                  <a:schemeClr val="tx1"/>
                </a:solidFill>
                <a:latin typeface="+mn-lt"/>
                <a:ea typeface="+mn-ea"/>
                <a:cs typeface="+mn-cs"/>
              </a:rPr>
              <a:t> application and data warehouse to supersede Capital Control and Online Quoting tool and retake the market lead. </a:t>
            </a:r>
            <a:endParaRPr lang="en-US"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 </a:t>
            </a:r>
            <a:endParaRPr lang="en-US"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To achieve this business objective, the project will focus on the user experience.</a:t>
            </a:r>
          </a:p>
          <a:p>
            <a:endParaRPr lang="en-GB" sz="2400" kern="1200" dirty="0" smtClean="0">
              <a:solidFill>
                <a:schemeClr val="tx1"/>
              </a:solidFill>
              <a:latin typeface="+mn-lt"/>
              <a:ea typeface="+mn-ea"/>
              <a:cs typeface="+mn-cs"/>
            </a:endParaRPr>
          </a:p>
          <a:p>
            <a:r>
              <a:rPr lang="en-US" altLang="ja-JP" sz="2400" b="1" dirty="0" smtClean="0">
                <a:cs typeface="Arial" charset="0"/>
              </a:rPr>
              <a:t>User level (URD - </a:t>
            </a:r>
            <a:r>
              <a:rPr lang="en-US" sz="2400" dirty="0" smtClean="0"/>
              <a:t>c</a:t>
            </a:r>
            <a:r>
              <a:rPr lang="en-GB" sz="2400" dirty="0" err="1" smtClean="0"/>
              <a:t>ould</a:t>
            </a:r>
            <a:r>
              <a:rPr lang="en-GB" sz="2400" dirty="0" smtClean="0"/>
              <a:t> be use as part of a RFP (Request For Proposal) to open for contract bidding</a:t>
            </a:r>
            <a:r>
              <a:rPr lang="en-US" altLang="ja-JP" sz="2400" b="1" dirty="0" smtClean="0">
                <a:cs typeface="Arial" charset="0"/>
              </a:rPr>
              <a:t>)</a:t>
            </a:r>
          </a:p>
          <a:p>
            <a:pPr lvl="1"/>
            <a:r>
              <a:rPr lang="en-GB" sz="2400" b="1" u="sng" dirty="0" smtClean="0"/>
              <a:t>High-level</a:t>
            </a:r>
            <a:r>
              <a:rPr lang="en-GB" sz="2400" dirty="0" smtClean="0"/>
              <a:t> descriptions of the system services and constraints</a:t>
            </a:r>
          </a:p>
          <a:p>
            <a:pPr lvl="2"/>
            <a:r>
              <a:rPr lang="en-US" sz="2400" dirty="0" smtClean="0"/>
              <a:t>Focus on system’s functionality from user’s perspective</a:t>
            </a:r>
          </a:p>
          <a:p>
            <a:pPr lvl="2"/>
            <a:r>
              <a:rPr lang="en-US" sz="2400" dirty="0" smtClean="0"/>
              <a:t>Define </a:t>
            </a:r>
            <a:r>
              <a:rPr lang="en-US" sz="2400" b="1" u="sng" dirty="0" smtClean="0"/>
              <a:t>what</a:t>
            </a:r>
            <a:r>
              <a:rPr lang="en-US" sz="2400" dirty="0" smtClean="0"/>
              <a:t> system shall provide to achieve users’ objectives</a:t>
            </a:r>
          </a:p>
          <a:p>
            <a:pPr lvl="2"/>
            <a:r>
              <a:rPr lang="en-US" sz="2400" dirty="0" smtClean="0"/>
              <a:t>Multiple user requirements to fulfill a single business requirements</a:t>
            </a:r>
          </a:p>
          <a:p>
            <a:pPr lvl="2"/>
            <a:r>
              <a:rPr lang="en-US" sz="2400" dirty="0" smtClean="0"/>
              <a:t>Business rules are specific policies defining how users </a:t>
            </a:r>
            <a:br>
              <a:rPr lang="en-US" sz="2400" dirty="0" smtClean="0"/>
            </a:br>
            <a:r>
              <a:rPr lang="en-US" sz="2400" dirty="0" smtClean="0"/>
              <a:t>do business </a:t>
            </a:r>
          </a:p>
          <a:p>
            <a:pPr lvl="2"/>
            <a:r>
              <a:rPr lang="en-GB" sz="2400" dirty="0" smtClean="0"/>
              <a:t>Primarily for end-users and written in natural language (avoid technical terminologies) plus diagrams</a:t>
            </a:r>
          </a:p>
          <a:p>
            <a:endParaRPr lang="en-US" sz="2400" kern="1200" dirty="0" smtClean="0">
              <a:solidFill>
                <a:schemeClr val="tx1"/>
              </a:solidFill>
              <a:latin typeface="+mn-lt"/>
              <a:ea typeface="+mn-ea"/>
              <a:cs typeface="+mn-cs"/>
            </a:endParaRPr>
          </a:p>
          <a:p>
            <a:r>
              <a:rPr lang="en-US" altLang="ja-JP" sz="2400" b="1" dirty="0" smtClean="0">
                <a:latin typeface="Arial" charset="0"/>
              </a:rPr>
              <a:t>Product level (</a:t>
            </a:r>
            <a:r>
              <a:rPr lang="en-US" altLang="ja-JP" sz="2400" b="1" dirty="0" smtClean="0">
                <a:cs typeface="Arial" charset="0"/>
              </a:rPr>
              <a:t>Software requirement – SRS, </a:t>
            </a:r>
            <a:r>
              <a:rPr lang="en-GB" sz="2400" b="1" dirty="0" smtClean="0"/>
              <a:t>could be use as part of a contract between client and contractor</a:t>
            </a:r>
            <a:r>
              <a:rPr lang="en-US" altLang="ja-JP" sz="2400" b="1" dirty="0" smtClean="0">
                <a:cs typeface="Arial" charset="0"/>
              </a:rPr>
              <a:t>)</a:t>
            </a:r>
          </a:p>
          <a:p>
            <a:pPr lvl="1"/>
            <a:r>
              <a:rPr lang="en-GB" sz="2400" b="1" u="sng" dirty="0" smtClean="0"/>
              <a:t>Detailed</a:t>
            </a:r>
            <a:r>
              <a:rPr lang="en-GB" sz="2400" dirty="0" smtClean="0"/>
              <a:t> descriptions of the system services and constraints</a:t>
            </a:r>
          </a:p>
          <a:p>
            <a:pPr lvl="2"/>
            <a:r>
              <a:rPr lang="en-US" sz="2400" dirty="0" smtClean="0"/>
              <a:t>Specify functionality that must be built into the software to accomplish users’ tasks</a:t>
            </a:r>
          </a:p>
          <a:p>
            <a:pPr lvl="2"/>
            <a:r>
              <a:rPr lang="en-US" sz="2400" dirty="0" smtClean="0"/>
              <a:t>Multiple product-level requirements to fulfill a single user-level requirements</a:t>
            </a:r>
            <a:endParaRPr lang="en-GB" sz="2400" dirty="0" smtClean="0"/>
          </a:p>
          <a:p>
            <a:pPr lvl="2"/>
            <a:r>
              <a:rPr lang="en-GB" sz="2400" dirty="0" smtClean="0"/>
              <a:t>Primarily for engineers to start design</a:t>
            </a:r>
          </a:p>
          <a:p>
            <a:pPr lvl="2"/>
            <a:r>
              <a:rPr lang="en-GB" sz="2400" dirty="0" smtClean="0"/>
              <a:t>Written in structured natural plus diagrams and math notations</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6</a:t>
            </a:fld>
            <a:endParaRPr lang="vi-VN"/>
          </a:p>
        </p:txBody>
      </p:sp>
    </p:spTree>
    <p:extLst>
      <p:ext uri="{BB962C8B-B14F-4D97-AF65-F5344CB8AC3E}">
        <p14:creationId xmlns:p14="http://schemas.microsoft.com/office/powerpoint/2010/main" val="20441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Non-functional may be</a:t>
            </a:r>
          </a:p>
          <a:p>
            <a:pPr marL="228600" indent="-228600" eaLnBrk="1" hangingPunct="1">
              <a:buFont typeface="+mj-lt"/>
              <a:buAutoNum type="arabicPeriod"/>
            </a:pPr>
            <a:r>
              <a:rPr lang="en-US" dirty="0" smtClean="0"/>
              <a:t>Performance</a:t>
            </a:r>
          </a:p>
          <a:p>
            <a:pPr marL="228600" indent="-228600" eaLnBrk="1" hangingPunct="1">
              <a:buFont typeface="+mj-lt"/>
              <a:buAutoNum type="arabicPeriod"/>
            </a:pPr>
            <a:r>
              <a:rPr lang="en-US" dirty="0" smtClean="0"/>
              <a:t>Law (system must</a:t>
            </a:r>
            <a:r>
              <a:rPr lang="en-US" baseline="0" dirty="0" smtClean="0"/>
              <a:t> follow law of labor, regulators, policies)</a:t>
            </a:r>
          </a:p>
          <a:p>
            <a:pPr marL="228600" indent="-228600" eaLnBrk="1" hangingPunct="1">
              <a:buFont typeface="+mj-lt"/>
              <a:buAutoNum type="arabicPeriod"/>
            </a:pPr>
            <a:r>
              <a:rPr lang="en-US" baseline="0" dirty="0" smtClean="0"/>
              <a:t>Industry standard</a:t>
            </a:r>
          </a:p>
          <a:p>
            <a:pPr marL="228600" indent="-228600" eaLnBrk="1" hangingPunct="1">
              <a:buFont typeface="+mj-lt"/>
              <a:buAutoNum type="arabicPeriod"/>
            </a:pPr>
            <a:r>
              <a:rPr lang="en-US" baseline="0" dirty="0" smtClean="0"/>
              <a:t>Security</a:t>
            </a:r>
          </a:p>
          <a:p>
            <a:pPr marL="228600" indent="-228600" eaLnBrk="1" hangingPunct="1">
              <a:buFont typeface="+mj-lt"/>
              <a:buAutoNum type="arabicPeriod"/>
            </a:pPr>
            <a:r>
              <a:rPr lang="en-US" baseline="0" dirty="0" smtClean="0"/>
              <a:t>Safety</a:t>
            </a:r>
          </a:p>
          <a:p>
            <a:pPr marL="228600" indent="-228600" eaLnBrk="1" hangingPunct="1">
              <a:buFont typeface="+mj-lt"/>
              <a:buAutoNum type="arabicPeriod"/>
            </a:pPr>
            <a:r>
              <a:rPr lang="en-US" baseline="0" dirty="0" smtClean="0"/>
              <a:t>Mobility</a:t>
            </a:r>
          </a:p>
          <a:p>
            <a:pPr marL="228600" indent="-228600" eaLnBrk="1" hangingPunct="1">
              <a:buFont typeface="+mj-lt"/>
              <a:buAutoNum type="arabicPeriod"/>
            </a:pPr>
            <a:r>
              <a:rPr lang="en-US" baseline="0" dirty="0" smtClean="0"/>
              <a:t>Maintainability</a:t>
            </a:r>
          </a:p>
          <a:p>
            <a:pPr marL="228600" indent="-228600" eaLnBrk="1" hangingPunct="1">
              <a:buFont typeface="+mj-lt"/>
              <a:buAutoNum type="arabicPeriod"/>
            </a:pPr>
            <a:r>
              <a:rPr lang="en-US" baseline="0" dirty="0" smtClean="0"/>
              <a:t>…</a:t>
            </a:r>
          </a:p>
          <a:p>
            <a:pPr marL="0" marR="0" indent="0" algn="l" defTabSz="914400" rtl="0" eaLnBrk="1" fontAlgn="base" latinLnBrk="0" hangingPunct="1">
              <a:lnSpc>
                <a:spcPct val="100000"/>
              </a:lnSpc>
              <a:spcBef>
                <a:spcPct val="30000"/>
              </a:spcBef>
              <a:spcAft>
                <a:spcPct val="0"/>
              </a:spcAft>
              <a:buClrTx/>
              <a:buSzTx/>
              <a:buFont typeface="+mj-lt"/>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 typeface="+mj-lt"/>
              <a:buNone/>
              <a:tabLst/>
              <a:defRPr/>
            </a:pPr>
            <a:r>
              <a:rPr lang="en-US" baseline="0" dirty="0" smtClean="0"/>
              <a:t>[1]</a:t>
            </a:r>
            <a:r>
              <a:rPr lang="de-DE" dirty="0" smtClean="0">
                <a:effectLst/>
              </a:rPr>
              <a:t> Ariel Schlesinger (born 1980, Israel) is the world famous artist. </a:t>
            </a:r>
            <a:r>
              <a:rPr lang="en-US" dirty="0" smtClean="0">
                <a:effectLst/>
              </a:rPr>
              <a:t>Schlesinger reinvents everyday objects, such as bicycles, packing tape, paper, and printers, into agents of romantic and daring fantasy.</a:t>
            </a:r>
            <a:endParaRPr lang="de-DE" dirty="0" smtClean="0">
              <a:effectLst/>
            </a:endParaRPr>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1F1483-8C08-47F9-B776-C3CEBA08F91C}" type="slidenum">
              <a:rPr lang="vi-VN" smtClean="0">
                <a:latin typeface="Arial" charset="0"/>
                <a:cs typeface="Arial" charset="0"/>
              </a:rPr>
              <a:pPr/>
              <a:t>7</a:t>
            </a:fld>
            <a:endParaRPr lang="vi-VN" smtClean="0">
              <a:latin typeface="Arial" charset="0"/>
              <a:cs typeface="Arial" charset="0"/>
            </a:endParaRPr>
          </a:p>
        </p:txBody>
      </p:sp>
    </p:spTree>
    <p:extLst>
      <p:ext uri="{BB962C8B-B14F-4D97-AF65-F5344CB8AC3E}">
        <p14:creationId xmlns:p14="http://schemas.microsoft.com/office/powerpoint/2010/main" val="255152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B66679-8A51-4AE2-AA6B-851F7DB875B3}" type="slidenum">
              <a:rPr lang="vi-VN" smtClean="0">
                <a:latin typeface="Arial" charset="0"/>
                <a:cs typeface="Arial" charset="0"/>
              </a:rPr>
              <a:pPr/>
              <a:t>8</a:t>
            </a:fld>
            <a:endParaRPr lang="vi-VN" smtClean="0">
              <a:latin typeface="Arial" charset="0"/>
              <a:cs typeface="Arial" charset="0"/>
            </a:endParaRPr>
          </a:p>
        </p:txBody>
      </p:sp>
    </p:spTree>
    <p:extLst>
      <p:ext uri="{BB962C8B-B14F-4D97-AF65-F5344CB8AC3E}">
        <p14:creationId xmlns:p14="http://schemas.microsoft.com/office/powerpoint/2010/main" val="2471283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74D396-DB4D-4F92-A359-A36C753D88D4}" type="slidenum">
              <a:rPr lang="vi-VN" smtClean="0">
                <a:latin typeface="Arial" charset="0"/>
                <a:cs typeface="Arial" charset="0"/>
              </a:rPr>
              <a:pPr/>
              <a:t>9</a:t>
            </a:fld>
            <a:endParaRPr lang="vi-VN" smtClean="0">
              <a:latin typeface="Arial" charset="0"/>
              <a:cs typeface="Arial" charset="0"/>
            </a:endParaRPr>
          </a:p>
        </p:txBody>
      </p:sp>
    </p:spTree>
    <p:extLst>
      <p:ext uri="{BB962C8B-B14F-4D97-AF65-F5344CB8AC3E}">
        <p14:creationId xmlns:p14="http://schemas.microsoft.com/office/powerpoint/2010/main" val="244918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hemeOverride" Target="../theme/themeOverride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4.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5.xml"/><Relationship Id="rId1" Type="http://schemas.openxmlformats.org/officeDocument/2006/relationships/themeOverride" Target="../theme/themeOverride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6.xml"/><Relationship Id="rId1" Type="http://schemas.openxmlformats.org/officeDocument/2006/relationships/themeOverride" Target="../theme/themeOverride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7.xml"/><Relationship Id="rId1" Type="http://schemas.openxmlformats.org/officeDocument/2006/relationships/themeOverride" Target="../theme/themeOverride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Content Placeholder 2"/>
          <p:cNvSpPr>
            <a:spLocks noGrp="1"/>
          </p:cNvSpPr>
          <p:nvPr>
            <p:ph idx="1"/>
          </p:nvPr>
        </p:nvSpPr>
        <p:spPr>
          <a:xfrm>
            <a:off x="457200" y="1196752"/>
            <a:ext cx="8229600" cy="5040560"/>
          </a:xfrm>
        </p:spPr>
        <p:txBody>
          <a:bodyPr/>
          <a:lstStyle>
            <a:lvl1pPr>
              <a:defRPr sz="3200"/>
            </a:lvl1pPr>
            <a:lvl2pPr>
              <a:defRPr sz="2400"/>
            </a:lvl2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51"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9.emf"/><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vmlDrawing" Target="../drawings/vmlDrawing1.v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10.emf"/><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oleObject" Target="../embeddings/oleObject1.bin"/><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1.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8.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7.png"/><Relationship Id="rId2" Type="http://schemas.openxmlformats.org/officeDocument/2006/relationships/slideLayout" Target="../slideLayouts/slideLayout27.xml"/><Relationship Id="rId16" Type="http://schemas.openxmlformats.org/officeDocument/2006/relationships/image" Target="../media/image6.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image" Target="../media/image5.png"/><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image" Target="../media/image4.png"/><Relationship Id="rId2" Type="http://schemas.openxmlformats.org/officeDocument/2006/relationships/slideLayout" Target="../slideLayouts/slideLayout87.xml"/><Relationship Id="rId16" Type="http://schemas.openxmlformats.org/officeDocument/2006/relationships/image" Target="../media/image1.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9.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27"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68760"/>
            <a:ext cx="8229600" cy="485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2.xml"/><Relationship Id="rId1" Type="http://schemas.openxmlformats.org/officeDocument/2006/relationships/slideLayout" Target="../slideLayouts/slideLayout8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7.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8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8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7.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87.xml"/><Relationship Id="rId5" Type="http://schemas.openxmlformats.org/officeDocument/2006/relationships/image" Target="../media/image29.jpeg"/><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7.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3" Type="http://schemas.openxmlformats.org/officeDocument/2006/relationships/hyperlink" Target="../../Student/Refs/Projects/YourBank_CRM_SRS_v1.0.1.docx" TargetMode="External"/><Relationship Id="rId2" Type="http://schemas.openxmlformats.org/officeDocument/2006/relationships/notesSlide" Target="../notesSlides/notesSlide5.xml"/><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752600"/>
            <a:ext cx="7772400" cy="688975"/>
          </a:xfrm>
        </p:spPr>
        <p:txBody>
          <a:bodyPr/>
          <a:lstStyle/>
          <a:p>
            <a:r>
              <a:rPr lang="en-US" dirty="0" smtClean="0"/>
              <a:t>Software Requirement Concepts</a:t>
            </a:r>
            <a:endParaRPr lang="vi-VN" dirty="0"/>
          </a:p>
        </p:txBody>
      </p:sp>
      <p:sp>
        <p:nvSpPr>
          <p:cNvPr id="3"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5/5</a:t>
            </a:r>
            <a:endParaRPr lang="en-US" dirty="0"/>
          </a:p>
        </p:txBody>
      </p:sp>
      <p:sp>
        <p:nvSpPr>
          <p:cNvPr id="23555" name="Content Placeholder 2"/>
          <p:cNvSpPr>
            <a:spLocks noGrp="1"/>
          </p:cNvSpPr>
          <p:nvPr>
            <p:ph idx="1"/>
          </p:nvPr>
        </p:nvSpPr>
        <p:spPr/>
        <p:txBody>
          <a:bodyPr/>
          <a:lstStyle/>
          <a:p>
            <a:r>
              <a:rPr lang="en-US" dirty="0" smtClean="0"/>
              <a:t>Sample of non-functional requirements</a:t>
            </a:r>
          </a:p>
          <a:p>
            <a:pPr lvl="1"/>
            <a:r>
              <a:rPr lang="en-GB" altLang="ja-JP" dirty="0" smtClean="0"/>
              <a:t>External requirements</a:t>
            </a:r>
          </a:p>
          <a:p>
            <a:pPr lvl="2"/>
            <a:r>
              <a:rPr lang="en-GB" altLang="ja-JP" dirty="0" smtClean="0"/>
              <a:t>Requirements which arise from factors which are external to the system and its development process.</a:t>
            </a:r>
          </a:p>
          <a:p>
            <a:pPr lvl="2"/>
            <a:r>
              <a:rPr lang="en-GB" altLang="ja-JP" dirty="0" smtClean="0"/>
              <a:t>Categories: interoperability requirements, legislative requirements,…</a:t>
            </a:r>
          </a:p>
        </p:txBody>
      </p:sp>
    </p:spTree>
    <p:extLst>
      <p:ext uri="{BB962C8B-B14F-4D97-AF65-F5344CB8AC3E}">
        <p14:creationId xmlns:p14="http://schemas.microsoft.com/office/powerpoint/2010/main" val="271386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 Modeling</a:t>
            </a:r>
            <a:br>
              <a:rPr lang="en-US" smtClean="0"/>
            </a:br>
            <a:r>
              <a:rPr lang="en-US" smtClean="0"/>
              <a:t>Modeling objectives</a:t>
            </a:r>
            <a:endParaRPr lang="en-US" dirty="0"/>
          </a:p>
        </p:txBody>
      </p:sp>
      <p:sp>
        <p:nvSpPr>
          <p:cNvPr id="3" name="Content Placeholder 2"/>
          <p:cNvSpPr>
            <a:spLocks noGrp="1"/>
          </p:cNvSpPr>
          <p:nvPr>
            <p:ph idx="1"/>
          </p:nvPr>
        </p:nvSpPr>
        <p:spPr/>
        <p:txBody>
          <a:bodyPr/>
          <a:lstStyle/>
          <a:p>
            <a:r>
              <a:rPr lang="en-US" dirty="0"/>
              <a:t>Why requirement modeling?</a:t>
            </a:r>
          </a:p>
        </p:txBody>
      </p:sp>
      <p:pic>
        <p:nvPicPr>
          <p:cNvPr id="11" name="Picture 7" descr="why-us.jpg"/>
          <p:cNvPicPr>
            <a:picLocks noChangeAspect="1"/>
          </p:cNvPicPr>
          <p:nvPr/>
        </p:nvPicPr>
        <p:blipFill>
          <a:blip r:embed="rId3" cstate="print"/>
          <a:srcRect/>
          <a:stretch>
            <a:fillRect/>
          </a:stretch>
        </p:blipFill>
        <p:spPr bwMode="auto">
          <a:xfrm>
            <a:off x="467544" y="2204864"/>
            <a:ext cx="3203848" cy="1996454"/>
          </a:xfrm>
          <a:prstGeom prst="rect">
            <a:avLst/>
          </a:prstGeom>
          <a:noFill/>
          <a:ln w="9525">
            <a:noFill/>
            <a:miter lim="800000"/>
            <a:headEnd/>
            <a:tailEnd/>
          </a:ln>
        </p:spPr>
      </p:pic>
      <p:sp>
        <p:nvSpPr>
          <p:cNvPr id="12" name="Isosceles Triangle 11"/>
          <p:cNvSpPr/>
          <p:nvPr/>
        </p:nvSpPr>
        <p:spPr>
          <a:xfrm>
            <a:off x="2627784" y="1988840"/>
            <a:ext cx="4104456" cy="4104456"/>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 name="Group 12"/>
          <p:cNvGrpSpPr/>
          <p:nvPr/>
        </p:nvGrpSpPr>
        <p:grpSpPr>
          <a:xfrm>
            <a:off x="4384953" y="1771456"/>
            <a:ext cx="2941875" cy="1608838"/>
            <a:chOff x="3775352" y="453038"/>
            <a:chExt cx="2941875" cy="1608838"/>
          </a:xfrm>
        </p:grpSpPr>
        <p:sp>
          <p:nvSpPr>
            <p:cNvPr id="14" name="Rounded Rectangle 13"/>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understand clearly the functionalities of system</a:t>
              </a:r>
              <a:endParaRPr lang="en-US" sz="2300" kern="1200" dirty="0"/>
            </a:p>
          </p:txBody>
        </p:sp>
      </p:grpSp>
      <p:grpSp>
        <p:nvGrpSpPr>
          <p:cNvPr id="5" name="Group 15"/>
          <p:cNvGrpSpPr/>
          <p:nvPr/>
        </p:nvGrpSpPr>
        <p:grpSpPr>
          <a:xfrm>
            <a:off x="4384953" y="3581399"/>
            <a:ext cx="2941875" cy="1608838"/>
            <a:chOff x="3775352" y="2262981"/>
            <a:chExt cx="2941875" cy="1608838"/>
          </a:xfrm>
        </p:grpSpPr>
        <p:sp>
          <p:nvSpPr>
            <p:cNvPr id="17" name="Rounded Rectangle 16"/>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present the system from different perspectives</a:t>
              </a:r>
              <a:endParaRPr lang="en-US" sz="2300" kern="12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1/3</a:t>
            </a:r>
            <a:endParaRPr lang="en-US" dirty="0"/>
          </a:p>
        </p:txBody>
      </p:sp>
      <p:sp>
        <p:nvSpPr>
          <p:cNvPr id="3" name="Content Placeholder 2"/>
          <p:cNvSpPr>
            <a:spLocks noGrp="1"/>
          </p:cNvSpPr>
          <p:nvPr>
            <p:ph idx="1"/>
          </p:nvPr>
        </p:nvSpPr>
        <p:spPr>
          <a:xfrm>
            <a:off x="457200" y="1196752"/>
            <a:ext cx="8507288" cy="5040560"/>
          </a:xfrm>
        </p:spPr>
        <p:txBody>
          <a:bodyPr/>
          <a:lstStyle/>
          <a:p>
            <a:r>
              <a:rPr lang="en-US" dirty="0" smtClean="0"/>
              <a:t>What is System Models?</a:t>
            </a:r>
          </a:p>
          <a:p>
            <a:pPr lvl="1"/>
            <a:r>
              <a:rPr lang="en-US" dirty="0" smtClean="0"/>
              <a:t>The system models presents an abstraction of the system in software aspects, which helps understanding of the functional requirements in block diagram form, and helps to identify all required software elements &amp; tasks.</a:t>
            </a:r>
          </a:p>
          <a:p>
            <a:r>
              <a:rPr kumimoji="0" lang="en-US" kern="1200" dirty="0"/>
              <a:t>Models help </a:t>
            </a:r>
            <a:r>
              <a:rPr kumimoji="0" lang="en-US" kern="1200" dirty="0" smtClean="0"/>
              <a:t>present</a:t>
            </a:r>
            <a:br>
              <a:rPr kumimoji="0" lang="en-US" kern="1200" dirty="0" smtClean="0"/>
            </a:br>
            <a:r>
              <a:rPr kumimoji="0" lang="en-US" kern="1200" dirty="0" smtClean="0"/>
              <a:t>different </a:t>
            </a:r>
            <a:r>
              <a:rPr kumimoji="0" lang="en-US" kern="1200" dirty="0"/>
              <a:t>aspects </a:t>
            </a:r>
            <a:r>
              <a:rPr kumimoji="0" lang="en-US" kern="1200" dirty="0" smtClean="0"/>
              <a:t>of</a:t>
            </a:r>
            <a:br>
              <a:rPr kumimoji="0" lang="en-US" kern="1200" dirty="0" smtClean="0"/>
            </a:br>
            <a:r>
              <a:rPr kumimoji="0" lang="en-US" kern="1200" dirty="0" smtClean="0"/>
              <a:t>the </a:t>
            </a:r>
            <a:r>
              <a:rPr kumimoji="0" lang="en-US" kern="1200" dirty="0"/>
              <a:t>system, </a:t>
            </a:r>
            <a:r>
              <a:rPr kumimoji="0" lang="en-US" kern="1200" dirty="0" smtClean="0"/>
              <a:t>using</a:t>
            </a:r>
            <a:br>
              <a:rPr kumimoji="0" lang="en-US" kern="1200" dirty="0" smtClean="0"/>
            </a:br>
            <a:r>
              <a:rPr kumimoji="0" lang="en-US" kern="1200" dirty="0" smtClean="0"/>
              <a:t>different </a:t>
            </a:r>
            <a:r>
              <a:rPr kumimoji="0" lang="en-US" kern="1200" dirty="0"/>
              <a:t>abstraction</a:t>
            </a:r>
            <a:endParaRPr lang="en-US" dirty="0" smtClean="0"/>
          </a:p>
        </p:txBody>
      </p:sp>
      <p:pic>
        <p:nvPicPr>
          <p:cNvPr id="39" name="Picture 38" descr="4493262f1b.gif"/>
          <p:cNvPicPr>
            <a:picLocks noChangeAspect="1"/>
          </p:cNvPicPr>
          <p:nvPr/>
        </p:nvPicPr>
        <p:blipFill>
          <a:blip r:embed="rId3" cstate="print"/>
          <a:stretch>
            <a:fillRect/>
          </a:stretch>
        </p:blipFill>
        <p:spPr>
          <a:xfrm>
            <a:off x="4716016" y="3416197"/>
            <a:ext cx="4104456" cy="28211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2/3</a:t>
            </a:r>
            <a:endParaRPr lang="en-US" dirty="0"/>
          </a:p>
        </p:txBody>
      </p:sp>
      <p:sp>
        <p:nvSpPr>
          <p:cNvPr id="3" name="Content Placeholder 2"/>
          <p:cNvSpPr>
            <a:spLocks noGrp="1"/>
          </p:cNvSpPr>
          <p:nvPr>
            <p:ph idx="1"/>
          </p:nvPr>
        </p:nvSpPr>
        <p:spPr>
          <a:xfrm>
            <a:off x="457200" y="1360240"/>
            <a:ext cx="8507288" cy="5040560"/>
          </a:xfrm>
        </p:spPr>
        <p:txBody>
          <a:bodyPr/>
          <a:lstStyle/>
          <a:p>
            <a:r>
              <a:rPr lang="en-US" dirty="0" smtClean="0"/>
              <a:t>Object Oriented Analysis and Design (OOAD):</a:t>
            </a:r>
          </a:p>
          <a:p>
            <a:pPr lvl="1"/>
            <a:r>
              <a:rPr lang="en-US" b="1" dirty="0">
                <a:solidFill>
                  <a:srgbClr val="FF0066"/>
                </a:solidFill>
              </a:rPr>
              <a:t>Dynamic (or Behavioral) Model</a:t>
            </a:r>
            <a:r>
              <a:rPr lang="en-US" dirty="0"/>
              <a:t>: emphasizes the dynamic behavior of the system by showing collaborations among objects and changes to the internal states of objects.</a:t>
            </a:r>
          </a:p>
          <a:p>
            <a:pPr lvl="1"/>
            <a:r>
              <a:rPr lang="en-US" b="1" dirty="0" smtClean="0"/>
              <a:t>Static </a:t>
            </a:r>
            <a:r>
              <a:rPr lang="en-US" b="1" dirty="0"/>
              <a:t>(or </a:t>
            </a:r>
            <a:r>
              <a:rPr lang="en-US" b="1" dirty="0" smtClean="0"/>
              <a:t>Structural</a:t>
            </a:r>
            <a:r>
              <a:rPr lang="en-US" b="1" dirty="0"/>
              <a:t>) </a:t>
            </a:r>
            <a:r>
              <a:rPr lang="en-US" b="1" dirty="0" smtClean="0"/>
              <a:t>Model</a:t>
            </a:r>
            <a:r>
              <a:rPr lang="en-US" dirty="0" smtClean="0"/>
              <a:t>: </a:t>
            </a:r>
            <a:r>
              <a:rPr lang="en-US" dirty="0"/>
              <a:t>emphasizes the static structure of the system using objects, attributes, operations and relationships</a:t>
            </a:r>
            <a:r>
              <a:rPr lang="en-US" dirty="0" smtClean="0"/>
              <a:t>.</a:t>
            </a:r>
          </a:p>
        </p:txBody>
      </p:sp>
    </p:spTree>
    <p:extLst>
      <p:ext uri="{BB962C8B-B14F-4D97-AF65-F5344CB8AC3E}">
        <p14:creationId xmlns:p14="http://schemas.microsoft.com/office/powerpoint/2010/main" val="205652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3/3</a:t>
            </a:r>
            <a:endParaRPr lang="en-US" dirty="0"/>
          </a:p>
        </p:txBody>
      </p:sp>
      <p:sp>
        <p:nvSpPr>
          <p:cNvPr id="3" name="Content Placeholder 2"/>
          <p:cNvSpPr>
            <a:spLocks noGrp="1"/>
          </p:cNvSpPr>
          <p:nvPr>
            <p:ph idx="1"/>
          </p:nvPr>
        </p:nvSpPr>
        <p:spPr>
          <a:xfrm>
            <a:off x="457200" y="1196752"/>
            <a:ext cx="8507288" cy="5184576"/>
          </a:xfrm>
        </p:spPr>
        <p:txBody>
          <a:bodyPr/>
          <a:lstStyle/>
          <a:p>
            <a:r>
              <a:rPr lang="en-US" dirty="0"/>
              <a:t>Structured systems analysis and design </a:t>
            </a:r>
            <a:r>
              <a:rPr lang="en-US" dirty="0" smtClean="0"/>
              <a:t>method (SSADM):</a:t>
            </a:r>
            <a:endParaRPr lang="en-US" baseline="30000" dirty="0" smtClean="0"/>
          </a:p>
          <a:p>
            <a:pPr lvl="1"/>
            <a:r>
              <a:rPr lang="en-US" b="1" dirty="0">
                <a:solidFill>
                  <a:srgbClr val="FF0066"/>
                </a:solidFill>
              </a:rPr>
              <a:t>Logical data </a:t>
            </a:r>
            <a:r>
              <a:rPr lang="en-US" b="1" dirty="0" smtClean="0">
                <a:solidFill>
                  <a:srgbClr val="FF0066"/>
                </a:solidFill>
              </a:rPr>
              <a:t>model</a:t>
            </a:r>
            <a:r>
              <a:rPr lang="en-US" dirty="0" smtClean="0"/>
              <a:t>: the </a:t>
            </a:r>
            <a:r>
              <a:rPr lang="en-US" dirty="0"/>
              <a:t>data requirements of the system being designed. </a:t>
            </a:r>
            <a:r>
              <a:rPr lang="en-US" dirty="0" smtClean="0"/>
              <a:t>A </a:t>
            </a:r>
            <a:r>
              <a:rPr lang="en-US" dirty="0"/>
              <a:t>data model containing </a:t>
            </a:r>
            <a:r>
              <a:rPr lang="en-US" dirty="0" smtClean="0"/>
              <a:t>entities, attributes and relationships. (Entity Relationship Diagram – ERD)</a:t>
            </a:r>
          </a:p>
          <a:p>
            <a:pPr lvl="1"/>
            <a:r>
              <a:rPr lang="en-US" b="1" dirty="0" smtClean="0">
                <a:solidFill>
                  <a:srgbClr val="FF0066"/>
                </a:solidFill>
              </a:rPr>
              <a:t>Data </a:t>
            </a:r>
            <a:r>
              <a:rPr lang="en-US" b="1" dirty="0">
                <a:solidFill>
                  <a:srgbClr val="FF0066"/>
                </a:solidFill>
              </a:rPr>
              <a:t>Flow </a:t>
            </a:r>
            <a:r>
              <a:rPr lang="en-US" b="1" dirty="0" smtClean="0">
                <a:solidFill>
                  <a:srgbClr val="FF0066"/>
                </a:solidFill>
              </a:rPr>
              <a:t>Diagram (DFD)</a:t>
            </a:r>
            <a:r>
              <a:rPr lang="en-US" dirty="0" smtClean="0"/>
              <a:t>: how </a:t>
            </a:r>
            <a:r>
              <a:rPr lang="en-US" dirty="0"/>
              <a:t>data moves around an information </a:t>
            </a:r>
            <a:r>
              <a:rPr lang="en-US" dirty="0" smtClean="0"/>
              <a:t>system.</a:t>
            </a:r>
          </a:p>
          <a:p>
            <a:pPr lvl="1"/>
            <a:r>
              <a:rPr lang="en-US" b="1" dirty="0" smtClean="0"/>
              <a:t>Entity </a:t>
            </a:r>
            <a:r>
              <a:rPr lang="en-US" b="1" dirty="0"/>
              <a:t>Event </a:t>
            </a:r>
            <a:r>
              <a:rPr lang="en-US" b="1" dirty="0" smtClean="0"/>
              <a:t>Model</a:t>
            </a:r>
            <a:r>
              <a:rPr lang="en-US" dirty="0" smtClean="0"/>
              <a:t>: </a:t>
            </a:r>
          </a:p>
          <a:p>
            <a:pPr lvl="2"/>
            <a:r>
              <a:rPr lang="en-US" b="1" dirty="0" smtClean="0"/>
              <a:t>Entity </a:t>
            </a:r>
            <a:r>
              <a:rPr lang="en-US" b="1" dirty="0"/>
              <a:t>Behavior </a:t>
            </a:r>
            <a:r>
              <a:rPr lang="en-US" b="1" dirty="0" smtClean="0"/>
              <a:t>Model</a:t>
            </a:r>
            <a:r>
              <a:rPr lang="en-US" dirty="0" smtClean="0"/>
              <a:t>: the </a:t>
            </a:r>
            <a:r>
              <a:rPr lang="en-US" dirty="0"/>
              <a:t>events that affect each entity and the </a:t>
            </a:r>
            <a:r>
              <a:rPr lang="en-US" dirty="0" smtClean="0"/>
              <a:t>sequence.</a:t>
            </a:r>
          </a:p>
          <a:p>
            <a:pPr lvl="2"/>
            <a:r>
              <a:rPr lang="en-US" b="1" dirty="0" smtClean="0"/>
              <a:t>Event Model</a:t>
            </a:r>
            <a:r>
              <a:rPr lang="en-US" dirty="0" smtClean="0"/>
              <a:t>: designing </a:t>
            </a:r>
            <a:r>
              <a:rPr lang="en-US" dirty="0"/>
              <a:t>for each event the process to coordinate entity life histories.</a:t>
            </a:r>
            <a:endParaRPr lang="en-US" dirty="0" smtClean="0"/>
          </a:p>
        </p:txBody>
      </p:sp>
    </p:spTree>
    <p:extLst>
      <p:ext uri="{BB962C8B-B14F-4D97-AF65-F5344CB8AC3E}">
        <p14:creationId xmlns:p14="http://schemas.microsoft.com/office/powerpoint/2010/main" val="643858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in OOAD</a:t>
            </a:r>
            <a:endParaRPr lang="en-US" dirty="0"/>
          </a:p>
        </p:txBody>
      </p:sp>
      <p:sp>
        <p:nvSpPr>
          <p:cNvPr id="14" name="Content Placeholder 13"/>
          <p:cNvSpPr>
            <a:spLocks noGrp="1"/>
          </p:cNvSpPr>
          <p:nvPr>
            <p:ph idx="1"/>
          </p:nvPr>
        </p:nvSpPr>
        <p:spPr>
          <a:xfrm>
            <a:off x="457200" y="1143000"/>
            <a:ext cx="8229600" cy="4830763"/>
          </a:xfrm>
        </p:spPr>
        <p:txBody>
          <a:bodyPr/>
          <a:lstStyle/>
          <a:p>
            <a:r>
              <a:rPr lang="en-US" dirty="0" smtClean="0"/>
              <a:t>Common requirement modeling tools (UML):</a:t>
            </a:r>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689348"/>
            <a:ext cx="8593371" cy="4691980"/>
          </a:xfrm>
          <a:prstGeom prst="rect">
            <a:avLst/>
          </a:prstGeom>
        </p:spPr>
      </p:pic>
      <p:sp>
        <p:nvSpPr>
          <p:cNvPr id="18" name="Rectangle 17"/>
          <p:cNvSpPr/>
          <p:nvPr/>
        </p:nvSpPr>
        <p:spPr bwMode="auto">
          <a:xfrm>
            <a:off x="5580112" y="3717032"/>
            <a:ext cx="2808312" cy="792088"/>
          </a:xfrm>
          <a:prstGeom prst="rect">
            <a:avLst/>
          </a:prstGeom>
          <a:noFill/>
          <a:ln w="28575">
            <a:solidFill>
              <a:srgbClr val="FF0000"/>
            </a:solidFill>
            <a:headEnd type="none" w="sm" len="sm"/>
            <a:tailEnd type="none" w="sm" len="s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39" name="Rectangle 38"/>
          <p:cNvSpPr/>
          <p:nvPr/>
        </p:nvSpPr>
        <p:spPr bwMode="auto">
          <a:xfrm>
            <a:off x="7576317" y="4509120"/>
            <a:ext cx="1404156" cy="792088"/>
          </a:xfrm>
          <a:prstGeom prst="rect">
            <a:avLst/>
          </a:prstGeom>
          <a:noFill/>
          <a:ln w="28575">
            <a:solidFill>
              <a:srgbClr val="FF0000"/>
            </a:solidFill>
            <a:headEnd type="none" w="sm" len="sm"/>
            <a:tailEnd type="none" w="sm" len="s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1415308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Concepts 1/2</a:t>
            </a:r>
            <a:endParaRPr lang="vi-VN" dirty="0" smtClean="0"/>
          </a:p>
        </p:txBody>
      </p:sp>
      <p:sp>
        <p:nvSpPr>
          <p:cNvPr id="28675" name="Content Placeholder 2"/>
          <p:cNvSpPr>
            <a:spLocks noGrp="1"/>
          </p:cNvSpPr>
          <p:nvPr>
            <p:ph idx="1"/>
          </p:nvPr>
        </p:nvSpPr>
        <p:spPr/>
        <p:txBody>
          <a:bodyPr/>
          <a:lstStyle/>
          <a:p>
            <a:r>
              <a:rPr lang="en-US" dirty="0" smtClean="0"/>
              <a:t>Requirements capture</a:t>
            </a:r>
          </a:p>
          <a:p>
            <a:pPr lvl="1"/>
            <a:r>
              <a:rPr lang="en-US" dirty="0" smtClean="0"/>
              <a:t>Requirements are reason-for-existence of any software development project</a:t>
            </a:r>
          </a:p>
          <a:p>
            <a:pPr lvl="1"/>
            <a:r>
              <a:rPr lang="en-US" dirty="0" smtClean="0"/>
              <a:t>Defines and delineates user-requirements</a:t>
            </a:r>
          </a:p>
          <a:p>
            <a:pPr lvl="2"/>
            <a:r>
              <a:rPr lang="en-US" dirty="0" smtClean="0"/>
              <a:t>Defines the functionality to be provided </a:t>
            </a:r>
          </a:p>
          <a:p>
            <a:pPr lvl="2"/>
            <a:r>
              <a:rPr lang="en-US" dirty="0" smtClean="0"/>
              <a:t>Identifies the goals to be achieved</a:t>
            </a:r>
          </a:p>
          <a:p>
            <a:pPr lvl="1"/>
            <a:r>
              <a:rPr lang="en-US" dirty="0" smtClean="0"/>
              <a:t>Must be precisely and completely understood</a:t>
            </a:r>
          </a:p>
          <a:p>
            <a:pPr lvl="1"/>
            <a:r>
              <a:rPr lang="en-US" dirty="0" smtClean="0"/>
              <a:t>Requirements often changes, thus must be well-documented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Concepts 2/2</a:t>
            </a:r>
            <a:endParaRPr lang="vi-VN" dirty="0" smtClean="0"/>
          </a:p>
        </p:txBody>
      </p:sp>
      <p:sp>
        <p:nvSpPr>
          <p:cNvPr id="28675" name="Content Placeholder 2"/>
          <p:cNvSpPr>
            <a:spLocks noGrp="1"/>
          </p:cNvSpPr>
          <p:nvPr>
            <p:ph idx="1"/>
          </p:nvPr>
        </p:nvSpPr>
        <p:spPr/>
        <p:txBody>
          <a:bodyPr/>
          <a:lstStyle/>
          <a:p>
            <a:r>
              <a:rPr lang="en-US" dirty="0" smtClean="0"/>
              <a:t>Requirements capture with UML</a:t>
            </a:r>
          </a:p>
          <a:p>
            <a:pPr lvl="1"/>
            <a:r>
              <a:rPr lang="en-US" dirty="0" smtClean="0"/>
              <a:t>Use Case diagram</a:t>
            </a:r>
          </a:p>
          <a:p>
            <a:pPr lvl="2"/>
            <a:r>
              <a:rPr lang="en-US" dirty="0" smtClean="0"/>
              <a:t>Shows a set of use cases, actors and their relationships</a:t>
            </a:r>
          </a:p>
          <a:p>
            <a:pPr lvl="1"/>
            <a:r>
              <a:rPr lang="en-US" dirty="0" smtClean="0"/>
              <a:t>Captures problem-domain in terms of:</a:t>
            </a:r>
          </a:p>
          <a:p>
            <a:pPr lvl="2"/>
            <a:r>
              <a:rPr lang="en-US" dirty="0" smtClean="0"/>
              <a:t>functionality to be provided (Use Cases)</a:t>
            </a:r>
          </a:p>
          <a:p>
            <a:pPr lvl="2"/>
            <a:r>
              <a:rPr lang="en-US" dirty="0" smtClean="0"/>
              <a:t>the “roles” (Actors) for whom these functions are performed</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p:cNvSpPr>
            <a:spLocks noGrp="1" noChangeArrowheads="1"/>
          </p:cNvSpPr>
          <p:nvPr>
            <p:ph type="title"/>
          </p:nvPr>
        </p:nvSpPr>
        <p:spPr/>
        <p:txBody>
          <a:bodyPr/>
          <a:lstStyle/>
          <a:p>
            <a:r>
              <a:rPr lang="en-US" dirty="0"/>
              <a:t>Modeling Tools - Use Case</a:t>
            </a:r>
            <a:r>
              <a:rPr lang="en-US" dirty="0" smtClean="0"/>
              <a:t/>
            </a:r>
            <a:br>
              <a:rPr lang="en-US" dirty="0" smtClean="0"/>
            </a:br>
            <a:r>
              <a:rPr lang="en-US" dirty="0" smtClean="0"/>
              <a:t>Use Case Diagram - Notations</a:t>
            </a:r>
            <a:endParaRPr lang="en-GB" dirty="0"/>
          </a:p>
        </p:txBody>
      </p:sp>
      <p:sp>
        <p:nvSpPr>
          <p:cNvPr id="109582" name="Text Box 14"/>
          <p:cNvSpPr txBox="1">
            <a:spLocks noChangeArrowheads="1"/>
          </p:cNvSpPr>
          <p:nvPr/>
        </p:nvSpPr>
        <p:spPr bwMode="auto">
          <a:xfrm>
            <a:off x="5200650" y="1142575"/>
            <a:ext cx="3943350" cy="4770537"/>
          </a:xfrm>
          <a:prstGeom prst="rect">
            <a:avLst/>
          </a:prstGeom>
          <a:noFill/>
          <a:ln w="9525">
            <a:noFill/>
            <a:miter lim="800000"/>
            <a:headEnd/>
            <a:tailEnd/>
          </a:ln>
          <a:effectLst/>
        </p:spPr>
        <p:txBody>
          <a:bodyPr>
            <a:spAutoFit/>
          </a:bodyPr>
          <a:lstStyle/>
          <a:p>
            <a:r>
              <a:rPr lang="en-US" sz="1600" b="1" dirty="0" smtClean="0"/>
              <a:t>Subject/System boundary:</a:t>
            </a:r>
          </a:p>
          <a:p>
            <a:pPr marL="285750" indent="-285750">
              <a:buFont typeface="Arial" panose="020B0604020202020204" pitchFamily="34" charset="0"/>
              <a:buChar char="•"/>
            </a:pPr>
            <a:r>
              <a:rPr lang="en-US" sz="1600" dirty="0" smtClean="0"/>
              <a:t>Defines </a:t>
            </a:r>
            <a:r>
              <a:rPr lang="en-US" sz="1600" dirty="0"/>
              <a:t>and represents boundaries of a business, software system, physical system or device, subsystem, component or even single class in relation to the requirements gathering and analysis.</a:t>
            </a:r>
            <a:endParaRPr lang="en-US" sz="1600" dirty="0" smtClean="0"/>
          </a:p>
          <a:p>
            <a:r>
              <a:rPr lang="en-US" sz="1600" b="1" dirty="0" smtClean="0"/>
              <a:t>Actor:</a:t>
            </a:r>
            <a:endParaRPr lang="en-US" sz="1600" dirty="0"/>
          </a:p>
          <a:p>
            <a:pPr marL="285750" indent="-285750">
              <a:buFont typeface="Arial" panose="020B0604020202020204" pitchFamily="34" charset="0"/>
              <a:buChar char="•"/>
            </a:pPr>
            <a:r>
              <a:rPr lang="en-US" sz="1600" dirty="0" smtClean="0"/>
              <a:t>Specifies </a:t>
            </a:r>
            <a:r>
              <a:rPr lang="en-US" sz="1600" dirty="0"/>
              <a:t>a role played by an external entity that interacts with the </a:t>
            </a:r>
            <a:r>
              <a:rPr lang="en-US" sz="1600" dirty="0" smtClean="0"/>
              <a:t>subject, user of designed system</a:t>
            </a:r>
            <a:r>
              <a:rPr lang="en-US" sz="1600" dirty="0"/>
              <a:t>, </a:t>
            </a:r>
            <a:r>
              <a:rPr lang="en-US" sz="1600" dirty="0" smtClean="0"/>
              <a:t>other system/hardware using </a:t>
            </a:r>
            <a:r>
              <a:rPr lang="en-US" sz="1600" dirty="0"/>
              <a:t>services of the </a:t>
            </a:r>
            <a:r>
              <a:rPr lang="en-US" sz="1600" dirty="0" smtClean="0"/>
              <a:t>subject.</a:t>
            </a:r>
          </a:p>
          <a:p>
            <a:r>
              <a:rPr lang="en-US" sz="1600" b="1" dirty="0" smtClean="0"/>
              <a:t>Use case:</a:t>
            </a:r>
            <a:r>
              <a:rPr lang="en-US" sz="1600" dirty="0" smtClean="0"/>
              <a:t> </a:t>
            </a:r>
            <a:endParaRPr lang="en-US" sz="1600" dirty="0"/>
          </a:p>
          <a:p>
            <a:pPr marL="285750" indent="-285750">
              <a:buFont typeface="Arial" panose="020B0604020202020204" pitchFamily="34" charset="0"/>
              <a:buChar char="•"/>
            </a:pPr>
            <a:r>
              <a:rPr lang="en-US" sz="1600" dirty="0" smtClean="0"/>
              <a:t>Capture </a:t>
            </a:r>
            <a:r>
              <a:rPr lang="en-US" sz="1600" dirty="0"/>
              <a:t>requirements of </a:t>
            </a:r>
            <a:r>
              <a:rPr lang="en-US" sz="1600" dirty="0" smtClean="0"/>
              <a:t>systems, </a:t>
            </a:r>
            <a:r>
              <a:rPr lang="en-US" sz="1600" dirty="0"/>
              <a:t>describe functionality provided by those systems, and determine the requirements the systems pose on their environment.</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09013"/>
            <a:ext cx="5161905" cy="5220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9582"/>
                                        </p:tgtEl>
                                        <p:attrNameLst>
                                          <p:attrName>style.visibility</p:attrName>
                                        </p:attrNameLst>
                                      </p:cBhvr>
                                      <p:to>
                                        <p:strVal val="visible"/>
                                      </p:to>
                                    </p:set>
                                    <p:anim calcmode="lin" valueType="num">
                                      <p:cBhvr additive="base">
                                        <p:cTn id="7" dur="500" fill="hold"/>
                                        <p:tgtEl>
                                          <p:spTgt spid="109582"/>
                                        </p:tgtEl>
                                        <p:attrNameLst>
                                          <p:attrName>ppt_x</p:attrName>
                                        </p:attrNameLst>
                                      </p:cBhvr>
                                      <p:tavLst>
                                        <p:tav tm="0">
                                          <p:val>
                                            <p:strVal val="#ppt_x"/>
                                          </p:val>
                                        </p:tav>
                                        <p:tav tm="100000">
                                          <p:val>
                                            <p:strVal val="#ppt_x"/>
                                          </p:val>
                                        </p:tav>
                                      </p:tavLst>
                                    </p:anim>
                                    <p:anim calcmode="lin" valueType="num">
                                      <p:cBhvr additive="base">
                                        <p:cTn id="8" dur="500" fill="hold"/>
                                        <p:tgtEl>
                                          <p:spTgt spid="109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Diagram - Notations</a:t>
            </a:r>
            <a:endParaRPr lang="vi-VN" dirty="0" smtClean="0"/>
          </a:p>
        </p:txBody>
      </p:sp>
      <p:sp>
        <p:nvSpPr>
          <p:cNvPr id="20" name="Text Box 14"/>
          <p:cNvSpPr txBox="1">
            <a:spLocks noChangeArrowheads="1"/>
          </p:cNvSpPr>
          <p:nvPr/>
        </p:nvSpPr>
        <p:spPr bwMode="auto">
          <a:xfrm>
            <a:off x="179512" y="1196752"/>
            <a:ext cx="6408712" cy="5278368"/>
          </a:xfrm>
          <a:prstGeom prst="rect">
            <a:avLst/>
          </a:prstGeom>
          <a:noFill/>
          <a:ln w="9525">
            <a:noFill/>
            <a:miter lim="800000"/>
            <a:headEnd/>
            <a:tailEnd/>
          </a:ln>
          <a:effectLst/>
        </p:spPr>
        <p:txBody>
          <a:bodyPr wrap="square">
            <a:spAutoFit/>
          </a:bodyPr>
          <a:lstStyle/>
          <a:p>
            <a:r>
              <a:rPr lang="en-US" sz="1600" b="1" dirty="0" smtClean="0"/>
              <a:t>Association:</a:t>
            </a:r>
          </a:p>
          <a:p>
            <a:pPr marL="285750" indent="-285750">
              <a:buFont typeface="Arial" panose="020B0604020202020204" pitchFamily="34" charset="0"/>
              <a:buChar char="•"/>
            </a:pPr>
            <a:r>
              <a:rPr lang="en-US" sz="1600" dirty="0"/>
              <a:t>An association between an actor and a use case indicates that the actor and the use case somehow interact or communicate with each other</a:t>
            </a:r>
            <a:r>
              <a:rPr lang="en-US" sz="1600" dirty="0" smtClean="0"/>
              <a:t>.</a:t>
            </a:r>
          </a:p>
          <a:p>
            <a:pPr>
              <a:spcBef>
                <a:spcPts val="600"/>
              </a:spcBef>
            </a:pPr>
            <a:r>
              <a:rPr lang="en-US" sz="1600" b="1" dirty="0" smtClean="0"/>
              <a:t>Extend relationship:</a:t>
            </a:r>
            <a:endParaRPr lang="en-US" sz="1600" dirty="0"/>
          </a:p>
          <a:p>
            <a:pPr marL="285750" indent="-285750">
              <a:buFont typeface="Arial" panose="020B0604020202020204" pitchFamily="34" charset="0"/>
              <a:buChar char="•"/>
            </a:pPr>
            <a:r>
              <a:rPr lang="en-US" sz="1600" dirty="0" smtClean="0"/>
              <a:t>A </a:t>
            </a:r>
            <a:r>
              <a:rPr lang="en-US" sz="1600" dirty="0"/>
              <a:t>directed </a:t>
            </a:r>
            <a:r>
              <a:rPr lang="en-US" sz="1600" dirty="0" smtClean="0"/>
              <a:t>relationship specifies </a:t>
            </a:r>
            <a:r>
              <a:rPr lang="en-US" sz="1600" dirty="0"/>
              <a:t>that one use case (extension) extends the behavior of another use case (base). </a:t>
            </a:r>
            <a:r>
              <a:rPr lang="en-US" sz="1600" dirty="0" smtClean="0"/>
              <a:t>Extension </a:t>
            </a:r>
            <a:r>
              <a:rPr lang="en-US" sz="1600" dirty="0"/>
              <a:t>use case is meaningful on its own, it is independent of the </a:t>
            </a:r>
            <a:r>
              <a:rPr lang="en-US" sz="1600" dirty="0" smtClean="0"/>
              <a:t>base use </a:t>
            </a:r>
            <a:r>
              <a:rPr lang="en-US" sz="1600" dirty="0"/>
              <a:t>case.</a:t>
            </a:r>
            <a:endParaRPr lang="en-US" sz="1600" dirty="0" smtClean="0"/>
          </a:p>
          <a:p>
            <a:pPr>
              <a:spcBef>
                <a:spcPts val="600"/>
              </a:spcBef>
            </a:pPr>
            <a:r>
              <a:rPr lang="en-US" sz="1600" b="1" dirty="0" smtClean="0"/>
              <a:t>Include relationship:</a:t>
            </a:r>
            <a:endParaRPr lang="en-US" sz="1600" dirty="0"/>
          </a:p>
          <a:p>
            <a:pPr marL="285750" indent="-285750">
              <a:buFont typeface="Arial" panose="020B0604020202020204" pitchFamily="34" charset="0"/>
              <a:buChar char="•"/>
            </a:pPr>
            <a:r>
              <a:rPr lang="en-US" sz="1600" dirty="0"/>
              <a:t>A directed </a:t>
            </a:r>
            <a:r>
              <a:rPr lang="en-US" sz="1600" dirty="0" smtClean="0"/>
              <a:t>relationship in </a:t>
            </a:r>
            <a:r>
              <a:rPr lang="en-US" sz="1600" dirty="0"/>
              <a:t>which one use case (the base use case) includes the functionality of another use case (the inclusion use case). The include relationship supports the reuse of functionality in a use-case model</a:t>
            </a:r>
            <a:r>
              <a:rPr lang="en-US" sz="1600" dirty="0" smtClean="0"/>
              <a:t>. </a:t>
            </a:r>
            <a:r>
              <a:rPr lang="en-US" sz="1600" dirty="0"/>
              <a:t>The </a:t>
            </a:r>
            <a:r>
              <a:rPr lang="en-US" sz="1600" dirty="0" smtClean="0"/>
              <a:t>inclusion </a:t>
            </a:r>
            <a:r>
              <a:rPr lang="en-US" sz="1600" dirty="0"/>
              <a:t>use case cannot stand alone and the </a:t>
            </a:r>
            <a:r>
              <a:rPr lang="en-US" sz="1600" dirty="0" smtClean="0"/>
              <a:t>base use </a:t>
            </a:r>
            <a:r>
              <a:rPr lang="en-US" sz="1600" dirty="0"/>
              <a:t>case is not complete without the </a:t>
            </a:r>
            <a:r>
              <a:rPr lang="en-US" sz="1600" dirty="0" smtClean="0"/>
              <a:t>inclusion </a:t>
            </a:r>
            <a:r>
              <a:rPr lang="en-US" sz="1600" dirty="0"/>
              <a:t>one</a:t>
            </a:r>
            <a:r>
              <a:rPr lang="en-US" sz="1600" dirty="0" smtClean="0"/>
              <a:t>.</a:t>
            </a:r>
          </a:p>
          <a:p>
            <a:pPr>
              <a:spcBef>
                <a:spcPts val="600"/>
              </a:spcBef>
            </a:pPr>
            <a:r>
              <a:rPr lang="en-US" sz="1600" b="1" dirty="0" smtClean="0"/>
              <a:t>Generalization relationship</a:t>
            </a:r>
            <a:r>
              <a:rPr lang="en-US" sz="1600" b="1" dirty="0"/>
              <a:t>:</a:t>
            </a:r>
            <a:endParaRPr lang="en-US" sz="1600" dirty="0"/>
          </a:p>
          <a:p>
            <a:pPr marL="285750" indent="-285750">
              <a:buFont typeface="Arial" panose="020B0604020202020204" pitchFamily="34" charset="0"/>
              <a:buChar char="•"/>
            </a:pPr>
            <a:r>
              <a:rPr lang="en-US" sz="1600" dirty="0" smtClean="0"/>
              <a:t>A </a:t>
            </a:r>
            <a:r>
              <a:rPr lang="en-US" sz="1600" dirty="0"/>
              <a:t>taxonomic relationship in which one </a:t>
            </a:r>
            <a:r>
              <a:rPr lang="en-US" sz="1600" dirty="0" smtClean="0"/>
              <a:t>actor/use case (the </a:t>
            </a:r>
            <a:r>
              <a:rPr lang="en-US" sz="1600" dirty="0"/>
              <a:t>child) is based on another </a:t>
            </a:r>
            <a:r>
              <a:rPr lang="en-US" sz="1600" dirty="0" smtClean="0"/>
              <a:t>actor/use case </a:t>
            </a:r>
            <a:r>
              <a:rPr lang="en-US" sz="1600" dirty="0"/>
              <a:t>(the parent). </a:t>
            </a:r>
            <a:r>
              <a:rPr lang="en-US" sz="1600" dirty="0" smtClean="0"/>
              <a:t>The child actor/use case inherits </a:t>
            </a:r>
            <a:r>
              <a:rPr lang="en-US" sz="1600" dirty="0"/>
              <a:t>the features of the </a:t>
            </a:r>
            <a:r>
              <a:rPr lang="en-US" sz="1600" dirty="0" smtClean="0"/>
              <a:t>parent.</a:t>
            </a:r>
            <a:endParaRPr lang="en-GB" sz="1600" dirty="0"/>
          </a:p>
          <a:p>
            <a:pPr marL="285750" indent="-285750">
              <a:buFont typeface="Arial" panose="020B0604020202020204" pitchFamily="34" charset="0"/>
              <a:buChar char="•"/>
            </a:pPr>
            <a:endParaRPr lang="en-GB"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124744"/>
            <a:ext cx="2197738" cy="51845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p:txBody>
          <a:bodyPr/>
          <a:lstStyle/>
          <a:p>
            <a:r>
              <a:rPr lang="en-US" sz="3600" dirty="0" smtClean="0"/>
              <a:t>Requirement Concepts</a:t>
            </a:r>
          </a:p>
          <a:p>
            <a:r>
              <a:rPr lang="en-US" sz="3600" dirty="0" smtClean="0"/>
              <a:t>Requirement Modeling</a:t>
            </a:r>
          </a:p>
          <a:p>
            <a:r>
              <a:rPr lang="en-US" sz="3600" dirty="0" smtClean="0"/>
              <a:t>Modeling Tools:</a:t>
            </a:r>
          </a:p>
          <a:p>
            <a:pPr lvl="1"/>
            <a:r>
              <a:rPr lang="en-US" sz="2800" dirty="0" smtClean="0"/>
              <a:t>OOAD: Use Case, Activity Diagram, State Machine Diagram</a:t>
            </a:r>
          </a:p>
          <a:p>
            <a:pPr lvl="1"/>
            <a:r>
              <a:rPr lang="en-US" sz="2800" dirty="0" smtClean="0"/>
              <a:t>SSADM: Data Flow Diagram, Entity Relationship Diagram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395536" y="1196752"/>
            <a:ext cx="8229600" cy="49446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i="0" strike="noStrike" kern="1200" cap="none" spc="0" normalizeH="0" baseline="0" noProof="0" dirty="0" smtClean="0">
                <a:ln>
                  <a:noFill/>
                </a:ln>
                <a:effectLst/>
                <a:uLnTx/>
                <a:uFillTx/>
                <a:latin typeface="+mn-lt"/>
                <a:ea typeface="+mn-ea"/>
                <a:cs typeface="+mn-cs"/>
              </a:rPr>
              <a:t>A company wants to develop a ticketing and reservation system. This must support advance booking of tickets, cancellation of tickets and change of class of a ticket. All these are handled by a Reservation Clerk.</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i="0" strike="noStrike" kern="1200" cap="none" spc="0" normalizeH="0" baseline="0" noProof="0" dirty="0" smtClean="0">
                <a:ln>
                  <a:noFill/>
                </a:ln>
                <a:effectLst/>
                <a:uLnTx/>
                <a:uFillTx/>
                <a:latin typeface="+mn-lt"/>
                <a:ea typeface="+mn-ea"/>
                <a:cs typeface="+mn-cs"/>
              </a:rPr>
              <a:t>The system will also have a Web site where users can register themselves and purchase tickets online. They can pay either by using their online banking account or by credit card. Reservations made over the internet can only be cancelled across the counter.</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i="0" strike="noStrike" kern="1200" cap="none" spc="0" normalizeH="0" baseline="0" noProof="0" dirty="0" smtClean="0">
                <a:ln>
                  <a:noFill/>
                </a:ln>
                <a:effectLst/>
                <a:uLnTx/>
                <a:uFillTx/>
                <a:latin typeface="+mn-lt"/>
                <a:ea typeface="+mn-ea"/>
                <a:cs typeface="+mn-cs"/>
              </a:rPr>
              <a:t>The system will also have a querying facility that allows users to check train time-tables, fares and availability of tickets.</a:t>
            </a:r>
            <a:endParaRPr kumimoji="0" lang="en-US" sz="2400" i="0"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 Example 1/3</a:t>
            </a:r>
            <a:endParaRPr lang="en-US" dirty="0"/>
          </a:p>
        </p:txBody>
      </p:sp>
      <p:sp>
        <p:nvSpPr>
          <p:cNvPr id="4" name="Content Placeholder 2"/>
          <p:cNvSpPr txBox="1">
            <a:spLocks/>
          </p:cNvSpPr>
          <p:nvPr/>
        </p:nvSpPr>
        <p:spPr bwMode="auto">
          <a:xfrm>
            <a:off x="446856" y="1220692"/>
            <a:ext cx="8229600" cy="49446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company wants to develop a ticketing and reservation system. This must support advance booking of tickets, cancellation of tickets and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change of class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of a ticket. All these are handled by a Reservation Clerk.</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system will also have a Web site where users can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register</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themselves and purchase tickets online. They can </a:t>
            </a:r>
            <a:r>
              <a:rPr lang="en-US" sz="2400" b="1" u="sng" dirty="0">
                <a:solidFill>
                  <a:srgbClr val="FF0066"/>
                </a:solidFill>
                <a:latin typeface="+mn-lt"/>
                <a:cs typeface="+mn-cs"/>
              </a:rPr>
              <a:t>pay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either by using their </a:t>
            </a:r>
            <a:r>
              <a:rPr lang="en-US" sz="2400" b="1" u="sng" dirty="0">
                <a:solidFill>
                  <a:srgbClr val="FF0066"/>
                </a:solidFill>
                <a:latin typeface="+mn-lt"/>
                <a:cs typeface="+mn-cs"/>
              </a:rPr>
              <a:t>online banking account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or by </a:t>
            </a:r>
            <a:r>
              <a:rPr lang="en-US" sz="2400" b="1" u="sng" dirty="0">
                <a:solidFill>
                  <a:srgbClr val="FF0066"/>
                </a:solidFill>
                <a:latin typeface="+mn-lt"/>
                <a:cs typeface="+mn-cs"/>
              </a:rPr>
              <a:t>credit card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Reservations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made over the internet can only be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cancelled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across the counter.</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system will also have a querying facility that allows users to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check train time-tables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fares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availability of tickets</a:t>
            </a:r>
            <a:r>
              <a:rPr kumimoji="0" lang="en-US" sz="2400" b="0" i="0" u="none" strike="noStrike" kern="1200" cap="none" spc="0" normalizeH="0" baseline="0" noProof="0" dirty="0" smtClean="0">
                <a:ln>
                  <a:noFill/>
                </a:ln>
                <a:solidFill>
                  <a:srgbClr val="FF0066"/>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Tools - Use Case</a:t>
            </a:r>
            <a:br>
              <a:rPr lang="en-US" dirty="0"/>
            </a:br>
            <a:r>
              <a:rPr lang="en-US" dirty="0"/>
              <a:t>Use Case –</a:t>
            </a:r>
            <a:r>
              <a:rPr lang="en-US" dirty="0" smtClean="0"/>
              <a:t> </a:t>
            </a:r>
            <a:r>
              <a:rPr lang="en-US" dirty="0"/>
              <a:t>Example </a:t>
            </a:r>
            <a:r>
              <a:rPr lang="en-US" dirty="0" smtClean="0"/>
              <a:t>2/3</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5809" y="1472686"/>
            <a:ext cx="5952381" cy="4476191"/>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Tools - Use Case</a:t>
            </a:r>
            <a:br>
              <a:rPr lang="en-US" dirty="0" smtClean="0"/>
            </a:br>
            <a:r>
              <a:rPr lang="en-US" dirty="0" smtClean="0"/>
              <a:t>Use Case Diagram – Example 3/3</a:t>
            </a:r>
            <a:endParaRPr lang="en-US" dirty="0"/>
          </a:p>
        </p:txBody>
      </p:sp>
      <p:pic>
        <p:nvPicPr>
          <p:cNvPr id="48" name="Content Placeholder 4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0067" y="1295400"/>
            <a:ext cx="5283865" cy="48307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1/6</a:t>
            </a:r>
            <a:endParaRPr lang="en-US" dirty="0"/>
          </a:p>
        </p:txBody>
      </p:sp>
      <p:sp>
        <p:nvSpPr>
          <p:cNvPr id="3" name="Content Placeholder 2"/>
          <p:cNvSpPr>
            <a:spLocks noGrp="1"/>
          </p:cNvSpPr>
          <p:nvPr>
            <p:ph idx="1"/>
          </p:nvPr>
        </p:nvSpPr>
        <p:spPr/>
        <p:txBody>
          <a:bodyPr/>
          <a:lstStyle/>
          <a:p>
            <a:r>
              <a:rPr lang="en-US" dirty="0" smtClean="0"/>
              <a:t>Text description of use case functionality in the user language and terminology</a:t>
            </a:r>
          </a:p>
          <a:p>
            <a:r>
              <a:rPr lang="en-US" dirty="0" smtClean="0"/>
              <a:t>No specific UML format</a:t>
            </a:r>
          </a:p>
          <a:p>
            <a:r>
              <a:rPr lang="en-US" dirty="0" smtClean="0"/>
              <a:t>Describes WHAT and not HOW</a:t>
            </a:r>
          </a:p>
          <a:p>
            <a:r>
              <a:rPr lang="en-US" dirty="0" smtClean="0"/>
              <a:t>Typically includes:</a:t>
            </a:r>
          </a:p>
          <a:p>
            <a:pPr lvl="1"/>
            <a:r>
              <a:rPr lang="en-US" dirty="0" smtClean="0"/>
              <a:t>Objectives of the use case</a:t>
            </a:r>
          </a:p>
          <a:p>
            <a:pPr lvl="1"/>
            <a:r>
              <a:rPr lang="en-US" dirty="0" smtClean="0"/>
              <a:t>How the use case is initiated</a:t>
            </a:r>
          </a:p>
          <a:p>
            <a:pPr lvl="1"/>
            <a:r>
              <a:rPr lang="en-US" dirty="0" smtClean="0"/>
              <a:t>The flow of events (main flow, alternative flow)</a:t>
            </a:r>
          </a:p>
          <a:p>
            <a:pPr lvl="1"/>
            <a:r>
              <a:rPr lang="en-US" dirty="0" smtClean="0"/>
              <a:t>How the use case finishes with a value to the actor and more...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2/6</a:t>
            </a:r>
            <a:endParaRPr lang="en-US" dirty="0"/>
          </a:p>
        </p:txBody>
      </p:sp>
      <p:sp>
        <p:nvSpPr>
          <p:cNvPr id="3" name="Content Placeholder 2"/>
          <p:cNvSpPr>
            <a:spLocks noGrp="1"/>
          </p:cNvSpPr>
          <p:nvPr>
            <p:ph idx="1"/>
          </p:nvPr>
        </p:nvSpPr>
        <p:spPr/>
        <p:txBody>
          <a:bodyPr/>
          <a:lstStyle/>
          <a:p>
            <a:r>
              <a:rPr lang="en-US" smtClean="0"/>
              <a:t>Use case description serves as a ‘bridge’ between stakeholders of a system and the development team.</a:t>
            </a:r>
            <a:endParaRPr lang="en-US" dirty="0" smtClean="0"/>
          </a:p>
        </p:txBody>
      </p:sp>
      <p:sp>
        <p:nvSpPr>
          <p:cNvPr id="4" name="Rectangle 4"/>
          <p:cNvSpPr>
            <a:spLocks noChangeArrowheads="1"/>
          </p:cNvSpPr>
          <p:nvPr/>
        </p:nvSpPr>
        <p:spPr bwMode="auto">
          <a:xfrm>
            <a:off x="861120" y="4224536"/>
            <a:ext cx="1676400" cy="10826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b="1">
                <a:solidFill>
                  <a:schemeClr val="bg1"/>
                </a:solidFill>
              </a:rPr>
              <a:t>Use Case </a:t>
            </a:r>
          </a:p>
          <a:p>
            <a:pPr algn="ctr"/>
            <a:r>
              <a:rPr lang="en-US" b="1">
                <a:solidFill>
                  <a:schemeClr val="bg1"/>
                </a:solidFill>
              </a:rPr>
              <a:t>Diagram</a:t>
            </a:r>
          </a:p>
        </p:txBody>
      </p:sp>
      <p:sp>
        <p:nvSpPr>
          <p:cNvPr id="5" name="Rectangle 5"/>
          <p:cNvSpPr>
            <a:spLocks noChangeArrowheads="1"/>
          </p:cNvSpPr>
          <p:nvPr/>
        </p:nvSpPr>
        <p:spPr bwMode="auto">
          <a:xfrm>
            <a:off x="6880920" y="4164211"/>
            <a:ext cx="1981200" cy="9906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a:solidFill>
                  <a:schemeClr val="bg1"/>
                </a:solidFill>
              </a:rPr>
              <a:t>Use Case</a:t>
            </a:r>
          </a:p>
          <a:p>
            <a:pPr algn="ctr"/>
            <a:r>
              <a:rPr lang="en-US" b="1">
                <a:solidFill>
                  <a:schemeClr val="bg1"/>
                </a:solidFill>
              </a:rPr>
              <a:t>Specification</a:t>
            </a:r>
          </a:p>
        </p:txBody>
      </p:sp>
      <p:pic>
        <p:nvPicPr>
          <p:cNvPr id="6" name="Picture 6" descr="MCPE02665_0000[1]"/>
          <p:cNvPicPr>
            <a:picLocks noChangeAspect="1" noChangeArrowheads="1"/>
          </p:cNvPicPr>
          <p:nvPr/>
        </p:nvPicPr>
        <p:blipFill>
          <a:blip r:embed="rId3" cstate="print"/>
          <a:srcRect/>
          <a:stretch>
            <a:fillRect/>
          </a:stretch>
        </p:blipFill>
        <p:spPr bwMode="auto">
          <a:xfrm>
            <a:off x="3680520" y="3189486"/>
            <a:ext cx="1946275" cy="1136826"/>
          </a:xfrm>
          <a:prstGeom prst="rect">
            <a:avLst/>
          </a:prstGeom>
          <a:noFill/>
        </p:spPr>
      </p:pic>
      <p:sp>
        <p:nvSpPr>
          <p:cNvPr id="7" name="AutoShape 8"/>
          <p:cNvSpPr>
            <a:spLocks noChangeArrowheads="1"/>
          </p:cNvSpPr>
          <p:nvPr/>
        </p:nvSpPr>
        <p:spPr bwMode="auto">
          <a:xfrm>
            <a:off x="2689920" y="4316611"/>
            <a:ext cx="4038600" cy="6858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en-US"/>
          </a:p>
        </p:txBody>
      </p:sp>
      <p:sp>
        <p:nvSpPr>
          <p:cNvPr id="8" name="Text Box 10"/>
          <p:cNvSpPr txBox="1">
            <a:spLocks noChangeArrowheads="1"/>
          </p:cNvSpPr>
          <p:nvPr/>
        </p:nvSpPr>
        <p:spPr bwMode="auto">
          <a:xfrm>
            <a:off x="251520" y="2852936"/>
            <a:ext cx="3230693" cy="1323439"/>
          </a:xfrm>
          <a:prstGeom prst="rect">
            <a:avLst/>
          </a:prstGeom>
          <a:noFill/>
          <a:ln w="9525">
            <a:noFill/>
            <a:miter lim="800000"/>
            <a:headEnd/>
            <a:tailEnd/>
          </a:ln>
          <a:effectLst/>
        </p:spPr>
        <p:txBody>
          <a:bodyPr wrap="none">
            <a:spAutoFit/>
          </a:bodyPr>
          <a:lstStyle/>
          <a:p>
            <a:r>
              <a:rPr lang="en-US" sz="2000" b="1" dirty="0">
                <a:latin typeface="+mn-lt"/>
              </a:rPr>
              <a:t>Systems analyst produce use</a:t>
            </a:r>
          </a:p>
          <a:p>
            <a:r>
              <a:rPr lang="en-US" sz="2000" b="1" dirty="0">
                <a:latin typeface="+mn-lt"/>
              </a:rPr>
              <a:t>case diagram &amp; use case </a:t>
            </a:r>
          </a:p>
          <a:p>
            <a:r>
              <a:rPr lang="en-US" sz="2000" b="1" dirty="0">
                <a:latin typeface="+mn-lt"/>
              </a:rPr>
              <a:t>specification in consultation </a:t>
            </a:r>
          </a:p>
          <a:p>
            <a:r>
              <a:rPr lang="en-US" sz="2000" b="1" dirty="0">
                <a:latin typeface="+mn-lt"/>
              </a:rPr>
              <a:t>with end users</a:t>
            </a:r>
          </a:p>
        </p:txBody>
      </p:sp>
      <p:sp>
        <p:nvSpPr>
          <p:cNvPr id="9" name="AutoShape 12"/>
          <p:cNvSpPr>
            <a:spLocks noChangeArrowheads="1"/>
          </p:cNvSpPr>
          <p:nvPr/>
        </p:nvSpPr>
        <p:spPr bwMode="auto">
          <a:xfrm rot="5400000">
            <a:off x="7566719" y="5231010"/>
            <a:ext cx="533402"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3/6</a:t>
            </a:r>
            <a:endParaRPr lang="en-US" dirty="0"/>
          </a:p>
        </p:txBody>
      </p:sp>
      <p:sp>
        <p:nvSpPr>
          <p:cNvPr id="3" name="Content Placeholder 2"/>
          <p:cNvSpPr>
            <a:spLocks noGrp="1"/>
          </p:cNvSpPr>
          <p:nvPr>
            <p:ph idx="1"/>
          </p:nvPr>
        </p:nvSpPr>
        <p:spPr/>
        <p:txBody>
          <a:bodyPr/>
          <a:lstStyle/>
          <a:p>
            <a:r>
              <a:rPr lang="en-US" smtClean="0"/>
              <a:t>Flow of events</a:t>
            </a:r>
          </a:p>
          <a:p>
            <a:pPr lvl="1"/>
            <a:r>
              <a:rPr lang="en-US" smtClean="0"/>
              <a:t>Use Case is an abstraction of behavior (set of sequences)</a:t>
            </a:r>
          </a:p>
          <a:p>
            <a:pPr lvl="1"/>
            <a:r>
              <a:rPr lang="en-US" smtClean="0"/>
              <a:t>The behavior of the Use Case can be described by a “flow of events” - which spells out in detail what exactly the Use Case does</a:t>
            </a:r>
          </a:p>
          <a:p>
            <a:pPr lvl="2"/>
            <a:r>
              <a:rPr lang="en-US" smtClean="0"/>
              <a:t>main flow: what happens and in what order when all is well</a:t>
            </a:r>
          </a:p>
          <a:p>
            <a:pPr lvl="2"/>
            <a:r>
              <a:rPr lang="en-US" smtClean="0"/>
              <a:t>alternate flow(s): what happens and in what order when something goes wrong</a:t>
            </a:r>
          </a:p>
          <a:p>
            <a:pPr lvl="2"/>
            <a:r>
              <a:rPr lang="en-US" smtClean="0"/>
              <a:t>exception flow: things don’t always go as planned. An exception is an error condition that is important enough to the application to capture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4/6</a:t>
            </a:r>
            <a:endParaRPr lang="en-US" sz="2800" dirty="0"/>
          </a:p>
        </p:txBody>
      </p:sp>
      <p:graphicFrame>
        <p:nvGraphicFramePr>
          <p:cNvPr id="4" name="Content Placeholder 5"/>
          <p:cNvGraphicFramePr>
            <a:graphicFrameLocks/>
          </p:cNvGraphicFramePr>
          <p:nvPr>
            <p:extLst>
              <p:ext uri="{D42A27DB-BD31-4B8C-83A1-F6EECF244321}">
                <p14:modId xmlns:p14="http://schemas.microsoft.com/office/powerpoint/2010/main" val="1043467137"/>
              </p:ext>
            </p:extLst>
          </p:nvPr>
        </p:nvGraphicFramePr>
        <p:xfrm>
          <a:off x="323528" y="1272128"/>
          <a:ext cx="8458200" cy="43891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314600"/>
                <a:gridCol w="6143600"/>
              </a:tblGrid>
              <a:tr h="216024">
                <a:tc>
                  <a:txBody>
                    <a:bodyPr/>
                    <a:lstStyle/>
                    <a:p>
                      <a:pPr algn="r"/>
                      <a:r>
                        <a:rPr lang="en-US" sz="1800" b="1" dirty="0" smtClean="0"/>
                        <a:t>Key components</a:t>
                      </a:r>
                      <a:endParaRPr lang="en-US" sz="1800" b="1" dirty="0"/>
                    </a:p>
                  </a:txBody>
                  <a:tcPr/>
                </a:tc>
                <a:tc>
                  <a:txBody>
                    <a:bodyPr/>
                    <a:lstStyle/>
                    <a:p>
                      <a:r>
                        <a:rPr lang="en-US" sz="1800" b="1" dirty="0" smtClean="0"/>
                        <a:t>Explanation</a:t>
                      </a:r>
                      <a:endParaRPr lang="en-US" sz="1800" b="1" dirty="0"/>
                    </a:p>
                  </a:txBody>
                  <a:tcPr/>
                </a:tc>
              </a:tr>
              <a:tr h="312289">
                <a:tc>
                  <a:txBody>
                    <a:bodyPr/>
                    <a:lstStyle/>
                    <a:p>
                      <a:pPr algn="r"/>
                      <a:r>
                        <a:rPr lang="en-US" sz="1800" b="1" dirty="0" smtClean="0"/>
                        <a:t>Name</a:t>
                      </a:r>
                      <a:endParaRPr lang="en-US" sz="1800" b="1" dirty="0"/>
                    </a:p>
                  </a:txBody>
                  <a:tcPr/>
                </a:tc>
                <a:tc>
                  <a:txBody>
                    <a:bodyPr/>
                    <a:lstStyle/>
                    <a:p>
                      <a:r>
                        <a:rPr lang="en-US" sz="1800" i="1" dirty="0" smtClean="0"/>
                        <a:t>Clear, unique name of the use case (verb,</a:t>
                      </a:r>
                      <a:r>
                        <a:rPr lang="en-US" sz="1800" i="1" baseline="0" dirty="0" smtClean="0"/>
                        <a:t> goal-driven)</a:t>
                      </a:r>
                      <a:endParaRPr lang="en-US" sz="1800" i="1" dirty="0"/>
                    </a:p>
                  </a:txBody>
                  <a:tcPr/>
                </a:tc>
              </a:tr>
              <a:tr h="132576">
                <a:tc>
                  <a:txBody>
                    <a:bodyPr/>
                    <a:lstStyle/>
                    <a:p>
                      <a:pPr algn="r"/>
                      <a:r>
                        <a:rPr lang="en-US" sz="1800" b="1" dirty="0" smtClean="0"/>
                        <a:t>Actors</a:t>
                      </a:r>
                      <a:endParaRPr lang="en-US" sz="1800" b="1" dirty="0"/>
                    </a:p>
                  </a:txBody>
                  <a:tcPr/>
                </a:tc>
                <a:tc>
                  <a:txBody>
                    <a:bodyPr/>
                    <a:lstStyle/>
                    <a:p>
                      <a:r>
                        <a:rPr lang="en-US" sz="1800" i="1" dirty="0" smtClean="0"/>
                        <a:t>Someone or something that </a:t>
                      </a:r>
                      <a:r>
                        <a:rPr lang="en-US" sz="1800" i="1" u="sng" dirty="0" smtClean="0"/>
                        <a:t>interacts</a:t>
                      </a:r>
                      <a:r>
                        <a:rPr lang="en-US" sz="1800" i="1" baseline="0" dirty="0" smtClean="0"/>
                        <a:t> with the use case</a:t>
                      </a:r>
                      <a:endParaRPr lang="en-US" sz="1800" i="1" dirty="0"/>
                    </a:p>
                  </a:txBody>
                  <a:tcPr/>
                </a:tc>
              </a:tr>
              <a:tr h="126856">
                <a:tc>
                  <a:txBody>
                    <a:bodyPr/>
                    <a:lstStyle/>
                    <a:p>
                      <a:pPr algn="r"/>
                      <a:r>
                        <a:rPr lang="en-US" sz="1800" b="1" dirty="0" smtClean="0"/>
                        <a:t>Description</a:t>
                      </a:r>
                      <a:endParaRPr lang="en-US" sz="1800" b="1" dirty="0"/>
                    </a:p>
                  </a:txBody>
                  <a:tcPr/>
                </a:tc>
                <a:tc>
                  <a:txBody>
                    <a:bodyPr/>
                    <a:lstStyle/>
                    <a:p>
                      <a:r>
                        <a:rPr lang="en-US" sz="1800" i="1" dirty="0" smtClean="0"/>
                        <a:t>Brief</a:t>
                      </a:r>
                      <a:r>
                        <a:rPr lang="en-US" sz="1800" i="1" baseline="0" dirty="0" smtClean="0"/>
                        <a:t> </a:t>
                      </a:r>
                      <a:r>
                        <a:rPr lang="en-US" sz="1800" i="1" u="sng" baseline="0" dirty="0" smtClean="0"/>
                        <a:t>overview</a:t>
                      </a:r>
                      <a:r>
                        <a:rPr lang="en-US" sz="1800" i="1" baseline="0" dirty="0" smtClean="0"/>
                        <a:t> of the use case, describing the main idea</a:t>
                      </a:r>
                      <a:endParaRPr lang="en-US" sz="1800" i="1" dirty="0"/>
                    </a:p>
                  </a:txBody>
                  <a:tcPr/>
                </a:tc>
              </a:tr>
              <a:tr h="312289">
                <a:tc>
                  <a:txBody>
                    <a:bodyPr/>
                    <a:lstStyle/>
                    <a:p>
                      <a:pPr algn="r"/>
                      <a:r>
                        <a:rPr lang="en-US" sz="1800" b="1" dirty="0" smtClean="0"/>
                        <a:t>Goal</a:t>
                      </a:r>
                      <a:endParaRPr lang="en-US" sz="1800" b="1" dirty="0"/>
                    </a:p>
                  </a:txBody>
                  <a:tcPr/>
                </a:tc>
                <a:tc>
                  <a:txBody>
                    <a:bodyPr/>
                    <a:lstStyle/>
                    <a:p>
                      <a:r>
                        <a:rPr lang="en-US" sz="1800" i="1" dirty="0" smtClean="0"/>
                        <a:t>What the</a:t>
                      </a:r>
                      <a:r>
                        <a:rPr lang="en-US" sz="1800" i="1" baseline="0" dirty="0" smtClean="0"/>
                        <a:t> actors </a:t>
                      </a:r>
                      <a:r>
                        <a:rPr lang="en-US" sz="1800" i="1" u="sng" baseline="0" dirty="0" smtClean="0"/>
                        <a:t>achieve</a:t>
                      </a:r>
                      <a:r>
                        <a:rPr lang="en-US" sz="1800" i="1" baseline="0" dirty="0" smtClean="0"/>
                        <a:t> with this use case</a:t>
                      </a:r>
                      <a:endParaRPr lang="en-US" sz="1800" i="1" dirty="0"/>
                    </a:p>
                  </a:txBody>
                  <a:tcPr/>
                </a:tc>
              </a:tr>
              <a:tr h="0">
                <a:tc>
                  <a:txBody>
                    <a:bodyPr/>
                    <a:lstStyle/>
                    <a:p>
                      <a:pPr algn="r"/>
                      <a:r>
                        <a:rPr lang="en-US" sz="1800" b="1" dirty="0" smtClean="0"/>
                        <a:t>Pre-condition</a:t>
                      </a:r>
                      <a:endParaRPr lang="en-US" sz="1800" b="1" dirty="0"/>
                    </a:p>
                  </a:txBody>
                  <a:tcPr/>
                </a:tc>
                <a:tc>
                  <a:txBody>
                    <a:bodyPr/>
                    <a:lstStyle/>
                    <a:p>
                      <a:r>
                        <a:rPr lang="en-US" sz="1800" i="1" kern="1200" dirty="0" smtClean="0">
                          <a:solidFill>
                            <a:schemeClr val="dk1"/>
                          </a:solidFill>
                          <a:latin typeface="+mn-lt"/>
                          <a:ea typeface="+mn-ea"/>
                          <a:cs typeface="+mn-cs"/>
                        </a:rPr>
                        <a:t>State(s) the system can be in </a:t>
                      </a:r>
                      <a:r>
                        <a:rPr lang="en-US" sz="1800" i="1" u="sng" kern="1200" dirty="0" smtClean="0">
                          <a:solidFill>
                            <a:schemeClr val="dk1"/>
                          </a:solidFill>
                          <a:latin typeface="+mn-lt"/>
                          <a:ea typeface="+mn-ea"/>
                          <a:cs typeface="+mn-cs"/>
                        </a:rPr>
                        <a:t>before</a:t>
                      </a:r>
                      <a:r>
                        <a:rPr lang="en-US" sz="1800" i="1" kern="1200" dirty="0" smtClean="0">
                          <a:solidFill>
                            <a:schemeClr val="dk1"/>
                          </a:solidFill>
                          <a:latin typeface="+mn-lt"/>
                          <a:ea typeface="+mn-ea"/>
                          <a:cs typeface="+mn-cs"/>
                        </a:rPr>
                        <a:t> the use case starts</a:t>
                      </a:r>
                      <a:endParaRPr lang="en-US" sz="1800" dirty="0"/>
                    </a:p>
                  </a:txBody>
                  <a:tcPr/>
                </a:tc>
              </a:tr>
              <a:tr h="0">
                <a:tc>
                  <a:txBody>
                    <a:bodyPr/>
                    <a:lstStyle/>
                    <a:p>
                      <a:pPr algn="r"/>
                      <a:r>
                        <a:rPr lang="en-US" sz="1800" b="1" dirty="0" smtClean="0"/>
                        <a:t>Trigger</a:t>
                      </a:r>
                      <a:endParaRPr lang="en-US" sz="1800" b="1" dirty="0"/>
                    </a:p>
                  </a:txBody>
                  <a:tcPr/>
                </a:tc>
                <a:tc>
                  <a:txBody>
                    <a:bodyPr/>
                    <a:lstStyle/>
                    <a:p>
                      <a:r>
                        <a:rPr lang="en-US" sz="1800" i="1" dirty="0" smtClean="0"/>
                        <a:t>Event that causes the use case to be </a:t>
                      </a:r>
                      <a:r>
                        <a:rPr lang="en-US" sz="1800" i="1" u="sng" dirty="0" smtClean="0"/>
                        <a:t>initiated</a:t>
                      </a:r>
                      <a:endParaRPr lang="en-US" sz="1800" i="1" u="sng" dirty="0"/>
                    </a:p>
                  </a:txBody>
                  <a:tcPr/>
                </a:tc>
              </a:tr>
              <a:tr h="0">
                <a:tc>
                  <a:txBody>
                    <a:bodyPr/>
                    <a:lstStyle/>
                    <a:p>
                      <a:pPr algn="r"/>
                      <a:r>
                        <a:rPr lang="en-US" sz="1800" b="1" dirty="0" smtClean="0"/>
                        <a:t>Post-condition</a:t>
                      </a:r>
                      <a:endParaRPr lang="en-US" sz="1800" b="1" dirty="0"/>
                    </a:p>
                  </a:txBody>
                  <a:tcPr/>
                </a:tc>
                <a:tc>
                  <a:txBody>
                    <a:bodyPr/>
                    <a:lstStyle/>
                    <a:p>
                      <a:r>
                        <a:rPr lang="en-US" sz="1800" i="1" kern="1200" dirty="0" smtClean="0">
                          <a:solidFill>
                            <a:schemeClr val="dk1"/>
                          </a:solidFill>
                          <a:latin typeface="+mn-lt"/>
                          <a:ea typeface="+mn-ea"/>
                          <a:cs typeface="+mn-cs"/>
                        </a:rPr>
                        <a:t>State(s) the system can be in </a:t>
                      </a:r>
                      <a:r>
                        <a:rPr lang="en-US" sz="1800" i="1" u="sng" kern="1200" dirty="0" smtClean="0">
                          <a:solidFill>
                            <a:schemeClr val="dk1"/>
                          </a:solidFill>
                          <a:latin typeface="+mn-lt"/>
                          <a:ea typeface="+mn-ea"/>
                          <a:cs typeface="+mn-cs"/>
                        </a:rPr>
                        <a:t>after </a:t>
                      </a:r>
                      <a:r>
                        <a:rPr lang="en-US" sz="1800" i="1" kern="1200" dirty="0" smtClean="0">
                          <a:solidFill>
                            <a:schemeClr val="dk1"/>
                          </a:solidFill>
                          <a:latin typeface="+mn-lt"/>
                          <a:ea typeface="+mn-ea"/>
                          <a:cs typeface="+mn-cs"/>
                        </a:rPr>
                        <a:t>the use case finishes</a:t>
                      </a:r>
                      <a:endParaRPr lang="en-US" sz="1800" dirty="0"/>
                    </a:p>
                  </a:txBody>
                  <a:tcPr/>
                </a:tc>
              </a:tr>
              <a:tr h="0">
                <a:tc>
                  <a:txBody>
                    <a:bodyPr/>
                    <a:lstStyle/>
                    <a:p>
                      <a:pPr algn="r"/>
                      <a:r>
                        <a:rPr lang="en-US" sz="1800" b="1" dirty="0" smtClean="0"/>
                        <a:t>Normal</a:t>
                      </a:r>
                      <a:r>
                        <a:rPr lang="en-US" sz="1800" b="1" baseline="0" dirty="0" smtClean="0"/>
                        <a:t> flow</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t>Typical</a:t>
                      </a:r>
                      <a:r>
                        <a:rPr lang="en-US" sz="1800" i="1" baseline="0" dirty="0" smtClean="0"/>
                        <a:t>  (</a:t>
                      </a:r>
                      <a:r>
                        <a:rPr lang="en-US" sz="1800" i="1" u="sng" baseline="0" dirty="0" smtClean="0"/>
                        <a:t>primary</a:t>
                      </a:r>
                      <a:r>
                        <a:rPr lang="en-US" sz="1800" i="1" baseline="0" dirty="0" smtClean="0"/>
                        <a:t>) p</a:t>
                      </a:r>
                      <a:r>
                        <a:rPr lang="en-US" sz="1800" i="1" dirty="0" smtClean="0"/>
                        <a:t>rocessing path</a:t>
                      </a:r>
                      <a:endParaRPr lang="en-US" sz="1800" i="1" dirty="0"/>
                    </a:p>
                  </a:txBody>
                  <a:tcPr/>
                </a:tc>
              </a:tr>
              <a:tr h="0">
                <a:tc>
                  <a:txBody>
                    <a:bodyPr/>
                    <a:lstStyle/>
                    <a:p>
                      <a:pPr algn="r"/>
                      <a:r>
                        <a:rPr lang="en-US" sz="1800" b="1" dirty="0" smtClean="0"/>
                        <a:t>Alternative flow</a:t>
                      </a:r>
                      <a:endParaRPr lang="en-US" sz="1800" b="1" dirty="0"/>
                    </a:p>
                  </a:txBody>
                  <a:tcPr/>
                </a:tc>
                <a:tc>
                  <a:txBody>
                    <a:bodyPr/>
                    <a:lstStyle/>
                    <a:p>
                      <a:r>
                        <a:rPr lang="en-US" sz="1800" i="1" dirty="0" smtClean="0"/>
                        <a:t>Alternative </a:t>
                      </a:r>
                      <a:r>
                        <a:rPr lang="en-US" sz="1800" i="1" baseline="0" dirty="0" smtClean="0"/>
                        <a:t> (</a:t>
                      </a:r>
                      <a:r>
                        <a:rPr lang="en-US" sz="1800" i="1" u="sng" baseline="0" dirty="0" smtClean="0"/>
                        <a:t>secondary</a:t>
                      </a:r>
                      <a:r>
                        <a:rPr lang="en-US" sz="1800" i="1" baseline="0" dirty="0" smtClean="0"/>
                        <a:t>) </a:t>
                      </a:r>
                      <a:r>
                        <a:rPr lang="en-US" sz="1800" i="1" dirty="0" smtClean="0"/>
                        <a:t>processing path</a:t>
                      </a:r>
                      <a:endParaRPr lang="en-US" sz="1800" i="1" dirty="0"/>
                    </a:p>
                  </a:txBody>
                  <a:tcPr/>
                </a:tc>
              </a:tr>
              <a:tr h="0">
                <a:tc>
                  <a:txBody>
                    <a:bodyPr/>
                    <a:lstStyle/>
                    <a:p>
                      <a:pPr algn="r"/>
                      <a:r>
                        <a:rPr lang="en-US" sz="1800" b="1" dirty="0" smtClean="0"/>
                        <a:t>Exception flow</a:t>
                      </a:r>
                      <a:endParaRPr lang="en-US" sz="1800" b="1" dirty="0"/>
                    </a:p>
                  </a:txBody>
                  <a:tcPr/>
                </a:tc>
                <a:tc>
                  <a:txBody>
                    <a:bodyPr/>
                    <a:lstStyle/>
                    <a:p>
                      <a:r>
                        <a:rPr lang="en-US" sz="1800" i="1" dirty="0" smtClean="0"/>
                        <a:t>When things go </a:t>
                      </a:r>
                      <a:r>
                        <a:rPr lang="en-US" sz="1800" i="1" u="sng" dirty="0" smtClean="0"/>
                        <a:t>wrong</a:t>
                      </a:r>
                      <a:r>
                        <a:rPr lang="en-US" sz="1800" i="1" dirty="0" smtClean="0"/>
                        <a:t> at the system level</a:t>
                      </a:r>
                      <a:endParaRPr lang="en-US" sz="1800" i="1" dirty="0"/>
                    </a:p>
                  </a:txBody>
                  <a:tcPr/>
                </a:tc>
              </a:tr>
              <a:tr h="312289">
                <a:tc>
                  <a:txBody>
                    <a:bodyPr/>
                    <a:lstStyle/>
                    <a:p>
                      <a:pPr algn="r"/>
                      <a:r>
                        <a:rPr lang="en-US" sz="1800" b="1" dirty="0" smtClean="0"/>
                        <a:t>Others</a:t>
                      </a:r>
                      <a:endParaRPr lang="en-US" sz="1800" b="1" dirty="0"/>
                    </a:p>
                  </a:txBody>
                  <a:tcPr/>
                </a:tc>
                <a:tc>
                  <a:txBody>
                    <a:bodyPr/>
                    <a:lstStyle/>
                    <a:p>
                      <a:r>
                        <a:rPr lang="en-US" sz="1800" dirty="0" smtClean="0"/>
                        <a:t>Business rules, Assumption, Notes, etc.</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5/6</a:t>
            </a:r>
            <a:endParaRPr lang="en-US" dirty="0"/>
          </a:p>
        </p:txBody>
      </p:sp>
      <p:sp>
        <p:nvSpPr>
          <p:cNvPr id="3" name="Content Placeholder 2"/>
          <p:cNvSpPr>
            <a:spLocks noGrp="1"/>
          </p:cNvSpPr>
          <p:nvPr>
            <p:ph idx="1"/>
          </p:nvPr>
        </p:nvSpPr>
        <p:spPr/>
        <p:txBody>
          <a:bodyPr/>
          <a:lstStyle/>
          <a:p>
            <a:r>
              <a:rPr lang="en-US" smtClean="0"/>
              <a:t>Example</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74597425"/>
              </p:ext>
            </p:extLst>
          </p:nvPr>
        </p:nvGraphicFramePr>
        <p:xfrm>
          <a:off x="611560" y="1772816"/>
          <a:ext cx="8208912" cy="4464494"/>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70717"/>
                <a:gridCol w="6138195"/>
              </a:tblGrid>
              <a:tr h="445639">
                <a:tc gridSpan="2">
                  <a:txBody>
                    <a:bodyPr/>
                    <a:lstStyle/>
                    <a:p>
                      <a:pPr algn="l"/>
                      <a:r>
                        <a:rPr lang="en-US" sz="2000" b="1" dirty="0" smtClean="0"/>
                        <a:t>Make a seat</a:t>
                      </a:r>
                      <a:r>
                        <a:rPr lang="en-US" sz="2000" b="1" baseline="0" dirty="0" smtClean="0"/>
                        <a:t> </a:t>
                      </a:r>
                      <a:r>
                        <a:rPr lang="en-US" sz="2000" b="1" dirty="0" smtClean="0"/>
                        <a:t>reservation</a:t>
                      </a:r>
                      <a:r>
                        <a:rPr lang="en-US" sz="2000" b="1" baseline="0" dirty="0" smtClean="0"/>
                        <a:t> use case</a:t>
                      </a:r>
                      <a:endParaRPr lang="en-US" sz="2000" b="1" dirty="0"/>
                    </a:p>
                  </a:txBody>
                  <a:tcPr/>
                </a:tc>
                <a:tc hMerge="1">
                  <a:txBody>
                    <a:bodyPr/>
                    <a:lstStyle/>
                    <a:p>
                      <a:endParaRPr lang="en-US" sz="2000" b="1" dirty="0"/>
                    </a:p>
                  </a:txBody>
                  <a:tcPr/>
                </a:tc>
              </a:tr>
              <a:tr h="445639">
                <a:tc>
                  <a:txBody>
                    <a:bodyPr/>
                    <a:lstStyle/>
                    <a:p>
                      <a:pPr algn="r"/>
                      <a:r>
                        <a:rPr lang="en-US" sz="2000" b="1" dirty="0" smtClean="0"/>
                        <a:t>Name</a:t>
                      </a:r>
                      <a:endParaRPr lang="en-US" sz="2000" b="1" dirty="0"/>
                    </a:p>
                  </a:txBody>
                  <a:tcPr/>
                </a:tc>
                <a:tc>
                  <a:txBody>
                    <a:bodyPr/>
                    <a:lstStyle/>
                    <a:p>
                      <a:r>
                        <a:rPr lang="en-US" sz="2000" i="1" dirty="0" smtClean="0"/>
                        <a:t>Make</a:t>
                      </a:r>
                      <a:r>
                        <a:rPr lang="en-US" sz="2000" i="1" baseline="0" dirty="0" smtClean="0"/>
                        <a:t> reservation</a:t>
                      </a:r>
                      <a:endParaRPr lang="en-US" sz="2000" i="1" dirty="0"/>
                    </a:p>
                  </a:txBody>
                  <a:tcPr/>
                </a:tc>
              </a:tr>
              <a:tr h="445639">
                <a:tc>
                  <a:txBody>
                    <a:bodyPr/>
                    <a:lstStyle/>
                    <a:p>
                      <a:pPr algn="r"/>
                      <a:r>
                        <a:rPr lang="en-US" sz="2000" b="1" dirty="0" smtClean="0"/>
                        <a:t>Actors</a:t>
                      </a:r>
                      <a:endParaRPr lang="en-US" sz="2000" b="1" dirty="0"/>
                    </a:p>
                  </a:txBody>
                  <a:tcPr/>
                </a:tc>
                <a:tc>
                  <a:txBody>
                    <a:bodyPr/>
                    <a:lstStyle/>
                    <a:p>
                      <a:r>
                        <a:rPr lang="en-US" sz="2000" i="1" dirty="0" smtClean="0"/>
                        <a:t>Passenger</a:t>
                      </a:r>
                      <a:endParaRPr lang="en-US" sz="2000" i="1" dirty="0"/>
                    </a:p>
                  </a:txBody>
                  <a:tcPr/>
                </a:tc>
              </a:tr>
              <a:tr h="745433">
                <a:tc>
                  <a:txBody>
                    <a:bodyPr/>
                    <a:lstStyle/>
                    <a:p>
                      <a:pPr algn="r"/>
                      <a:r>
                        <a:rPr lang="en-US" sz="2000" b="1" dirty="0" smtClean="0"/>
                        <a:t>Description</a:t>
                      </a:r>
                      <a:endParaRPr lang="en-US" sz="2000" b="1" dirty="0"/>
                    </a:p>
                  </a:txBody>
                  <a:tcPr/>
                </a:tc>
                <a:tc>
                  <a:txBody>
                    <a:bodyPr/>
                    <a:lstStyle/>
                    <a:p>
                      <a:r>
                        <a:rPr lang="en-US" sz="2000" i="1" dirty="0" smtClean="0"/>
                        <a:t>Allows a passenger to book</a:t>
                      </a:r>
                      <a:r>
                        <a:rPr lang="en-US" sz="2000" i="1" baseline="0" dirty="0" smtClean="0"/>
                        <a:t> a plane seat for a journey from the Website</a:t>
                      </a:r>
                      <a:endParaRPr lang="en-US" sz="2000" i="1" dirty="0"/>
                    </a:p>
                  </a:txBody>
                  <a:tcPr/>
                </a:tc>
              </a:tr>
              <a:tr h="445639">
                <a:tc>
                  <a:txBody>
                    <a:bodyPr/>
                    <a:lstStyle/>
                    <a:p>
                      <a:pPr algn="r"/>
                      <a:r>
                        <a:rPr lang="en-US" sz="2000" b="1" dirty="0" smtClean="0"/>
                        <a:t>Goal</a:t>
                      </a:r>
                      <a:endParaRPr lang="en-US" sz="2000" b="1" dirty="0"/>
                    </a:p>
                  </a:txBody>
                  <a:tcPr/>
                </a:tc>
                <a:tc>
                  <a:txBody>
                    <a:bodyPr/>
                    <a:lstStyle/>
                    <a:p>
                      <a:r>
                        <a:rPr lang="en-US" sz="2000" i="1" dirty="0" smtClean="0"/>
                        <a:t>Reserve a seat</a:t>
                      </a:r>
                      <a:endParaRPr lang="en-US" sz="2000" i="1" dirty="0"/>
                    </a:p>
                  </a:txBody>
                  <a:tcPr/>
                </a:tc>
              </a:tr>
              <a:tr h="445639">
                <a:tc>
                  <a:txBody>
                    <a:bodyPr/>
                    <a:lstStyle/>
                    <a:p>
                      <a:pPr algn="r"/>
                      <a:r>
                        <a:rPr lang="en-US" sz="2000" b="1" dirty="0" smtClean="0"/>
                        <a:t>Pre-condition</a:t>
                      </a:r>
                      <a:endParaRPr lang="en-US" sz="2000" b="1" dirty="0"/>
                    </a:p>
                  </a:txBody>
                  <a:tcPr/>
                </a:tc>
                <a:tc>
                  <a:txBody>
                    <a:bodyPr/>
                    <a:lstStyle/>
                    <a:p>
                      <a:r>
                        <a:rPr lang="en-US" sz="2000" i="1" dirty="0" smtClean="0"/>
                        <a:t>Main</a:t>
                      </a:r>
                      <a:r>
                        <a:rPr lang="en-US" sz="2000" i="1" baseline="0" dirty="0" smtClean="0"/>
                        <a:t> Webpage is displayed successfully</a:t>
                      </a:r>
                      <a:endParaRPr lang="en-US" sz="2000" i="1" dirty="0"/>
                    </a:p>
                  </a:txBody>
                  <a:tcPr/>
                </a:tc>
              </a:tr>
              <a:tr h="745433">
                <a:tc>
                  <a:txBody>
                    <a:bodyPr/>
                    <a:lstStyle/>
                    <a:p>
                      <a:pPr algn="r"/>
                      <a:r>
                        <a:rPr lang="en-US" sz="2000" b="1" dirty="0" smtClean="0"/>
                        <a:t>Trigger</a:t>
                      </a:r>
                      <a:endParaRPr lang="en-US" sz="2000" b="1" dirty="0"/>
                    </a:p>
                  </a:txBody>
                  <a:tcPr/>
                </a:tc>
                <a:tc>
                  <a:txBody>
                    <a:bodyPr/>
                    <a:lstStyle/>
                    <a:p>
                      <a:r>
                        <a:rPr lang="en-US" sz="2000" i="1" dirty="0" smtClean="0"/>
                        <a:t>User clicks on “Reserve</a:t>
                      </a:r>
                      <a:r>
                        <a:rPr lang="en-US" sz="2000" i="1" baseline="0" dirty="0" smtClean="0"/>
                        <a:t> seat” button on the main Webpage</a:t>
                      </a:r>
                      <a:endParaRPr lang="en-US" sz="2000" i="1" u="sng" dirty="0"/>
                    </a:p>
                  </a:txBody>
                  <a:tcPr/>
                </a:tc>
              </a:tr>
              <a:tr h="745433">
                <a:tc>
                  <a:txBody>
                    <a:bodyPr/>
                    <a:lstStyle/>
                    <a:p>
                      <a:pPr algn="r"/>
                      <a:r>
                        <a:rPr lang="en-US" sz="2000" b="1" dirty="0" smtClean="0"/>
                        <a:t>Post-condition</a:t>
                      </a:r>
                      <a:endParaRPr lang="en-US" sz="2000" b="1" dirty="0"/>
                    </a:p>
                  </a:txBody>
                  <a:tcPr/>
                </a:tc>
                <a:tc>
                  <a:txBody>
                    <a:bodyPr/>
                    <a:lstStyle/>
                    <a:p>
                      <a:pPr>
                        <a:buFont typeface="Arial" pitchFamily="34" charset="0"/>
                        <a:buChar char="•"/>
                      </a:pPr>
                      <a:r>
                        <a:rPr lang="en-US" sz="2000" i="1" kern="1200" dirty="0" smtClean="0">
                          <a:solidFill>
                            <a:schemeClr val="dk1"/>
                          </a:solidFill>
                          <a:latin typeface="+mn-lt"/>
                          <a:ea typeface="+mn-ea"/>
                          <a:cs typeface="+mn-cs"/>
                        </a:rPr>
                        <a:t> A seat</a:t>
                      </a:r>
                      <a:r>
                        <a:rPr lang="en-US" sz="2000" i="1" kern="1200" baseline="0" dirty="0" smtClean="0">
                          <a:solidFill>
                            <a:schemeClr val="dk1"/>
                          </a:solidFill>
                          <a:latin typeface="+mn-lt"/>
                          <a:ea typeface="+mn-ea"/>
                          <a:cs typeface="+mn-cs"/>
                        </a:rPr>
                        <a:t> is booked</a:t>
                      </a:r>
                    </a:p>
                    <a:p>
                      <a:pPr>
                        <a:buFont typeface="Arial" pitchFamily="34" charset="0"/>
                        <a:buChar char="•"/>
                      </a:pPr>
                      <a:r>
                        <a:rPr lang="en-US" sz="2000" i="1" kern="1200" baseline="0" dirty="0" smtClean="0">
                          <a:solidFill>
                            <a:schemeClr val="dk1"/>
                          </a:solidFill>
                          <a:latin typeface="+mn-lt"/>
                          <a:ea typeface="+mn-ea"/>
                          <a:cs typeface="+mn-cs"/>
                        </a:rPr>
                        <a:t> Number of available seats is reduced</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6/6</a:t>
            </a:r>
            <a:endParaRPr lang="en-US" dirty="0"/>
          </a:p>
        </p:txBody>
      </p:sp>
      <p:sp>
        <p:nvSpPr>
          <p:cNvPr id="3" name="Content Placeholder 2"/>
          <p:cNvSpPr>
            <a:spLocks noGrp="1"/>
          </p:cNvSpPr>
          <p:nvPr>
            <p:ph idx="1"/>
          </p:nvPr>
        </p:nvSpPr>
        <p:spPr/>
        <p:txBody>
          <a:bodyPr/>
          <a:lstStyle/>
          <a:p>
            <a:r>
              <a:rPr lang="en-US" smtClean="0"/>
              <a:t>Example</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3187569266"/>
              </p:ext>
            </p:extLst>
          </p:nvPr>
        </p:nvGraphicFramePr>
        <p:xfrm>
          <a:off x="529208" y="1772816"/>
          <a:ext cx="8147248" cy="4308728"/>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18833"/>
                <a:gridCol w="6128415"/>
              </a:tblGrid>
              <a:tr h="468248">
                <a:tc gridSpan="2">
                  <a:txBody>
                    <a:bodyPr/>
                    <a:lstStyle/>
                    <a:p>
                      <a:pPr algn="l"/>
                      <a:r>
                        <a:rPr lang="en-US" sz="1800" b="1" dirty="0" smtClean="0"/>
                        <a:t>Make a seat</a:t>
                      </a:r>
                      <a:r>
                        <a:rPr lang="en-US" sz="1800" b="1" baseline="0" dirty="0" smtClean="0"/>
                        <a:t> </a:t>
                      </a:r>
                      <a:r>
                        <a:rPr lang="en-US" sz="1800" b="1" dirty="0" smtClean="0"/>
                        <a:t>reservation</a:t>
                      </a:r>
                      <a:r>
                        <a:rPr lang="en-US" sz="1800" b="1" baseline="0" dirty="0" smtClean="0"/>
                        <a:t> use case</a:t>
                      </a:r>
                      <a:endParaRPr lang="en-US" sz="1800" b="1" dirty="0"/>
                    </a:p>
                  </a:txBody>
                  <a:tcPr/>
                </a:tc>
                <a:tc hMerge="1">
                  <a:txBody>
                    <a:bodyPr/>
                    <a:lstStyle/>
                    <a:p>
                      <a:endParaRPr lang="en-US" sz="2000" b="1" dirty="0"/>
                    </a:p>
                  </a:txBody>
                  <a:tcPr/>
                </a:tc>
              </a:tr>
              <a:tr h="1264152">
                <a:tc>
                  <a:txBody>
                    <a:bodyPr/>
                    <a:lstStyle/>
                    <a:p>
                      <a:pPr algn="r"/>
                      <a:r>
                        <a:rPr lang="en-US" sz="1800" b="1" dirty="0" smtClean="0"/>
                        <a:t>Normal</a:t>
                      </a:r>
                      <a:r>
                        <a:rPr lang="en-US" sz="1800" b="1" baseline="0" dirty="0" smtClean="0"/>
                        <a:t> flow</a:t>
                      </a:r>
                      <a:endParaRPr lang="en-US" sz="1800" b="1" dirty="0"/>
                    </a:p>
                  </a:txBody>
                  <a:tcPr/>
                </a:tc>
                <a:tc>
                  <a:txBody>
                    <a:bodyPr/>
                    <a:lstStyle/>
                    <a:p>
                      <a:pPr marL="1830388" indent="-1830388">
                        <a:buFont typeface="Monotype Sorts" pitchFamily="2" charset="2"/>
                        <a:buNone/>
                        <a:tabLst>
                          <a:tab pos="2457450" algn="l"/>
                        </a:tabLst>
                      </a:pPr>
                      <a:r>
                        <a:rPr lang="en-US" sz="1800" i="1" dirty="0" smtClean="0"/>
                        <a:t>[Use</a:t>
                      </a:r>
                      <a:r>
                        <a:rPr lang="en-US" sz="1800" i="1" baseline="0" dirty="0" smtClean="0"/>
                        <a:t>r log in and reserve a seat successfully]</a:t>
                      </a:r>
                      <a:endParaRPr lang="en-US" sz="1800" i="1" dirty="0" smtClean="0"/>
                    </a:p>
                    <a:p>
                      <a:pPr marL="1830388" indent="-1830388">
                        <a:buFont typeface="Monotype Sorts" pitchFamily="2" charset="2"/>
                        <a:buNone/>
                        <a:tabLst>
                          <a:tab pos="2457450" algn="l"/>
                        </a:tabLst>
                      </a:pPr>
                      <a:r>
                        <a:rPr lang="en-US" sz="1800" dirty="0" smtClean="0"/>
                        <a:t>1. User logs in</a:t>
                      </a:r>
                    </a:p>
                    <a:p>
                      <a:pPr marL="1830388" indent="-1830388">
                        <a:buFont typeface="Monotype Sorts" pitchFamily="2" charset="2"/>
                        <a:buNone/>
                        <a:tabLst>
                          <a:tab pos="2457450" algn="l"/>
                        </a:tabLst>
                      </a:pPr>
                      <a:r>
                        <a:rPr lang="en-US" sz="1800" dirty="0" smtClean="0"/>
                        <a:t>2. User specifies a flight and travel</a:t>
                      </a:r>
                      <a:r>
                        <a:rPr lang="en-US" sz="1800" baseline="0" dirty="0" smtClean="0"/>
                        <a:t> </a:t>
                      </a:r>
                      <a:r>
                        <a:rPr lang="en-US" sz="1800" dirty="0" smtClean="0"/>
                        <a:t>details</a:t>
                      </a:r>
                    </a:p>
                    <a:p>
                      <a:pPr marL="1830388" indent="-1830388">
                        <a:buFont typeface="Monotype Sorts" pitchFamily="2" charset="2"/>
                        <a:buNone/>
                        <a:tabLst>
                          <a:tab pos="2457450" algn="l"/>
                        </a:tabLst>
                      </a:pPr>
                      <a:r>
                        <a:rPr lang="en-US" sz="1800" dirty="0" smtClean="0"/>
                        <a:t>3. User specifies passenger details</a:t>
                      </a:r>
                    </a:p>
                    <a:p>
                      <a:pPr marL="1830388" indent="-1830388">
                        <a:buFont typeface="Monotype Sorts" pitchFamily="2" charset="2"/>
                        <a:buNone/>
                        <a:tabLst>
                          <a:tab pos="2457450" algn="l"/>
                        </a:tabLst>
                      </a:pPr>
                      <a:r>
                        <a:rPr lang="en-US" sz="1800" dirty="0" smtClean="0"/>
                        <a:t>4. User specifies payment details</a:t>
                      </a:r>
                    </a:p>
                    <a:p>
                      <a:pPr marL="1830388" indent="-1830388">
                        <a:buFont typeface="Monotype Sorts" pitchFamily="2" charset="2"/>
                        <a:buNone/>
                        <a:tabLst>
                          <a:tab pos="2457450" algn="l"/>
                        </a:tabLst>
                      </a:pPr>
                      <a:r>
                        <a:rPr lang="en-US" sz="1800" dirty="0" smtClean="0"/>
                        <a:t>5. User confirms transaction</a:t>
                      </a:r>
                      <a:endParaRPr lang="en-US" sz="1800" dirty="0"/>
                    </a:p>
                  </a:txBody>
                  <a:tcPr/>
                </a:tc>
              </a:tr>
              <a:tr h="0">
                <a:tc>
                  <a:txBody>
                    <a:bodyPr/>
                    <a:lstStyle/>
                    <a:p>
                      <a:pPr algn="r"/>
                      <a:r>
                        <a:rPr lang="en-US" sz="1800" b="1" dirty="0" smtClean="0"/>
                        <a:t>Alternative flow</a:t>
                      </a:r>
                      <a:endParaRPr lang="en-US" sz="1800" b="1" dirty="0"/>
                    </a:p>
                  </a:txBody>
                  <a:tcPr/>
                </a:tc>
                <a:tc>
                  <a:txBody>
                    <a:bodyPr/>
                    <a:lstStyle/>
                    <a:p>
                      <a:r>
                        <a:rPr lang="en-US" sz="1800" i="1" dirty="0" smtClean="0"/>
                        <a:t>[When no</a:t>
                      </a:r>
                      <a:r>
                        <a:rPr lang="en-US" sz="1800" i="1" baseline="0" dirty="0" smtClean="0"/>
                        <a:t> seat is available on the selected date]</a:t>
                      </a:r>
                    </a:p>
                    <a:p>
                      <a:pPr>
                        <a:buFont typeface="Arial" pitchFamily="34" charset="0"/>
                        <a:buChar char="•"/>
                      </a:pPr>
                      <a:r>
                        <a:rPr lang="en-US" sz="1800" i="1" baseline="0" dirty="0" smtClean="0"/>
                        <a:t> </a:t>
                      </a:r>
                      <a:r>
                        <a:rPr lang="en-US" sz="1800" i="0" baseline="0" dirty="0" smtClean="0"/>
                        <a:t>Show option to select another day</a:t>
                      </a:r>
                    </a:p>
                    <a:p>
                      <a:pPr>
                        <a:buFont typeface="Arial" pitchFamily="34" charset="0"/>
                        <a:buChar char="•"/>
                      </a:pPr>
                      <a:r>
                        <a:rPr lang="en-US" sz="1800" i="0" baseline="0" dirty="0" smtClean="0"/>
                        <a:t> Repeat steps in normal flow</a:t>
                      </a:r>
                      <a:endParaRPr lang="en-US" sz="1800" i="1" dirty="0"/>
                    </a:p>
                  </a:txBody>
                  <a:tcPr/>
                </a:tc>
              </a:tr>
              <a:tr h="196568">
                <a:tc>
                  <a:txBody>
                    <a:bodyPr/>
                    <a:lstStyle/>
                    <a:p>
                      <a:pPr algn="r"/>
                      <a:r>
                        <a:rPr lang="en-US" sz="1800" b="1" dirty="0" smtClean="0"/>
                        <a:t>Exception flow</a:t>
                      </a:r>
                      <a:endParaRPr lang="en-US" sz="1800" b="1" dirty="0"/>
                    </a:p>
                  </a:txBody>
                  <a:tcPr/>
                </a:tc>
                <a:tc>
                  <a:txBody>
                    <a:bodyPr/>
                    <a:lstStyle/>
                    <a:p>
                      <a:r>
                        <a:rPr lang="en-US" sz="1800" i="1" dirty="0" smtClean="0"/>
                        <a:t>[When a payment is failed]</a:t>
                      </a:r>
                    </a:p>
                    <a:p>
                      <a:pPr>
                        <a:buFont typeface="Arial" pitchFamily="34" charset="0"/>
                        <a:buChar char="•"/>
                      </a:pPr>
                      <a:r>
                        <a:rPr lang="en-US" sz="1800" i="1" dirty="0" smtClean="0"/>
                        <a:t> </a:t>
                      </a:r>
                      <a:r>
                        <a:rPr lang="en-US" sz="1800" i="0" dirty="0" smtClean="0"/>
                        <a:t>Notify</a:t>
                      </a:r>
                      <a:r>
                        <a:rPr lang="en-US" sz="1800" i="0" baseline="0" dirty="0" smtClean="0"/>
                        <a:t> error with the payment</a:t>
                      </a:r>
                    </a:p>
                    <a:p>
                      <a:pPr>
                        <a:buFont typeface="Arial" pitchFamily="34" charset="0"/>
                        <a:buChar char="•"/>
                      </a:pPr>
                      <a:r>
                        <a:rPr lang="en-US" sz="1800" i="0" baseline="0" dirty="0" smtClean="0"/>
                        <a:t> Give an option to re-enter payment details or other payment method</a:t>
                      </a:r>
                      <a:endParaRPr lang="en-US" sz="1800" i="1"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Grp="1" noChangeArrowheads="1"/>
          </p:cNvSpPr>
          <p:nvPr>
            <p:ph type="title"/>
          </p:nvPr>
        </p:nvSpPr>
        <p:spPr/>
        <p:txBody>
          <a:bodyPr/>
          <a:lstStyle/>
          <a:p>
            <a:r>
              <a:rPr lang="en-US" smtClean="0"/>
              <a:t>Modeling Tools - Activities Diagram</a:t>
            </a:r>
            <a:br>
              <a:rPr lang="en-US" smtClean="0"/>
            </a:br>
            <a:r>
              <a:rPr lang="en-US" smtClean="0"/>
              <a:t>Definition and Notations</a:t>
            </a:r>
            <a:endParaRPr lang="en-GB" dirty="0"/>
          </a:p>
        </p:txBody>
      </p:sp>
      <p:pic>
        <p:nvPicPr>
          <p:cNvPr id="2" name="Content Placeholder 1"/>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764259" y="1600200"/>
            <a:ext cx="3424481" cy="4525963"/>
          </a:xfrm>
        </p:spPr>
      </p:pic>
      <p:sp>
        <p:nvSpPr>
          <p:cNvPr id="3" name="Content Placeholder 2"/>
          <p:cNvSpPr>
            <a:spLocks noGrp="1"/>
          </p:cNvSpPr>
          <p:nvPr>
            <p:ph sz="half" idx="2"/>
          </p:nvPr>
        </p:nvSpPr>
        <p:spPr>
          <a:xfrm>
            <a:off x="4648200" y="1447800"/>
            <a:ext cx="4038600" cy="4525963"/>
          </a:xfrm>
        </p:spPr>
        <p:txBody>
          <a:bodyPr/>
          <a:lstStyle/>
          <a:p>
            <a:r>
              <a:rPr lang="en-GB" dirty="0" smtClean="0"/>
              <a:t>Activity diagram</a:t>
            </a:r>
          </a:p>
          <a:p>
            <a:pPr lvl="1"/>
            <a:r>
              <a:rPr lang="en-GB" dirty="0" smtClean="0"/>
              <a:t>Describes </a:t>
            </a:r>
            <a:r>
              <a:rPr lang="en-GB" dirty="0"/>
              <a:t>the workflow behaviour of a system </a:t>
            </a:r>
            <a:r>
              <a:rPr lang="en-US" dirty="0"/>
              <a:t>including a sequence of activities  performed from start to </a:t>
            </a:r>
            <a:r>
              <a:rPr lang="en-US" dirty="0" smtClean="0"/>
              <a:t>finish</a:t>
            </a:r>
          </a:p>
          <a:p>
            <a:pPr lvl="1"/>
            <a:r>
              <a:rPr lang="en-US" dirty="0"/>
              <a:t>Activities could be performed:</a:t>
            </a:r>
          </a:p>
          <a:p>
            <a:pPr lvl="2"/>
            <a:r>
              <a:rPr lang="en-US" dirty="0" smtClean="0"/>
              <a:t>sequential </a:t>
            </a:r>
            <a:r>
              <a:rPr lang="en-US" dirty="0"/>
              <a:t>order</a:t>
            </a:r>
          </a:p>
          <a:p>
            <a:pPr lvl="2"/>
            <a:r>
              <a:rPr lang="en-US" dirty="0" smtClean="0"/>
              <a:t>parallel</a:t>
            </a:r>
            <a:endParaRPr lang="en-US" dirty="0"/>
          </a:p>
          <a:p>
            <a:pPr lvl="2"/>
            <a:r>
              <a:rPr lang="en-US" dirty="0" smtClean="0"/>
              <a:t>conditional transition</a:t>
            </a:r>
            <a:endParaRPr lang="en-GB"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Concepts</a:t>
            </a:r>
            <a:br>
              <a:rPr lang="en-US" dirty="0" smtClean="0"/>
            </a:br>
            <a:r>
              <a:rPr lang="en-US" dirty="0" smtClean="0"/>
              <a:t>Requirement Definition 1/3</a:t>
            </a:r>
            <a:endParaRPr lang="en-US" dirty="0"/>
          </a:p>
        </p:txBody>
      </p:sp>
      <p:sp>
        <p:nvSpPr>
          <p:cNvPr id="15363" name="Content Placeholder 2"/>
          <p:cNvSpPr>
            <a:spLocks noGrp="1"/>
          </p:cNvSpPr>
          <p:nvPr>
            <p:ph idx="1"/>
          </p:nvPr>
        </p:nvSpPr>
        <p:spPr/>
        <p:txBody>
          <a:bodyPr/>
          <a:lstStyle/>
          <a:p>
            <a:r>
              <a:rPr lang="en-US" smtClean="0"/>
              <a:t>What is requirement?</a:t>
            </a:r>
            <a:endParaRPr lang="en-US" dirty="0" smtClean="0"/>
          </a:p>
        </p:txBody>
      </p:sp>
      <p:pic>
        <p:nvPicPr>
          <p:cNvPr id="15364" name="Content Placeholder 3" descr="Requirements Def Toolbox website.jpg"/>
          <p:cNvPicPr>
            <a:picLocks noChangeAspect="1"/>
          </p:cNvPicPr>
          <p:nvPr/>
        </p:nvPicPr>
        <p:blipFill>
          <a:blip r:embed="rId3" cstate="print"/>
          <a:srcRect/>
          <a:stretch>
            <a:fillRect/>
          </a:stretch>
        </p:blipFill>
        <p:spPr bwMode="auto">
          <a:xfrm>
            <a:off x="5352546" y="2492896"/>
            <a:ext cx="3611766" cy="3168352"/>
          </a:xfrm>
          <a:prstGeom prst="rect">
            <a:avLst/>
          </a:prstGeom>
          <a:noFill/>
          <a:ln w="9525">
            <a:noFill/>
            <a:miter lim="800000"/>
            <a:headEnd/>
            <a:tailEnd/>
          </a:ln>
        </p:spPr>
      </p:pic>
      <p:sp>
        <p:nvSpPr>
          <p:cNvPr id="5" name="TextBox 4"/>
          <p:cNvSpPr txBox="1"/>
          <p:nvPr/>
        </p:nvSpPr>
        <p:spPr>
          <a:xfrm>
            <a:off x="755576" y="2564904"/>
            <a:ext cx="4596970" cy="2952328"/>
          </a:xfrm>
          <a:prstGeom prst="rect">
            <a:avLst/>
          </a:prstGeom>
          <a:solidFill>
            <a:schemeClr val="bg1"/>
          </a:solidFill>
        </p:spPr>
        <p:txBody>
          <a:bodyPr wrap="square" rtlCol="0">
            <a:noAutofit/>
          </a:bodyPr>
          <a:lstStyle/>
          <a:p>
            <a:pPr marL="514350" indent="-514350" eaLnBrk="1" hangingPunct="1">
              <a:lnSpc>
                <a:spcPct val="90000"/>
              </a:lnSpc>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service</a:t>
            </a:r>
            <a:r>
              <a:rPr lang="en-GB" altLang="ja-JP" sz="3200" dirty="0" smtClean="0">
                <a:cs typeface="Arial" pitchFamily="34" charset="0"/>
              </a:rPr>
              <a:t> the system must do OR</a:t>
            </a:r>
          </a:p>
          <a:p>
            <a:pPr marL="514350" indent="-514350" eaLnBrk="1" hangingPunct="1">
              <a:lnSpc>
                <a:spcPct val="90000"/>
              </a:lnSpc>
              <a:spcBef>
                <a:spcPts val="2400"/>
              </a:spcBef>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constraint</a:t>
            </a:r>
            <a:r>
              <a:rPr lang="en-GB" altLang="ja-JP" sz="3200" dirty="0" smtClean="0">
                <a:cs typeface="Arial" pitchFamily="34" charset="0"/>
              </a:rPr>
              <a:t> the system must satisfy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2000"/>
                                        <p:tgtEl>
                                          <p:spTgt spid="15364"/>
                                        </p:tgtEl>
                                      </p:cBhvr>
                                    </p:animEffect>
                                    <p:anim calcmode="lin" valueType="num">
                                      <p:cBhvr>
                                        <p:cTn id="8" dur="2000" fill="hold"/>
                                        <p:tgtEl>
                                          <p:spTgt spid="15364"/>
                                        </p:tgtEl>
                                        <p:attrNameLst>
                                          <p:attrName>style.rotation</p:attrName>
                                        </p:attrNameLst>
                                      </p:cBhvr>
                                      <p:tavLst>
                                        <p:tav tm="0">
                                          <p:val>
                                            <p:fltVal val="720"/>
                                          </p:val>
                                        </p:tav>
                                        <p:tav tm="100000">
                                          <p:val>
                                            <p:fltVal val="0"/>
                                          </p:val>
                                        </p:tav>
                                      </p:tavLst>
                                    </p:anim>
                                    <p:anim calcmode="lin" valueType="num">
                                      <p:cBhvr>
                                        <p:cTn id="9" dur="2000" fill="hold"/>
                                        <p:tgtEl>
                                          <p:spTgt spid="15364"/>
                                        </p:tgtEl>
                                        <p:attrNameLst>
                                          <p:attrName>ppt_h</p:attrName>
                                        </p:attrNameLst>
                                      </p:cBhvr>
                                      <p:tavLst>
                                        <p:tav tm="0">
                                          <p:val>
                                            <p:fltVal val="0"/>
                                          </p:val>
                                        </p:tav>
                                        <p:tav tm="100000">
                                          <p:val>
                                            <p:strVal val="#ppt_h"/>
                                          </p:val>
                                        </p:tav>
                                      </p:tavLst>
                                    </p:anim>
                                    <p:anim calcmode="lin" valueType="num">
                                      <p:cBhvr>
                                        <p:cTn id="10" dur="2000" fill="hold"/>
                                        <p:tgtEl>
                                          <p:spTgt spid="1536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5364"/>
                                        </p:tgtEl>
                                        <p:attrNameLst>
                                          <p:attrName>ppt_x</p:attrName>
                                        </p:attrNameLst>
                                      </p:cBhvr>
                                      <p:tavLst>
                                        <p:tav tm="0">
                                          <p:val>
                                            <p:strVal val="ppt_x"/>
                                          </p:val>
                                        </p:tav>
                                        <p:tav tm="100000">
                                          <p:val>
                                            <p:strVal val="ppt_x"/>
                                          </p:val>
                                        </p:tav>
                                      </p:tavLst>
                                    </p:anim>
                                    <p:anim calcmode="lin" valueType="num">
                                      <p:cBhvr additive="base">
                                        <p:cTn id="15" dur="500"/>
                                        <p:tgtEl>
                                          <p:spTgt spid="15364"/>
                                        </p:tgtEl>
                                        <p:attrNameLst>
                                          <p:attrName>ppt_y</p:attrName>
                                        </p:attrNameLst>
                                      </p:cBhvr>
                                      <p:tavLst>
                                        <p:tav tm="0">
                                          <p:val>
                                            <p:strVal val="ppt_y"/>
                                          </p:val>
                                        </p:tav>
                                        <p:tav tm="100000">
                                          <p:val>
                                            <p:strVal val="1+ppt_h/2"/>
                                          </p:val>
                                        </p:tav>
                                      </p:tavLst>
                                    </p:anim>
                                    <p:set>
                                      <p:cBhvr>
                                        <p:cTn id="16" dur="1" fill="hold">
                                          <p:stCondLst>
                                            <p:cond delay="499"/>
                                          </p:stCondLst>
                                        </p:cTn>
                                        <p:tgtEl>
                                          <p:spTgt spid="15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amond(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Grp="1" noChangeArrowheads="1"/>
          </p:cNvSpPr>
          <p:nvPr>
            <p:ph type="title"/>
          </p:nvPr>
        </p:nvSpPr>
        <p:spPr/>
        <p:txBody>
          <a:bodyPr/>
          <a:lstStyle/>
          <a:p>
            <a:r>
              <a:rPr lang="en-US" smtClean="0"/>
              <a:t>Modeling Tools - State Machine</a:t>
            </a:r>
            <a:br>
              <a:rPr lang="en-US" smtClean="0"/>
            </a:br>
            <a:r>
              <a:rPr lang="en-US" smtClean="0"/>
              <a:t>Definition and Notations</a:t>
            </a:r>
            <a:endParaRPr lang="en-GB"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512" y="1124744"/>
            <a:ext cx="6456723" cy="5040313"/>
          </a:xfrm>
        </p:spPr>
      </p:pic>
      <p:sp>
        <p:nvSpPr>
          <p:cNvPr id="11" name="Rectangle 4"/>
          <p:cNvSpPr>
            <a:spLocks noChangeArrowheads="1"/>
          </p:cNvSpPr>
          <p:nvPr/>
        </p:nvSpPr>
        <p:spPr bwMode="auto">
          <a:xfrm>
            <a:off x="6714225" y="1196752"/>
            <a:ext cx="2313366" cy="2031325"/>
          </a:xfrm>
          <a:prstGeom prst="rect">
            <a:avLst/>
          </a:prstGeom>
          <a:noFill/>
          <a:ln w="9525">
            <a:noFill/>
            <a:miter lim="800000"/>
            <a:headEnd/>
            <a:tailEnd/>
          </a:ln>
          <a:effectLst/>
        </p:spPr>
        <p:txBody>
          <a:bodyPr wrap="square" anchor="ctr">
            <a:spAutoFit/>
          </a:bodyPr>
          <a:lstStyle/>
          <a:p>
            <a:r>
              <a:rPr lang="en-US" dirty="0"/>
              <a:t>A State Machine </a:t>
            </a:r>
            <a:r>
              <a:rPr lang="en-US" dirty="0" smtClean="0"/>
              <a:t>diagram shows </a:t>
            </a:r>
            <a:r>
              <a:rPr lang="en-US" dirty="0"/>
              <a:t>the possible states </a:t>
            </a:r>
            <a:r>
              <a:rPr lang="en-US" dirty="0" smtClean="0"/>
              <a:t>of the </a:t>
            </a:r>
            <a:r>
              <a:rPr lang="en-US" dirty="0"/>
              <a:t>object and the </a:t>
            </a:r>
            <a:r>
              <a:rPr lang="en-US" dirty="0" smtClean="0"/>
              <a:t>transitions that </a:t>
            </a:r>
            <a:r>
              <a:rPr lang="en-US" dirty="0"/>
              <a:t>cause a change in state</a:t>
            </a:r>
            <a:r>
              <a:rPr lang="en-US" dirty="0" smtClean="0"/>
              <a:t>.</a:t>
            </a:r>
            <a:endParaRPr lang="en-US" dirty="0"/>
          </a:p>
        </p:txBody>
      </p:sp>
      <p:sp>
        <p:nvSpPr>
          <p:cNvPr id="19" name="Oval Callout 18"/>
          <p:cNvSpPr/>
          <p:nvPr/>
        </p:nvSpPr>
        <p:spPr bwMode="auto">
          <a:xfrm>
            <a:off x="6876256" y="3356584"/>
            <a:ext cx="2016224" cy="2952736"/>
          </a:xfrm>
          <a:prstGeom prst="wedgeEllipseCallout">
            <a:avLst>
              <a:gd name="adj1" fmla="val -60148"/>
              <a:gd name="adj2" fmla="val -3782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t>What is different between Activity diagram and State Machine </a:t>
            </a:r>
            <a:r>
              <a:rPr lang="en-US" dirty="0" smtClean="0"/>
              <a:t>diagram?</a:t>
            </a:r>
            <a:endParaRPr kumimoji="0" lang="en-US" sz="1800" b="0" i="0" u="none" strike="noStrike" cap="none" normalizeH="0" baseline="0" dirty="0" smtClean="0">
              <a:ln>
                <a:noFill/>
              </a:ln>
              <a:solidFill>
                <a:schemeClr val="bg2"/>
              </a:solidFill>
              <a:effectLst/>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smtClean="0"/>
              <a:t>Modeling Tools – DFD</a:t>
            </a:r>
            <a:br>
              <a:rPr lang="en-US" dirty="0" smtClean="0"/>
            </a:br>
            <a:r>
              <a:rPr lang="en-US" dirty="0" smtClean="0"/>
              <a:t>Sample and Notations</a:t>
            </a:r>
          </a:p>
        </p:txBody>
      </p:sp>
      <p:sp>
        <p:nvSpPr>
          <p:cNvPr id="4" name="TextBox 3"/>
          <p:cNvSpPr txBox="1">
            <a:spLocks noChangeArrowheads="1"/>
          </p:cNvSpPr>
          <p:nvPr/>
        </p:nvSpPr>
        <p:spPr bwMode="auto">
          <a:xfrm>
            <a:off x="304800" y="2626568"/>
            <a:ext cx="1066800" cy="738188"/>
          </a:xfrm>
          <a:prstGeom prst="rect">
            <a:avLst/>
          </a:prstGeom>
          <a:noFill/>
          <a:ln w="9525">
            <a:noFill/>
            <a:miter lim="800000"/>
            <a:headEnd/>
            <a:tailEnd/>
          </a:ln>
        </p:spPr>
        <p:txBody>
          <a:bodyPr>
            <a:spAutoFit/>
          </a:bodyPr>
          <a:lstStyle/>
          <a:p>
            <a:r>
              <a:rPr lang="en-US" sz="1400">
                <a:latin typeface="Calibri" pitchFamily="34" charset="0"/>
              </a:rPr>
              <a:t>Order detail + blank order form</a:t>
            </a:r>
          </a:p>
        </p:txBody>
      </p:sp>
      <p:sp>
        <p:nvSpPr>
          <p:cNvPr id="5" name="Rounded Rectangle 4"/>
          <p:cNvSpPr/>
          <p:nvPr/>
        </p:nvSpPr>
        <p:spPr>
          <a:xfrm>
            <a:off x="1604963" y="2718643"/>
            <a:ext cx="12192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Complete order form</a:t>
            </a:r>
          </a:p>
        </p:txBody>
      </p:sp>
      <p:cxnSp>
        <p:nvCxnSpPr>
          <p:cNvPr id="7" name="Straight Arrow Connector 6"/>
          <p:cNvCxnSpPr/>
          <p:nvPr/>
        </p:nvCxnSpPr>
        <p:spPr>
          <a:xfrm>
            <a:off x="1223963" y="3007568"/>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05163" y="2715468"/>
            <a:ext cx="9906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Validate order</a:t>
            </a:r>
          </a:p>
        </p:txBody>
      </p:sp>
      <p:cxnSp>
        <p:nvCxnSpPr>
          <p:cNvPr id="9" name="Straight Arrow Connector 8"/>
          <p:cNvCxnSpPr/>
          <p:nvPr/>
        </p:nvCxnSpPr>
        <p:spPr>
          <a:xfrm>
            <a:off x="2824163" y="3002806"/>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600575" y="2702768"/>
            <a:ext cx="1030288"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Record</a:t>
            </a:r>
          </a:p>
          <a:p>
            <a:pPr algn="ctr" fontAlgn="auto">
              <a:spcBef>
                <a:spcPts val="0"/>
              </a:spcBef>
              <a:spcAft>
                <a:spcPts val="0"/>
              </a:spcAft>
              <a:defRPr/>
            </a:pPr>
            <a:r>
              <a:rPr lang="en-US" sz="1400" dirty="0">
                <a:solidFill>
                  <a:schemeClr val="accent2">
                    <a:lumMod val="50000"/>
                  </a:schemeClr>
                </a:solidFill>
              </a:rPr>
              <a:t>order</a:t>
            </a:r>
          </a:p>
        </p:txBody>
      </p:sp>
      <p:cxnSp>
        <p:nvCxnSpPr>
          <p:cNvPr id="11" name="Straight Arrow Connector 10"/>
          <p:cNvCxnSpPr/>
          <p:nvPr/>
        </p:nvCxnSpPr>
        <p:spPr>
          <a:xfrm>
            <a:off x="4219575" y="2991693"/>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075363" y="2201118"/>
            <a:ext cx="979487"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Send to supplier</a:t>
            </a:r>
          </a:p>
        </p:txBody>
      </p:sp>
      <p:cxnSp>
        <p:nvCxnSpPr>
          <p:cNvPr id="13" name="Straight Arrow Connector 12"/>
          <p:cNvCxnSpPr/>
          <p:nvPr/>
        </p:nvCxnSpPr>
        <p:spPr>
          <a:xfrm flipV="1">
            <a:off x="5530850" y="2626568"/>
            <a:ext cx="569913" cy="355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07238" y="2510681"/>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7396163" y="1993156"/>
            <a:ext cx="1219200" cy="954087"/>
          </a:xfrm>
          <a:prstGeom prst="rect">
            <a:avLst/>
          </a:prstGeom>
          <a:noFill/>
          <a:ln w="9525">
            <a:noFill/>
            <a:miter lim="800000"/>
            <a:headEnd/>
            <a:tailEnd/>
          </a:ln>
        </p:spPr>
        <p:txBody>
          <a:bodyPr>
            <a:spAutoFit/>
          </a:bodyPr>
          <a:lstStyle/>
          <a:p>
            <a:r>
              <a:rPr lang="en-US" sz="1400">
                <a:latin typeface="Calibri" pitchFamily="34" charset="0"/>
              </a:rPr>
              <a:t>Checked and signed order +order notification</a:t>
            </a:r>
          </a:p>
        </p:txBody>
      </p:sp>
      <p:sp>
        <p:nvSpPr>
          <p:cNvPr id="17" name="Rounded Rectangle 16"/>
          <p:cNvSpPr/>
          <p:nvPr/>
        </p:nvSpPr>
        <p:spPr>
          <a:xfrm>
            <a:off x="6088063" y="3312368"/>
            <a:ext cx="10541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Adjust available budget</a:t>
            </a:r>
          </a:p>
        </p:txBody>
      </p:sp>
      <p:cxnSp>
        <p:nvCxnSpPr>
          <p:cNvPr id="18" name="Straight Arrow Connector 17"/>
          <p:cNvCxnSpPr/>
          <p:nvPr/>
        </p:nvCxnSpPr>
        <p:spPr>
          <a:xfrm>
            <a:off x="5526088" y="3188543"/>
            <a:ext cx="533400" cy="381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075363" y="4725144"/>
            <a:ext cx="1055687"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Budget </a:t>
            </a:r>
          </a:p>
          <a:p>
            <a:pPr algn="ctr" fontAlgn="auto">
              <a:spcBef>
                <a:spcPts val="0"/>
              </a:spcBef>
              <a:spcAft>
                <a:spcPts val="0"/>
              </a:spcAft>
              <a:defRPr/>
            </a:pPr>
            <a:r>
              <a:rPr lang="en-US" sz="1400" dirty="0">
                <a:solidFill>
                  <a:schemeClr val="accent2">
                    <a:lumMod val="50000"/>
                  </a:schemeClr>
                </a:solidFill>
              </a:rPr>
              <a:t>file</a:t>
            </a:r>
          </a:p>
        </p:txBody>
      </p:sp>
      <p:sp>
        <p:nvSpPr>
          <p:cNvPr id="22" name="TextBox 21"/>
          <p:cNvSpPr txBox="1">
            <a:spLocks noChangeArrowheads="1"/>
          </p:cNvSpPr>
          <p:nvPr/>
        </p:nvSpPr>
        <p:spPr bwMode="auto">
          <a:xfrm>
            <a:off x="6837363" y="3958481"/>
            <a:ext cx="1219200" cy="738187"/>
          </a:xfrm>
          <a:prstGeom prst="rect">
            <a:avLst/>
          </a:prstGeom>
          <a:noFill/>
          <a:ln w="9525">
            <a:noFill/>
            <a:miter lim="800000"/>
            <a:headEnd/>
            <a:tailEnd/>
          </a:ln>
        </p:spPr>
        <p:txBody>
          <a:bodyPr>
            <a:spAutoFit/>
          </a:bodyPr>
          <a:lstStyle/>
          <a:p>
            <a:r>
              <a:rPr lang="en-US" sz="1400">
                <a:latin typeface="Calibri" pitchFamily="34" charset="0"/>
              </a:rPr>
              <a:t>Order amount +account detail</a:t>
            </a:r>
          </a:p>
        </p:txBody>
      </p:sp>
      <p:cxnSp>
        <p:nvCxnSpPr>
          <p:cNvPr id="23" name="Straight Arrow Connector 22"/>
          <p:cNvCxnSpPr>
            <a:stCxn id="17" idx="2"/>
            <a:endCxn id="21" idx="0"/>
          </p:cNvCxnSpPr>
          <p:nvPr/>
        </p:nvCxnSpPr>
        <p:spPr>
          <a:xfrm flipH="1">
            <a:off x="6603207" y="3921968"/>
            <a:ext cx="11906" cy="80317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76763" y="4725144"/>
            <a:ext cx="1054100"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Orders</a:t>
            </a:r>
          </a:p>
          <a:p>
            <a:pPr algn="ctr" fontAlgn="auto">
              <a:spcBef>
                <a:spcPts val="0"/>
              </a:spcBef>
              <a:spcAft>
                <a:spcPts val="0"/>
              </a:spcAft>
              <a:defRPr/>
            </a:pPr>
            <a:r>
              <a:rPr lang="en-US" sz="1400" dirty="0">
                <a:solidFill>
                  <a:schemeClr val="accent2">
                    <a:lumMod val="50000"/>
                  </a:schemeClr>
                </a:solidFill>
              </a:rPr>
              <a:t>file</a:t>
            </a:r>
          </a:p>
        </p:txBody>
      </p:sp>
      <p:cxnSp>
        <p:nvCxnSpPr>
          <p:cNvPr id="26" name="Straight Arrow Connector 25"/>
          <p:cNvCxnSpPr>
            <a:stCxn id="10" idx="2"/>
            <a:endCxn id="25" idx="0"/>
          </p:cNvCxnSpPr>
          <p:nvPr/>
        </p:nvCxnSpPr>
        <p:spPr>
          <a:xfrm flipH="1">
            <a:off x="5103813" y="3312368"/>
            <a:ext cx="11906" cy="141277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595563" y="2245568"/>
            <a:ext cx="1066800" cy="523875"/>
          </a:xfrm>
          <a:prstGeom prst="rect">
            <a:avLst/>
          </a:prstGeom>
          <a:noFill/>
          <a:ln w="9525">
            <a:noFill/>
            <a:miter lim="800000"/>
            <a:headEnd/>
            <a:tailEnd/>
          </a:ln>
        </p:spPr>
        <p:txBody>
          <a:bodyPr>
            <a:spAutoFit/>
          </a:bodyPr>
          <a:lstStyle/>
          <a:p>
            <a:r>
              <a:rPr lang="en-US" sz="1400">
                <a:latin typeface="Calibri" pitchFamily="34" charset="0"/>
              </a:rPr>
              <a:t>Completed order</a:t>
            </a:r>
          </a:p>
        </p:txBody>
      </p:sp>
      <p:sp>
        <p:nvSpPr>
          <p:cNvPr id="29" name="TextBox 28"/>
          <p:cNvSpPr txBox="1">
            <a:spLocks noChangeArrowheads="1"/>
          </p:cNvSpPr>
          <p:nvPr/>
        </p:nvSpPr>
        <p:spPr bwMode="auto">
          <a:xfrm>
            <a:off x="3830638" y="2255093"/>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0" name="TextBox 29"/>
          <p:cNvSpPr txBox="1">
            <a:spLocks noChangeArrowheads="1"/>
          </p:cNvSpPr>
          <p:nvPr/>
        </p:nvSpPr>
        <p:spPr bwMode="auto">
          <a:xfrm>
            <a:off x="5110163" y="2169368"/>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1" name="TextBox 30"/>
          <p:cNvSpPr txBox="1">
            <a:spLocks noChangeArrowheads="1"/>
          </p:cNvSpPr>
          <p:nvPr/>
        </p:nvSpPr>
        <p:spPr bwMode="auto">
          <a:xfrm>
            <a:off x="5181600" y="3328243"/>
            <a:ext cx="1066800" cy="523875"/>
          </a:xfrm>
          <a:prstGeom prst="rect">
            <a:avLst/>
          </a:prstGeom>
          <a:noFill/>
          <a:ln w="9525">
            <a:noFill/>
            <a:miter lim="800000"/>
            <a:headEnd/>
            <a:tailEnd/>
          </a:ln>
        </p:spPr>
        <p:txBody>
          <a:bodyPr>
            <a:spAutoFit/>
          </a:bodyPr>
          <a:lstStyle/>
          <a:p>
            <a:r>
              <a:rPr lang="en-US" sz="1400" dirty="0">
                <a:latin typeface="Calibri" pitchFamily="34" charset="0"/>
              </a:rPr>
              <a:t>Signed order form</a:t>
            </a:r>
          </a:p>
        </p:txBody>
      </p:sp>
      <p:sp>
        <p:nvSpPr>
          <p:cNvPr id="34" name="TextBox 33"/>
          <p:cNvSpPr txBox="1">
            <a:spLocks noChangeArrowheads="1"/>
          </p:cNvSpPr>
          <p:nvPr/>
        </p:nvSpPr>
        <p:spPr bwMode="auto">
          <a:xfrm>
            <a:off x="4424363" y="3998168"/>
            <a:ext cx="685800" cy="523875"/>
          </a:xfrm>
          <a:prstGeom prst="rect">
            <a:avLst/>
          </a:prstGeom>
          <a:noFill/>
          <a:ln w="9525">
            <a:noFill/>
            <a:miter lim="800000"/>
            <a:headEnd/>
            <a:tailEnd/>
          </a:ln>
        </p:spPr>
        <p:txBody>
          <a:bodyPr>
            <a:spAutoFit/>
          </a:bodyPr>
          <a:lstStyle/>
          <a:p>
            <a:r>
              <a:rPr lang="en-US" sz="1400">
                <a:latin typeface="Calibri" pitchFamily="34" charset="0"/>
              </a:rPr>
              <a:t>Order</a:t>
            </a:r>
          </a:p>
          <a:p>
            <a:r>
              <a:rPr lang="en-US" sz="1400">
                <a:latin typeface="Calibri" pitchFamily="34" charset="0"/>
              </a:rPr>
              <a:t>detail</a:t>
            </a:r>
          </a:p>
        </p:txBody>
      </p:sp>
      <p:sp>
        <p:nvSpPr>
          <p:cNvPr id="40" name="Rectangle 39"/>
          <p:cNvSpPr/>
          <p:nvPr/>
        </p:nvSpPr>
        <p:spPr>
          <a:xfrm>
            <a:off x="1752600" y="3998168"/>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a:t>
            </a:r>
          </a:p>
        </p:txBody>
      </p:sp>
      <p:cxnSp>
        <p:nvCxnSpPr>
          <p:cNvPr id="42" name="Straight Connector 41"/>
          <p:cNvCxnSpPr/>
          <p:nvPr/>
        </p:nvCxnSpPr>
        <p:spPr>
          <a:xfrm rot="10800000">
            <a:off x="990600" y="3312368"/>
            <a:ext cx="914400" cy="6858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2171700" y="3198068"/>
            <a:ext cx="1219200" cy="381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267200" y="1254968"/>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process</a:t>
            </a:r>
            <a:endParaRPr lang="en-US" dirty="0">
              <a:solidFill>
                <a:srgbClr val="0000FF"/>
              </a:solidFill>
            </a:endParaRPr>
          </a:p>
        </p:txBody>
      </p:sp>
      <p:cxnSp>
        <p:nvCxnSpPr>
          <p:cNvPr id="69" name="Straight Connector 68"/>
          <p:cNvCxnSpPr>
            <a:endCxn id="5" idx="0"/>
          </p:cNvCxnSpPr>
          <p:nvPr/>
        </p:nvCxnSpPr>
        <p:spPr>
          <a:xfrm rot="10800000" flipV="1">
            <a:off x="2214563" y="1788368"/>
            <a:ext cx="1976437" cy="9302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16550" y="1864568"/>
            <a:ext cx="1060450" cy="3810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334000" y="558924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 stores</a:t>
            </a:r>
          </a:p>
        </p:txBody>
      </p:sp>
      <p:cxnSp>
        <p:nvCxnSpPr>
          <p:cNvPr id="81" name="Straight Connector 80"/>
          <p:cNvCxnSpPr>
            <a:stCxn id="25" idx="2"/>
          </p:cNvCxnSpPr>
          <p:nvPr/>
        </p:nvCxnSpPr>
        <p:spPr>
          <a:xfrm rot="16200000" flipH="1">
            <a:off x="5066506" y="5372050"/>
            <a:ext cx="304802" cy="230189"/>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6362700" y="5414714"/>
            <a:ext cx="228600" cy="1588"/>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514600" y="4760168"/>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flow</a:t>
            </a:r>
          </a:p>
        </p:txBody>
      </p:sp>
      <p:cxnSp>
        <p:nvCxnSpPr>
          <p:cNvPr id="94" name="Straight Connector 93"/>
          <p:cNvCxnSpPr/>
          <p:nvPr/>
        </p:nvCxnSpPr>
        <p:spPr>
          <a:xfrm rot="5400000" flipH="1" flipV="1">
            <a:off x="3086100" y="3502868"/>
            <a:ext cx="1676400" cy="83820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94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heckerboard(across)">
                                      <p:cBhvr>
                                        <p:cTn id="20" dur="500"/>
                                        <p:tgtEl>
                                          <p:spTgt spid="28"/>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strips(downLeft)">
                                      <p:cBhvr>
                                        <p:cTn id="46" dur="500"/>
                                        <p:tgtEl>
                                          <p:spTgt spid="26"/>
                                        </p:tgtEl>
                                      </p:cBhvr>
                                    </p:animEffect>
                                  </p:childTnLst>
                                </p:cTn>
                              </p:par>
                            </p:childTnLst>
                          </p:cTn>
                        </p:par>
                        <p:par>
                          <p:cTn id="47" fill="hold">
                            <p:stCondLst>
                              <p:cond delay="500"/>
                            </p:stCondLst>
                            <p:childTnLst>
                              <p:par>
                                <p:cTn id="48" presetID="5" presetClass="entr" presetSubtype="1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heckerboard(across)">
                                      <p:cBhvr>
                                        <p:cTn id="50" dur="500"/>
                                        <p:tgtEl>
                                          <p:spTgt spid="25"/>
                                        </p:tgtEl>
                                      </p:cBhvr>
                                    </p:animEffect>
                                  </p:childTnLst>
                                </p:cTn>
                              </p:par>
                            </p:childTnLst>
                          </p:cTn>
                        </p:par>
                        <p:par>
                          <p:cTn id="51" fill="hold">
                            <p:stCondLst>
                              <p:cond delay="1000"/>
                            </p:stCondLst>
                            <p:childTnLst>
                              <p:par>
                                <p:cTn id="52" presetID="5" presetClass="entr" presetSubtype="1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checkerboard(across)">
                                      <p:cBhvr>
                                        <p:cTn id="59" dur="500"/>
                                        <p:tgtEl>
                                          <p:spTgt spid="30"/>
                                        </p:tgtEl>
                                      </p:cBhvr>
                                    </p:animEffect>
                                  </p:childTnLst>
                                </p:cTn>
                              </p:par>
                            </p:childTnLst>
                          </p:cTn>
                        </p:par>
                        <p:par>
                          <p:cTn id="60" fill="hold">
                            <p:stCondLst>
                              <p:cond delay="500"/>
                            </p:stCondLst>
                            <p:childTnLst>
                              <p:par>
                                <p:cTn id="61" presetID="18" presetClass="entr" presetSubtype="3"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upRight)">
                                      <p:cBhvr>
                                        <p:cTn id="63" dur="500"/>
                                        <p:tgtEl>
                                          <p:spTgt spid="13"/>
                                        </p:tgtEl>
                                      </p:cBhvr>
                                    </p:animEffect>
                                  </p:childTnLst>
                                </p:cTn>
                              </p:par>
                            </p:childTnLst>
                          </p:cTn>
                        </p:par>
                        <p:par>
                          <p:cTn id="64" fill="hold">
                            <p:stCondLst>
                              <p:cond delay="1000"/>
                            </p:stCondLst>
                            <p:childTnLst>
                              <p:par>
                                <p:cTn id="65" presetID="5" presetClass="entr" presetSubtype="1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checkerboard(across)">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checkerboard(across)">
                                      <p:cBhvr>
                                        <p:cTn id="72" dur="500"/>
                                        <p:tgtEl>
                                          <p:spTgt spid="31"/>
                                        </p:tgtEl>
                                      </p:cBhvr>
                                    </p:animEffect>
                                  </p:childTnLst>
                                </p:cTn>
                              </p:par>
                            </p:childTnLst>
                          </p:cTn>
                        </p:par>
                        <p:par>
                          <p:cTn id="73" fill="hold">
                            <p:stCondLst>
                              <p:cond delay="500"/>
                            </p:stCondLst>
                            <p:childTnLst>
                              <p:par>
                                <p:cTn id="74" presetID="18" presetClass="entr" presetSubtype="12"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strips(downLeft)">
                                      <p:cBhvr>
                                        <p:cTn id="76" dur="500"/>
                                        <p:tgtEl>
                                          <p:spTgt spid="18"/>
                                        </p:tgtEl>
                                      </p:cBhvr>
                                    </p:animEffect>
                                  </p:childTnLst>
                                </p:cTn>
                              </p:par>
                            </p:childTnLst>
                          </p:cTn>
                        </p:par>
                        <p:par>
                          <p:cTn id="77" fill="hold">
                            <p:stCondLst>
                              <p:cond delay="1000"/>
                            </p:stCondLst>
                            <p:childTnLst>
                              <p:par>
                                <p:cTn id="78" presetID="5" presetClass="entr" presetSubtype="10"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checkerboard(across)">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strips(downRight)">
                                      <p:cBhvr>
                                        <p:cTn id="85" dur="500"/>
                                        <p:tgtEl>
                                          <p:spTgt spid="15"/>
                                        </p:tgtEl>
                                      </p:cBhvr>
                                    </p:animEffect>
                                  </p:childTnLst>
                                </p:cTn>
                              </p:par>
                            </p:childTnLst>
                          </p:cTn>
                        </p:par>
                        <p:par>
                          <p:cTn id="86" fill="hold">
                            <p:stCondLst>
                              <p:cond delay="500"/>
                            </p:stCondLst>
                            <p:childTnLst>
                              <p:par>
                                <p:cTn id="87" presetID="5" presetClass="entr" presetSubtype="1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checkerboard(across)">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par>
                          <p:cTn id="95" fill="hold">
                            <p:stCondLst>
                              <p:cond delay="500"/>
                            </p:stCondLst>
                            <p:childTnLst>
                              <p:par>
                                <p:cTn id="96" presetID="5" presetClass="entr" presetSubtype="10"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checkerboard(across)">
                                      <p:cBhvr>
                                        <p:cTn id="98" dur="500"/>
                                        <p:tgtEl>
                                          <p:spTgt spid="21"/>
                                        </p:tgtEl>
                                      </p:cBhvr>
                                    </p:animEffect>
                                  </p:childTnLst>
                                </p:cTn>
                              </p:par>
                            </p:childTnLst>
                          </p:cTn>
                        </p:par>
                        <p:par>
                          <p:cTn id="99" fill="hold">
                            <p:stCondLst>
                              <p:cond delay="1000"/>
                            </p:stCondLst>
                            <p:childTnLst>
                              <p:par>
                                <p:cTn id="100" presetID="5"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checkerboard(across)">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checkerboard(across)">
                                      <p:cBhvr>
                                        <p:cTn id="107" dur="500"/>
                                        <p:tgtEl>
                                          <p:spTgt spid="40"/>
                                        </p:tgtEl>
                                      </p:cBhvr>
                                    </p:animEffect>
                                  </p:childTnLst>
                                </p:cTn>
                              </p:par>
                            </p:childTnLst>
                          </p:cTn>
                        </p:par>
                        <p:par>
                          <p:cTn id="108" fill="hold">
                            <p:stCondLst>
                              <p:cond delay="500"/>
                            </p:stCondLst>
                            <p:childTnLst>
                              <p:par>
                                <p:cTn id="109" presetID="18" presetClass="entr" presetSubtype="12"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downLeft)">
                                      <p:cBhvr>
                                        <p:cTn id="111" dur="500"/>
                                        <p:tgtEl>
                                          <p:spTgt spid="42"/>
                                        </p:tgtEl>
                                      </p:cBhvr>
                                    </p:animEffect>
                                  </p:childTnLst>
                                </p:cTn>
                              </p:par>
                            </p:childTnLst>
                          </p:cTn>
                        </p:par>
                        <p:par>
                          <p:cTn id="112" fill="hold">
                            <p:stCondLst>
                              <p:cond delay="1000"/>
                            </p:stCondLst>
                            <p:childTnLst>
                              <p:par>
                                <p:cTn id="113" presetID="18" presetClass="entr" presetSubtype="3"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strips(upRight)">
                                      <p:cBhvr>
                                        <p:cTn id="115" dur="500"/>
                                        <p:tgtEl>
                                          <p:spTgt spid="45"/>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xit" presetSubtype="10" fill="hold" grpId="1" nodeType="clickEffect">
                                  <p:stCondLst>
                                    <p:cond delay="0"/>
                                  </p:stCondLst>
                                  <p:childTnLst>
                                    <p:animEffect transition="out" filter="checkerboard(across)">
                                      <p:cBhvr>
                                        <p:cTn id="119" dur="500"/>
                                        <p:tgtEl>
                                          <p:spTgt spid="40"/>
                                        </p:tgtEl>
                                      </p:cBhvr>
                                    </p:animEffect>
                                    <p:set>
                                      <p:cBhvr>
                                        <p:cTn id="120" dur="1" fill="hold">
                                          <p:stCondLst>
                                            <p:cond delay="499"/>
                                          </p:stCondLst>
                                        </p:cTn>
                                        <p:tgtEl>
                                          <p:spTgt spid="40"/>
                                        </p:tgtEl>
                                        <p:attrNameLst>
                                          <p:attrName>style.visibility</p:attrName>
                                        </p:attrNameLst>
                                      </p:cBhvr>
                                      <p:to>
                                        <p:strVal val="hidden"/>
                                      </p:to>
                                    </p:set>
                                  </p:childTnLst>
                                </p:cTn>
                              </p:par>
                              <p:par>
                                <p:cTn id="121" presetID="5" presetClass="exit" presetSubtype="10" fill="hold" nodeType="withEffect">
                                  <p:stCondLst>
                                    <p:cond delay="0"/>
                                  </p:stCondLst>
                                  <p:childTnLst>
                                    <p:animEffect transition="out" filter="checkerboard(across)">
                                      <p:cBhvr>
                                        <p:cTn id="122" dur="500"/>
                                        <p:tgtEl>
                                          <p:spTgt spid="42"/>
                                        </p:tgtEl>
                                      </p:cBhvr>
                                    </p:animEffect>
                                    <p:set>
                                      <p:cBhvr>
                                        <p:cTn id="123" dur="1" fill="hold">
                                          <p:stCondLst>
                                            <p:cond delay="499"/>
                                          </p:stCondLst>
                                        </p:cTn>
                                        <p:tgtEl>
                                          <p:spTgt spid="42"/>
                                        </p:tgtEl>
                                        <p:attrNameLst>
                                          <p:attrName>style.visibility</p:attrName>
                                        </p:attrNameLst>
                                      </p:cBhvr>
                                      <p:to>
                                        <p:strVal val="hidden"/>
                                      </p:to>
                                    </p:set>
                                  </p:childTnLst>
                                </p:cTn>
                              </p:par>
                              <p:par>
                                <p:cTn id="124" presetID="5" presetClass="exit" presetSubtype="10" fill="hold" nodeType="withEffect">
                                  <p:stCondLst>
                                    <p:cond delay="0"/>
                                  </p:stCondLst>
                                  <p:childTnLst>
                                    <p:animEffect transition="out" filter="checkerboard(across)">
                                      <p:cBhvr>
                                        <p:cTn id="125" dur="500"/>
                                        <p:tgtEl>
                                          <p:spTgt spid="45"/>
                                        </p:tgtEl>
                                      </p:cBhvr>
                                    </p:animEffect>
                                    <p:set>
                                      <p:cBhvr>
                                        <p:cTn id="126" dur="1" fill="hold">
                                          <p:stCondLst>
                                            <p:cond delay="499"/>
                                          </p:stCondLst>
                                        </p:cTn>
                                        <p:tgtEl>
                                          <p:spTgt spid="4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5" presetClass="entr" presetSubtype="1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checkerboard(across)">
                                      <p:cBhvr>
                                        <p:cTn id="131" dur="500"/>
                                        <p:tgtEl>
                                          <p:spTgt spid="68"/>
                                        </p:tgtEl>
                                      </p:cBhvr>
                                    </p:animEffect>
                                  </p:childTnLst>
                                </p:cTn>
                              </p:par>
                            </p:childTnLst>
                          </p:cTn>
                        </p:par>
                        <p:par>
                          <p:cTn id="132" fill="hold">
                            <p:stCondLst>
                              <p:cond delay="500"/>
                            </p:stCondLst>
                            <p:childTnLst>
                              <p:par>
                                <p:cTn id="133" presetID="18" presetClass="entr" presetSubtype="12" fill="hold" nodeType="after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strips(downLeft)">
                                      <p:cBhvr>
                                        <p:cTn id="135" dur="500"/>
                                        <p:tgtEl>
                                          <p:spTgt spid="69"/>
                                        </p:tgtEl>
                                      </p:cBhvr>
                                    </p:animEffect>
                                  </p:childTnLst>
                                </p:cTn>
                              </p:par>
                            </p:childTnLst>
                          </p:cTn>
                        </p:par>
                        <p:par>
                          <p:cTn id="136" fill="hold">
                            <p:stCondLst>
                              <p:cond delay="1000"/>
                            </p:stCondLst>
                            <p:childTnLst>
                              <p:par>
                                <p:cTn id="137" presetID="18" presetClass="entr" presetSubtype="12" fill="hold" nodeType="after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strips(downLeft)">
                                      <p:cBhvr>
                                        <p:cTn id="139" dur="500"/>
                                        <p:tgtEl>
                                          <p:spTgt spid="76"/>
                                        </p:tgtEl>
                                      </p:cBhvr>
                                    </p:animEffect>
                                  </p:childTnLst>
                                </p:cTn>
                              </p:par>
                            </p:childTnLst>
                          </p:cTn>
                        </p:par>
                      </p:childTnLst>
                    </p:cTn>
                  </p:par>
                  <p:par>
                    <p:cTn id="140" fill="hold">
                      <p:stCondLst>
                        <p:cond delay="indefinite"/>
                      </p:stCondLst>
                      <p:childTnLst>
                        <p:par>
                          <p:cTn id="141" fill="hold">
                            <p:stCondLst>
                              <p:cond delay="0"/>
                            </p:stCondLst>
                            <p:childTnLst>
                              <p:par>
                                <p:cTn id="142" presetID="5" presetClass="exit" presetSubtype="10" fill="hold" grpId="1" nodeType="clickEffect">
                                  <p:stCondLst>
                                    <p:cond delay="0"/>
                                  </p:stCondLst>
                                  <p:childTnLst>
                                    <p:animEffect transition="out" filter="checkerboard(across)">
                                      <p:cBhvr>
                                        <p:cTn id="143" dur="500"/>
                                        <p:tgtEl>
                                          <p:spTgt spid="68"/>
                                        </p:tgtEl>
                                      </p:cBhvr>
                                    </p:animEffect>
                                    <p:set>
                                      <p:cBhvr>
                                        <p:cTn id="144" dur="1" fill="hold">
                                          <p:stCondLst>
                                            <p:cond delay="499"/>
                                          </p:stCondLst>
                                        </p:cTn>
                                        <p:tgtEl>
                                          <p:spTgt spid="68"/>
                                        </p:tgtEl>
                                        <p:attrNameLst>
                                          <p:attrName>style.visibility</p:attrName>
                                        </p:attrNameLst>
                                      </p:cBhvr>
                                      <p:to>
                                        <p:strVal val="hidden"/>
                                      </p:to>
                                    </p:set>
                                  </p:childTnLst>
                                </p:cTn>
                              </p:par>
                              <p:par>
                                <p:cTn id="145" presetID="5" presetClass="exit" presetSubtype="10" fill="hold" nodeType="withEffect">
                                  <p:stCondLst>
                                    <p:cond delay="0"/>
                                  </p:stCondLst>
                                  <p:childTnLst>
                                    <p:animEffect transition="out" filter="checkerboard(across)">
                                      <p:cBhvr>
                                        <p:cTn id="146" dur="500"/>
                                        <p:tgtEl>
                                          <p:spTgt spid="69"/>
                                        </p:tgtEl>
                                      </p:cBhvr>
                                    </p:animEffect>
                                    <p:set>
                                      <p:cBhvr>
                                        <p:cTn id="147" dur="1" fill="hold">
                                          <p:stCondLst>
                                            <p:cond delay="499"/>
                                          </p:stCondLst>
                                        </p:cTn>
                                        <p:tgtEl>
                                          <p:spTgt spid="69"/>
                                        </p:tgtEl>
                                        <p:attrNameLst>
                                          <p:attrName>style.visibility</p:attrName>
                                        </p:attrNameLst>
                                      </p:cBhvr>
                                      <p:to>
                                        <p:strVal val="hidden"/>
                                      </p:to>
                                    </p:set>
                                  </p:childTnLst>
                                </p:cTn>
                              </p:par>
                              <p:par>
                                <p:cTn id="148" presetID="5" presetClass="exit" presetSubtype="10" fill="hold" nodeType="withEffect">
                                  <p:stCondLst>
                                    <p:cond delay="0"/>
                                  </p:stCondLst>
                                  <p:childTnLst>
                                    <p:animEffect transition="out" filter="checkerboard(across)">
                                      <p:cBhvr>
                                        <p:cTn id="149" dur="500"/>
                                        <p:tgtEl>
                                          <p:spTgt spid="76"/>
                                        </p:tgtEl>
                                      </p:cBhvr>
                                    </p:animEffect>
                                    <p:set>
                                      <p:cBhvr>
                                        <p:cTn id="150" dur="1" fill="hold">
                                          <p:stCondLst>
                                            <p:cond delay="499"/>
                                          </p:stCondLst>
                                        </p:cTn>
                                        <p:tgtEl>
                                          <p:spTgt spid="7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checkerboard(across)">
                                      <p:cBhvr>
                                        <p:cTn id="155" dur="500"/>
                                        <p:tgtEl>
                                          <p:spTgt spid="80"/>
                                        </p:tgtEl>
                                      </p:cBhvr>
                                    </p:animEffect>
                                  </p:childTnLst>
                                </p:cTn>
                              </p:par>
                            </p:childTnLst>
                          </p:cTn>
                        </p:par>
                        <p:par>
                          <p:cTn id="156" fill="hold">
                            <p:stCondLst>
                              <p:cond delay="500"/>
                            </p:stCondLst>
                            <p:childTnLst>
                              <p:par>
                                <p:cTn id="157" presetID="18" presetClass="entr" presetSubtype="12" fill="hold" nodeType="after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strips(downLeft)">
                                      <p:cBhvr>
                                        <p:cTn id="159" dur="500"/>
                                        <p:tgtEl>
                                          <p:spTgt spid="81"/>
                                        </p:tgtEl>
                                      </p:cBhvr>
                                    </p:animEffect>
                                  </p:childTnLst>
                                </p:cTn>
                              </p:par>
                            </p:childTnLst>
                          </p:cTn>
                        </p:par>
                        <p:par>
                          <p:cTn id="160" fill="hold">
                            <p:stCondLst>
                              <p:cond delay="1000"/>
                            </p:stCondLst>
                            <p:childTnLst>
                              <p:par>
                                <p:cTn id="161" presetID="18" presetClass="entr" presetSubtype="12" fill="hold"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strips(downLeft)">
                                      <p:cBhvr>
                                        <p:cTn id="163" dur="500"/>
                                        <p:tgtEl>
                                          <p:spTgt spid="83"/>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xit" presetSubtype="10" fill="hold" grpId="1" nodeType="clickEffect">
                                  <p:stCondLst>
                                    <p:cond delay="0"/>
                                  </p:stCondLst>
                                  <p:childTnLst>
                                    <p:animEffect transition="out" filter="checkerboard(across)">
                                      <p:cBhvr>
                                        <p:cTn id="167" dur="500"/>
                                        <p:tgtEl>
                                          <p:spTgt spid="80"/>
                                        </p:tgtEl>
                                      </p:cBhvr>
                                    </p:animEffect>
                                    <p:set>
                                      <p:cBhvr>
                                        <p:cTn id="168" dur="1" fill="hold">
                                          <p:stCondLst>
                                            <p:cond delay="499"/>
                                          </p:stCondLst>
                                        </p:cTn>
                                        <p:tgtEl>
                                          <p:spTgt spid="80"/>
                                        </p:tgtEl>
                                        <p:attrNameLst>
                                          <p:attrName>style.visibility</p:attrName>
                                        </p:attrNameLst>
                                      </p:cBhvr>
                                      <p:to>
                                        <p:strVal val="hidden"/>
                                      </p:to>
                                    </p:set>
                                  </p:childTnLst>
                                </p:cTn>
                              </p:par>
                              <p:par>
                                <p:cTn id="169" presetID="5" presetClass="exit" presetSubtype="10" fill="hold" nodeType="withEffect">
                                  <p:stCondLst>
                                    <p:cond delay="0"/>
                                  </p:stCondLst>
                                  <p:childTnLst>
                                    <p:animEffect transition="out" filter="checkerboard(across)">
                                      <p:cBhvr>
                                        <p:cTn id="170" dur="500"/>
                                        <p:tgtEl>
                                          <p:spTgt spid="81"/>
                                        </p:tgtEl>
                                      </p:cBhvr>
                                    </p:animEffect>
                                    <p:set>
                                      <p:cBhvr>
                                        <p:cTn id="171" dur="1" fill="hold">
                                          <p:stCondLst>
                                            <p:cond delay="499"/>
                                          </p:stCondLst>
                                        </p:cTn>
                                        <p:tgtEl>
                                          <p:spTgt spid="81"/>
                                        </p:tgtEl>
                                        <p:attrNameLst>
                                          <p:attrName>style.visibility</p:attrName>
                                        </p:attrNameLst>
                                      </p:cBhvr>
                                      <p:to>
                                        <p:strVal val="hidden"/>
                                      </p:to>
                                    </p:set>
                                  </p:childTnLst>
                                </p:cTn>
                              </p:par>
                              <p:par>
                                <p:cTn id="172" presetID="5" presetClass="exit" presetSubtype="10" fill="hold" nodeType="withEffect">
                                  <p:stCondLst>
                                    <p:cond delay="0"/>
                                  </p:stCondLst>
                                  <p:childTnLst>
                                    <p:animEffect transition="out" filter="checkerboard(across)">
                                      <p:cBhvr>
                                        <p:cTn id="173" dur="500"/>
                                        <p:tgtEl>
                                          <p:spTgt spid="83"/>
                                        </p:tgtEl>
                                      </p:cBhvr>
                                    </p:animEffect>
                                    <p:set>
                                      <p:cBhvr>
                                        <p:cTn id="174" dur="1" fill="hold">
                                          <p:stCondLst>
                                            <p:cond delay="499"/>
                                          </p:stCondLst>
                                        </p:cTn>
                                        <p:tgtEl>
                                          <p:spTgt spid="8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ntr" presetSubtype="1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checkerboard(across)">
                                      <p:cBhvr>
                                        <p:cTn id="179" dur="500"/>
                                        <p:tgtEl>
                                          <p:spTgt spid="89"/>
                                        </p:tgtEl>
                                      </p:cBhvr>
                                    </p:animEffect>
                                  </p:childTnLst>
                                </p:cTn>
                              </p:par>
                            </p:childTnLst>
                          </p:cTn>
                        </p:par>
                        <p:par>
                          <p:cTn id="180" fill="hold">
                            <p:stCondLst>
                              <p:cond delay="500"/>
                            </p:stCondLst>
                            <p:childTnLst>
                              <p:par>
                                <p:cTn id="181" presetID="18" presetClass="entr" presetSubtype="12" fill="hold" nodeType="afterEffect">
                                  <p:stCondLst>
                                    <p:cond delay="0"/>
                                  </p:stCondLst>
                                  <p:childTnLst>
                                    <p:set>
                                      <p:cBhvr>
                                        <p:cTn id="182" dur="1" fill="hold">
                                          <p:stCondLst>
                                            <p:cond delay="0"/>
                                          </p:stCondLst>
                                        </p:cTn>
                                        <p:tgtEl>
                                          <p:spTgt spid="94"/>
                                        </p:tgtEl>
                                        <p:attrNameLst>
                                          <p:attrName>style.visibility</p:attrName>
                                        </p:attrNameLst>
                                      </p:cBhvr>
                                      <p:to>
                                        <p:strVal val="visible"/>
                                      </p:to>
                                    </p:set>
                                    <p:animEffect transition="in" filter="strips(downLeft)">
                                      <p:cBhvr>
                                        <p:cTn id="18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10" grpId="0" animBg="1"/>
      <p:bldP spid="12" grpId="0" animBg="1"/>
      <p:bldP spid="16" grpId="0"/>
      <p:bldP spid="17" grpId="0" animBg="1"/>
      <p:bldP spid="21" grpId="0" animBg="1"/>
      <p:bldP spid="22" grpId="0"/>
      <p:bldP spid="25" grpId="0" animBg="1"/>
      <p:bldP spid="28" grpId="0"/>
      <p:bldP spid="29" grpId="0"/>
      <p:bldP spid="30" grpId="0"/>
      <p:bldP spid="31" grpId="0"/>
      <p:bldP spid="34" grpId="0"/>
      <p:bldP spid="40" grpId="0" animBg="1"/>
      <p:bldP spid="40" grpId="1" animBg="1"/>
      <p:bldP spid="68" grpId="0" animBg="1"/>
      <p:bldP spid="68" grpId="1" animBg="1"/>
      <p:bldP spid="80" grpId="0" animBg="1"/>
      <p:bldP spid="80" grpId="1" animBg="1"/>
      <p:bldP spid="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Modeling Tools – ERD</a:t>
            </a:r>
            <a:br>
              <a:rPr lang="en-US" smtClean="0"/>
            </a:br>
            <a:r>
              <a:rPr lang="en-US" smtClean="0"/>
              <a:t>Sample and Notations</a:t>
            </a:r>
            <a:endParaRPr lang="en-US" dirty="0" smtClean="0"/>
          </a:p>
        </p:txBody>
      </p:sp>
      <p:sp>
        <p:nvSpPr>
          <p:cNvPr id="36" name="Content Placeholder 35"/>
          <p:cNvSpPr>
            <a:spLocks noGrp="1"/>
          </p:cNvSpPr>
          <p:nvPr>
            <p:ph idx="1"/>
          </p:nvPr>
        </p:nvSpPr>
        <p:spPr/>
        <p:txBody>
          <a:bodyPr/>
          <a:lstStyle/>
          <a:p>
            <a:r>
              <a:rPr lang="en-US" dirty="0" smtClean="0"/>
              <a:t>Concept </a:t>
            </a:r>
            <a:r>
              <a:rPr lang="en-US" dirty="0" smtClean="0">
                <a:latin typeface="Times New Roman"/>
                <a:cs typeface="Times New Roman"/>
              </a:rPr>
              <a:t>→ </a:t>
            </a:r>
            <a:r>
              <a:rPr lang="en-US" dirty="0" smtClean="0"/>
              <a:t>Logical </a:t>
            </a:r>
            <a:r>
              <a:rPr lang="en-US" dirty="0">
                <a:latin typeface="Times New Roman"/>
                <a:cs typeface="Times New Roman"/>
              </a:rPr>
              <a:t>→</a:t>
            </a:r>
            <a:r>
              <a:rPr lang="en-US" dirty="0" smtClean="0"/>
              <a:t> Physical Data Diagram</a:t>
            </a:r>
            <a:endParaRPr lang="en-US" dirty="0"/>
          </a:p>
        </p:txBody>
      </p: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5985" t="7952" r="19987" b="-54105"/>
          <a:stretch/>
        </p:blipFill>
        <p:spPr>
          <a:xfrm>
            <a:off x="107504" y="2401788"/>
            <a:ext cx="2115344" cy="3619500"/>
          </a:xfrm>
          <a:prstGeom prst="rect">
            <a:avLst/>
          </a:prstGeom>
          <a:ln>
            <a:solidFill>
              <a:schemeClr val="tx1"/>
            </a:solidFill>
          </a:ln>
        </p:spPr>
      </p:pic>
      <p:pic>
        <p:nvPicPr>
          <p:cNvPr id="33" name="Picture 32"/>
          <p:cNvPicPr>
            <a:picLocks noChangeAspect="1"/>
          </p:cNvPicPr>
          <p:nvPr/>
        </p:nvPicPr>
        <p:blipFill rotWithShape="1">
          <a:blip r:embed="rId4" cstate="print">
            <a:extLst>
              <a:ext uri="{28A0092B-C50C-407E-A947-70E740481C1C}">
                <a14:useLocalDpi xmlns:a14="http://schemas.microsoft.com/office/drawing/2010/main" val="0"/>
              </a:ext>
            </a:extLst>
          </a:blip>
          <a:srcRect t="-532" r="3241" b="1"/>
          <a:stretch/>
        </p:blipFill>
        <p:spPr>
          <a:xfrm>
            <a:off x="5884018" y="2401788"/>
            <a:ext cx="3239344" cy="3619500"/>
          </a:xfrm>
          <a:prstGeom prst="rect">
            <a:avLst/>
          </a:prstGeom>
          <a:ln>
            <a:solidFill>
              <a:schemeClr val="tx1"/>
            </a:solidFill>
          </a:ln>
        </p:spPr>
      </p:pic>
      <p:pic>
        <p:nvPicPr>
          <p:cNvPr id="32" name="Picture 31"/>
          <p:cNvPicPr>
            <a:picLocks noChangeAspect="1"/>
          </p:cNvPicPr>
          <p:nvPr/>
        </p:nvPicPr>
        <p:blipFill rotWithShape="1">
          <a:blip r:embed="rId5" cstate="print">
            <a:extLst>
              <a:ext uri="{28A0092B-C50C-407E-A947-70E740481C1C}">
                <a14:useLocalDpi xmlns:a14="http://schemas.microsoft.com/office/drawing/2010/main" val="0"/>
              </a:ext>
            </a:extLst>
          </a:blip>
          <a:srcRect r="7392"/>
          <a:stretch/>
        </p:blipFill>
        <p:spPr>
          <a:xfrm>
            <a:off x="2305844" y="2401788"/>
            <a:ext cx="3528392" cy="3619500"/>
          </a:xfrm>
          <a:prstGeom prst="rect">
            <a:avLst/>
          </a:prstGeom>
          <a:ln>
            <a:solidFill>
              <a:schemeClr val="tx1"/>
            </a:solidFill>
          </a:ln>
        </p:spPr>
      </p:pic>
      <p:sp>
        <p:nvSpPr>
          <p:cNvPr id="53" name="Rectangle 52"/>
          <p:cNvSpPr/>
          <p:nvPr/>
        </p:nvSpPr>
        <p:spPr>
          <a:xfrm>
            <a:off x="203548" y="486916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Entity</a:t>
            </a:r>
            <a:endParaRPr lang="en-US" dirty="0">
              <a:solidFill>
                <a:srgbClr val="0000FF"/>
              </a:solidFill>
            </a:endParaRPr>
          </a:p>
        </p:txBody>
      </p:sp>
      <p:cxnSp>
        <p:nvCxnSpPr>
          <p:cNvPr id="54" name="Straight Connector 53"/>
          <p:cNvCxnSpPr>
            <a:stCxn id="53" idx="0"/>
          </p:cNvCxnSpPr>
          <p:nvPr/>
        </p:nvCxnSpPr>
        <p:spPr>
          <a:xfrm flipV="1">
            <a:off x="965548" y="3717032"/>
            <a:ext cx="19050" cy="115212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3"/>
          </p:cNvCxnSpPr>
          <p:nvPr/>
        </p:nvCxnSpPr>
        <p:spPr>
          <a:xfrm flipV="1">
            <a:off x="1727548" y="4517504"/>
            <a:ext cx="1404292" cy="65645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979690" y="560447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Relationship</a:t>
            </a:r>
            <a:endParaRPr lang="en-US" dirty="0">
              <a:solidFill>
                <a:srgbClr val="0000FF"/>
              </a:solidFill>
            </a:endParaRPr>
          </a:p>
        </p:txBody>
      </p:sp>
      <p:cxnSp>
        <p:nvCxnSpPr>
          <p:cNvPr id="64" name="Straight Connector 63"/>
          <p:cNvCxnSpPr>
            <a:stCxn id="63" idx="0"/>
          </p:cNvCxnSpPr>
          <p:nvPr/>
        </p:nvCxnSpPr>
        <p:spPr>
          <a:xfrm flipV="1">
            <a:off x="6741690" y="5289588"/>
            <a:ext cx="926654" cy="31488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0"/>
          </p:cNvCxnSpPr>
          <p:nvPr/>
        </p:nvCxnSpPr>
        <p:spPr>
          <a:xfrm flipH="1" flipV="1">
            <a:off x="4572000" y="3717032"/>
            <a:ext cx="2169690" cy="188743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404592" y="559683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Attribution</a:t>
            </a:r>
            <a:endParaRPr lang="en-US" dirty="0">
              <a:solidFill>
                <a:srgbClr val="0000FF"/>
              </a:solidFill>
            </a:endParaRPr>
          </a:p>
        </p:txBody>
      </p:sp>
      <p:cxnSp>
        <p:nvCxnSpPr>
          <p:cNvPr id="72" name="Straight Connector 71"/>
          <p:cNvCxnSpPr>
            <a:stCxn id="71" idx="0"/>
          </p:cNvCxnSpPr>
          <p:nvPr/>
        </p:nvCxnSpPr>
        <p:spPr>
          <a:xfrm flipV="1">
            <a:off x="3166592" y="4660751"/>
            <a:ext cx="325288" cy="9360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318992" y="5447029"/>
            <a:ext cx="1685056" cy="15110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checkerboard(across)">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53"/>
                                        </p:tgtEl>
                                      </p:cBhvr>
                                    </p:animEffect>
                                    <p:set>
                                      <p:cBhvr>
                                        <p:cTn id="12" dur="1" fill="hold">
                                          <p:stCondLst>
                                            <p:cond delay="499"/>
                                          </p:stCondLst>
                                        </p:cTn>
                                        <p:tgtEl>
                                          <p:spTgt spid="53"/>
                                        </p:tgtEl>
                                        <p:attrNameLst>
                                          <p:attrName>style.visibility</p:attrName>
                                        </p:attrNameLst>
                                      </p:cBhvr>
                                      <p:to>
                                        <p:strVal val="hidden"/>
                                      </p:to>
                                    </p:set>
                                  </p:child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strips(upRight)">
                                      <p:cBhvr>
                                        <p:cTn id="16" dur="500"/>
                                        <p:tgtEl>
                                          <p:spTgt spid="54"/>
                                        </p:tgtEl>
                                      </p:cBhvr>
                                    </p:animEffect>
                                  </p:childTnLst>
                                </p:cTn>
                              </p:par>
                              <p:par>
                                <p:cTn id="17" presetID="5" presetClass="exit" presetSubtype="10" fill="hold" nodeType="withEffect">
                                  <p:stCondLst>
                                    <p:cond delay="0"/>
                                  </p:stCondLst>
                                  <p:childTnLst>
                                    <p:animEffect transition="out" filter="checkerboard(across)">
                                      <p:cBhvr>
                                        <p:cTn id="18" dur="500"/>
                                        <p:tgtEl>
                                          <p:spTgt spid="54"/>
                                        </p:tgtEl>
                                      </p:cBhvr>
                                    </p:animEffect>
                                    <p:set>
                                      <p:cBhvr>
                                        <p:cTn id="19" dur="1" fill="hold">
                                          <p:stCondLst>
                                            <p:cond delay="4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8" presetClass="entr" presetSubtype="3"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strips(upRight)">
                                      <p:cBhvr>
                                        <p:cTn id="23" dur="500"/>
                                        <p:tgtEl>
                                          <p:spTgt spid="58"/>
                                        </p:tgtEl>
                                      </p:cBhvr>
                                    </p:animEffect>
                                  </p:childTnLst>
                                </p:cTn>
                              </p:par>
                              <p:par>
                                <p:cTn id="24" presetID="5" presetClass="exit" presetSubtype="10" fill="hold" nodeType="withEffect">
                                  <p:stCondLst>
                                    <p:cond delay="0"/>
                                  </p:stCondLst>
                                  <p:childTnLst>
                                    <p:animEffect transition="out" filter="checkerboard(across)">
                                      <p:cBhvr>
                                        <p:cTn id="25" dur="500"/>
                                        <p:tgtEl>
                                          <p:spTgt spid="58"/>
                                        </p:tgtEl>
                                      </p:cBhvr>
                                    </p:animEffect>
                                    <p:set>
                                      <p:cBhvr>
                                        <p:cTn id="26" dur="1" fill="hold">
                                          <p:stCondLst>
                                            <p:cond delay="499"/>
                                          </p:stCondLst>
                                        </p:cTn>
                                        <p:tgtEl>
                                          <p:spTgt spid="5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checkerboard(across)">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63"/>
                                        </p:tgtEl>
                                      </p:cBhvr>
                                    </p:animEffect>
                                    <p:set>
                                      <p:cBhvr>
                                        <p:cTn id="36" dur="1" fill="hold">
                                          <p:stCondLst>
                                            <p:cond delay="499"/>
                                          </p:stCondLst>
                                        </p:cTn>
                                        <p:tgtEl>
                                          <p:spTgt spid="63"/>
                                        </p:tgtEl>
                                        <p:attrNameLst>
                                          <p:attrName>style.visibility</p:attrName>
                                        </p:attrNameLst>
                                      </p:cBhvr>
                                      <p:to>
                                        <p:strVal val="hidden"/>
                                      </p:to>
                                    </p:set>
                                  </p:childTnLst>
                                </p:cTn>
                              </p:par>
                            </p:childTnLst>
                          </p:cTn>
                        </p:par>
                        <p:par>
                          <p:cTn id="37" fill="hold">
                            <p:stCondLst>
                              <p:cond delay="500"/>
                            </p:stCondLst>
                            <p:childTnLst>
                              <p:par>
                                <p:cTn id="38" presetID="18" presetClass="entr" presetSubtype="3" fill="hold"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strips(upRight)">
                                      <p:cBhvr>
                                        <p:cTn id="40" dur="500"/>
                                        <p:tgtEl>
                                          <p:spTgt spid="64"/>
                                        </p:tgtEl>
                                      </p:cBhvr>
                                    </p:animEffect>
                                  </p:childTnLst>
                                </p:cTn>
                              </p:par>
                              <p:par>
                                <p:cTn id="41" presetID="5" presetClass="exit" presetSubtype="10" fill="hold" nodeType="withEffect">
                                  <p:stCondLst>
                                    <p:cond delay="0"/>
                                  </p:stCondLst>
                                  <p:childTnLst>
                                    <p:animEffect transition="out" filter="checkerboard(across)">
                                      <p:cBhvr>
                                        <p:cTn id="42" dur="500"/>
                                        <p:tgtEl>
                                          <p:spTgt spid="64"/>
                                        </p:tgtEl>
                                      </p:cBhvr>
                                    </p:animEffect>
                                    <p:set>
                                      <p:cBhvr>
                                        <p:cTn id="43" dur="1" fill="hold">
                                          <p:stCondLst>
                                            <p:cond delay="499"/>
                                          </p:stCondLst>
                                        </p:cTn>
                                        <p:tgtEl>
                                          <p:spTgt spid="64"/>
                                        </p:tgtEl>
                                        <p:attrNameLst>
                                          <p:attrName>style.visibility</p:attrName>
                                        </p:attrNameLst>
                                      </p:cBhvr>
                                      <p:to>
                                        <p:strVal val="hidden"/>
                                      </p:to>
                                    </p:set>
                                  </p:childTnLst>
                                </p:cTn>
                              </p:par>
                            </p:childTnLst>
                          </p:cTn>
                        </p:par>
                        <p:par>
                          <p:cTn id="44" fill="hold">
                            <p:stCondLst>
                              <p:cond delay="1000"/>
                            </p:stCondLst>
                            <p:childTnLst>
                              <p:par>
                                <p:cTn id="45" presetID="18" presetClass="entr" presetSubtype="3"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strips(upRight)">
                                      <p:cBhvr>
                                        <p:cTn id="47" dur="500"/>
                                        <p:tgtEl>
                                          <p:spTgt spid="70"/>
                                        </p:tgtEl>
                                      </p:cBhvr>
                                    </p:animEffect>
                                  </p:childTnLst>
                                </p:cTn>
                              </p:par>
                              <p:par>
                                <p:cTn id="48" presetID="5" presetClass="exit" presetSubtype="10" fill="hold" nodeType="withEffect">
                                  <p:stCondLst>
                                    <p:cond delay="0"/>
                                  </p:stCondLst>
                                  <p:childTnLst>
                                    <p:animEffect transition="out" filter="checkerboard(across)">
                                      <p:cBhvr>
                                        <p:cTn id="49" dur="500"/>
                                        <p:tgtEl>
                                          <p:spTgt spid="70"/>
                                        </p:tgtEl>
                                      </p:cBhvr>
                                    </p:animEffect>
                                    <p:set>
                                      <p:cBhvr>
                                        <p:cTn id="50" dur="1" fill="hold">
                                          <p:stCondLst>
                                            <p:cond delay="499"/>
                                          </p:stCondLst>
                                        </p:cTn>
                                        <p:tgtEl>
                                          <p:spTgt spid="7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checkerboard(across)">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xit" presetSubtype="10" fill="hold" grpId="1" nodeType="clickEffect">
                                  <p:stCondLst>
                                    <p:cond delay="0"/>
                                  </p:stCondLst>
                                  <p:childTnLst>
                                    <p:animEffect transition="out" filter="checkerboard(across)">
                                      <p:cBhvr>
                                        <p:cTn id="59" dur="500"/>
                                        <p:tgtEl>
                                          <p:spTgt spid="71"/>
                                        </p:tgtEl>
                                      </p:cBhvr>
                                    </p:animEffect>
                                    <p:set>
                                      <p:cBhvr>
                                        <p:cTn id="60" dur="1" fill="hold">
                                          <p:stCondLst>
                                            <p:cond delay="499"/>
                                          </p:stCondLst>
                                        </p:cTn>
                                        <p:tgtEl>
                                          <p:spTgt spid="71"/>
                                        </p:tgtEl>
                                        <p:attrNameLst>
                                          <p:attrName>style.visibility</p:attrName>
                                        </p:attrNameLst>
                                      </p:cBhvr>
                                      <p:to>
                                        <p:strVal val="hidden"/>
                                      </p:to>
                                    </p:set>
                                  </p:childTnLst>
                                </p:cTn>
                              </p:par>
                            </p:childTnLst>
                          </p:cTn>
                        </p:par>
                        <p:par>
                          <p:cTn id="61" fill="hold">
                            <p:stCondLst>
                              <p:cond delay="500"/>
                            </p:stCondLst>
                            <p:childTnLst>
                              <p:par>
                                <p:cTn id="62" presetID="18" presetClass="entr" presetSubtype="3" fill="hold" nodeType="after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strips(upRight)">
                                      <p:cBhvr>
                                        <p:cTn id="64" dur="500"/>
                                        <p:tgtEl>
                                          <p:spTgt spid="72"/>
                                        </p:tgtEl>
                                      </p:cBhvr>
                                    </p:animEffect>
                                  </p:childTnLst>
                                </p:cTn>
                              </p:par>
                              <p:par>
                                <p:cTn id="65" presetID="5" presetClass="exit" presetSubtype="10" fill="hold" nodeType="withEffect">
                                  <p:stCondLst>
                                    <p:cond delay="0"/>
                                  </p:stCondLst>
                                  <p:childTnLst>
                                    <p:animEffect transition="out" filter="checkerboard(across)">
                                      <p:cBhvr>
                                        <p:cTn id="66" dur="500"/>
                                        <p:tgtEl>
                                          <p:spTgt spid="72"/>
                                        </p:tgtEl>
                                      </p:cBhvr>
                                    </p:animEffect>
                                    <p:set>
                                      <p:cBhvr>
                                        <p:cTn id="67" dur="1" fill="hold">
                                          <p:stCondLst>
                                            <p:cond delay="499"/>
                                          </p:stCondLst>
                                        </p:cTn>
                                        <p:tgtEl>
                                          <p:spTgt spid="72"/>
                                        </p:tgtEl>
                                        <p:attrNameLst>
                                          <p:attrName>style.visibility</p:attrName>
                                        </p:attrNameLst>
                                      </p:cBhvr>
                                      <p:to>
                                        <p:strVal val="hidden"/>
                                      </p:to>
                                    </p:set>
                                  </p:childTnLst>
                                </p:cTn>
                              </p:par>
                            </p:childTnLst>
                          </p:cTn>
                        </p:par>
                        <p:par>
                          <p:cTn id="68" fill="hold">
                            <p:stCondLst>
                              <p:cond delay="1000"/>
                            </p:stCondLst>
                            <p:childTnLst>
                              <p:par>
                                <p:cTn id="69" presetID="18" presetClass="entr" presetSubtype="3" fill="hold" nodeType="after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strips(upRight)">
                                      <p:cBhvr>
                                        <p:cTn id="71" dur="500"/>
                                        <p:tgtEl>
                                          <p:spTgt spid="75"/>
                                        </p:tgtEl>
                                      </p:cBhvr>
                                    </p:animEffect>
                                  </p:childTnLst>
                                </p:cTn>
                              </p:par>
                              <p:par>
                                <p:cTn id="72" presetID="5" presetClass="exit" presetSubtype="10" fill="hold" nodeType="withEffect">
                                  <p:stCondLst>
                                    <p:cond delay="0"/>
                                  </p:stCondLst>
                                  <p:childTnLst>
                                    <p:animEffect transition="out" filter="checkerboard(across)">
                                      <p:cBhvr>
                                        <p:cTn id="73" dur="500"/>
                                        <p:tgtEl>
                                          <p:spTgt spid="75"/>
                                        </p:tgtEl>
                                      </p:cBhvr>
                                    </p:animEffect>
                                    <p:set>
                                      <p:cBhvr>
                                        <p:cTn id="74"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63" grpId="0" animBg="1"/>
      <p:bldP spid="63" grpId="1" animBg="1"/>
      <p:bldP spid="71" grpId="0" animBg="1"/>
      <p:bldP spid="7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 Definition 2/3</a:t>
            </a:r>
            <a:endParaRPr lang="en-US" dirty="0"/>
          </a:p>
        </p:txBody>
      </p:sp>
      <p:sp>
        <p:nvSpPr>
          <p:cNvPr id="16387" name="Content Placeholder 2"/>
          <p:cNvSpPr>
            <a:spLocks noGrp="1"/>
          </p:cNvSpPr>
          <p:nvPr>
            <p:ph idx="1"/>
          </p:nvPr>
        </p:nvSpPr>
        <p:spPr/>
        <p:txBody>
          <a:bodyPr/>
          <a:lstStyle/>
          <a:p>
            <a:r>
              <a:rPr lang="en-US" smtClean="0"/>
              <a:t>Why do we need requirement definition?</a:t>
            </a:r>
            <a:endParaRPr lang="en-US" dirty="0" smtClean="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708" t="8159" r="3750" b="2986"/>
          <a:stretch/>
        </p:blipFill>
        <p:spPr>
          <a:xfrm>
            <a:off x="1566714" y="1835646"/>
            <a:ext cx="6017757" cy="4041626"/>
          </a:xfrm>
          <a:prstGeom prst="rect">
            <a:avLst/>
          </a:prstGeom>
          <a:ln>
            <a:solidFill>
              <a:schemeClr val="tx1"/>
            </a:solidFill>
          </a:ln>
        </p:spPr>
      </p:pic>
      <p:sp>
        <p:nvSpPr>
          <p:cNvPr id="5" name="TextBox 4"/>
          <p:cNvSpPr txBox="1"/>
          <p:nvPr/>
        </p:nvSpPr>
        <p:spPr>
          <a:xfrm>
            <a:off x="4283968" y="5946040"/>
            <a:ext cx="3356432" cy="369332"/>
          </a:xfrm>
          <a:prstGeom prst="rect">
            <a:avLst/>
          </a:prstGeom>
          <a:noFill/>
        </p:spPr>
        <p:txBody>
          <a:bodyPr wrap="none" rtlCol="0">
            <a:spAutoFit/>
          </a:bodyPr>
          <a:lstStyle/>
          <a:p>
            <a:r>
              <a:rPr lang="en-US" i="1" dirty="0" smtClean="0"/>
              <a:t>(Tire swing picture from 1970s)</a:t>
            </a:r>
            <a:endParaRPr lang="en-US"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 Definition 3/3</a:t>
            </a:r>
          </a:p>
        </p:txBody>
      </p:sp>
      <p:sp>
        <p:nvSpPr>
          <p:cNvPr id="17411" name="Content Placeholder 2"/>
          <p:cNvSpPr>
            <a:spLocks noGrp="1"/>
          </p:cNvSpPr>
          <p:nvPr>
            <p:ph idx="1"/>
          </p:nvPr>
        </p:nvSpPr>
        <p:spPr/>
        <p:txBody>
          <a:bodyPr/>
          <a:lstStyle/>
          <a:p>
            <a:r>
              <a:rPr lang="en-US" dirty="0" smtClean="0"/>
              <a:t>Purpose of requirement:</a:t>
            </a:r>
          </a:p>
          <a:p>
            <a:pPr lvl="1"/>
            <a:r>
              <a:rPr lang="en-GB" altLang="ja-JP" dirty="0" smtClean="0"/>
              <a:t>Requirements often serve as: </a:t>
            </a:r>
          </a:p>
          <a:p>
            <a:pPr lvl="2"/>
            <a:r>
              <a:rPr lang="en-GB" altLang="ja-JP" dirty="0" smtClean="0"/>
              <a:t>The basis for a bid for a contract - therefore must be high-level to open for interpretation</a:t>
            </a:r>
          </a:p>
          <a:p>
            <a:pPr lvl="2"/>
            <a:r>
              <a:rPr lang="en-GB" altLang="ja-JP" dirty="0" smtClean="0"/>
              <a:t>The basis for the contract itself - therefore must be detailed</a:t>
            </a:r>
          </a:p>
          <a:p>
            <a:pPr lvl="1"/>
            <a:r>
              <a:rPr lang="en-GB" altLang="ja-JP" dirty="0" smtClean="0"/>
              <a:t>Thus, requirements can be high-level or detailed</a:t>
            </a:r>
          </a:p>
          <a:p>
            <a:r>
              <a:rPr lang="en-US" dirty="0" smtClean="0"/>
              <a:t>What are not Requirements:</a:t>
            </a:r>
          </a:p>
          <a:p>
            <a:pPr lvl="1"/>
            <a:r>
              <a:rPr lang="en-US" dirty="0" smtClean="0"/>
              <a:t>Design or implementation details (other than known constraints)</a:t>
            </a:r>
          </a:p>
          <a:p>
            <a:pPr lvl="1"/>
            <a:r>
              <a:rPr lang="en-US" dirty="0" smtClean="0"/>
              <a:t>Project planning information</a:t>
            </a:r>
          </a:p>
          <a:p>
            <a:pPr lvl="1"/>
            <a:r>
              <a:rPr lang="en-US" dirty="0" smtClean="0"/>
              <a:t>Testing information</a:t>
            </a:r>
            <a:endParaRPr lang="en-US" dirty="0"/>
          </a:p>
        </p:txBody>
      </p:sp>
      <p:sp>
        <p:nvSpPr>
          <p:cNvPr id="4" name="TextBox 3"/>
          <p:cNvSpPr txBox="1"/>
          <p:nvPr/>
        </p:nvSpPr>
        <p:spPr>
          <a:xfrm>
            <a:off x="762000" y="5334000"/>
            <a:ext cx="7848600" cy="400110"/>
          </a:xfrm>
          <a:prstGeom prst="rect">
            <a:avLst/>
          </a:prstGeom>
          <a:noFill/>
        </p:spPr>
        <p:txBody>
          <a:bodyPr wrap="square" rtlCol="0">
            <a:spAutoFit/>
          </a:bodyPr>
          <a:lstStyle/>
          <a:p>
            <a:r>
              <a:rPr lang="en-US" sz="2000" dirty="0" smtClean="0"/>
              <a:t>Sample: </a:t>
            </a:r>
            <a:r>
              <a:rPr lang="en-US" sz="2000" dirty="0" smtClean="0">
                <a:hlinkClick r:id="rId3" action="ppaction://hlinkfile"/>
              </a:rPr>
              <a:t>YourBank_CRM_SRS_v1.0.1.docx</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l="27500" t="22000" r="12500" b="15000"/>
          <a:stretch>
            <a:fillRect/>
          </a:stretch>
        </p:blipFill>
        <p:spPr bwMode="auto">
          <a:xfrm>
            <a:off x="899592" y="1268760"/>
            <a:ext cx="7560840" cy="4961801"/>
          </a:xfrm>
          <a:prstGeom prst="rect">
            <a:avLst/>
          </a:prstGeom>
          <a:noFill/>
          <a:ln w="9525">
            <a:noFill/>
            <a:miter lim="800000"/>
            <a:headEnd/>
            <a:tailEnd/>
          </a:ln>
          <a:effectLst/>
        </p:spPr>
      </p:pic>
      <p:sp>
        <p:nvSpPr>
          <p:cNvPr id="6" name="Title 5"/>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1/5</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2/5</a:t>
            </a:r>
            <a:endParaRPr lang="en-US" dirty="0"/>
          </a:p>
        </p:txBody>
      </p:sp>
      <p:sp>
        <p:nvSpPr>
          <p:cNvPr id="21507" name="Content Placeholder 2"/>
          <p:cNvSpPr>
            <a:spLocks noGrp="1"/>
          </p:cNvSpPr>
          <p:nvPr>
            <p:ph idx="1"/>
          </p:nvPr>
        </p:nvSpPr>
        <p:spPr/>
        <p:txBody>
          <a:bodyPr/>
          <a:lstStyle/>
          <a:p>
            <a:r>
              <a:rPr lang="en-US" dirty="0" smtClean="0"/>
              <a:t>Requirement may be classified as</a:t>
            </a:r>
          </a:p>
          <a:p>
            <a:pPr lvl="1"/>
            <a:r>
              <a:rPr lang="en-US" altLang="ja-JP" dirty="0" smtClean="0"/>
              <a:t>Functional</a:t>
            </a:r>
          </a:p>
          <a:p>
            <a:pPr lvl="2"/>
            <a:r>
              <a:rPr lang="en-US" altLang="ja-JP" dirty="0" smtClean="0"/>
              <a:t>A service the system has to perform</a:t>
            </a:r>
          </a:p>
          <a:p>
            <a:pPr lvl="2"/>
            <a:r>
              <a:rPr lang="en-US" altLang="ja-JP" dirty="0" smtClean="0"/>
              <a:t>May include information the system must contain</a:t>
            </a:r>
          </a:p>
          <a:p>
            <a:pPr lvl="1"/>
            <a:r>
              <a:rPr lang="en-US" altLang="ja-JP" dirty="0" smtClean="0"/>
              <a:t>Non-functional</a:t>
            </a:r>
          </a:p>
          <a:p>
            <a:pPr lvl="2"/>
            <a:r>
              <a:rPr lang="en-US" altLang="ja-JP" dirty="0" smtClean="0"/>
              <a:t>A constraints the system must satisfy</a:t>
            </a:r>
          </a:p>
          <a:p>
            <a:r>
              <a:rPr lang="en-US" dirty="0" smtClean="0"/>
              <a:t>“Functional requirements deal with the What, non functional requirements deal with the How” </a:t>
            </a:r>
            <a:r>
              <a:rPr lang="en-US" i="1" dirty="0" smtClean="0"/>
              <a:t>(Ariel Schlesinger)</a:t>
            </a:r>
            <a:r>
              <a:rPr lang="en-US" baseline="30000" dirty="0" smtClean="0"/>
              <a:t>[1]</a:t>
            </a:r>
            <a:endParaRPr lang="en-US" baseline="30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 Requirements Classification 3/5</a:t>
            </a:r>
            <a:endParaRPr lang="en-US" dirty="0"/>
          </a:p>
        </p:txBody>
      </p:sp>
      <p:sp>
        <p:nvSpPr>
          <p:cNvPr id="22531" name="Content Placeholder 2"/>
          <p:cNvSpPr>
            <a:spLocks noGrp="1"/>
          </p:cNvSpPr>
          <p:nvPr>
            <p:ph idx="1"/>
          </p:nvPr>
        </p:nvSpPr>
        <p:spPr>
          <a:xfrm>
            <a:off x="457200" y="1371600"/>
            <a:ext cx="8229600" cy="3611563"/>
          </a:xfrm>
        </p:spPr>
        <p:txBody>
          <a:bodyPr/>
          <a:lstStyle/>
          <a:p>
            <a:r>
              <a:rPr lang="en-US" dirty="0" smtClean="0"/>
              <a:t>Sample of functional requirements</a:t>
            </a:r>
          </a:p>
          <a:p>
            <a:pPr lvl="1"/>
            <a:r>
              <a:rPr lang="en-US" dirty="0" smtClean="0"/>
              <a:t>The “Data Entry Module” should provide the following functionality:</a:t>
            </a:r>
          </a:p>
          <a:p>
            <a:pPr lvl="2"/>
            <a:r>
              <a:rPr lang="en-US" dirty="0" smtClean="0"/>
              <a:t>Data Entry for HR: allows HR staff to enter payroll data and the like, either via web-based forms or by importing data from Excel files</a:t>
            </a:r>
          </a:p>
          <a:p>
            <a:pPr lvl="2"/>
            <a:r>
              <a:rPr lang="en-US" dirty="0" smtClean="0"/>
              <a:t>Data Entry for Regional offices: allows the Regional offices to enter billing data, either via web-based forms or by importing data from Excel files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4/5</a:t>
            </a:r>
            <a:endParaRPr lang="en-US" dirty="0"/>
          </a:p>
        </p:txBody>
      </p:sp>
      <p:sp>
        <p:nvSpPr>
          <p:cNvPr id="23555" name="Content Placeholder 2"/>
          <p:cNvSpPr>
            <a:spLocks noGrp="1"/>
          </p:cNvSpPr>
          <p:nvPr>
            <p:ph idx="1"/>
          </p:nvPr>
        </p:nvSpPr>
        <p:spPr/>
        <p:txBody>
          <a:bodyPr/>
          <a:lstStyle/>
          <a:p>
            <a:r>
              <a:rPr lang="en-US" dirty="0" smtClean="0"/>
              <a:t>Sample of non-functional requirements</a:t>
            </a:r>
          </a:p>
          <a:p>
            <a:pPr lvl="1"/>
            <a:r>
              <a:rPr lang="en-GB" altLang="ja-JP" dirty="0" smtClean="0"/>
              <a:t>Product requirements</a:t>
            </a:r>
          </a:p>
          <a:p>
            <a:pPr lvl="2"/>
            <a:r>
              <a:rPr lang="en-GB" altLang="ja-JP" dirty="0" smtClean="0"/>
              <a:t>Requirements which specify that the delivered product must behave in a particular way </a:t>
            </a:r>
          </a:p>
          <a:p>
            <a:pPr lvl="2"/>
            <a:r>
              <a:rPr lang="en-GB" altLang="ja-JP" dirty="0" smtClean="0"/>
              <a:t>Categories: performance, reliability, usability, </a:t>
            </a:r>
            <a:r>
              <a:rPr lang="en-US" altLang="ja-JP" dirty="0" smtClean="0"/>
              <a:t>security, cultural,…</a:t>
            </a:r>
            <a:endParaRPr lang="en-GB" altLang="ja-JP" dirty="0" smtClean="0"/>
          </a:p>
          <a:p>
            <a:pPr lvl="1"/>
            <a:r>
              <a:rPr lang="en-GB" altLang="ja-JP" dirty="0" smtClean="0"/>
              <a:t>Organisational requirements</a:t>
            </a:r>
          </a:p>
          <a:p>
            <a:pPr lvl="2"/>
            <a:r>
              <a:rPr lang="en-GB" altLang="ja-JP" dirty="0" smtClean="0"/>
              <a:t>Requirements which are a consequence of organisational policies and procedures</a:t>
            </a:r>
          </a:p>
          <a:p>
            <a:pPr lvl="2"/>
            <a:r>
              <a:rPr lang="en-GB" altLang="ja-JP" dirty="0" smtClean="0"/>
              <a:t>Categories: technology, process, operation, time, budget,…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13795</TotalTime>
  <Words>4799</Words>
  <Application>Microsoft Office PowerPoint</Application>
  <PresentationFormat>On-screen Show (4:3)</PresentationFormat>
  <Paragraphs>445</Paragraphs>
  <Slides>33</Slides>
  <Notes>28</Notes>
  <HiddenSlides>0</HiddenSlides>
  <MMClips>0</MMClips>
  <ScaleCrop>false</ScaleCrop>
  <HeadingPairs>
    <vt:vector size="8" baseType="variant">
      <vt:variant>
        <vt:lpstr>Fonts Used</vt:lpstr>
      </vt:variant>
      <vt:variant>
        <vt:i4>11</vt:i4>
      </vt:variant>
      <vt:variant>
        <vt:lpstr>Theme</vt:lpstr>
      </vt:variant>
      <vt:variant>
        <vt:i4>16</vt:i4>
      </vt:variant>
      <vt:variant>
        <vt:lpstr>Embedded OLE Servers</vt:lpstr>
      </vt:variant>
      <vt:variant>
        <vt:i4>2</vt:i4>
      </vt:variant>
      <vt:variant>
        <vt:lpstr>Slide Titles</vt:lpstr>
      </vt:variant>
      <vt:variant>
        <vt:i4>33</vt:i4>
      </vt:variant>
    </vt:vector>
  </HeadingPairs>
  <TitlesOfParts>
    <vt:vector size="62" baseType="lpstr">
      <vt:lpstr>MS PGothic</vt:lpstr>
      <vt:lpstr>MS PGothic</vt:lpstr>
      <vt:lpstr>ＭＳ Ｐ明朝</vt:lpstr>
      <vt:lpstr>PMingLiU</vt:lpstr>
      <vt:lpstr>Arial</vt:lpstr>
      <vt:lpstr>Calibri</vt:lpstr>
      <vt:lpstr>Courier New</vt:lpstr>
      <vt:lpstr>Monotype Sorts</vt:lpstr>
      <vt:lpstr>SEOptimist</vt:lpstr>
      <vt:lpstr>Times New Roman</vt:lpstr>
      <vt:lpstr>Wingdings</vt:lpstr>
      <vt:lpstr>F Theme-2014_1</vt:lpstr>
      <vt:lpstr>F Theme-2014_2</vt:lpstr>
      <vt:lpstr>Fs-Theme_20140415</vt:lpstr>
      <vt:lpstr>ppt-model</vt:lpstr>
      <vt:lpstr>PPT08_EN</vt:lpstr>
      <vt:lpstr>blank</vt:lpstr>
      <vt:lpstr>1_Template_PPT08_EN</vt:lpstr>
      <vt:lpstr>1_F Theme-2014_1</vt:lpstr>
      <vt:lpstr>1_F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Software Requirement Concepts</vt:lpstr>
      <vt:lpstr>Agenda</vt:lpstr>
      <vt:lpstr>Requirement Concepts Requirement Definition 1/3</vt:lpstr>
      <vt:lpstr>Requirement Concepts Requirement Definition 2/3</vt:lpstr>
      <vt:lpstr>Requirement Concepts Requirement Definition 3/3</vt:lpstr>
      <vt:lpstr>Requirement Concepts Requirements Classification 1/5</vt:lpstr>
      <vt:lpstr>Requirement Concepts Requirements Classification 2/5</vt:lpstr>
      <vt:lpstr>Requirement Concepts  Requirements Classification 3/5</vt:lpstr>
      <vt:lpstr>Requirement Concepts Requirements Classification 4/5</vt:lpstr>
      <vt:lpstr>Requirement Concepts Requirements Classification 5/5</vt:lpstr>
      <vt:lpstr>Requirement Modeling Modeling objectives</vt:lpstr>
      <vt:lpstr>Requirement Modeling System Modeling 1/3</vt:lpstr>
      <vt:lpstr>Requirement Modeling System Modeling 2/3</vt:lpstr>
      <vt:lpstr>Requirement Modeling System Modeling 3/3</vt:lpstr>
      <vt:lpstr>Requirement Modeling System Modeling in OOAD</vt:lpstr>
      <vt:lpstr>Modeling Tools - Use Case Use Case Concepts 1/2</vt:lpstr>
      <vt:lpstr>Modeling Tools - Use Case Use Case Concepts 2/2</vt:lpstr>
      <vt:lpstr>Modeling Tools - Use Case Use Case Diagram - Notations</vt:lpstr>
      <vt:lpstr>Modeling Tools - Use Case Use Case Diagram - Notations</vt:lpstr>
      <vt:lpstr>Modeling Tools - Use Case Use Case – Example 1/3</vt:lpstr>
      <vt:lpstr>Modeling Tools - Use Case Use Case – Example 2/3</vt:lpstr>
      <vt:lpstr>Modeling Tools - Use Case Use Case Diagram – Example 3/3</vt:lpstr>
      <vt:lpstr>Modeling Tools - Use Case Use Case Specification 1/6</vt:lpstr>
      <vt:lpstr>Modeling Tools - Use Case Use Case Specification 2/6</vt:lpstr>
      <vt:lpstr>Modeling Tools - Use Case Use Case Specification 3/6</vt:lpstr>
      <vt:lpstr>Modeling Tools - Use Case Use Case Specification 4/6</vt:lpstr>
      <vt:lpstr>Modeling Tools - Use Case Use Case Specification 5/6</vt:lpstr>
      <vt:lpstr>Modeling Tools - Use Case Use Case Specification 6/6</vt:lpstr>
      <vt:lpstr>Modeling Tools - Activities Diagram Definition and Notations</vt:lpstr>
      <vt:lpstr>Modeling Tools - State Machine Definition and Notations</vt:lpstr>
      <vt:lpstr>Modeling Tools – DFD Sample and Notations</vt:lpstr>
      <vt:lpstr>Modeling Tools – ERD Sample and Notations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Concepts</dc:title>
  <dc:creator>Kien Nguyen;annvt@fsoft.com.vn</dc:creator>
  <cp:keywords>Software Requirement; Training; Fresher</cp:keywords>
  <cp:lastModifiedBy>To Viet</cp:lastModifiedBy>
  <cp:revision>822</cp:revision>
  <dcterms:created xsi:type="dcterms:W3CDTF">2010-10-18T05:40:05Z</dcterms:created>
  <dcterms:modified xsi:type="dcterms:W3CDTF">2018-06-14T09:29:53Z</dcterms:modified>
</cp:coreProperties>
</file>