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3.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4.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15.xml" ContentType="application/vnd.openxmlformats-officedocument.theme+xml"/>
  <Override PartName="/ppt/theme/themeOverride8.xml" ContentType="application/vnd.openxmlformats-officedocument.themeOverrid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6.xml" ContentType="application/vnd.openxmlformats-officedocument.theme+xml"/>
  <Override PartName="/ppt/theme/themeOverride9.xml" ContentType="application/vnd.openxmlformats-officedocument.themeOverrid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7.xml" ContentType="application/vnd.openxmlformats-officedocument.theme+xml"/>
  <Override PartName="/ppt/theme/themeOverride10.xml" ContentType="application/vnd.openxmlformats-officedocument.themeOverrid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18.xml" ContentType="application/vnd.openxmlformats-officedocument.theme+xml"/>
  <Override PartName="/ppt/theme/themeOverride11.xml" ContentType="application/vnd.openxmlformats-officedocument.themeOverride+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19.xml" ContentType="application/vnd.openxmlformats-officedocument.theme+xml"/>
  <Override PartName="/ppt/theme/themeOverride12.xml" ContentType="application/vnd.openxmlformats-officedocument.themeOverride+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20.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theme/theme21.xml" ContentType="application/vnd.openxmlformats-officedocument.theme+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theme/theme22.xml" ContentType="application/vnd.openxmlformats-officedocument.theme+xml"/>
  <Override PartName="/ppt/theme/themeOverride13.xml" ContentType="application/vnd.openxmlformats-officedocument.themeOverride+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3.xml" ContentType="application/vnd.openxmlformats-officedocument.theme+xml"/>
  <Override PartName="/ppt/theme/themeOverride14.xml" ContentType="application/vnd.openxmlformats-officedocument.themeOverrid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theme/theme24.xml" ContentType="application/vnd.openxmlformats-officedocument.theme+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theme/theme25.xml" ContentType="application/vnd.openxmlformats-officedocument.theme+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6.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theme/theme27.xml" ContentType="application/vnd.openxmlformats-officedocument.theme+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28.xml" ContentType="application/vnd.openxmlformats-officedocument.theme+xml"/>
  <Override PartName="/ppt/theme/theme2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5" r:id="rId2"/>
    <p:sldMasterId id="2147483697" r:id="rId3"/>
    <p:sldMasterId id="2147483709" r:id="rId4"/>
    <p:sldMasterId id="2147483721" r:id="rId5"/>
    <p:sldMasterId id="2147483733" r:id="rId6"/>
    <p:sldMasterId id="2147483746" r:id="rId7"/>
    <p:sldMasterId id="2147483760" r:id="rId8"/>
    <p:sldMasterId id="2147483772" r:id="rId9"/>
    <p:sldMasterId id="2147483784" r:id="rId10"/>
    <p:sldMasterId id="2147483796" r:id="rId11"/>
    <p:sldMasterId id="2147483808" r:id="rId12"/>
    <p:sldMasterId id="2147483820" r:id="rId13"/>
    <p:sldMasterId id="2147483832" r:id="rId14"/>
    <p:sldMasterId id="2147483844" r:id="rId15"/>
    <p:sldMasterId id="2147483859" r:id="rId16"/>
    <p:sldMasterId id="2147483871" r:id="rId17"/>
    <p:sldMasterId id="2147483883" r:id="rId18"/>
    <p:sldMasterId id="2147483895" r:id="rId19"/>
    <p:sldMasterId id="2147483907" r:id="rId20"/>
    <p:sldMasterId id="2147483910" r:id="rId21"/>
    <p:sldMasterId id="2147483925" r:id="rId22"/>
    <p:sldMasterId id="2147483937" r:id="rId23"/>
    <p:sldMasterId id="2147483949" r:id="rId24"/>
    <p:sldMasterId id="2147483961" r:id="rId25"/>
    <p:sldMasterId id="2147483973" r:id="rId26"/>
    <p:sldMasterId id="2147483985" r:id="rId27"/>
    <p:sldMasterId id="2147483997" r:id="rId28"/>
  </p:sldMasterIdLst>
  <p:notesMasterIdLst>
    <p:notesMasterId r:id="rId68"/>
  </p:notesMasterIdLst>
  <p:sldIdLst>
    <p:sldId id="256" r:id="rId29"/>
    <p:sldId id="304" r:id="rId30"/>
    <p:sldId id="257" r:id="rId31"/>
    <p:sldId id="314" r:id="rId32"/>
    <p:sldId id="316" r:id="rId33"/>
    <p:sldId id="260" r:id="rId34"/>
    <p:sldId id="267" r:id="rId35"/>
    <p:sldId id="274" r:id="rId36"/>
    <p:sldId id="269" r:id="rId37"/>
    <p:sldId id="273" r:id="rId38"/>
    <p:sldId id="270" r:id="rId39"/>
    <p:sldId id="271" r:id="rId40"/>
    <p:sldId id="272" r:id="rId41"/>
    <p:sldId id="275" r:id="rId42"/>
    <p:sldId id="276" r:id="rId43"/>
    <p:sldId id="277" r:id="rId44"/>
    <p:sldId id="278" r:id="rId45"/>
    <p:sldId id="279" r:id="rId46"/>
    <p:sldId id="297" r:id="rId47"/>
    <p:sldId id="264" r:id="rId48"/>
    <p:sldId id="280" r:id="rId49"/>
    <p:sldId id="281" r:id="rId50"/>
    <p:sldId id="283" r:id="rId51"/>
    <p:sldId id="285" r:id="rId52"/>
    <p:sldId id="291" r:id="rId53"/>
    <p:sldId id="317" r:id="rId54"/>
    <p:sldId id="292" r:id="rId55"/>
    <p:sldId id="318" r:id="rId56"/>
    <p:sldId id="319" r:id="rId57"/>
    <p:sldId id="287" r:id="rId58"/>
    <p:sldId id="320" r:id="rId59"/>
    <p:sldId id="325" r:id="rId60"/>
    <p:sldId id="322" r:id="rId61"/>
    <p:sldId id="323" r:id="rId62"/>
    <p:sldId id="324" r:id="rId63"/>
    <p:sldId id="310" r:id="rId64"/>
    <p:sldId id="308" r:id="rId65"/>
    <p:sldId id="303" r:id="rId66"/>
    <p:sldId id="32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36" autoAdjust="0"/>
    <p:restoredTop sz="86856" autoAdjust="0"/>
  </p:normalViewPr>
  <p:slideViewPr>
    <p:cSldViewPr>
      <p:cViewPr varScale="1">
        <p:scale>
          <a:sx n="71" d="100"/>
          <a:sy n="71" d="100"/>
        </p:scale>
        <p:origin x="1502" y="58"/>
      </p:cViewPr>
      <p:guideLst>
        <p:guide orient="horz" pos="2160"/>
        <p:guide pos="2880"/>
      </p:guideLst>
    </p:cSldViewPr>
  </p:slideViewPr>
  <p:outlineViewPr>
    <p:cViewPr>
      <p:scale>
        <a:sx n="33" d="100"/>
        <a:sy n="33" d="100"/>
      </p:scale>
      <p:origin x="0" y="22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slide" Target="slides/slide19.xml"/><Relationship Id="rId50" Type="http://schemas.openxmlformats.org/officeDocument/2006/relationships/slide" Target="slides/slide22.xml"/><Relationship Id="rId55" Type="http://schemas.openxmlformats.org/officeDocument/2006/relationships/slide" Target="slides/slide27.xml"/><Relationship Id="rId63" Type="http://schemas.openxmlformats.org/officeDocument/2006/relationships/slide" Target="slides/slide35.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slide" Target="slides/slide17.xml"/><Relationship Id="rId53" Type="http://schemas.openxmlformats.org/officeDocument/2006/relationships/slide" Target="slides/slide25.xml"/><Relationship Id="rId58" Type="http://schemas.openxmlformats.org/officeDocument/2006/relationships/slide" Target="slides/slide30.xml"/><Relationship Id="rId66"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slide" Target="slides/slide29.xml"/><Relationship Id="rId61" Type="http://schemas.openxmlformats.org/officeDocument/2006/relationships/slide" Target="slides/slide3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slide" Target="slides/slide32.xml"/><Relationship Id="rId65"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slide" Target="slides/slide28.xml"/><Relationship Id="rId64" Type="http://schemas.openxmlformats.org/officeDocument/2006/relationships/slide" Target="slides/slide36.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23.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slide" Target="slides/slide31.xml"/><Relationship Id="rId67" Type="http://schemas.openxmlformats.org/officeDocument/2006/relationships/slide" Target="slides/slide39.xml"/><Relationship Id="rId20" Type="http://schemas.openxmlformats.org/officeDocument/2006/relationships/slideMaster" Target="slideMasters/slideMaster20.xml"/><Relationship Id="rId41" Type="http://schemas.openxmlformats.org/officeDocument/2006/relationships/slide" Target="slides/slide13.xml"/><Relationship Id="rId54" Type="http://schemas.openxmlformats.org/officeDocument/2006/relationships/slide" Target="slides/slide26.xml"/><Relationship Id="rId62" Type="http://schemas.openxmlformats.org/officeDocument/2006/relationships/slide" Target="slides/slide34.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0E87F-22FD-4C05-8B3E-91F0C56D4D8E}" type="datetimeFigureOut">
              <a:rPr lang="en-US" smtClean="0"/>
              <a:pPr/>
              <a:t>6/18/2018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D01E78-5BD9-4527-A1DA-CABE7ED6FCE4}" type="slidenum">
              <a:rPr lang="en-US" smtClean="0"/>
              <a:pPr/>
              <a:t>‹#›</a:t>
            </a:fld>
            <a:endParaRPr lang="en-US"/>
          </a:p>
        </p:txBody>
      </p:sp>
    </p:spTree>
    <p:extLst>
      <p:ext uri="{BB962C8B-B14F-4D97-AF65-F5344CB8AC3E}">
        <p14:creationId xmlns:p14="http://schemas.microsoft.com/office/powerpoint/2010/main" val="71022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Arrow_(symbo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Method_(computer_scienc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839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Use case relationship: generalization/specialization: </a:t>
            </a:r>
            <a:r>
              <a:rPr lang="en-US" dirty="0" err="1" smtClean="0">
                <a:latin typeface="Arial" charset="0"/>
              </a:rPr>
              <a:t>cho</a:t>
            </a:r>
            <a:r>
              <a:rPr lang="en-US" dirty="0" smtClean="0">
                <a:latin typeface="Arial" charset="0"/>
              </a:rPr>
              <a:t> </a:t>
            </a:r>
            <a:r>
              <a:rPr lang="en-US" dirty="0" err="1" smtClean="0">
                <a:latin typeface="Arial" charset="0"/>
              </a:rPr>
              <a:t>biết</a:t>
            </a:r>
            <a:r>
              <a:rPr lang="en-US" dirty="0" smtClean="0">
                <a:latin typeface="Arial" charset="0"/>
              </a:rPr>
              <a:t> </a:t>
            </a:r>
            <a:r>
              <a:rPr lang="en-US" dirty="0" err="1" smtClean="0">
                <a:latin typeface="Arial" charset="0"/>
              </a:rPr>
              <a:t>sẽ</a:t>
            </a:r>
            <a:r>
              <a:rPr lang="en-US" dirty="0" smtClean="0">
                <a:latin typeface="Arial" charset="0"/>
              </a:rPr>
              <a:t> </a:t>
            </a:r>
            <a:r>
              <a:rPr lang="en-US" dirty="0" err="1" smtClean="0">
                <a:latin typeface="Arial" charset="0"/>
              </a:rPr>
              <a:t>có</a:t>
            </a:r>
            <a:r>
              <a:rPr lang="en-US" dirty="0" smtClean="0">
                <a:latin typeface="Arial" charset="0"/>
              </a:rPr>
              <a:t> </a:t>
            </a:r>
            <a:r>
              <a:rPr lang="en-US" dirty="0" err="1" smtClean="0">
                <a:latin typeface="Arial" charset="0"/>
              </a:rPr>
              <a:t>một</a:t>
            </a:r>
            <a:r>
              <a:rPr lang="en-US" dirty="0" smtClean="0">
                <a:latin typeface="Arial" charset="0"/>
              </a:rPr>
              <a:t> </a:t>
            </a:r>
            <a:r>
              <a:rPr lang="en-US" dirty="0" err="1" smtClean="0">
                <a:latin typeface="Arial" charset="0"/>
              </a:rPr>
              <a:t>số</a:t>
            </a:r>
            <a:r>
              <a:rPr lang="en-US" dirty="0" smtClean="0">
                <a:latin typeface="Arial" charset="0"/>
              </a:rPr>
              <a:t> use case </a:t>
            </a:r>
            <a:r>
              <a:rPr lang="en-US" dirty="0" err="1" smtClean="0">
                <a:latin typeface="Arial" charset="0"/>
              </a:rPr>
              <a:t>cụ</a:t>
            </a:r>
            <a:r>
              <a:rPr lang="en-US" dirty="0" smtClean="0">
                <a:latin typeface="Arial" charset="0"/>
              </a:rPr>
              <a:t> </a:t>
            </a:r>
            <a:r>
              <a:rPr lang="en-US" dirty="0" err="1" smtClean="0">
                <a:latin typeface="Arial" charset="0"/>
              </a:rPr>
              <a:t>thể</a:t>
            </a:r>
            <a:r>
              <a:rPr lang="en-US" dirty="0" smtClean="0">
                <a:latin typeface="Arial" charset="0"/>
              </a:rPr>
              <a:t> h</a:t>
            </a:r>
            <a:r>
              <a:rPr lang="vi-VN" dirty="0" smtClean="0">
                <a:latin typeface="Arial" charset="0"/>
              </a:rPr>
              <a:t>ơ</a:t>
            </a:r>
            <a:r>
              <a:rPr lang="en-US" dirty="0" smtClean="0">
                <a:latin typeface="Arial" charset="0"/>
              </a:rPr>
              <a:t>n </a:t>
            </a:r>
            <a:r>
              <a:rPr lang="en-US" dirty="0" err="1" smtClean="0">
                <a:latin typeface="Arial" charset="0"/>
              </a:rPr>
              <a:t>sẽ</a:t>
            </a:r>
            <a:r>
              <a:rPr lang="en-US" dirty="0" smtClean="0">
                <a:latin typeface="Arial" charset="0"/>
              </a:rPr>
              <a:t> </a:t>
            </a:r>
            <a:r>
              <a:rPr lang="en-US" dirty="0" err="1" smtClean="0">
                <a:latin typeface="Arial" charset="0"/>
              </a:rPr>
              <a:t>kế</a:t>
            </a:r>
            <a:r>
              <a:rPr lang="en-US" dirty="0" smtClean="0">
                <a:latin typeface="Arial" charset="0"/>
              </a:rPr>
              <a:t> </a:t>
            </a:r>
            <a:r>
              <a:rPr lang="en-US" dirty="0" err="1" smtClean="0">
                <a:latin typeface="Arial" charset="0"/>
              </a:rPr>
              <a:t>thừa</a:t>
            </a:r>
            <a:r>
              <a:rPr lang="en-US" dirty="0" smtClean="0">
                <a:latin typeface="Arial" charset="0"/>
              </a:rPr>
              <a:t> </a:t>
            </a:r>
            <a:r>
              <a:rPr lang="en-US" dirty="0" err="1" smtClean="0">
                <a:latin typeface="Arial" charset="0"/>
              </a:rPr>
              <a:t>hoặc</a:t>
            </a:r>
            <a:r>
              <a:rPr lang="en-US" dirty="0" smtClean="0">
                <a:latin typeface="Arial" charset="0"/>
              </a:rPr>
              <a:t> </a:t>
            </a:r>
            <a:r>
              <a:rPr lang="en-US" dirty="0" err="1" smtClean="0">
                <a:latin typeface="Arial" charset="0"/>
              </a:rPr>
              <a:t>thêm</a:t>
            </a:r>
            <a:r>
              <a:rPr lang="en-US" dirty="0" smtClean="0">
                <a:latin typeface="Arial" charset="0"/>
              </a:rPr>
              <a:t> </a:t>
            </a:r>
            <a:r>
              <a:rPr lang="en-US" dirty="0" err="1" smtClean="0">
                <a:latin typeface="Arial" charset="0"/>
              </a:rPr>
              <a:t>vào</a:t>
            </a:r>
            <a:r>
              <a:rPr lang="en-US" dirty="0" smtClean="0">
                <a:latin typeface="Arial" charset="0"/>
              </a:rPr>
              <a:t> use case </a:t>
            </a:r>
            <a:r>
              <a:rPr lang="vi-VN" dirty="0" smtClean="0">
                <a:latin typeface="Arial" charset="0"/>
              </a:rPr>
              <a:t>đầu</a:t>
            </a:r>
            <a:r>
              <a:rPr lang="en-US" dirty="0" smtClean="0">
                <a:latin typeface="Arial" charset="0"/>
              </a:rPr>
              <a:t> </a:t>
            </a:r>
            <a:r>
              <a:rPr lang="en-US" dirty="0" err="1" smtClean="0">
                <a:latin typeface="Arial" charset="0"/>
              </a:rPr>
              <a:t>tiên</a:t>
            </a:r>
            <a:r>
              <a:rPr lang="en-US" dirty="0" smtClean="0">
                <a:latin typeface="Arial" charset="0"/>
              </a:rPr>
              <a:t>,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Make </a:t>
            </a:r>
            <a:r>
              <a:rPr lang="en-US" dirty="0" err="1" smtClean="0">
                <a:latin typeface="Arial" charset="0"/>
              </a:rPr>
              <a:t>withdrawl</a:t>
            </a:r>
            <a:r>
              <a:rPr lang="en-US" dirty="0" smtClean="0">
                <a:latin typeface="Arial" charset="0"/>
              </a:rPr>
              <a:t> </a:t>
            </a:r>
            <a:r>
              <a:rPr lang="en-US" dirty="0" err="1" smtClean="0">
                <a:latin typeface="Arial" charset="0"/>
              </a:rPr>
              <a:t>và</a:t>
            </a:r>
            <a:r>
              <a:rPr lang="en-US" dirty="0" smtClean="0">
                <a:latin typeface="Arial" charset="0"/>
              </a:rPr>
              <a:t> Make Deposit </a:t>
            </a:r>
            <a:r>
              <a:rPr lang="en-US" dirty="0" err="1" smtClean="0">
                <a:latin typeface="Arial" charset="0"/>
              </a:rPr>
              <a:t>là</a:t>
            </a:r>
            <a:r>
              <a:rPr lang="en-US" dirty="0" smtClean="0">
                <a:latin typeface="Arial" charset="0"/>
              </a:rPr>
              <a:t> </a:t>
            </a:r>
            <a:r>
              <a:rPr lang="en-US" dirty="0" err="1" smtClean="0">
                <a:latin typeface="Arial" charset="0"/>
              </a:rPr>
              <a:t>hai</a:t>
            </a:r>
            <a:r>
              <a:rPr lang="en-US" dirty="0" smtClean="0">
                <a:latin typeface="Arial" charset="0"/>
              </a:rPr>
              <a:t> use case </a:t>
            </a:r>
            <a:r>
              <a:rPr lang="en-US" dirty="0" err="1" smtClean="0">
                <a:latin typeface="Arial" charset="0"/>
              </a:rPr>
              <a:t>cụ</a:t>
            </a:r>
            <a:r>
              <a:rPr lang="en-US" dirty="0" smtClean="0">
                <a:latin typeface="Arial" charset="0"/>
              </a:rPr>
              <a:t> </a:t>
            </a:r>
            <a:r>
              <a:rPr lang="en-US" dirty="0" err="1" smtClean="0">
                <a:latin typeface="Arial" charset="0"/>
              </a:rPr>
              <a:t>thể</a:t>
            </a:r>
            <a:r>
              <a:rPr lang="en-US" dirty="0" smtClean="0">
                <a:latin typeface="Arial" charset="0"/>
              </a:rPr>
              <a:t> h</a:t>
            </a:r>
            <a:r>
              <a:rPr lang="vi-VN" dirty="0" smtClean="0">
                <a:latin typeface="Arial" charset="0"/>
              </a:rPr>
              <a:t>ơ</a:t>
            </a:r>
            <a:r>
              <a:rPr lang="en-US" dirty="0" smtClean="0">
                <a:latin typeface="Arial" charset="0"/>
              </a:rPr>
              <a:t>n </a:t>
            </a:r>
            <a:r>
              <a:rPr lang="en-US" dirty="0" err="1" smtClean="0">
                <a:latin typeface="Arial" charset="0"/>
              </a:rPr>
              <a:t>của</a:t>
            </a:r>
            <a:r>
              <a:rPr lang="en-US" dirty="0" smtClean="0">
                <a:latin typeface="Arial" charset="0"/>
              </a:rPr>
              <a:t> use case </a:t>
            </a:r>
            <a:r>
              <a:rPr lang="en-US" dirty="0" err="1" smtClean="0">
                <a:latin typeface="Arial" charset="0"/>
              </a:rPr>
              <a:t>thực</a:t>
            </a:r>
            <a:r>
              <a:rPr lang="en-US" dirty="0" smtClean="0">
                <a:latin typeface="Arial" charset="0"/>
              </a:rPr>
              <a:t> </a:t>
            </a:r>
            <a:r>
              <a:rPr lang="en-US" dirty="0" err="1" smtClean="0">
                <a:latin typeface="Arial" charset="0"/>
              </a:rPr>
              <a:t>hiện</a:t>
            </a:r>
            <a:r>
              <a:rPr lang="en-US" dirty="0" smtClean="0">
                <a:latin typeface="Arial" charset="0"/>
              </a:rPr>
              <a:t> </a:t>
            </a:r>
            <a:r>
              <a:rPr lang="en-US" dirty="0" err="1" smtClean="0">
                <a:latin typeface="Arial" charset="0"/>
              </a:rPr>
              <a:t>giao</a:t>
            </a:r>
            <a:r>
              <a:rPr lang="en-US" dirty="0" smtClean="0">
                <a:latin typeface="Arial" charset="0"/>
              </a:rPr>
              <a:t> </a:t>
            </a:r>
            <a:r>
              <a:rPr lang="en-US" dirty="0" err="1" smtClean="0">
                <a:latin typeface="Arial" charset="0"/>
              </a:rPr>
              <a:t>dịch</a:t>
            </a:r>
            <a:r>
              <a:rPr lang="en-US" dirty="0" smtClean="0">
                <a:latin typeface="Arial" charset="0"/>
              </a:rPr>
              <a:t> (Process Transaction)</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13</a:t>
            </a:fld>
            <a:endParaRPr lang="en-US"/>
          </a:p>
        </p:txBody>
      </p:sp>
    </p:spTree>
    <p:extLst>
      <p:ext uri="{BB962C8B-B14F-4D97-AF65-F5344CB8AC3E}">
        <p14:creationId xmlns:p14="http://schemas.microsoft.com/office/powerpoint/2010/main" val="3934588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14</a:t>
            </a:fld>
            <a:endParaRPr lang="en-US"/>
          </a:p>
        </p:txBody>
      </p:sp>
    </p:spTree>
    <p:extLst>
      <p:ext uri="{BB962C8B-B14F-4D97-AF65-F5344CB8AC3E}">
        <p14:creationId xmlns:p14="http://schemas.microsoft.com/office/powerpoint/2010/main" val="379672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15</a:t>
            </a:fld>
            <a:endParaRPr lang="en-US"/>
          </a:p>
        </p:txBody>
      </p:sp>
    </p:spTree>
    <p:extLst>
      <p:ext uri="{BB962C8B-B14F-4D97-AF65-F5344CB8AC3E}">
        <p14:creationId xmlns:p14="http://schemas.microsoft.com/office/powerpoint/2010/main" val="69015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charset="0"/>
              </a:rPr>
              <a:t>Car “has a” carburetor: composition: </a:t>
            </a:r>
            <a:r>
              <a:rPr lang="en-US" sz="2000" dirty="0" err="1" smtClean="0">
                <a:latin typeface="Arial" charset="0"/>
              </a:rPr>
              <a:t>một</a:t>
            </a:r>
            <a:r>
              <a:rPr lang="en-US" sz="2000" dirty="0" smtClean="0">
                <a:latin typeface="Arial" charset="0"/>
              </a:rPr>
              <a:t> </a:t>
            </a:r>
            <a:r>
              <a:rPr lang="vi-VN" sz="2000" dirty="0" smtClean="0">
                <a:latin typeface="Arial" charset="0"/>
              </a:rPr>
              <a:t>động</a:t>
            </a:r>
            <a:r>
              <a:rPr lang="en-US" sz="2000" dirty="0" smtClean="0">
                <a:latin typeface="Arial" charset="0"/>
              </a:rPr>
              <a:t> c</a:t>
            </a:r>
            <a:r>
              <a:rPr lang="vi-VN" sz="2000" dirty="0" smtClean="0">
                <a:latin typeface="Arial" charset="0"/>
              </a:rPr>
              <a:t>ơ</a:t>
            </a:r>
            <a:r>
              <a:rPr lang="en-US" sz="2000" dirty="0" smtClean="0">
                <a:latin typeface="Arial" charset="0"/>
              </a:rPr>
              <a:t> </a:t>
            </a:r>
            <a:r>
              <a:rPr lang="en-US" sz="2000" dirty="0" err="1" smtClean="0">
                <a:latin typeface="Arial" charset="0"/>
              </a:rPr>
              <a:t>có</a:t>
            </a:r>
            <a:r>
              <a:rPr lang="en-US" sz="2000" dirty="0" smtClean="0">
                <a:latin typeface="Arial" charset="0"/>
              </a:rPr>
              <a:t> </a:t>
            </a:r>
            <a:r>
              <a:rPr lang="en-US" sz="2000" dirty="0" err="1" smtClean="0">
                <a:latin typeface="Arial" charset="0"/>
              </a:rPr>
              <a:t>một</a:t>
            </a:r>
            <a:r>
              <a:rPr lang="en-US" sz="2000" dirty="0" smtClean="0">
                <a:latin typeface="Arial" charset="0"/>
              </a:rPr>
              <a:t> </a:t>
            </a:r>
            <a:r>
              <a:rPr lang="en-US" sz="2000" dirty="0" err="1" smtClean="0">
                <a:latin typeface="Arial" charset="0"/>
              </a:rPr>
              <a:t>bộ</a:t>
            </a:r>
            <a:r>
              <a:rPr lang="en-US" sz="2000" dirty="0" smtClean="0">
                <a:latin typeface="Arial" charset="0"/>
              </a:rPr>
              <a:t> </a:t>
            </a:r>
            <a:r>
              <a:rPr lang="en-US" sz="2000" dirty="0" err="1" smtClean="0">
                <a:latin typeface="Arial" charset="0"/>
              </a:rPr>
              <a:t>chế</a:t>
            </a:r>
            <a:r>
              <a:rPr lang="en-US" sz="2000" dirty="0" smtClean="0">
                <a:latin typeface="Arial" charset="0"/>
              </a:rPr>
              <a:t> </a:t>
            </a:r>
            <a:r>
              <a:rPr lang="en-US" sz="2000" dirty="0" err="1" smtClean="0">
                <a:latin typeface="Arial" charset="0"/>
              </a:rPr>
              <a:t>hoà</a:t>
            </a:r>
            <a:r>
              <a:rPr lang="en-US" sz="2000" dirty="0" smtClean="0">
                <a:latin typeface="Arial" charset="0"/>
              </a:rPr>
              <a:t> </a:t>
            </a:r>
            <a:r>
              <a:rPr lang="en-US" sz="2000" dirty="0" err="1" smtClean="0">
                <a:latin typeface="Arial" charset="0"/>
              </a:rPr>
              <a:t>khí</a:t>
            </a:r>
            <a:r>
              <a:rPr lang="en-US" sz="2000" dirty="0" smtClean="0">
                <a:latin typeface="Arial" charset="0"/>
              </a:rPr>
              <a:t>. </a:t>
            </a:r>
            <a:r>
              <a:rPr lang="en-US" sz="2000" dirty="0" err="1" smtClean="0">
                <a:latin typeface="Arial" charset="0"/>
              </a:rPr>
              <a:t>Xe</a:t>
            </a:r>
            <a:r>
              <a:rPr lang="en-US" sz="2000" dirty="0" smtClean="0">
                <a:latin typeface="Arial" charset="0"/>
              </a:rPr>
              <a:t> </a:t>
            </a:r>
            <a:r>
              <a:rPr lang="en-US" sz="2000" dirty="0" err="1" smtClean="0">
                <a:latin typeface="Arial" charset="0"/>
              </a:rPr>
              <a:t>mà</a:t>
            </a:r>
            <a:r>
              <a:rPr lang="en-US" sz="2000" dirty="0" smtClean="0">
                <a:latin typeface="Arial" charset="0"/>
              </a:rPr>
              <a:t> </a:t>
            </a:r>
            <a:r>
              <a:rPr lang="en-US" sz="2000" dirty="0" err="1" smtClean="0">
                <a:latin typeface="Arial" charset="0"/>
              </a:rPr>
              <a:t>lao</a:t>
            </a:r>
            <a:r>
              <a:rPr lang="en-US" sz="2000" dirty="0" smtClean="0">
                <a:latin typeface="Arial" charset="0"/>
              </a:rPr>
              <a:t> </a:t>
            </a:r>
            <a:r>
              <a:rPr lang="en-US" sz="2000" dirty="0" err="1" smtClean="0">
                <a:latin typeface="Arial" charset="0"/>
              </a:rPr>
              <a:t>xuống</a:t>
            </a:r>
            <a:r>
              <a:rPr lang="en-US" sz="2000" dirty="0" smtClean="0">
                <a:latin typeface="Arial" charset="0"/>
              </a:rPr>
              <a:t> </a:t>
            </a:r>
            <a:r>
              <a:rPr lang="en-US" sz="2000" dirty="0" err="1" smtClean="0">
                <a:latin typeface="Arial" charset="0"/>
              </a:rPr>
              <a:t>sông</a:t>
            </a:r>
            <a:r>
              <a:rPr lang="en-US" sz="2000" dirty="0" smtClean="0">
                <a:latin typeface="Arial" charset="0"/>
              </a:rPr>
              <a:t> </a:t>
            </a:r>
            <a:r>
              <a:rPr lang="en-US" sz="2000" dirty="0" err="1" smtClean="0">
                <a:latin typeface="Arial" charset="0"/>
              </a:rPr>
              <a:t>thì</a:t>
            </a:r>
            <a:r>
              <a:rPr lang="en-US" sz="2000" dirty="0" smtClean="0">
                <a:latin typeface="Arial" charset="0"/>
              </a:rPr>
              <a:t> </a:t>
            </a:r>
            <a:r>
              <a:rPr lang="en-US" sz="2000" dirty="0" err="1" smtClean="0">
                <a:latin typeface="Arial" charset="0"/>
              </a:rPr>
              <a:t>bộ</a:t>
            </a:r>
            <a:r>
              <a:rPr lang="en-US" sz="2000" dirty="0" smtClean="0">
                <a:latin typeface="Arial" charset="0"/>
              </a:rPr>
              <a:t> </a:t>
            </a:r>
            <a:r>
              <a:rPr lang="en-US" sz="2000" dirty="0" err="1" smtClean="0">
                <a:latin typeface="Arial" charset="0"/>
              </a:rPr>
              <a:t>chế</a:t>
            </a:r>
            <a:r>
              <a:rPr lang="en-US" sz="2000" dirty="0" smtClean="0">
                <a:latin typeface="Arial" charset="0"/>
              </a:rPr>
              <a:t> </a:t>
            </a:r>
            <a:r>
              <a:rPr lang="en-US" sz="2000" dirty="0" err="1" smtClean="0">
                <a:latin typeface="Arial" charset="0"/>
              </a:rPr>
              <a:t>hoà</a:t>
            </a:r>
            <a:r>
              <a:rPr lang="en-US" sz="2000" dirty="0" smtClean="0">
                <a:latin typeface="Arial" charset="0"/>
              </a:rPr>
              <a:t> </a:t>
            </a:r>
            <a:r>
              <a:rPr lang="en-US" sz="2000" dirty="0" err="1" smtClean="0">
                <a:latin typeface="Arial" charset="0"/>
              </a:rPr>
              <a:t>khí</a:t>
            </a:r>
            <a:r>
              <a:rPr lang="en-US" sz="2000" dirty="0" smtClean="0">
                <a:latin typeface="Arial" charset="0"/>
              </a:rPr>
              <a:t> </a:t>
            </a:r>
            <a:r>
              <a:rPr lang="en-US" sz="2000" dirty="0" err="1" smtClean="0">
                <a:latin typeface="Arial" charset="0"/>
              </a:rPr>
              <a:t>cũng</a:t>
            </a:r>
            <a:r>
              <a:rPr lang="en-US" sz="2000" dirty="0" smtClean="0">
                <a:latin typeface="Arial" charset="0"/>
              </a:rPr>
              <a:t> </a:t>
            </a:r>
            <a:r>
              <a:rPr lang="en-US" sz="2000" dirty="0" err="1" smtClean="0">
                <a:latin typeface="Arial" charset="0"/>
              </a:rPr>
              <a:t>tiêu</a:t>
            </a:r>
            <a:r>
              <a:rPr lang="en-US" sz="2000" dirty="0" smtClean="0">
                <a:latin typeface="Arial" charset="0"/>
              </a:rPr>
              <a:t> </a:t>
            </a:r>
            <a:r>
              <a:rPr lang="en-US" sz="2000" dirty="0" err="1" smtClean="0">
                <a:latin typeface="Arial" charset="0"/>
              </a:rPr>
              <a:t>luôn</a:t>
            </a:r>
            <a:r>
              <a:rPr lang="en-US" sz="2000" dirty="0" smtClean="0">
                <a:latin typeface="Arial" charset="0"/>
              </a:rPr>
              <a:t>.</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21</a:t>
            </a:fld>
            <a:endParaRPr lang="en-US"/>
          </a:p>
        </p:txBody>
      </p:sp>
    </p:spTree>
    <p:extLst>
      <p:ext uri="{BB962C8B-B14F-4D97-AF65-F5344CB8AC3E}">
        <p14:creationId xmlns:p14="http://schemas.microsoft.com/office/powerpoint/2010/main" val="2967755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28</a:t>
            </a:fld>
            <a:endParaRPr lang="en-US"/>
          </a:p>
        </p:txBody>
      </p:sp>
    </p:spTree>
    <p:extLst>
      <p:ext uri="{BB962C8B-B14F-4D97-AF65-F5344CB8AC3E}">
        <p14:creationId xmlns:p14="http://schemas.microsoft.com/office/powerpoint/2010/main" val="3582984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Partition help</a:t>
            </a:r>
            <a:r>
              <a:rPr lang="en-US" baseline="0" dirty="0" smtClean="0"/>
              <a:t> to show who do which action.</a:t>
            </a:r>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29</a:t>
            </a:fld>
            <a:endParaRPr lang="en-US"/>
          </a:p>
        </p:txBody>
      </p:sp>
    </p:spTree>
    <p:extLst>
      <p:ext uri="{BB962C8B-B14F-4D97-AF65-F5344CB8AC3E}">
        <p14:creationId xmlns:p14="http://schemas.microsoft.com/office/powerpoint/2010/main" val="3488115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Sequence diagrams show the interaction by showing each participant with a lifeline that runs vertically down the page and the ordering of messages by reading down the page.</a:t>
            </a:r>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30</a:t>
            </a:fld>
            <a:endParaRPr lang="en-US"/>
          </a:p>
        </p:txBody>
      </p:sp>
    </p:spTree>
    <p:extLst>
      <p:ext uri="{BB962C8B-B14F-4D97-AF65-F5344CB8AC3E}">
        <p14:creationId xmlns:p14="http://schemas.microsoft.com/office/powerpoint/2010/main" val="42998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latin typeface="Arial" charset="0"/>
              </a:rPr>
              <a:t>- </a:t>
            </a:r>
            <a:r>
              <a:rPr lang="en-US" dirty="0" smtClean="0"/>
              <a:t>Messages, written with horizontal </a:t>
            </a:r>
            <a:r>
              <a:rPr lang="en-US" dirty="0" smtClean="0">
                <a:hlinkClick r:id="rId3" tooltip="Arrow (symbol)"/>
              </a:rPr>
              <a:t>arrows</a:t>
            </a:r>
            <a:r>
              <a:rPr lang="en-US" dirty="0" smtClean="0"/>
              <a:t> with the message name written above them, display interaction. Solid arrow heads represent synchronous calls, open arrow heads represent asynchronous messages, and dashed lines represent reply messages</a:t>
            </a:r>
            <a:r>
              <a:rPr lang="en-US" dirty="0" smtClean="0">
                <a:latin typeface="Arial" charset="0"/>
              </a:rPr>
              <a:t> </a:t>
            </a:r>
          </a:p>
          <a:p>
            <a:pPr lvl="1"/>
            <a:r>
              <a:rPr lang="en-US" dirty="0" smtClean="0">
                <a:latin typeface="Arial" charset="0"/>
              </a:rPr>
              <a:t>-</a:t>
            </a:r>
            <a:r>
              <a:rPr lang="en-US" baseline="0" dirty="0" smtClean="0">
                <a:latin typeface="Arial" charset="0"/>
              </a:rPr>
              <a:t> </a:t>
            </a:r>
            <a:r>
              <a:rPr lang="en-US" dirty="0" smtClean="0">
                <a:latin typeface="Arial" charset="0"/>
              </a:rPr>
              <a:t>Found message is the first message that </a:t>
            </a:r>
            <a:r>
              <a:rPr lang="en-US" dirty="0" smtClean="0"/>
              <a:t>doesn't have a participant that sent it, as it comes from an undetermined source</a:t>
            </a:r>
            <a:endParaRPr lang="en-US" dirty="0" smtClean="0">
              <a:latin typeface="Arial" charset="0"/>
            </a:endParaRPr>
          </a:p>
          <a:p>
            <a:pPr marL="628650" lvl="1" indent="-171450">
              <a:buFontTx/>
              <a:buChar char="-"/>
            </a:pPr>
            <a:r>
              <a:rPr lang="en-US" dirty="0" smtClean="0">
                <a:latin typeface="Arial" charset="0"/>
              </a:rPr>
              <a:t>Participants/objects: Object,</a:t>
            </a:r>
            <a:r>
              <a:rPr lang="en-US" baseline="0" dirty="0" smtClean="0">
                <a:latin typeface="Arial" charset="0"/>
              </a:rPr>
              <a:t> class, entity, actor, etc…</a:t>
            </a:r>
            <a:endParaRPr lang="en-US" dirty="0" smtClean="0">
              <a:latin typeface="Arial" charset="0"/>
            </a:endParaRPr>
          </a:p>
          <a:p>
            <a:pPr lvl="1"/>
            <a:r>
              <a:rPr lang="en-US" dirty="0" smtClean="0">
                <a:latin typeface="Arial" charset="0"/>
              </a:rPr>
              <a:t>- Self-call: the object invokes</a:t>
            </a:r>
            <a:r>
              <a:rPr lang="en-US" baseline="0" dirty="0" smtClean="0">
                <a:latin typeface="Arial" charset="0"/>
              </a:rPr>
              <a:t> the method </a:t>
            </a:r>
            <a:r>
              <a:rPr lang="en-US" baseline="0" dirty="0" err="1" smtClean="0">
                <a:latin typeface="Arial" charset="0"/>
              </a:rPr>
              <a:t>ifself</a:t>
            </a:r>
            <a:r>
              <a:rPr lang="en-US" baseline="0" dirty="0" smtClean="0">
                <a:latin typeface="Arial" charset="0"/>
              </a:rPr>
              <a:t>.</a:t>
            </a:r>
            <a:endParaRPr lang="en-US" dirty="0" smtClean="0">
              <a:latin typeface="Arial" charset="0"/>
            </a:endParaRPr>
          </a:p>
          <a:p>
            <a:pPr lvl="1"/>
            <a:r>
              <a:rPr lang="en-US" dirty="0" smtClean="0">
                <a:latin typeface="Arial" charset="0"/>
              </a:rPr>
              <a:t>- Activation bar that shows when the participants is activated in the interaction.</a:t>
            </a:r>
          </a:p>
        </p:txBody>
      </p:sp>
      <p:sp>
        <p:nvSpPr>
          <p:cNvPr id="4" name="Slide Number Placeholder 3"/>
          <p:cNvSpPr>
            <a:spLocks noGrp="1"/>
          </p:cNvSpPr>
          <p:nvPr>
            <p:ph type="sldNum" sz="quarter" idx="10"/>
          </p:nvPr>
        </p:nvSpPr>
        <p:spPr/>
        <p:txBody>
          <a:bodyPr/>
          <a:lstStyle/>
          <a:p>
            <a:fld id="{4DD01E78-5BD9-4527-A1DA-CABE7ED6FCE4}" type="slidenum">
              <a:rPr lang="en-US" smtClean="0"/>
              <a:pPr/>
              <a:t>31</a:t>
            </a:fld>
            <a:endParaRPr lang="en-US"/>
          </a:p>
        </p:txBody>
      </p:sp>
    </p:spTree>
    <p:extLst>
      <p:ext uri="{BB962C8B-B14F-4D97-AF65-F5344CB8AC3E}">
        <p14:creationId xmlns:p14="http://schemas.microsoft.com/office/powerpoint/2010/main" val="448227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Synchronous message</a:t>
            </a:r>
            <a:r>
              <a:rPr lang="en-US" baseline="0" dirty="0" smtClean="0"/>
              <a:t> is represented by </a:t>
            </a:r>
            <a:r>
              <a:rPr lang="en-US" dirty="0" smtClean="0"/>
              <a:t>horizontal line with solid arrow -&gt; If a caller sends a synchronous message, it must wait until the message is done, such as invoking a subroutine.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Asynchronous message </a:t>
            </a:r>
            <a:r>
              <a:rPr lang="en-US" baseline="0" dirty="0" smtClean="0"/>
              <a:t>is represented by </a:t>
            </a:r>
            <a:r>
              <a:rPr lang="en-US" dirty="0" smtClean="0"/>
              <a:t>horizontal line with open arrow -&gt; If a caller sends an asynchronous message, it can continue processing and doesn’t have to wait for a response.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Activation boxes, or </a:t>
            </a:r>
            <a:r>
              <a:rPr lang="en-US" dirty="0" smtClean="0">
                <a:hlinkClick r:id="rId3" tooltip="Method (computer science)"/>
              </a:rPr>
              <a:t>method</a:t>
            </a:r>
            <a:r>
              <a:rPr lang="en-US" dirty="0" smtClean="0"/>
              <a:t>-call boxes, are opaque rectangles drawn on top of lifelines to represent that processes are being performed in response to the message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32</a:t>
            </a:fld>
            <a:endParaRPr lang="en-US"/>
          </a:p>
        </p:txBody>
      </p:sp>
    </p:spTree>
    <p:extLst>
      <p:ext uri="{BB962C8B-B14F-4D97-AF65-F5344CB8AC3E}">
        <p14:creationId xmlns:p14="http://schemas.microsoft.com/office/powerpoint/2010/main" val="4283004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To create a participant, you draw the message arrow directly into the participant box. A message name is optional here if you are using a constructor, but I usually mark it with "new" in any case. If the participant immediately does something once it's created, such as the query command, you start an activation right after the participant box.</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Deletion of a participant is indicated by big X. A message arrow going into the X indicates one participant explicitly deleting another; an X at the end of a lifeline shows a participant deleting itself.</a:t>
            </a:r>
          </a:p>
          <a:p>
            <a:pPr lvl="1"/>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33</a:t>
            </a:fld>
            <a:endParaRPr lang="en-US"/>
          </a:p>
        </p:txBody>
      </p:sp>
    </p:spTree>
    <p:extLst>
      <p:ext uri="{BB962C8B-B14F-4D97-AF65-F5344CB8AC3E}">
        <p14:creationId xmlns:p14="http://schemas.microsoft.com/office/powerpoint/2010/main" val="44822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4</a:t>
            </a:fld>
            <a:endParaRPr lang="en-US"/>
          </a:p>
        </p:txBody>
      </p:sp>
    </p:spTree>
    <p:extLst>
      <p:ext uri="{BB962C8B-B14F-4D97-AF65-F5344CB8AC3E}">
        <p14:creationId xmlns:p14="http://schemas.microsoft.com/office/powerpoint/2010/main" val="793751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Loop: Refer to the first</a:t>
            </a:r>
            <a:r>
              <a:rPr lang="en-US" baseline="0" dirty="0" smtClean="0"/>
              <a:t> example </a:t>
            </a:r>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34</a:t>
            </a:fld>
            <a:endParaRPr lang="en-US"/>
          </a:p>
        </p:txBody>
      </p:sp>
    </p:spTree>
    <p:extLst>
      <p:ext uri="{BB962C8B-B14F-4D97-AF65-F5344CB8AC3E}">
        <p14:creationId xmlns:p14="http://schemas.microsoft.com/office/powerpoint/2010/main" val="448227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35</a:t>
            </a:fld>
            <a:endParaRPr lang="en-US"/>
          </a:p>
        </p:txBody>
      </p:sp>
    </p:spTree>
    <p:extLst>
      <p:ext uri="{BB962C8B-B14F-4D97-AF65-F5344CB8AC3E}">
        <p14:creationId xmlns:p14="http://schemas.microsoft.com/office/powerpoint/2010/main" val="448227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36</a:t>
            </a:fld>
            <a:endParaRPr lang="en-US"/>
          </a:p>
        </p:txBody>
      </p:sp>
    </p:spTree>
    <p:extLst>
      <p:ext uri="{BB962C8B-B14F-4D97-AF65-F5344CB8AC3E}">
        <p14:creationId xmlns:p14="http://schemas.microsoft.com/office/powerpoint/2010/main" val="3939589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54276" name="Slide Number Placeholder 3"/>
          <p:cNvSpPr>
            <a:spLocks noGrp="1"/>
          </p:cNvSpPr>
          <p:nvPr>
            <p:ph type="sldNum" sz="quarter" idx="5"/>
          </p:nvPr>
        </p:nvSpPr>
        <p:spPr>
          <a:noFill/>
        </p:spPr>
        <p:txBody>
          <a:bodyPr/>
          <a:lstStyle/>
          <a:p>
            <a:fld id="{9DF93472-3133-457B-8635-BF16177E355A}" type="slidenum">
              <a:rPr lang="en-US"/>
              <a:pPr/>
              <a:t>38</a:t>
            </a:fld>
            <a:endParaRPr lang="en-US"/>
          </a:p>
        </p:txBody>
      </p:sp>
    </p:spTree>
    <p:extLst>
      <p:ext uri="{BB962C8B-B14F-4D97-AF65-F5344CB8AC3E}">
        <p14:creationId xmlns:p14="http://schemas.microsoft.com/office/powerpoint/2010/main" val="2526689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Emphasis</a:t>
            </a:r>
            <a:r>
              <a:rPr lang="en-US" baseline="0" dirty="0" smtClean="0"/>
              <a:t> that this slide will focus on 4 common used diagrams including Use case diagram, Class diagram, Activity diagram and Sequence diagram.</a:t>
            </a:r>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5</a:t>
            </a:fld>
            <a:endParaRPr lang="en-US"/>
          </a:p>
        </p:txBody>
      </p:sp>
    </p:spTree>
    <p:extLst>
      <p:ext uri="{BB962C8B-B14F-4D97-AF65-F5344CB8AC3E}">
        <p14:creationId xmlns:p14="http://schemas.microsoft.com/office/powerpoint/2010/main" val="374964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Structural things allow the user to describe relationships.</a:t>
            </a:r>
          </a:p>
          <a:p>
            <a:pPr>
              <a:buFontTx/>
              <a:buChar char="•"/>
            </a:pPr>
            <a:r>
              <a:rPr lang="en-US" dirty="0" smtClean="0"/>
              <a:t>Behavioral describe how things work</a:t>
            </a:r>
          </a:p>
          <a:p>
            <a:pPr>
              <a:buFontTx/>
              <a:buChar char="•"/>
            </a:pPr>
            <a:r>
              <a:rPr lang="en-US" dirty="0" smtClean="0"/>
              <a:t>Group things are used to define boundaries.</a:t>
            </a:r>
          </a:p>
          <a:p>
            <a:pPr>
              <a:buFontTx/>
              <a:buChar char="•"/>
            </a:pPr>
            <a:r>
              <a:rPr lang="en-US" dirty="0" err="1" smtClean="0"/>
              <a:t>Annotational</a:t>
            </a:r>
            <a:r>
              <a:rPr lang="en-US" dirty="0" smtClean="0"/>
              <a:t> things are used to add notes to the diagrams</a:t>
            </a:r>
          </a:p>
          <a:p>
            <a:endParaRPr lang="en-US" dirty="0" smtClean="0"/>
          </a:p>
          <a:p>
            <a:r>
              <a:rPr lang="en-US" dirty="0" smtClean="0"/>
              <a:t>Structural relationships are used to tie the things together in the structural diagrams</a:t>
            </a:r>
          </a:p>
          <a:p>
            <a:r>
              <a:rPr lang="en-US" dirty="0" smtClean="0"/>
              <a:t>Behavioral relationships are used in the behavioral diagram</a:t>
            </a:r>
          </a:p>
          <a:p>
            <a:endParaRPr lang="en-US" dirty="0" smtClean="0"/>
          </a:p>
          <a:p>
            <a:r>
              <a:rPr lang="en-US" dirty="0" smtClean="0"/>
              <a:t>For example, structural diagram used to describe the relationships between classes.</a:t>
            </a:r>
          </a:p>
          <a:p>
            <a:r>
              <a:rPr lang="en-US" dirty="0" smtClean="0"/>
              <a:t>Behavioral diagrams can be used to describe the interaction between people (called actors in UML) and the things we refer as a use case, or how the actors use the system.</a:t>
            </a:r>
          </a:p>
          <a:p>
            <a:r>
              <a:rPr lang="en-US" dirty="0" smtClean="0"/>
              <a:t>Bold ones are the most commonly used UML diagrams.</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6</a:t>
            </a:fld>
            <a:endParaRPr lang="en-US"/>
          </a:p>
        </p:txBody>
      </p:sp>
    </p:spTree>
    <p:extLst>
      <p:ext uri="{BB962C8B-B14F-4D97-AF65-F5344CB8AC3E}">
        <p14:creationId xmlns:p14="http://schemas.microsoft.com/office/powerpoint/2010/main" val="2805441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case </a:t>
            </a:r>
            <a:r>
              <a:rPr lang="en-US" dirty="0" err="1" smtClean="0"/>
              <a:t>digaram</a:t>
            </a:r>
            <a:r>
              <a:rPr lang="en-US" dirty="0" smtClean="0"/>
              <a:t> </a:t>
            </a:r>
            <a:r>
              <a:rPr lang="en-US" dirty="0" err="1" smtClean="0"/>
              <a:t>là</a:t>
            </a:r>
            <a:r>
              <a:rPr lang="en-US" dirty="0" smtClean="0"/>
              <a:t> </a:t>
            </a:r>
            <a:r>
              <a:rPr lang="vi-VN" dirty="0" smtClean="0"/>
              <a:t>để</a:t>
            </a:r>
            <a:r>
              <a:rPr lang="en-US" dirty="0" smtClean="0"/>
              <a:t> </a:t>
            </a:r>
            <a:r>
              <a:rPr lang="en-US" dirty="0" err="1" smtClean="0"/>
              <a:t>mô</a:t>
            </a:r>
            <a:r>
              <a:rPr lang="en-US" dirty="0" smtClean="0"/>
              <a:t> </a:t>
            </a:r>
            <a:r>
              <a:rPr lang="en-US" dirty="0" err="1" smtClean="0"/>
              <a:t>tả</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tổng</a:t>
            </a:r>
            <a:r>
              <a:rPr lang="en-US" dirty="0" smtClean="0"/>
              <a:t> </a:t>
            </a:r>
            <a:r>
              <a:rPr lang="en-US" dirty="0" err="1" smtClean="0"/>
              <a:t>quát</a:t>
            </a:r>
            <a:r>
              <a:rPr lang="en-US" dirty="0" smtClean="0"/>
              <a:t> </a:t>
            </a:r>
            <a:r>
              <a:rPr lang="en-US" dirty="0" err="1" smtClean="0"/>
              <a:t>chức</a:t>
            </a:r>
            <a:r>
              <a:rPr lang="en-US" dirty="0" smtClean="0"/>
              <a:t> n</a:t>
            </a:r>
            <a:r>
              <a:rPr lang="vi-VN" dirty="0" smtClean="0"/>
              <a:t>ă</a:t>
            </a:r>
            <a:r>
              <a:rPr lang="en-US" dirty="0" err="1" smtClean="0"/>
              <a:t>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theo</a:t>
            </a:r>
            <a:r>
              <a:rPr lang="en-US" dirty="0" smtClean="0"/>
              <a:t> actor (</a:t>
            </a:r>
            <a:r>
              <a:rPr lang="en-US" dirty="0" err="1" smtClean="0"/>
              <a:t>một</a:t>
            </a:r>
            <a:r>
              <a:rPr lang="en-US" dirty="0" smtClean="0"/>
              <a:t> </a:t>
            </a:r>
            <a:r>
              <a:rPr lang="en-US" dirty="0" err="1" smtClean="0"/>
              <a:t>ng</a:t>
            </a:r>
            <a:r>
              <a:rPr lang="vi-VN" dirty="0" smtClean="0"/>
              <a:t>ười</a:t>
            </a:r>
            <a:r>
              <a:rPr lang="en-US" dirty="0" smtClean="0"/>
              <a:t> </a:t>
            </a:r>
            <a:r>
              <a:rPr lang="en-US" dirty="0" err="1" smtClean="0"/>
              <a:t>hoặc</a:t>
            </a:r>
            <a:r>
              <a:rPr lang="en-US" dirty="0" smtClean="0"/>
              <a:t> </a:t>
            </a:r>
            <a:r>
              <a:rPr lang="en-US" dirty="0" err="1" smtClean="0"/>
              <a:t>một</a:t>
            </a:r>
            <a:r>
              <a:rPr lang="en-US" dirty="0" smtClean="0"/>
              <a:t> </a:t>
            </a:r>
            <a:r>
              <a:rPr lang="vi-VN" dirty="0" smtClean="0"/>
              <a:t>đối</a:t>
            </a:r>
            <a:r>
              <a:rPr lang="en-US" dirty="0" smtClean="0"/>
              <a:t> t</a:t>
            </a:r>
            <a:r>
              <a:rPr lang="vi-VN" dirty="0" smtClean="0"/>
              <a:t>ượng</a:t>
            </a:r>
            <a:r>
              <a:rPr lang="en-US" dirty="0" smtClean="0"/>
              <a:t> </a:t>
            </a:r>
            <a:r>
              <a:rPr lang="en-US" dirty="0" err="1" smtClean="0"/>
              <a:t>nào</a:t>
            </a:r>
            <a:r>
              <a:rPr lang="en-US" dirty="0" smtClean="0"/>
              <a:t> </a:t>
            </a:r>
            <a:r>
              <a:rPr lang="en-US" dirty="0" err="1" smtClean="0"/>
              <a:t>mà</a:t>
            </a:r>
            <a:r>
              <a:rPr lang="en-US" dirty="0" smtClean="0"/>
              <a:t> </a:t>
            </a:r>
            <a:r>
              <a:rPr lang="en-US" dirty="0" err="1" smtClean="0"/>
              <a:t>có</a:t>
            </a:r>
            <a:r>
              <a:rPr lang="en-US" dirty="0" smtClean="0"/>
              <a:t> t</a:t>
            </a:r>
            <a:r>
              <a:rPr lang="vi-VN" dirty="0" smtClean="0"/>
              <a:t>ươ</a:t>
            </a:r>
            <a:r>
              <a:rPr lang="en-US" dirty="0" err="1" smtClean="0"/>
              <a:t>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và</a:t>
            </a:r>
            <a:r>
              <a:rPr lang="en-US" dirty="0" smtClean="0"/>
              <a:t> </a:t>
            </a:r>
            <a:r>
              <a:rPr lang="en-US" dirty="0" err="1" smtClean="0"/>
              <a:t>theo</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mà</a:t>
            </a:r>
            <a:r>
              <a:rPr lang="en-US" dirty="0" smtClean="0"/>
              <a:t> actor </a:t>
            </a:r>
            <a:r>
              <a:rPr lang="vi-VN" dirty="0" smtClean="0"/>
              <a:t>đó</a:t>
            </a:r>
            <a:r>
              <a:rPr lang="en-US" dirty="0" smtClean="0"/>
              <a:t> </a:t>
            </a:r>
            <a:r>
              <a:rPr lang="en-US" dirty="0" err="1" smtClean="0"/>
              <a:t>muốn</a:t>
            </a:r>
            <a:r>
              <a:rPr lang="en-US" dirty="0" smtClean="0"/>
              <a:t>. Hay </a:t>
            </a:r>
            <a:r>
              <a:rPr lang="en-US" dirty="0" err="1" smtClean="0"/>
              <a:t>nói</a:t>
            </a:r>
            <a:r>
              <a:rPr lang="en-US" dirty="0" smtClean="0"/>
              <a:t> </a:t>
            </a:r>
            <a:r>
              <a:rPr lang="en-US" dirty="0" err="1" smtClean="0"/>
              <a:t>một</a:t>
            </a:r>
            <a:r>
              <a:rPr lang="en-US" dirty="0" smtClean="0"/>
              <a:t> </a:t>
            </a:r>
            <a:r>
              <a:rPr lang="en-US" dirty="0" err="1" smtClean="0"/>
              <a:t>cách</a:t>
            </a:r>
            <a:r>
              <a:rPr lang="en-US" dirty="0" smtClean="0"/>
              <a:t> </a:t>
            </a:r>
            <a:r>
              <a:rPr lang="vi-VN" dirty="0" smtClean="0"/>
              <a:t>đơ</a:t>
            </a:r>
            <a:r>
              <a:rPr lang="en-US" dirty="0" smtClean="0"/>
              <a:t>n </a:t>
            </a:r>
            <a:r>
              <a:rPr lang="en-US" dirty="0" err="1" smtClean="0"/>
              <a:t>giản</a:t>
            </a:r>
            <a:r>
              <a:rPr lang="en-US" dirty="0" smtClean="0"/>
              <a:t> </a:t>
            </a:r>
            <a:r>
              <a:rPr lang="en-US" dirty="0" err="1" smtClean="0"/>
              <a:t>là</a:t>
            </a:r>
            <a:r>
              <a:rPr lang="en-US" dirty="0" smtClean="0"/>
              <a:t> use case diagram </a:t>
            </a:r>
            <a:r>
              <a:rPr lang="en-US" dirty="0" err="1" smtClean="0"/>
              <a:t>cho</a:t>
            </a:r>
            <a:r>
              <a:rPr lang="en-US" dirty="0" smtClean="0"/>
              <a:t> </a:t>
            </a:r>
            <a:r>
              <a:rPr lang="en-US" dirty="0" err="1" smtClean="0"/>
              <a:t>biết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chức</a:t>
            </a:r>
            <a:r>
              <a:rPr lang="en-US" dirty="0" smtClean="0"/>
              <a:t> n</a:t>
            </a:r>
            <a:r>
              <a:rPr lang="vi-VN" dirty="0" smtClean="0"/>
              <a:t>ă</a:t>
            </a:r>
            <a:r>
              <a:rPr lang="en-US" dirty="0" err="1" smtClean="0"/>
              <a:t>ng</a:t>
            </a:r>
            <a:r>
              <a:rPr lang="en-US" dirty="0" smtClean="0"/>
              <a:t>, actor </a:t>
            </a:r>
            <a:r>
              <a:rPr lang="en-US" dirty="0" err="1" smtClean="0"/>
              <a:t>nào</a:t>
            </a:r>
            <a:r>
              <a:rPr lang="en-US" dirty="0" smtClean="0"/>
              <a:t> </a:t>
            </a:r>
            <a:r>
              <a:rPr lang="en-US" dirty="0" err="1" smtClean="0"/>
              <a:t>và</a:t>
            </a:r>
            <a:r>
              <a:rPr lang="en-US" dirty="0" smtClean="0"/>
              <a:t> </a:t>
            </a:r>
            <a:r>
              <a:rPr lang="en-US" dirty="0" err="1" smtClean="0"/>
              <a:t>chúng</a:t>
            </a:r>
            <a:r>
              <a:rPr lang="en-US" dirty="0" smtClean="0"/>
              <a:t> </a:t>
            </a:r>
            <a:r>
              <a:rPr lang="en-US" dirty="0" err="1" smtClean="0"/>
              <a:t>liên</a:t>
            </a:r>
            <a:r>
              <a:rPr lang="en-US" dirty="0" smtClean="0"/>
              <a:t> </a:t>
            </a:r>
            <a:r>
              <a:rPr lang="en-US" dirty="0" err="1" smtClean="0"/>
              <a:t>quan</a:t>
            </a:r>
            <a:r>
              <a:rPr lang="en-US" dirty="0" smtClean="0"/>
              <a:t> </a:t>
            </a:r>
            <a:r>
              <a:rPr lang="vi-VN" dirty="0" smtClean="0"/>
              <a:t>đến</a:t>
            </a:r>
            <a:r>
              <a:rPr lang="en-US" dirty="0" smtClean="0"/>
              <a:t> </a:t>
            </a:r>
            <a:r>
              <a:rPr lang="en-US" dirty="0" err="1" smtClean="0"/>
              <a:t>nhau</a:t>
            </a:r>
            <a:r>
              <a:rPr lang="en-US" dirty="0" smtClean="0"/>
              <a:t> </a:t>
            </a:r>
            <a:r>
              <a:rPr lang="en-US" dirty="0" err="1" smtClean="0"/>
              <a:t>nh</a:t>
            </a:r>
            <a:r>
              <a:rPr lang="vi-VN" dirty="0" smtClean="0"/>
              <a:t>ư</a:t>
            </a:r>
            <a:r>
              <a:rPr lang="en-US" dirty="0" smtClean="0"/>
              <a:t> </a:t>
            </a:r>
            <a:r>
              <a:rPr lang="en-US" dirty="0" err="1" smtClean="0"/>
              <a:t>thế</a:t>
            </a:r>
            <a:r>
              <a:rPr lang="en-US" dirty="0" smtClean="0"/>
              <a:t> </a:t>
            </a:r>
            <a:r>
              <a:rPr lang="en-US" dirty="0" err="1" smtClean="0"/>
              <a:t>nào</a:t>
            </a:r>
            <a:endParaRPr lang="en-US" dirty="0" smtClean="0"/>
          </a:p>
          <a:p>
            <a:endParaRPr lang="en-US" dirty="0" smtClean="0"/>
          </a:p>
          <a:p>
            <a:r>
              <a:rPr lang="en-US" dirty="0" smtClean="0"/>
              <a:t>A use case diagram, describing how the system is used.</a:t>
            </a:r>
          </a:p>
          <a:p>
            <a:r>
              <a:rPr lang="en-US" dirty="0" smtClean="0"/>
              <a:t>A use case scenario (although technically it is not a diagram) is a verbal articulation of exception to the main behavior described by the primary use case.</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7</a:t>
            </a:fld>
            <a:endParaRPr lang="en-US"/>
          </a:p>
        </p:txBody>
      </p:sp>
    </p:spTree>
    <p:extLst>
      <p:ext uri="{BB962C8B-B14F-4D97-AF65-F5344CB8AC3E}">
        <p14:creationId xmlns:p14="http://schemas.microsoft.com/office/powerpoint/2010/main" val="89162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Actor relationship: generalization: </a:t>
            </a:r>
            <a:r>
              <a:rPr lang="en-US" dirty="0" err="1" smtClean="0">
                <a:latin typeface="Arial" charset="0"/>
              </a:rPr>
              <a:t>tức</a:t>
            </a:r>
            <a:r>
              <a:rPr lang="en-US" dirty="0" smtClean="0">
                <a:latin typeface="Arial" charset="0"/>
              </a:rPr>
              <a:t> </a:t>
            </a:r>
            <a:r>
              <a:rPr lang="en-US" dirty="0" err="1" smtClean="0">
                <a:latin typeface="Arial" charset="0"/>
              </a:rPr>
              <a:t>là</a:t>
            </a:r>
            <a:r>
              <a:rPr lang="en-US" dirty="0" smtClean="0">
                <a:latin typeface="Arial" charset="0"/>
              </a:rPr>
              <a:t> </a:t>
            </a:r>
            <a:r>
              <a:rPr lang="en-US" dirty="0" err="1" smtClean="0">
                <a:latin typeface="Arial" charset="0"/>
              </a:rPr>
              <a:t>tổng</a:t>
            </a:r>
            <a:r>
              <a:rPr lang="en-US" dirty="0" smtClean="0">
                <a:latin typeface="Arial" charset="0"/>
              </a:rPr>
              <a:t> </a:t>
            </a:r>
            <a:r>
              <a:rPr lang="en-US" dirty="0" err="1" smtClean="0">
                <a:latin typeface="Arial" charset="0"/>
              </a:rPr>
              <a:t>quát</a:t>
            </a:r>
            <a:r>
              <a:rPr lang="en-US" dirty="0" smtClean="0">
                <a:latin typeface="Arial" charset="0"/>
              </a:rPr>
              <a:t> </a:t>
            </a:r>
            <a:r>
              <a:rPr lang="en-US" dirty="0" err="1" smtClean="0">
                <a:latin typeface="Arial" charset="0"/>
              </a:rPr>
              <a:t>hoá</a:t>
            </a:r>
            <a:r>
              <a:rPr lang="en-US" dirty="0" smtClean="0">
                <a:latin typeface="Arial" charset="0"/>
              </a:rPr>
              <a:t>: </a:t>
            </a:r>
            <a:r>
              <a:rPr lang="en-US" dirty="0" err="1" smtClean="0">
                <a:latin typeface="Arial" charset="0"/>
              </a:rPr>
              <a:t>nh</a:t>
            </a:r>
            <a:r>
              <a:rPr lang="vi-VN" dirty="0" smtClean="0">
                <a:latin typeface="Arial" charset="0"/>
              </a:rPr>
              <a:t>ư</a:t>
            </a:r>
            <a:r>
              <a:rPr lang="en-US" dirty="0" smtClean="0">
                <a:latin typeface="Arial" charset="0"/>
              </a:rPr>
              <a:t> </a:t>
            </a:r>
            <a:r>
              <a:rPr lang="en-US" dirty="0" err="1" smtClean="0">
                <a:latin typeface="Arial" charset="0"/>
              </a:rPr>
              <a:t>hình</a:t>
            </a:r>
            <a:r>
              <a:rPr lang="en-US" dirty="0" smtClean="0">
                <a:latin typeface="Arial" charset="0"/>
              </a:rPr>
              <a:t> </a:t>
            </a:r>
            <a:r>
              <a:rPr lang="en-US" dirty="0" err="1" smtClean="0">
                <a:latin typeface="Arial" charset="0"/>
              </a:rPr>
              <a:t>bên</a:t>
            </a:r>
            <a:r>
              <a:rPr lang="en-US" dirty="0" smtClean="0">
                <a:latin typeface="Arial" charset="0"/>
              </a:rPr>
              <a:t>: </a:t>
            </a:r>
            <a:r>
              <a:rPr lang="en-US" dirty="0" err="1" smtClean="0">
                <a:latin typeface="Arial" charset="0"/>
              </a:rPr>
              <a:t>khách</a:t>
            </a:r>
            <a:r>
              <a:rPr lang="en-US" dirty="0" smtClean="0">
                <a:latin typeface="Arial" charset="0"/>
              </a:rPr>
              <a:t> </a:t>
            </a:r>
            <a:r>
              <a:rPr lang="en-US" dirty="0" err="1" smtClean="0">
                <a:latin typeface="Arial" charset="0"/>
              </a:rPr>
              <a:t>hàng</a:t>
            </a:r>
            <a:r>
              <a:rPr lang="en-US" dirty="0" smtClean="0">
                <a:latin typeface="Arial" charset="0"/>
              </a:rPr>
              <a:t> </a:t>
            </a:r>
            <a:r>
              <a:rPr lang="en-US" dirty="0" err="1" smtClean="0">
                <a:latin typeface="Arial" charset="0"/>
              </a:rPr>
              <a:t>và</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quản</a:t>
            </a:r>
            <a:r>
              <a:rPr lang="en-US" dirty="0" smtClean="0">
                <a:latin typeface="Arial" charset="0"/>
              </a:rPr>
              <a:t> </a:t>
            </a:r>
            <a:r>
              <a:rPr lang="en-US" dirty="0" err="1" smtClean="0">
                <a:latin typeface="Arial" charset="0"/>
              </a:rPr>
              <a:t>trị</a:t>
            </a:r>
            <a:r>
              <a:rPr lang="en-US" dirty="0" smtClean="0">
                <a:latin typeface="Arial" charset="0"/>
              </a:rPr>
              <a:t> </a:t>
            </a:r>
            <a:r>
              <a:rPr lang="en-US" dirty="0" err="1" smtClean="0">
                <a:latin typeface="Arial" charset="0"/>
              </a:rPr>
              <a:t>hê</a:t>
            </a:r>
            <a:r>
              <a:rPr lang="en-US" dirty="0" smtClean="0">
                <a:latin typeface="Arial" charset="0"/>
              </a:rPr>
              <a:t> </a:t>
            </a:r>
            <a:r>
              <a:rPr lang="en-US" dirty="0" err="1" smtClean="0">
                <a:latin typeface="Arial" charset="0"/>
              </a:rPr>
              <a:t>thống</a:t>
            </a:r>
            <a:r>
              <a:rPr lang="en-US" dirty="0" smtClean="0">
                <a:latin typeface="Arial" charset="0"/>
              </a:rPr>
              <a:t> </a:t>
            </a:r>
            <a:r>
              <a:rPr lang="en-US" dirty="0" err="1" smtClean="0">
                <a:latin typeface="Arial" charset="0"/>
              </a:rPr>
              <a:t>sẽ</a:t>
            </a:r>
            <a:r>
              <a:rPr lang="en-US" dirty="0" smtClean="0">
                <a:latin typeface="Arial" charset="0"/>
              </a:rPr>
              <a:t> </a:t>
            </a:r>
            <a:r>
              <a:rPr lang="vi-VN" dirty="0" smtClean="0">
                <a:latin typeface="Arial" charset="0"/>
              </a:rPr>
              <a:t>được</a:t>
            </a:r>
            <a:r>
              <a:rPr lang="en-US" dirty="0" smtClean="0">
                <a:latin typeface="Arial" charset="0"/>
              </a:rPr>
              <a:t> </a:t>
            </a:r>
            <a:r>
              <a:rPr lang="en-US" dirty="0" err="1" smtClean="0">
                <a:latin typeface="Arial" charset="0"/>
              </a:rPr>
              <a:t>tổng</a:t>
            </a:r>
            <a:r>
              <a:rPr lang="en-US" dirty="0" smtClean="0">
                <a:latin typeface="Arial" charset="0"/>
              </a:rPr>
              <a:t> </a:t>
            </a:r>
            <a:r>
              <a:rPr lang="en-US" dirty="0" err="1" smtClean="0">
                <a:latin typeface="Arial" charset="0"/>
              </a:rPr>
              <a:t>quát</a:t>
            </a:r>
            <a:r>
              <a:rPr lang="en-US" dirty="0" smtClean="0">
                <a:latin typeface="Arial" charset="0"/>
              </a:rPr>
              <a:t> </a:t>
            </a:r>
            <a:r>
              <a:rPr lang="en-US" dirty="0" err="1" smtClean="0">
                <a:latin typeface="Arial" charset="0"/>
              </a:rPr>
              <a:t>hoá</a:t>
            </a:r>
            <a:r>
              <a:rPr lang="en-US" dirty="0" smtClean="0">
                <a:latin typeface="Arial" charset="0"/>
              </a:rPr>
              <a:t> = 1 actor </a:t>
            </a:r>
            <a:r>
              <a:rPr lang="en-US" dirty="0" err="1" smtClean="0">
                <a:latin typeface="Arial" charset="0"/>
              </a:rPr>
              <a:t>là</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relationship </a:t>
            </a:r>
            <a:r>
              <a:rPr lang="en-US" dirty="0" err="1" smtClean="0">
                <a:latin typeface="Arial" charset="0"/>
              </a:rPr>
              <a:t>này</a:t>
            </a:r>
            <a:r>
              <a:rPr lang="en-US" dirty="0" smtClean="0">
                <a:latin typeface="Arial" charset="0"/>
              </a:rPr>
              <a:t> </a:t>
            </a:r>
            <a:r>
              <a:rPr lang="en-US" dirty="0" err="1" smtClean="0">
                <a:latin typeface="Arial" charset="0"/>
              </a:rPr>
              <a:t>rất</a:t>
            </a:r>
            <a:r>
              <a:rPr lang="en-US" dirty="0" smtClean="0">
                <a:latin typeface="Arial" charset="0"/>
              </a:rPr>
              <a:t> </a:t>
            </a:r>
            <a:r>
              <a:rPr lang="en-US" dirty="0" err="1" smtClean="0">
                <a:latin typeface="Arial" charset="0"/>
              </a:rPr>
              <a:t>hữu</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khi</a:t>
            </a:r>
            <a:r>
              <a:rPr lang="en-US" dirty="0" smtClean="0">
                <a:latin typeface="Arial" charset="0"/>
              </a:rPr>
              <a:t> </a:t>
            </a:r>
            <a:r>
              <a:rPr lang="en-US" dirty="0" err="1" smtClean="0">
                <a:latin typeface="Arial" charset="0"/>
              </a:rPr>
              <a:t>bạn</a:t>
            </a:r>
            <a:r>
              <a:rPr lang="en-US" dirty="0" smtClean="0">
                <a:latin typeface="Arial" charset="0"/>
              </a:rPr>
              <a:t> </a:t>
            </a:r>
            <a:r>
              <a:rPr lang="en-US" dirty="0" err="1" smtClean="0">
                <a:latin typeface="Arial" charset="0"/>
              </a:rPr>
              <a:t>muốn</a:t>
            </a:r>
            <a:r>
              <a:rPr lang="en-US" dirty="0" smtClean="0">
                <a:latin typeface="Arial" charset="0"/>
              </a:rPr>
              <a:t> </a:t>
            </a:r>
            <a:r>
              <a:rPr lang="vi-VN" dirty="0" smtClean="0">
                <a:latin typeface="Arial" charset="0"/>
              </a:rPr>
              <a:t>định</a:t>
            </a:r>
            <a:r>
              <a:rPr lang="en-US" dirty="0" smtClean="0">
                <a:latin typeface="Arial" charset="0"/>
              </a:rPr>
              <a:t> </a:t>
            </a:r>
            <a:r>
              <a:rPr lang="en-US" dirty="0" err="1" smtClean="0">
                <a:latin typeface="Arial" charset="0"/>
              </a:rPr>
              <a:t>nghĩa</a:t>
            </a:r>
            <a:r>
              <a:rPr lang="en-US" dirty="0" smtClean="0">
                <a:latin typeface="Arial" charset="0"/>
              </a:rPr>
              <a:t> </a:t>
            </a:r>
            <a:r>
              <a:rPr lang="en-US" dirty="0" err="1" smtClean="0">
                <a:latin typeface="Arial" charset="0"/>
              </a:rPr>
              <a:t>những</a:t>
            </a:r>
            <a:r>
              <a:rPr lang="en-US" dirty="0" smtClean="0">
                <a:latin typeface="Arial" charset="0"/>
              </a:rPr>
              <a:t> </a:t>
            </a:r>
            <a:r>
              <a:rPr lang="en-US" dirty="0" err="1" smtClean="0">
                <a:latin typeface="Arial" charset="0"/>
              </a:rPr>
              <a:t>chức</a:t>
            </a:r>
            <a:r>
              <a:rPr lang="en-US" dirty="0" smtClean="0">
                <a:latin typeface="Arial" charset="0"/>
              </a:rPr>
              <a:t> n</a:t>
            </a:r>
            <a:r>
              <a:rPr lang="vi-VN" dirty="0" smtClean="0">
                <a:latin typeface="Arial" charset="0"/>
              </a:rPr>
              <a:t>ă</a:t>
            </a:r>
            <a:r>
              <a:rPr lang="en-US" dirty="0" err="1" smtClean="0">
                <a:latin typeface="Arial" charset="0"/>
              </a:rPr>
              <a:t>ng</a:t>
            </a:r>
            <a:r>
              <a:rPr lang="en-US" dirty="0" smtClean="0">
                <a:latin typeface="Arial" charset="0"/>
              </a:rPr>
              <a:t> </a:t>
            </a:r>
            <a:r>
              <a:rPr lang="en-US" dirty="0" err="1" smtClean="0">
                <a:latin typeface="Arial" charset="0"/>
              </a:rPr>
              <a:t>trùng</a:t>
            </a:r>
            <a:r>
              <a:rPr lang="en-US" dirty="0" smtClean="0">
                <a:latin typeface="Arial" charset="0"/>
              </a:rPr>
              <a:t> </a:t>
            </a:r>
            <a:r>
              <a:rPr lang="en-US" dirty="0" err="1" smtClean="0">
                <a:latin typeface="Arial" charset="0"/>
              </a:rPr>
              <a:t>nhau</a:t>
            </a:r>
            <a:r>
              <a:rPr lang="en-US" dirty="0" smtClean="0">
                <a:latin typeface="Arial" charset="0"/>
              </a:rPr>
              <a:t> </a:t>
            </a:r>
            <a:r>
              <a:rPr lang="en-US" dirty="0" err="1" smtClean="0">
                <a:latin typeface="Arial" charset="0"/>
              </a:rPr>
              <a:t>của</a:t>
            </a:r>
            <a:r>
              <a:rPr lang="en-US" dirty="0" smtClean="0">
                <a:latin typeface="Arial" charset="0"/>
              </a:rPr>
              <a:t> actor,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a:t>
            </a:r>
            <a:r>
              <a:rPr lang="en-US" dirty="0" err="1" smtClean="0">
                <a:latin typeface="Arial" charset="0"/>
              </a:rPr>
              <a:t>cả</a:t>
            </a:r>
            <a:r>
              <a:rPr lang="en-US" dirty="0" smtClean="0">
                <a:latin typeface="Arial" charset="0"/>
              </a:rPr>
              <a:t> </a:t>
            </a:r>
            <a:r>
              <a:rPr lang="en-US" dirty="0" err="1" smtClean="0">
                <a:latin typeface="Arial" charset="0"/>
              </a:rPr>
              <a:t>khách</a:t>
            </a:r>
            <a:r>
              <a:rPr lang="en-US" dirty="0" smtClean="0">
                <a:latin typeface="Arial" charset="0"/>
              </a:rPr>
              <a:t> </a:t>
            </a:r>
            <a:r>
              <a:rPr lang="en-US" dirty="0" err="1" smtClean="0">
                <a:latin typeface="Arial" charset="0"/>
              </a:rPr>
              <a:t>hàng</a:t>
            </a:r>
            <a:r>
              <a:rPr lang="en-US" dirty="0" smtClean="0">
                <a:latin typeface="Arial" charset="0"/>
              </a:rPr>
              <a:t> </a:t>
            </a:r>
            <a:r>
              <a:rPr lang="en-US" dirty="0" err="1" smtClean="0">
                <a:latin typeface="Arial" charset="0"/>
              </a:rPr>
              <a:t>và</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quản</a:t>
            </a:r>
            <a:r>
              <a:rPr lang="en-US" dirty="0" smtClean="0">
                <a:latin typeface="Arial" charset="0"/>
              </a:rPr>
              <a:t> </a:t>
            </a:r>
            <a:r>
              <a:rPr lang="en-US" dirty="0" err="1" smtClean="0">
                <a:latin typeface="Arial" charset="0"/>
              </a:rPr>
              <a:t>trị</a:t>
            </a:r>
            <a:r>
              <a:rPr lang="en-US" dirty="0" smtClean="0">
                <a:latin typeface="Arial" charset="0"/>
              </a:rPr>
              <a:t> </a:t>
            </a:r>
            <a:r>
              <a:rPr lang="en-US" dirty="0" err="1" smtClean="0">
                <a:latin typeface="Arial" charset="0"/>
              </a:rPr>
              <a:t>hê</a:t>
            </a:r>
            <a:r>
              <a:rPr lang="en-US" dirty="0" smtClean="0">
                <a:latin typeface="Arial" charset="0"/>
              </a:rPr>
              <a:t> </a:t>
            </a:r>
            <a:r>
              <a:rPr lang="en-US" dirty="0" err="1" smtClean="0">
                <a:latin typeface="Arial" charset="0"/>
              </a:rPr>
              <a:t>thống</a:t>
            </a:r>
            <a:r>
              <a:rPr lang="en-US" dirty="0" smtClean="0">
                <a:latin typeface="Arial" charset="0"/>
              </a:rPr>
              <a:t> </a:t>
            </a:r>
            <a:r>
              <a:rPr lang="vi-VN" dirty="0" smtClean="0">
                <a:latin typeface="Arial" charset="0"/>
              </a:rPr>
              <a:t>đều</a:t>
            </a:r>
            <a:r>
              <a:rPr lang="en-US" dirty="0" smtClean="0">
                <a:latin typeface="Arial" charset="0"/>
              </a:rPr>
              <a:t> </a:t>
            </a:r>
            <a:r>
              <a:rPr lang="en-US" dirty="0" err="1" smtClean="0">
                <a:latin typeface="Arial" charset="0"/>
              </a:rPr>
              <a:t>phải</a:t>
            </a:r>
            <a:r>
              <a:rPr lang="en-US" dirty="0" smtClean="0">
                <a:latin typeface="Arial" charset="0"/>
              </a:rPr>
              <a:t> login </a:t>
            </a:r>
            <a:r>
              <a:rPr lang="en-US" dirty="0" err="1" smtClean="0">
                <a:latin typeface="Arial" charset="0"/>
              </a:rPr>
              <a:t>và</a:t>
            </a:r>
            <a:r>
              <a:rPr lang="en-US" dirty="0" smtClean="0">
                <a:latin typeface="Arial" charset="0"/>
              </a:rPr>
              <a:t> </a:t>
            </a:r>
            <a:r>
              <a:rPr lang="en-US" dirty="0" err="1" smtClean="0">
                <a:latin typeface="Arial" charset="0"/>
              </a:rPr>
              <a:t>có</a:t>
            </a:r>
            <a:r>
              <a:rPr lang="en-US" dirty="0" smtClean="0">
                <a:latin typeface="Arial" charset="0"/>
              </a:rPr>
              <a:t> account/password</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9</a:t>
            </a:fld>
            <a:endParaRPr lang="en-US"/>
          </a:p>
        </p:txBody>
      </p:sp>
    </p:spTree>
    <p:extLst>
      <p:ext uri="{BB962C8B-B14F-4D97-AF65-F5344CB8AC3E}">
        <p14:creationId xmlns:p14="http://schemas.microsoft.com/office/powerpoint/2010/main" val="457454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10</a:t>
            </a:fld>
            <a:endParaRPr lang="en-US"/>
          </a:p>
        </p:txBody>
      </p:sp>
    </p:spTree>
    <p:extLst>
      <p:ext uri="{BB962C8B-B14F-4D97-AF65-F5344CB8AC3E}">
        <p14:creationId xmlns:p14="http://schemas.microsoft.com/office/powerpoint/2010/main" val="2911332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charset="0"/>
              </a:rPr>
              <a:t>Use case relationship: include: use case </a:t>
            </a:r>
            <a:r>
              <a:rPr lang="vi-VN" dirty="0" smtClean="0">
                <a:latin typeface="Arial" charset="0"/>
              </a:rPr>
              <a:t>đầu</a:t>
            </a:r>
            <a:r>
              <a:rPr lang="en-US" dirty="0" smtClean="0">
                <a:latin typeface="Arial" charset="0"/>
              </a:rPr>
              <a:t> </a:t>
            </a:r>
            <a:r>
              <a:rPr lang="en-US" dirty="0" err="1" smtClean="0">
                <a:latin typeface="Arial" charset="0"/>
              </a:rPr>
              <a:t>tiên</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phụ</a:t>
            </a:r>
            <a:r>
              <a:rPr lang="en-US" dirty="0" smtClean="0">
                <a:latin typeface="Arial" charset="0"/>
              </a:rPr>
              <a:t> </a:t>
            </a:r>
            <a:r>
              <a:rPr lang="en-US" dirty="0" err="1" smtClean="0">
                <a:latin typeface="Arial" charset="0"/>
              </a:rPr>
              <a:t>thuộc</a:t>
            </a:r>
            <a:r>
              <a:rPr lang="en-US" dirty="0" smtClean="0">
                <a:latin typeface="Arial" charset="0"/>
              </a:rPr>
              <a:t> </a:t>
            </a:r>
            <a:r>
              <a:rPr lang="en-US" dirty="0" err="1" smtClean="0">
                <a:latin typeface="Arial" charset="0"/>
              </a:rPr>
              <a:t>vào</a:t>
            </a:r>
            <a:r>
              <a:rPr lang="en-US" dirty="0" smtClean="0">
                <a:latin typeface="Arial" charset="0"/>
              </a:rPr>
              <a:t> </a:t>
            </a:r>
            <a:r>
              <a:rPr lang="en-US" dirty="0" err="1" smtClean="0">
                <a:latin typeface="Arial" charset="0"/>
              </a:rPr>
              <a:t>kết</a:t>
            </a:r>
            <a:r>
              <a:rPr lang="en-US" dirty="0" smtClean="0">
                <a:latin typeface="Arial" charset="0"/>
              </a:rPr>
              <a:t> </a:t>
            </a:r>
            <a:r>
              <a:rPr lang="en-US" dirty="0" err="1" smtClean="0">
                <a:latin typeface="Arial" charset="0"/>
              </a:rPr>
              <a:t>quả</a:t>
            </a:r>
            <a:r>
              <a:rPr lang="en-US" dirty="0" smtClean="0">
                <a:latin typeface="Arial" charset="0"/>
              </a:rPr>
              <a:t> </a:t>
            </a:r>
            <a:r>
              <a:rPr lang="en-US" dirty="0" err="1" smtClean="0">
                <a:latin typeface="Arial" charset="0"/>
              </a:rPr>
              <a:t>của</a:t>
            </a:r>
            <a:r>
              <a:rPr lang="en-US" dirty="0" smtClean="0">
                <a:latin typeface="Arial" charset="0"/>
              </a:rPr>
              <a:t> use case </a:t>
            </a:r>
            <a:r>
              <a:rPr lang="vi-VN" dirty="0" smtClean="0">
                <a:latin typeface="Arial" charset="0"/>
              </a:rPr>
              <a:t>được</a:t>
            </a:r>
            <a:r>
              <a:rPr lang="en-US" dirty="0" smtClean="0">
                <a:latin typeface="Arial" charset="0"/>
              </a:rPr>
              <a:t> </a:t>
            </a:r>
            <a:r>
              <a:rPr lang="en-US" dirty="0" err="1" smtClean="0">
                <a:latin typeface="Arial" charset="0"/>
              </a:rPr>
              <a:t>bao</a:t>
            </a:r>
            <a:r>
              <a:rPr lang="en-US" dirty="0" smtClean="0">
                <a:latin typeface="Arial" charset="0"/>
              </a:rPr>
              <a:t> </a:t>
            </a:r>
            <a:r>
              <a:rPr lang="en-US" dirty="0" err="1" smtClean="0">
                <a:latin typeface="Arial" charset="0"/>
              </a:rPr>
              <a:t>gồm</a:t>
            </a:r>
            <a:r>
              <a:rPr lang="en-US" dirty="0" smtClean="0">
                <a:latin typeface="Arial" charset="0"/>
              </a:rPr>
              <a:t>,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thực</a:t>
            </a:r>
            <a:r>
              <a:rPr lang="en-US" dirty="0" smtClean="0">
                <a:latin typeface="Arial" charset="0"/>
              </a:rPr>
              <a:t> </a:t>
            </a:r>
            <a:r>
              <a:rPr lang="en-US" dirty="0" err="1" smtClean="0">
                <a:latin typeface="Arial" charset="0"/>
              </a:rPr>
              <a:t>hiện</a:t>
            </a:r>
            <a:r>
              <a:rPr lang="en-US" dirty="0" smtClean="0">
                <a:latin typeface="Arial" charset="0"/>
              </a:rPr>
              <a:t> </a:t>
            </a:r>
            <a:r>
              <a:rPr lang="en-US" dirty="0" err="1" smtClean="0">
                <a:latin typeface="Arial" charset="0"/>
              </a:rPr>
              <a:t>giao</a:t>
            </a:r>
            <a:r>
              <a:rPr lang="en-US" dirty="0" smtClean="0">
                <a:latin typeface="Arial" charset="0"/>
              </a:rPr>
              <a:t> </a:t>
            </a:r>
            <a:r>
              <a:rPr lang="en-US" dirty="0" err="1" smtClean="0">
                <a:latin typeface="Arial" charset="0"/>
              </a:rPr>
              <a:t>dịch</a:t>
            </a:r>
            <a:r>
              <a:rPr lang="en-US" dirty="0" smtClean="0">
                <a:latin typeface="Arial" charset="0"/>
              </a:rPr>
              <a:t> (Process Transaction) </a:t>
            </a:r>
            <a:r>
              <a:rPr lang="en-US" dirty="0" err="1" smtClean="0">
                <a:latin typeface="Arial" charset="0"/>
              </a:rPr>
              <a:t>tuỳ</a:t>
            </a:r>
            <a:r>
              <a:rPr lang="en-US" dirty="0" smtClean="0">
                <a:latin typeface="Arial" charset="0"/>
              </a:rPr>
              <a:t> </a:t>
            </a:r>
            <a:r>
              <a:rPr lang="en-US" dirty="0" err="1" smtClean="0">
                <a:latin typeface="Arial" charset="0"/>
              </a:rPr>
              <a:t>thuộc</a:t>
            </a:r>
            <a:r>
              <a:rPr lang="en-US" dirty="0" smtClean="0">
                <a:latin typeface="Arial" charset="0"/>
              </a:rPr>
              <a:t> </a:t>
            </a:r>
            <a:r>
              <a:rPr lang="en-US" dirty="0" err="1" smtClean="0">
                <a:latin typeface="Arial" charset="0"/>
              </a:rPr>
              <a:t>vào</a:t>
            </a:r>
            <a:r>
              <a:rPr lang="en-US" dirty="0" smtClean="0">
                <a:latin typeface="Arial" charset="0"/>
              </a:rPr>
              <a:t> </a:t>
            </a:r>
            <a:r>
              <a:rPr lang="en-US" dirty="0" err="1" smtClean="0">
                <a:latin typeface="Arial" charset="0"/>
              </a:rPr>
              <a:t>kết</a:t>
            </a:r>
            <a:r>
              <a:rPr lang="en-US" dirty="0" smtClean="0">
                <a:latin typeface="Arial" charset="0"/>
              </a:rPr>
              <a:t> </a:t>
            </a:r>
            <a:r>
              <a:rPr lang="en-US" dirty="0" err="1" smtClean="0">
                <a:latin typeface="Arial" charset="0"/>
              </a:rPr>
              <a:t>quả</a:t>
            </a:r>
            <a:r>
              <a:rPr lang="en-US" dirty="0" smtClean="0">
                <a:latin typeface="Arial" charset="0"/>
              </a:rPr>
              <a:t> </a:t>
            </a:r>
            <a:r>
              <a:rPr lang="en-US" dirty="0" err="1" smtClean="0">
                <a:latin typeface="Arial" charset="0"/>
              </a:rPr>
              <a:t>của</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kiểm</a:t>
            </a:r>
            <a:r>
              <a:rPr lang="en-US" dirty="0" smtClean="0">
                <a:latin typeface="Arial" charset="0"/>
              </a:rPr>
              <a:t> </a:t>
            </a:r>
            <a:r>
              <a:rPr lang="vi-VN" dirty="0" smtClean="0">
                <a:latin typeface="Arial" charset="0"/>
              </a:rPr>
              <a:t>định</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endParaRPr lang="en-US" dirty="0" smtClean="0">
              <a:latin typeface="Arial" charset="0"/>
            </a:endParaRPr>
          </a:p>
          <a:p>
            <a:r>
              <a:rPr lang="en-US" dirty="0" smtClean="0">
                <a:latin typeface="Arial" charset="0"/>
              </a:rPr>
              <a:t>(benefit: use-case </a:t>
            </a:r>
            <a:r>
              <a:rPr lang="en-US" dirty="0" err="1" smtClean="0">
                <a:latin typeface="Arial" charset="0"/>
              </a:rPr>
              <a:t>duoc</a:t>
            </a:r>
            <a:r>
              <a:rPr lang="en-US" dirty="0" smtClean="0">
                <a:latin typeface="Arial" charset="0"/>
              </a:rPr>
              <a:t> included </a:t>
            </a:r>
            <a:r>
              <a:rPr lang="en-US" dirty="0" err="1" smtClean="0">
                <a:latin typeface="Arial" charset="0"/>
              </a:rPr>
              <a:t>thuong</a:t>
            </a:r>
            <a:r>
              <a:rPr lang="en-US" dirty="0" smtClean="0">
                <a:latin typeface="Arial" charset="0"/>
              </a:rPr>
              <a:t> </a:t>
            </a:r>
            <a:r>
              <a:rPr lang="en-US" dirty="0" err="1" smtClean="0">
                <a:latin typeface="Arial" charset="0"/>
              </a:rPr>
              <a:t>duoc</a:t>
            </a:r>
            <a:r>
              <a:rPr lang="en-US" dirty="0" smtClean="0">
                <a:latin typeface="Arial" charset="0"/>
              </a:rPr>
              <a:t> dung </a:t>
            </a:r>
            <a:r>
              <a:rPr lang="en-US" dirty="0" err="1" smtClean="0">
                <a:latin typeface="Arial" charset="0"/>
              </a:rPr>
              <a:t>chung</a:t>
            </a:r>
            <a:r>
              <a:rPr lang="en-US" dirty="0" smtClean="0">
                <a:latin typeface="Arial" charset="0"/>
              </a:rPr>
              <a:t> </a:t>
            </a:r>
            <a:r>
              <a:rPr lang="en-US" dirty="0" err="1" smtClean="0">
                <a:latin typeface="Arial" charset="0"/>
              </a:rPr>
              <a:t>cho</a:t>
            </a:r>
            <a:r>
              <a:rPr lang="en-US" dirty="0" smtClean="0">
                <a:latin typeface="Arial" charset="0"/>
              </a:rPr>
              <a:t> </a:t>
            </a:r>
            <a:r>
              <a:rPr lang="en-US" dirty="0" err="1" smtClean="0">
                <a:latin typeface="Arial" charset="0"/>
              </a:rPr>
              <a:t>nhieu</a:t>
            </a:r>
            <a:r>
              <a:rPr lang="en-US" dirty="0" smtClean="0">
                <a:latin typeface="Arial" charset="0"/>
              </a:rPr>
              <a:t> use-case </a:t>
            </a:r>
            <a:r>
              <a:rPr lang="en-US" dirty="0" err="1" smtClean="0">
                <a:latin typeface="Arial" charset="0"/>
              </a:rPr>
              <a:t>khac</a:t>
            </a:r>
            <a:r>
              <a:rPr lang="en-US" dirty="0" smtClean="0">
                <a:latin typeface="Arial" charset="0"/>
              </a:rPr>
              <a:t>)</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11</a:t>
            </a:fld>
            <a:endParaRPr lang="en-US"/>
          </a:p>
        </p:txBody>
      </p:sp>
    </p:spTree>
    <p:extLst>
      <p:ext uri="{BB962C8B-B14F-4D97-AF65-F5344CB8AC3E}">
        <p14:creationId xmlns:p14="http://schemas.microsoft.com/office/powerpoint/2010/main" val="214594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Use case relationship: extend: </a:t>
            </a:r>
            <a:r>
              <a:rPr lang="en-US" dirty="0" err="1" smtClean="0">
                <a:latin typeface="Arial" charset="0"/>
              </a:rPr>
              <a:t>cho</a:t>
            </a:r>
            <a:r>
              <a:rPr lang="en-US" dirty="0" smtClean="0">
                <a:latin typeface="Arial" charset="0"/>
              </a:rPr>
              <a:t> </a:t>
            </a:r>
            <a:r>
              <a:rPr lang="en-US" dirty="0" err="1" smtClean="0">
                <a:latin typeface="Arial" charset="0"/>
              </a:rPr>
              <a:t>biết</a:t>
            </a:r>
            <a:r>
              <a:rPr lang="en-US" dirty="0" smtClean="0">
                <a:latin typeface="Arial" charset="0"/>
              </a:rPr>
              <a:t> </a:t>
            </a:r>
            <a:r>
              <a:rPr lang="en-US" dirty="0" err="1" smtClean="0">
                <a:latin typeface="Arial" charset="0"/>
              </a:rPr>
              <a:t>hành</a:t>
            </a:r>
            <a:r>
              <a:rPr lang="en-US" dirty="0" smtClean="0">
                <a:latin typeface="Arial" charset="0"/>
              </a:rPr>
              <a:t> vi </a:t>
            </a:r>
            <a:r>
              <a:rPr lang="en-US" dirty="0" err="1" smtClean="0">
                <a:latin typeface="Arial" charset="0"/>
              </a:rPr>
              <a:t>của</a:t>
            </a:r>
            <a:r>
              <a:rPr lang="en-US" dirty="0" smtClean="0">
                <a:latin typeface="Arial" charset="0"/>
              </a:rPr>
              <a:t> </a:t>
            </a:r>
            <a:r>
              <a:rPr lang="en-US" dirty="0" err="1" smtClean="0">
                <a:latin typeface="Arial" charset="0"/>
              </a:rPr>
              <a:t>một</a:t>
            </a:r>
            <a:r>
              <a:rPr lang="en-US" dirty="0" smtClean="0">
                <a:latin typeface="Arial" charset="0"/>
              </a:rPr>
              <a:t> use case </a:t>
            </a:r>
            <a:r>
              <a:rPr lang="vi-VN" dirty="0" smtClean="0">
                <a:latin typeface="Arial" charset="0"/>
              </a:rPr>
              <a:t>được</a:t>
            </a:r>
            <a:r>
              <a:rPr lang="en-US" dirty="0" smtClean="0">
                <a:latin typeface="Arial" charset="0"/>
              </a:rPr>
              <a:t> extend (</a:t>
            </a:r>
            <a:r>
              <a:rPr lang="en-US" dirty="0" err="1" smtClean="0">
                <a:latin typeface="Arial" charset="0"/>
              </a:rPr>
              <a:t>mở</a:t>
            </a:r>
            <a:r>
              <a:rPr lang="en-US" dirty="0" smtClean="0">
                <a:latin typeface="Arial" charset="0"/>
              </a:rPr>
              <a:t> </a:t>
            </a:r>
            <a:r>
              <a:rPr lang="en-US" dirty="0" err="1" smtClean="0">
                <a:latin typeface="Arial" charset="0"/>
              </a:rPr>
              <a:t>rộng</a:t>
            </a:r>
            <a:r>
              <a:rPr lang="en-US" dirty="0" smtClean="0">
                <a:latin typeface="Arial" charset="0"/>
              </a:rPr>
              <a:t>) </a:t>
            </a:r>
            <a:r>
              <a:rPr lang="en-US" dirty="0" err="1" smtClean="0">
                <a:latin typeface="Arial" charset="0"/>
              </a:rPr>
              <a:t>theo</a:t>
            </a:r>
            <a:r>
              <a:rPr lang="en-US" dirty="0" smtClean="0">
                <a:latin typeface="Arial" charset="0"/>
              </a:rPr>
              <a:t> </a:t>
            </a:r>
            <a:r>
              <a:rPr lang="en-US" dirty="0" err="1" smtClean="0">
                <a:latin typeface="Arial" charset="0"/>
              </a:rPr>
              <a:t>một</a:t>
            </a:r>
            <a:r>
              <a:rPr lang="en-US" dirty="0" smtClean="0">
                <a:latin typeface="Arial" charset="0"/>
              </a:rPr>
              <a:t> use case </a:t>
            </a:r>
            <a:r>
              <a:rPr lang="en-US" dirty="0" err="1" smtClean="0">
                <a:latin typeface="Arial" charset="0"/>
              </a:rPr>
              <a:t>khác</a:t>
            </a:r>
            <a:r>
              <a:rPr lang="en-US" dirty="0" smtClean="0">
                <a:latin typeface="Arial" charset="0"/>
              </a:rPr>
              <a:t> </a:t>
            </a:r>
            <a:r>
              <a:rPr lang="en-US" dirty="0" err="1" smtClean="0">
                <a:latin typeface="Arial" charset="0"/>
              </a:rPr>
              <a:t>theo</a:t>
            </a:r>
            <a:r>
              <a:rPr lang="en-US" dirty="0" smtClean="0">
                <a:latin typeface="Arial" charset="0"/>
              </a:rPr>
              <a:t> </a:t>
            </a:r>
            <a:r>
              <a:rPr lang="en-US" dirty="0" err="1" smtClean="0">
                <a:latin typeface="Arial" charset="0"/>
              </a:rPr>
              <a:t>một</a:t>
            </a:r>
            <a:r>
              <a:rPr lang="en-US" dirty="0" smtClean="0">
                <a:latin typeface="Arial" charset="0"/>
              </a:rPr>
              <a:t> </a:t>
            </a:r>
            <a:r>
              <a:rPr lang="vi-VN" dirty="0" smtClean="0">
                <a:latin typeface="Arial" charset="0"/>
              </a:rPr>
              <a:t>đ</a:t>
            </a:r>
            <a:r>
              <a:rPr lang="en-US" dirty="0" err="1" smtClean="0">
                <a:latin typeface="Arial" charset="0"/>
              </a:rPr>
              <a:t>iều</a:t>
            </a:r>
            <a:r>
              <a:rPr lang="en-US" dirty="0" smtClean="0">
                <a:latin typeface="Arial" charset="0"/>
              </a:rPr>
              <a:t> </a:t>
            </a:r>
            <a:r>
              <a:rPr lang="en-US" dirty="0" err="1" smtClean="0">
                <a:latin typeface="Arial" charset="0"/>
              </a:rPr>
              <a:t>kiện</a:t>
            </a:r>
            <a:r>
              <a:rPr lang="en-US" dirty="0" smtClean="0">
                <a:latin typeface="Arial" charset="0"/>
              </a:rPr>
              <a:t> </a:t>
            </a:r>
            <a:r>
              <a:rPr lang="en-US" dirty="0" err="1" smtClean="0">
                <a:latin typeface="Arial" charset="0"/>
              </a:rPr>
              <a:t>nào</a:t>
            </a:r>
            <a:r>
              <a:rPr lang="en-US" dirty="0" smtClean="0">
                <a:latin typeface="Arial" charset="0"/>
              </a:rPr>
              <a:t> </a:t>
            </a:r>
            <a:r>
              <a:rPr lang="vi-VN" dirty="0" smtClean="0">
                <a:latin typeface="Arial" charset="0"/>
              </a:rPr>
              <a:t>đó</a:t>
            </a:r>
            <a:r>
              <a:rPr lang="en-US" dirty="0" smtClean="0">
                <a:latin typeface="Arial" charset="0"/>
              </a:rPr>
              <a:t>,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kiểm</a:t>
            </a:r>
            <a:r>
              <a:rPr lang="en-US" dirty="0" smtClean="0">
                <a:latin typeface="Arial" charset="0"/>
              </a:rPr>
              <a:t> </a:t>
            </a:r>
            <a:r>
              <a:rPr lang="vi-VN" dirty="0" smtClean="0">
                <a:latin typeface="Arial" charset="0"/>
              </a:rPr>
              <a:t>định</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có</a:t>
            </a:r>
            <a:r>
              <a:rPr lang="en-US" dirty="0" smtClean="0">
                <a:latin typeface="Arial" charset="0"/>
              </a:rPr>
              <a:t> </a:t>
            </a:r>
            <a:r>
              <a:rPr lang="en-US" dirty="0" err="1" smtClean="0">
                <a:latin typeface="Arial" charset="0"/>
              </a:rPr>
              <a:t>thể</a:t>
            </a:r>
            <a:r>
              <a:rPr lang="en-US" dirty="0" smtClean="0">
                <a:latin typeface="Arial" charset="0"/>
              </a:rPr>
              <a:t> </a:t>
            </a:r>
            <a:r>
              <a:rPr lang="vi-VN" dirty="0" smtClean="0">
                <a:latin typeface="Arial" charset="0"/>
              </a:rPr>
              <a:t>được</a:t>
            </a:r>
            <a:r>
              <a:rPr lang="en-US" dirty="0" smtClean="0">
                <a:latin typeface="Arial" charset="0"/>
              </a:rPr>
              <a:t> </a:t>
            </a:r>
            <a:r>
              <a:rPr lang="en-US" dirty="0" err="1" smtClean="0">
                <a:latin typeface="Arial" charset="0"/>
              </a:rPr>
              <a:t>mở</a:t>
            </a:r>
            <a:r>
              <a:rPr lang="en-US" dirty="0" smtClean="0">
                <a:latin typeface="Arial" charset="0"/>
              </a:rPr>
              <a:t> </a:t>
            </a:r>
            <a:r>
              <a:rPr lang="en-US" dirty="0" err="1" smtClean="0">
                <a:latin typeface="Arial" charset="0"/>
              </a:rPr>
              <a:t>rộng</a:t>
            </a:r>
            <a:r>
              <a:rPr lang="en-US" dirty="0" smtClean="0">
                <a:latin typeface="Arial" charset="0"/>
              </a:rPr>
              <a:t> </a:t>
            </a:r>
            <a:r>
              <a:rPr lang="en-US" dirty="0" err="1" smtClean="0">
                <a:latin typeface="Arial" charset="0"/>
              </a:rPr>
              <a:t>ra</a:t>
            </a:r>
            <a:r>
              <a:rPr lang="en-US" dirty="0" smtClean="0">
                <a:latin typeface="Arial" charset="0"/>
              </a:rPr>
              <a:t> </a:t>
            </a:r>
            <a:r>
              <a:rPr lang="en-US" dirty="0" err="1" smtClean="0">
                <a:latin typeface="Arial" charset="0"/>
              </a:rPr>
              <a:t>một</a:t>
            </a:r>
            <a:r>
              <a:rPr lang="en-US" dirty="0" smtClean="0">
                <a:latin typeface="Arial" charset="0"/>
              </a:rPr>
              <a:t> use case Log error (</a:t>
            </a:r>
            <a:r>
              <a:rPr lang="en-US" dirty="0" err="1" smtClean="0">
                <a:latin typeface="Arial" charset="0"/>
              </a:rPr>
              <a:t>ghi</a:t>
            </a:r>
            <a:r>
              <a:rPr lang="en-US" dirty="0" smtClean="0">
                <a:latin typeface="Arial" charset="0"/>
              </a:rPr>
              <a:t> </a:t>
            </a:r>
            <a:r>
              <a:rPr lang="en-US" dirty="0" err="1" smtClean="0">
                <a:latin typeface="Arial" charset="0"/>
              </a:rPr>
              <a:t>lỗi</a:t>
            </a:r>
            <a:r>
              <a:rPr lang="en-US" dirty="0" smtClean="0">
                <a:latin typeface="Arial" charset="0"/>
              </a:rPr>
              <a:t>) </a:t>
            </a:r>
            <a:r>
              <a:rPr lang="en-US" dirty="0" err="1" smtClean="0">
                <a:latin typeface="Arial" charset="0"/>
              </a:rPr>
              <a:t>nếu</a:t>
            </a:r>
            <a:r>
              <a:rPr lang="en-US" dirty="0" smtClean="0">
                <a:latin typeface="Arial" charset="0"/>
              </a:rPr>
              <a:t> account/password </a:t>
            </a:r>
            <a:r>
              <a:rPr lang="en-US" dirty="0" err="1" smtClean="0">
                <a:latin typeface="Arial" charset="0"/>
              </a:rPr>
              <a:t>không</a:t>
            </a:r>
            <a:r>
              <a:rPr lang="en-US" dirty="0" smtClean="0">
                <a:latin typeface="Arial" charset="0"/>
              </a:rPr>
              <a:t> </a:t>
            </a:r>
            <a:r>
              <a:rPr lang="vi-VN" dirty="0" smtClean="0">
                <a:latin typeface="Arial" charset="0"/>
              </a:rPr>
              <a:t>đúng</a:t>
            </a: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12</a:t>
            </a:fld>
            <a:endParaRPr lang="en-US"/>
          </a:p>
        </p:txBody>
      </p:sp>
    </p:spTree>
    <p:extLst>
      <p:ext uri="{BB962C8B-B14F-4D97-AF65-F5344CB8AC3E}">
        <p14:creationId xmlns:p14="http://schemas.microsoft.com/office/powerpoint/2010/main" val="4209725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5.xml"/><Relationship Id="rId1" Type="http://schemas.openxmlformats.org/officeDocument/2006/relationships/themeOverride" Target="../theme/themeOverride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6.xml"/><Relationship Id="rId1" Type="http://schemas.openxmlformats.org/officeDocument/2006/relationships/themeOverride" Target="../theme/themeOverride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7.xml"/><Relationship Id="rId1" Type="http://schemas.openxmlformats.org/officeDocument/2006/relationships/themeOverride" Target="../theme/themeOverride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8.xml"/><Relationship Id="rId1" Type="http://schemas.openxmlformats.org/officeDocument/2006/relationships/themeOverride" Target="../theme/themeOverride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9.xml"/><Relationship Id="rId1" Type="http://schemas.openxmlformats.org/officeDocument/2006/relationships/themeOverride" Target="../theme/themeOverride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1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2" Type="http://schemas.openxmlformats.org/officeDocument/2006/relationships/slideMaster" Target="../slideMasters/slideMaster23.xml"/><Relationship Id="rId1" Type="http://schemas.openxmlformats.org/officeDocument/2006/relationships/themeOverride" Target="../theme/themeOverride1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26.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7553527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078" name="Chart" r:id="rId4" imgW="6600749" imgH="4400702" progId="MSGraph.Chart.8">
                  <p:embed followColorScheme="full"/>
                </p:oleObj>
              </mc:Choice>
              <mc:Fallback>
                <p:oleObj name="Chart" r:id="rId4" imgW="6600749" imgH="4400702" progId="MSGraph.Chart.8">
                  <p:embed followColorScheme="full"/>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3200082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hf hdr="0" ftr="0" dt="0"/>
</p:sldLayout>
</file>

<file path=ppt/slideLayouts/slideLayout17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hf hdr="0" ftr="0" dt="0"/>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144388" name="Chart" r:id="rId4" imgW="6600749" imgH="4400702" progId="MSGraph.Chart.8">
                  <p:embed followColorScheme="full"/>
                </p:oleObj>
              </mc:Choice>
              <mc:Fallback>
                <p:oleObj name="Chart" r:id="rId4" imgW="6600749" imgH="4400702" progId="MSGraph.Chart.8">
                  <p:embed followColorScheme="full"/>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39320008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3.emf"/><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vmlDrawing" Target="../drawings/vmlDrawing1.v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6" Type="http://schemas.openxmlformats.org/officeDocument/2006/relationships/image" Target="../media/image9.emf"/><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oleObject" Target="../embeddings/oleObject1.bin"/><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3.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6.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4.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slideLayout" Target="../slideLayouts/slideLayout172.xml"/><Relationship Id="rId18" Type="http://schemas.openxmlformats.org/officeDocument/2006/relationships/image" Target="../media/image13.jpeg"/><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17" Type="http://schemas.openxmlformats.org/officeDocument/2006/relationships/image" Target="../media/image2.png"/><Relationship Id="rId2" Type="http://schemas.openxmlformats.org/officeDocument/2006/relationships/slideLayout" Target="../slideLayouts/slideLayout161.xml"/><Relationship Id="rId16" Type="http://schemas.openxmlformats.org/officeDocument/2006/relationships/image" Target="../media/image1.jpeg"/><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5" Type="http://schemas.openxmlformats.org/officeDocument/2006/relationships/theme" Target="../theme/theme15.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slideLayout" Target="../slideLayouts/slideLayout17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1.xml"/><Relationship Id="rId3" Type="http://schemas.openxmlformats.org/officeDocument/2006/relationships/slideLayout" Target="../slideLayouts/slideLayout176.xml"/><Relationship Id="rId7" Type="http://schemas.openxmlformats.org/officeDocument/2006/relationships/slideLayout" Target="../slideLayouts/slideLayout180.xml"/><Relationship Id="rId12" Type="http://schemas.openxmlformats.org/officeDocument/2006/relationships/theme" Target="../theme/theme16.xml"/><Relationship Id="rId2" Type="http://schemas.openxmlformats.org/officeDocument/2006/relationships/slideLayout" Target="../slideLayouts/slideLayout175.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slideLayout" Target="../slideLayouts/slideLayout184.xml"/><Relationship Id="rId5" Type="http://schemas.openxmlformats.org/officeDocument/2006/relationships/slideLayout" Target="../slideLayouts/slideLayout178.xml"/><Relationship Id="rId10" Type="http://schemas.openxmlformats.org/officeDocument/2006/relationships/slideLayout" Target="../slideLayouts/slideLayout183.xml"/><Relationship Id="rId4" Type="http://schemas.openxmlformats.org/officeDocument/2006/relationships/slideLayout" Target="../slideLayouts/slideLayout177.xml"/><Relationship Id="rId9" Type="http://schemas.openxmlformats.org/officeDocument/2006/relationships/slideLayout" Target="../slideLayouts/slideLayout18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2.xml"/><Relationship Id="rId3" Type="http://schemas.openxmlformats.org/officeDocument/2006/relationships/slideLayout" Target="../slideLayouts/slideLayout187.xml"/><Relationship Id="rId7" Type="http://schemas.openxmlformats.org/officeDocument/2006/relationships/slideLayout" Target="../slideLayouts/slideLayout191.xml"/><Relationship Id="rId12" Type="http://schemas.openxmlformats.org/officeDocument/2006/relationships/theme" Target="../theme/theme17.xml"/><Relationship Id="rId2" Type="http://schemas.openxmlformats.org/officeDocument/2006/relationships/slideLayout" Target="../slideLayouts/slideLayout186.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0" Type="http://schemas.openxmlformats.org/officeDocument/2006/relationships/slideLayout" Target="../slideLayouts/slideLayout194.xml"/><Relationship Id="rId4" Type="http://schemas.openxmlformats.org/officeDocument/2006/relationships/slideLayout" Target="../slideLayouts/slideLayout188.xml"/><Relationship Id="rId9" Type="http://schemas.openxmlformats.org/officeDocument/2006/relationships/slideLayout" Target="../slideLayouts/slideLayout193.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3.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theme" Target="../theme/theme18.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4.xml"/><Relationship Id="rId3" Type="http://schemas.openxmlformats.org/officeDocument/2006/relationships/slideLayout" Target="../slideLayouts/slideLayout209.xml"/><Relationship Id="rId7" Type="http://schemas.openxmlformats.org/officeDocument/2006/relationships/slideLayout" Target="../slideLayouts/slideLayout213.xml"/><Relationship Id="rId12" Type="http://schemas.openxmlformats.org/officeDocument/2006/relationships/theme" Target="../theme/theme19.xml"/><Relationship Id="rId2" Type="http://schemas.openxmlformats.org/officeDocument/2006/relationships/slideLayout" Target="../slideLayouts/slideLayout208.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slideLayout" Target="../slideLayouts/slideLayout217.xml"/><Relationship Id="rId5" Type="http://schemas.openxmlformats.org/officeDocument/2006/relationships/slideLayout" Target="../slideLayouts/slideLayout211.xml"/><Relationship Id="rId10" Type="http://schemas.openxmlformats.org/officeDocument/2006/relationships/slideLayout" Target="../slideLayouts/slideLayout216.xml"/><Relationship Id="rId4" Type="http://schemas.openxmlformats.org/officeDocument/2006/relationships/slideLayout" Target="../slideLayouts/slideLayout210.xml"/><Relationship Id="rId9" Type="http://schemas.openxmlformats.org/officeDocument/2006/relationships/slideLayout" Target="../slideLayouts/slideLayout2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slideLayout" Target="../slideLayouts/slideLayout219.xml"/><Relationship Id="rId1" Type="http://schemas.openxmlformats.org/officeDocument/2006/relationships/slideLayout" Target="../slideLayouts/slideLayout2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slideLayout" Target="../slideLayouts/slideLayout232.xml"/><Relationship Id="rId18" Type="http://schemas.openxmlformats.org/officeDocument/2006/relationships/image" Target="../media/image8.png"/><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slideLayout" Target="../slideLayouts/slideLayout231.xml"/><Relationship Id="rId17" Type="http://schemas.openxmlformats.org/officeDocument/2006/relationships/image" Target="../media/image7.png"/><Relationship Id="rId2" Type="http://schemas.openxmlformats.org/officeDocument/2006/relationships/slideLayout" Target="../slideLayouts/slideLayout221.xml"/><Relationship Id="rId16" Type="http://schemas.openxmlformats.org/officeDocument/2006/relationships/image" Target="../media/image4.png"/><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5" Type="http://schemas.openxmlformats.org/officeDocument/2006/relationships/theme" Target="../theme/theme21.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slideLayout" Target="../slideLayouts/slideLayout233.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1.xml"/><Relationship Id="rId3" Type="http://schemas.openxmlformats.org/officeDocument/2006/relationships/slideLayout" Target="../slideLayouts/slideLayout236.xml"/><Relationship Id="rId7" Type="http://schemas.openxmlformats.org/officeDocument/2006/relationships/slideLayout" Target="../slideLayouts/slideLayout240.xml"/><Relationship Id="rId12" Type="http://schemas.openxmlformats.org/officeDocument/2006/relationships/theme" Target="../theme/theme22.xml"/><Relationship Id="rId2" Type="http://schemas.openxmlformats.org/officeDocument/2006/relationships/slideLayout" Target="../slideLayouts/slideLayout235.xml"/><Relationship Id="rId1" Type="http://schemas.openxmlformats.org/officeDocument/2006/relationships/slideLayout" Target="../slideLayouts/slideLayout234.xml"/><Relationship Id="rId6" Type="http://schemas.openxmlformats.org/officeDocument/2006/relationships/slideLayout" Target="../slideLayouts/slideLayout239.xml"/><Relationship Id="rId11" Type="http://schemas.openxmlformats.org/officeDocument/2006/relationships/slideLayout" Target="../slideLayouts/slideLayout244.xml"/><Relationship Id="rId5" Type="http://schemas.openxmlformats.org/officeDocument/2006/relationships/slideLayout" Target="../slideLayouts/slideLayout238.xml"/><Relationship Id="rId10" Type="http://schemas.openxmlformats.org/officeDocument/2006/relationships/slideLayout" Target="../slideLayouts/slideLayout243.xml"/><Relationship Id="rId4" Type="http://schemas.openxmlformats.org/officeDocument/2006/relationships/slideLayout" Target="../slideLayouts/slideLayout237.xml"/><Relationship Id="rId9" Type="http://schemas.openxmlformats.org/officeDocument/2006/relationships/slideLayout" Target="../slideLayouts/slideLayout24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2.xml"/><Relationship Id="rId3" Type="http://schemas.openxmlformats.org/officeDocument/2006/relationships/slideLayout" Target="../slideLayouts/slideLayout247.xml"/><Relationship Id="rId7" Type="http://schemas.openxmlformats.org/officeDocument/2006/relationships/slideLayout" Target="../slideLayouts/slideLayout251.xml"/><Relationship Id="rId12" Type="http://schemas.openxmlformats.org/officeDocument/2006/relationships/theme" Target="../theme/theme23.xml"/><Relationship Id="rId2" Type="http://schemas.openxmlformats.org/officeDocument/2006/relationships/slideLayout" Target="../slideLayouts/slideLayout246.xml"/><Relationship Id="rId1" Type="http://schemas.openxmlformats.org/officeDocument/2006/relationships/slideLayout" Target="../slideLayouts/slideLayout245.xml"/><Relationship Id="rId6" Type="http://schemas.openxmlformats.org/officeDocument/2006/relationships/slideLayout" Target="../slideLayouts/slideLayout250.xml"/><Relationship Id="rId11" Type="http://schemas.openxmlformats.org/officeDocument/2006/relationships/slideLayout" Target="../slideLayouts/slideLayout255.xml"/><Relationship Id="rId5" Type="http://schemas.openxmlformats.org/officeDocument/2006/relationships/slideLayout" Target="../slideLayouts/slideLayout249.xml"/><Relationship Id="rId10" Type="http://schemas.openxmlformats.org/officeDocument/2006/relationships/slideLayout" Target="../slideLayouts/slideLayout254.xml"/><Relationship Id="rId4" Type="http://schemas.openxmlformats.org/officeDocument/2006/relationships/slideLayout" Target="../slideLayouts/slideLayout248.xml"/><Relationship Id="rId9" Type="http://schemas.openxmlformats.org/officeDocument/2006/relationships/slideLayout" Target="../slideLayouts/slideLayout25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image" Target="../media/image3.emf"/><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theme" Target="../theme/theme24.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4.xml"/><Relationship Id="rId3" Type="http://schemas.openxmlformats.org/officeDocument/2006/relationships/slideLayout" Target="../slideLayouts/slideLayout269.xml"/><Relationship Id="rId7" Type="http://schemas.openxmlformats.org/officeDocument/2006/relationships/slideLayout" Target="../slideLayouts/slideLayout273.xml"/><Relationship Id="rId12" Type="http://schemas.openxmlformats.org/officeDocument/2006/relationships/theme" Target="../theme/theme25.xml"/><Relationship Id="rId2" Type="http://schemas.openxmlformats.org/officeDocument/2006/relationships/slideLayout" Target="../slideLayouts/slideLayout268.xml"/><Relationship Id="rId1" Type="http://schemas.openxmlformats.org/officeDocument/2006/relationships/slideLayout" Target="../slideLayouts/slideLayout267.xml"/><Relationship Id="rId6" Type="http://schemas.openxmlformats.org/officeDocument/2006/relationships/slideLayout" Target="../slideLayouts/slideLayout272.xml"/><Relationship Id="rId11" Type="http://schemas.openxmlformats.org/officeDocument/2006/relationships/slideLayout" Target="../slideLayouts/slideLayout277.xml"/><Relationship Id="rId5" Type="http://schemas.openxmlformats.org/officeDocument/2006/relationships/slideLayout" Target="../slideLayouts/slideLayout271.xml"/><Relationship Id="rId10" Type="http://schemas.openxmlformats.org/officeDocument/2006/relationships/slideLayout" Target="../slideLayouts/slideLayout276.xml"/><Relationship Id="rId4" Type="http://schemas.openxmlformats.org/officeDocument/2006/relationships/slideLayout" Target="../slideLayouts/slideLayout270.xml"/><Relationship Id="rId9" Type="http://schemas.openxmlformats.org/officeDocument/2006/relationships/slideLayout" Target="../slideLayouts/slideLayout27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5.xml"/><Relationship Id="rId13" Type="http://schemas.openxmlformats.org/officeDocument/2006/relationships/vmlDrawing" Target="../drawings/vmlDrawing3.vml"/><Relationship Id="rId3" Type="http://schemas.openxmlformats.org/officeDocument/2006/relationships/slideLayout" Target="../slideLayouts/slideLayout280.xml"/><Relationship Id="rId7" Type="http://schemas.openxmlformats.org/officeDocument/2006/relationships/slideLayout" Target="../slideLayouts/slideLayout284.xml"/><Relationship Id="rId12" Type="http://schemas.openxmlformats.org/officeDocument/2006/relationships/theme" Target="../theme/theme26.xml"/><Relationship Id="rId2" Type="http://schemas.openxmlformats.org/officeDocument/2006/relationships/slideLayout" Target="../slideLayouts/slideLayout279.xml"/><Relationship Id="rId16" Type="http://schemas.openxmlformats.org/officeDocument/2006/relationships/image" Target="../media/image9.emf"/><Relationship Id="rId1" Type="http://schemas.openxmlformats.org/officeDocument/2006/relationships/slideLayout" Target="../slideLayouts/slideLayout278.xml"/><Relationship Id="rId6" Type="http://schemas.openxmlformats.org/officeDocument/2006/relationships/slideLayout" Target="../slideLayouts/slideLayout283.xml"/><Relationship Id="rId11" Type="http://schemas.openxmlformats.org/officeDocument/2006/relationships/slideLayout" Target="../slideLayouts/slideLayout288.xml"/><Relationship Id="rId5" Type="http://schemas.openxmlformats.org/officeDocument/2006/relationships/slideLayout" Target="../slideLayouts/slideLayout282.xml"/><Relationship Id="rId15" Type="http://schemas.openxmlformats.org/officeDocument/2006/relationships/oleObject" Target="../embeddings/oleObject3.bin"/><Relationship Id="rId10" Type="http://schemas.openxmlformats.org/officeDocument/2006/relationships/slideLayout" Target="../slideLayouts/slideLayout287.xml"/><Relationship Id="rId4" Type="http://schemas.openxmlformats.org/officeDocument/2006/relationships/slideLayout" Target="../slideLayouts/slideLayout281.xml"/><Relationship Id="rId9" Type="http://schemas.openxmlformats.org/officeDocument/2006/relationships/slideLayout" Target="../slideLayouts/slideLayout286.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27.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7.xml"/><Relationship Id="rId3" Type="http://schemas.openxmlformats.org/officeDocument/2006/relationships/slideLayout" Target="../slideLayouts/slideLayout302.xml"/><Relationship Id="rId7" Type="http://schemas.openxmlformats.org/officeDocument/2006/relationships/slideLayout" Target="../slideLayouts/slideLayout306.xml"/><Relationship Id="rId12" Type="http://schemas.openxmlformats.org/officeDocument/2006/relationships/theme" Target="../theme/theme28.xml"/><Relationship Id="rId2" Type="http://schemas.openxmlformats.org/officeDocument/2006/relationships/slideLayout" Target="../slideLayouts/slideLayout301.xml"/><Relationship Id="rId1" Type="http://schemas.openxmlformats.org/officeDocument/2006/relationships/slideLayout" Target="../slideLayouts/slideLayout300.xml"/><Relationship Id="rId6" Type="http://schemas.openxmlformats.org/officeDocument/2006/relationships/slideLayout" Target="../slideLayouts/slideLayout305.xml"/><Relationship Id="rId11" Type="http://schemas.openxmlformats.org/officeDocument/2006/relationships/slideLayout" Target="../slideLayouts/slideLayout310.xml"/><Relationship Id="rId5" Type="http://schemas.openxmlformats.org/officeDocument/2006/relationships/slideLayout" Target="../slideLayouts/slideLayout304.xml"/><Relationship Id="rId10" Type="http://schemas.openxmlformats.org/officeDocument/2006/relationships/slideLayout" Target="../slideLayouts/slideLayout309.xml"/><Relationship Id="rId4" Type="http://schemas.openxmlformats.org/officeDocument/2006/relationships/slideLayout" Target="../slideLayouts/slideLayout303.xml"/><Relationship Id="rId9" Type="http://schemas.openxmlformats.org/officeDocument/2006/relationships/slideLayout" Target="../slideLayouts/slideLayout30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6" Type="http://schemas.openxmlformats.org/officeDocument/2006/relationships/image" Target="../media/image6.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5.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8.png"/><Relationship Id="rId2" Type="http://schemas.openxmlformats.org/officeDocument/2006/relationships/slideLayout" Target="../slideLayouts/slideLayout71.xml"/><Relationship Id="rId16" Type="http://schemas.openxmlformats.org/officeDocument/2006/relationships/image" Target="../media/image7.pn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4.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054" name="CorelDRAW" r:id="rId15" imgW="6773760" imgH="6706440" progId="">
                  <p:embed/>
                </p:oleObj>
              </mc:Choice>
              <mc:Fallback>
                <p:oleObj name="CorelDRAW" r:id="rId15" imgW="6773760" imgH="6706440" progId="">
                  <p:embed/>
                  <p:pic>
                    <p:nvPicPr>
                      <p:cNvPr id="0" name="Picture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43364" name="CorelDRAW" r:id="rId15" imgW="6773760" imgH="6706440" progId="">
                  <p:embed/>
                </p:oleObj>
              </mc:Choice>
              <mc:Fallback>
                <p:oleObj name="CorelDRAW" r:id="rId15" imgW="6773760" imgH="6706440"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2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2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2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2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21.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1.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xml"/><Relationship Id="rId1" Type="http://schemas.openxmlformats.org/officeDocument/2006/relationships/slideLayout" Target="../slideLayouts/slideLayout221.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21.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21.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5.xml.rels><?xml version="1.0" encoding="UTF-8" standalone="yes"?>
<Relationships xmlns="http://schemas.openxmlformats.org/package/2006/relationships"><Relationship Id="rId2" Type="http://schemas.openxmlformats.org/officeDocument/2006/relationships/hyperlink" Target="http://en.wikipedia.org/wiki/Workflow" TargetMode="External"/><Relationship Id="rId1" Type="http://schemas.openxmlformats.org/officeDocument/2006/relationships/slideLayout" Target="../slideLayouts/slideLayout2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2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21.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Interaction_diagram" TargetMode="External"/><Relationship Id="rId2" Type="http://schemas.openxmlformats.org/officeDocument/2006/relationships/notesSlide" Target="../notesSlides/notesSlide16.xml"/><Relationship Id="rId1" Type="http://schemas.openxmlformats.org/officeDocument/2006/relationships/slideLayout" Target="../slideLayouts/slideLayout221.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1.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21.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1.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21.xml"/><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21.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Unified_Modeling_Language" TargetMode="External"/><Relationship Id="rId2" Type="http://schemas.openxmlformats.org/officeDocument/2006/relationships/notesSlide" Target="../notesSlides/notesSlide23.xml"/><Relationship Id="rId1" Type="http://schemas.openxmlformats.org/officeDocument/2006/relationships/slideLayout" Target="../slideLayouts/slideLayout221.xml"/><Relationship Id="rId4" Type="http://schemas.openxmlformats.org/officeDocument/2006/relationships/hyperlink" Target="http://astah.net/editions/community"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2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772400" cy="1295400"/>
          </a:xfrm>
        </p:spPr>
        <p:txBody>
          <a:bodyPr>
            <a:normAutofit/>
          </a:bodyPr>
          <a:lstStyle/>
          <a:p>
            <a:pPr algn="ctr"/>
            <a:r>
              <a:rPr lang="en-US" sz="3600" dirty="0" smtClean="0"/>
              <a:t>Unified Modeling Language (UML)</a:t>
            </a:r>
            <a:endParaRPr lang="en-US" sz="3600" dirty="0"/>
          </a:p>
        </p:txBody>
      </p:sp>
      <p:sp>
        <p:nvSpPr>
          <p:cNvPr id="5" name="Subtitle 2"/>
          <p:cNvSpPr>
            <a:spLocks noGrp="1"/>
          </p:cNvSpPr>
          <p:nvPr>
            <p:ph type="subTitle" idx="1"/>
          </p:nvPr>
        </p:nvSpPr>
        <p:spPr bwMode="auto">
          <a:xfrm>
            <a:off x="2286000" y="4033838"/>
            <a:ext cx="6400800" cy="1752600"/>
          </a:xfrm>
          <a:noFill/>
          <a:ln>
            <a:miter lim="800000"/>
            <a:headEnd/>
            <a:tailEnd/>
          </a:ln>
        </p:spPr>
        <p:txBody>
          <a:bodyPr vert="horz" wrap="square" lIns="91440" tIns="45720" rIns="91440" bIns="45720" numCol="1" anchor="t" anchorCtr="0" compatLnSpc="1">
            <a:prstTxWarp prst="textNoShape">
              <a:avLst/>
            </a:prstTxWarp>
          </a:bodyPr>
          <a:lstStyle/>
          <a:p>
            <a:pPr algn="r"/>
            <a:r>
              <a:rPr lang="en-US" altLang="ja-JP" dirty="0" smtClean="0">
                <a:ea typeface="MS PGothic" pitchFamily="34" charset="-128"/>
              </a:rPr>
              <a:t>Instructor: </a:t>
            </a:r>
            <a:endParaRPr lang="vi-VN"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828675"/>
          </a:xfrm>
        </p:spPr>
        <p:txBody>
          <a:bodyPr/>
          <a:lstStyle/>
          <a:p>
            <a:r>
              <a:rPr lang="en-US" dirty="0" smtClean="0"/>
              <a:t>Use case diagram – Association Relationship</a:t>
            </a:r>
            <a:endParaRPr lang="en-US" dirty="0"/>
          </a:p>
        </p:txBody>
      </p:sp>
      <p:sp>
        <p:nvSpPr>
          <p:cNvPr id="3" name="Content Placeholder 2"/>
          <p:cNvSpPr>
            <a:spLocks noGrp="1"/>
          </p:cNvSpPr>
          <p:nvPr>
            <p:ph idx="1"/>
          </p:nvPr>
        </p:nvSpPr>
        <p:spPr>
          <a:xfrm>
            <a:off x="304800" y="1143000"/>
            <a:ext cx="5715000" cy="5257800"/>
          </a:xfrm>
        </p:spPr>
        <p:txBody>
          <a:bodyPr/>
          <a:lstStyle/>
          <a:p>
            <a:r>
              <a:rPr lang="en-US" sz="3200" dirty="0" smtClean="0"/>
              <a:t>Association</a:t>
            </a:r>
          </a:p>
          <a:p>
            <a:pPr lvl="1"/>
            <a:r>
              <a:rPr lang="en-US" sz="2800" dirty="0" smtClean="0"/>
              <a:t>Relationship between Actors &amp; use cases</a:t>
            </a:r>
          </a:p>
          <a:p>
            <a:pPr lvl="1"/>
            <a:r>
              <a:rPr lang="en-US" sz="2800" dirty="0" smtClean="0"/>
              <a:t>Actor is involved in interaction described by use case</a:t>
            </a:r>
          </a:p>
          <a:p>
            <a:pPr lvl="1"/>
            <a:r>
              <a:rPr lang="en-US" sz="2800" dirty="0" smtClean="0"/>
              <a:t>If association line has Arrow head: </a:t>
            </a:r>
          </a:p>
          <a:p>
            <a:pPr lvl="2"/>
            <a:r>
              <a:rPr lang="en-US" sz="2400" dirty="0" smtClean="0"/>
              <a:t>Indicate direction of invocation, primary actor</a:t>
            </a:r>
          </a:p>
          <a:p>
            <a:pPr lvl="2"/>
            <a:r>
              <a:rPr lang="en-US" sz="2400" dirty="0" smtClean="0"/>
              <a:t>Indicate control flow (not data flow)</a:t>
            </a:r>
          </a:p>
          <a:p>
            <a:pPr lvl="2"/>
            <a:endParaRPr lang="en-US" sz="2800" dirty="0"/>
          </a:p>
        </p:txBody>
      </p:sp>
      <p:pic>
        <p:nvPicPr>
          <p:cNvPr id="4102" name="Picture 6" descr="C:\Users\hanhvtb\AppData\Local\Temp\SNAGHTML9d3e9e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1085849"/>
            <a:ext cx="3028950" cy="5314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620000" cy="828675"/>
          </a:xfrm>
        </p:spPr>
        <p:txBody>
          <a:bodyPr/>
          <a:lstStyle/>
          <a:p>
            <a:r>
              <a:rPr lang="en-US" dirty="0" smtClean="0"/>
              <a:t>Use case diagram – Include Relationship</a:t>
            </a:r>
            <a:endParaRPr lang="en-US" dirty="0"/>
          </a:p>
        </p:txBody>
      </p:sp>
      <p:sp>
        <p:nvSpPr>
          <p:cNvPr id="3" name="Content Placeholder 2"/>
          <p:cNvSpPr>
            <a:spLocks noGrp="1"/>
          </p:cNvSpPr>
          <p:nvPr>
            <p:ph idx="1"/>
          </p:nvPr>
        </p:nvSpPr>
        <p:spPr/>
        <p:txBody>
          <a:bodyPr/>
          <a:lstStyle/>
          <a:p>
            <a:r>
              <a:rPr lang="en-US" sz="3200" dirty="0" smtClean="0"/>
              <a:t>Include:</a:t>
            </a:r>
          </a:p>
          <a:p>
            <a:pPr lvl="1"/>
            <a:r>
              <a:rPr lang="en-US" sz="2800" dirty="0" smtClean="0"/>
              <a:t>Directed Relationship between 2 use cases</a:t>
            </a:r>
          </a:p>
          <a:p>
            <a:pPr lvl="1"/>
            <a:r>
              <a:rPr lang="en-US" sz="2800" dirty="0" smtClean="0"/>
              <a:t>Behavior of the included use case is inserted into the behavior of the including use case</a:t>
            </a:r>
            <a:endParaRPr lang="en-US" sz="2800" dirty="0"/>
          </a:p>
        </p:txBody>
      </p:sp>
      <p:pic>
        <p:nvPicPr>
          <p:cNvPr id="5122" name="Picture 2" descr="C:\Users\hanhvtb\AppData\Local\Temp\SNAGHTML4b8b8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505200"/>
            <a:ext cx="6328339"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239000" cy="828675"/>
          </a:xfrm>
        </p:spPr>
        <p:txBody>
          <a:bodyPr/>
          <a:lstStyle/>
          <a:p>
            <a:r>
              <a:rPr lang="en-US" dirty="0" smtClean="0"/>
              <a:t>Use case diagram – Extend Relationship</a:t>
            </a:r>
            <a:endParaRPr lang="en-US" dirty="0"/>
          </a:p>
        </p:txBody>
      </p:sp>
      <p:sp>
        <p:nvSpPr>
          <p:cNvPr id="3" name="Content Placeholder 2"/>
          <p:cNvSpPr>
            <a:spLocks noGrp="1"/>
          </p:cNvSpPr>
          <p:nvPr>
            <p:ph idx="1"/>
          </p:nvPr>
        </p:nvSpPr>
        <p:spPr>
          <a:xfrm>
            <a:off x="457200" y="1143000"/>
            <a:ext cx="8458200" cy="5181600"/>
          </a:xfrm>
        </p:spPr>
        <p:txBody>
          <a:bodyPr/>
          <a:lstStyle/>
          <a:p>
            <a:r>
              <a:rPr lang="en-US" sz="3200" dirty="0" smtClean="0"/>
              <a:t>Extends</a:t>
            </a:r>
          </a:p>
          <a:p>
            <a:endParaRPr lang="en-US" sz="3200" dirty="0" smtClean="0"/>
          </a:p>
          <a:p>
            <a:endParaRPr lang="en-US" sz="3200" dirty="0" smtClean="0"/>
          </a:p>
          <a:p>
            <a:endParaRPr lang="en-US" sz="3200" dirty="0" smtClean="0"/>
          </a:p>
          <a:p>
            <a:pPr lvl="1"/>
            <a:endParaRPr lang="en-US" sz="2400" dirty="0" smtClean="0"/>
          </a:p>
          <a:p>
            <a:pPr lvl="1"/>
            <a:r>
              <a:rPr lang="en-US" sz="2400" dirty="0" smtClean="0"/>
              <a:t>Behavior of extension use case may be inserted in extended use case </a:t>
            </a:r>
            <a:r>
              <a:rPr lang="en-US" sz="2400" b="1" i="1" dirty="0" smtClean="0"/>
              <a:t>under some conditions</a:t>
            </a:r>
          </a:p>
          <a:p>
            <a:pPr lvl="1"/>
            <a:r>
              <a:rPr lang="en-US" sz="2400" dirty="0" smtClean="0"/>
              <a:t>Extension use case</a:t>
            </a:r>
            <a:r>
              <a:rPr lang="en-US" sz="2800" dirty="0" smtClean="0"/>
              <a:t> : </a:t>
            </a:r>
          </a:p>
          <a:p>
            <a:pPr lvl="2"/>
            <a:r>
              <a:rPr lang="en-US" i="1" dirty="0" smtClean="0"/>
              <a:t>Optional , </a:t>
            </a:r>
          </a:p>
          <a:p>
            <a:pPr lvl="2"/>
            <a:r>
              <a:rPr lang="en-US" i="1" dirty="0" smtClean="0"/>
              <a:t>Potentially not executed with the base use case, </a:t>
            </a:r>
          </a:p>
          <a:p>
            <a:pPr lvl="2"/>
            <a:r>
              <a:rPr lang="en-US" i="1" dirty="0" smtClean="0"/>
              <a:t>Not required to achieve the base use case goal.</a:t>
            </a:r>
            <a:endParaRPr lang="en-US" i="1" dirty="0"/>
          </a:p>
        </p:txBody>
      </p:sp>
      <p:pic>
        <p:nvPicPr>
          <p:cNvPr id="6146" name="Picture 2" descr="C:\Users\hanhvtb\AppData\Local\Temp\SNAGHTML4b93c3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7875" y="1457324"/>
            <a:ext cx="7096125" cy="3114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828675"/>
          </a:xfrm>
        </p:spPr>
        <p:txBody>
          <a:bodyPr/>
          <a:lstStyle/>
          <a:p>
            <a:r>
              <a:rPr lang="en-US" dirty="0" smtClean="0"/>
              <a:t>Use case diagram – Generalization Relationship</a:t>
            </a:r>
            <a:endParaRPr lang="en-US" dirty="0"/>
          </a:p>
        </p:txBody>
      </p:sp>
      <p:sp>
        <p:nvSpPr>
          <p:cNvPr id="3" name="Content Placeholder 2"/>
          <p:cNvSpPr>
            <a:spLocks noGrp="1"/>
          </p:cNvSpPr>
          <p:nvPr>
            <p:ph idx="1"/>
          </p:nvPr>
        </p:nvSpPr>
        <p:spPr/>
        <p:txBody>
          <a:bodyPr/>
          <a:lstStyle/>
          <a:p>
            <a:r>
              <a:rPr lang="en-US" sz="3200" dirty="0" smtClean="0"/>
              <a:t>Generalization/Specialization</a:t>
            </a:r>
          </a:p>
          <a:p>
            <a:endParaRPr lang="en-US" sz="3200" dirty="0" smtClean="0"/>
          </a:p>
          <a:p>
            <a:endParaRPr lang="en-US" sz="3200" dirty="0" smtClean="0"/>
          </a:p>
          <a:p>
            <a:endParaRPr lang="en-US" sz="3200" dirty="0" smtClean="0"/>
          </a:p>
          <a:p>
            <a:endParaRPr lang="en-US" sz="3200" dirty="0" smtClean="0"/>
          </a:p>
          <a:p>
            <a:pPr lvl="1"/>
            <a:r>
              <a:rPr lang="en-US" sz="2400" dirty="0" smtClean="0"/>
              <a:t>Specialized use cases have common behaviors, requirements, constraints, assumptions</a:t>
            </a:r>
          </a:p>
          <a:p>
            <a:pPr lvl="1"/>
            <a:r>
              <a:rPr lang="en-US" sz="2400" dirty="0" smtClean="0"/>
              <a:t>Commons are described once in general use case</a:t>
            </a:r>
          </a:p>
          <a:p>
            <a:pPr lvl="1"/>
            <a:r>
              <a:rPr lang="en-US" sz="2400" dirty="0" smtClean="0"/>
              <a:t>Differences are described in specialized use case</a:t>
            </a:r>
            <a:endParaRPr lang="en-US" sz="2400" dirty="0"/>
          </a:p>
        </p:txBody>
      </p:sp>
      <p:pic>
        <p:nvPicPr>
          <p:cNvPr id="7170" name="Picture 2" descr="C:\Users\hanhvtb\AppData\Local\Temp\SNAGHTML4b9c1d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4475" y="1752599"/>
            <a:ext cx="6486525" cy="3200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a:t>
            </a:r>
            <a:endParaRPr lang="en-US" dirty="0"/>
          </a:p>
        </p:txBody>
      </p:sp>
      <p:sp>
        <p:nvSpPr>
          <p:cNvPr id="3" name="Content Placeholder 2"/>
          <p:cNvSpPr>
            <a:spLocks noGrp="1"/>
          </p:cNvSpPr>
          <p:nvPr>
            <p:ph idx="1"/>
          </p:nvPr>
        </p:nvSpPr>
        <p:spPr/>
        <p:txBody>
          <a:bodyPr/>
          <a:lstStyle/>
          <a:p>
            <a:r>
              <a:rPr lang="en-US" sz="2800" dirty="0" smtClean="0"/>
              <a:t>To draw use case diagram, identify</a:t>
            </a:r>
          </a:p>
          <a:p>
            <a:pPr lvl="1"/>
            <a:r>
              <a:rPr lang="en-US" dirty="0" smtClean="0"/>
              <a:t>Functionalities to be presented as use case</a:t>
            </a:r>
          </a:p>
          <a:p>
            <a:pPr lvl="1"/>
            <a:r>
              <a:rPr lang="en-US" dirty="0" smtClean="0"/>
              <a:t>Actors</a:t>
            </a:r>
          </a:p>
          <a:p>
            <a:pPr lvl="1"/>
            <a:r>
              <a:rPr lang="en-US" dirty="0" smtClean="0"/>
              <a:t>Relationship among the use cases and actors</a:t>
            </a:r>
          </a:p>
          <a:p>
            <a:r>
              <a:rPr lang="en-US" sz="2800" dirty="0" smtClean="0"/>
              <a:t>Good use case diagram</a:t>
            </a:r>
          </a:p>
          <a:p>
            <a:pPr lvl="1"/>
            <a:r>
              <a:rPr lang="en-US" b="1" dirty="0" smtClean="0"/>
              <a:t>Name of use case </a:t>
            </a:r>
            <a:r>
              <a:rPr lang="en-US" dirty="0" smtClean="0"/>
              <a:t>is very important. </a:t>
            </a:r>
          </a:p>
          <a:p>
            <a:pPr lvl="2"/>
            <a:r>
              <a:rPr lang="en-US" sz="1800" dirty="0" smtClean="0"/>
              <a:t>Give a name that can identify the functionality to be performed</a:t>
            </a:r>
          </a:p>
          <a:p>
            <a:pPr lvl="1"/>
            <a:r>
              <a:rPr lang="en-US" dirty="0" smtClean="0"/>
              <a:t>Give suitable </a:t>
            </a:r>
            <a:r>
              <a:rPr lang="en-US" b="1" dirty="0" smtClean="0"/>
              <a:t>name for actor</a:t>
            </a:r>
          </a:p>
          <a:p>
            <a:pPr lvl="1"/>
            <a:r>
              <a:rPr lang="en-US" dirty="0" smtClean="0"/>
              <a:t>Show relationships and dependencies clearly in diagram</a:t>
            </a:r>
          </a:p>
          <a:p>
            <a:pPr lvl="1"/>
            <a:r>
              <a:rPr lang="en-US" dirty="0" smtClean="0"/>
              <a:t>Do not include all types of relationship. </a:t>
            </a:r>
          </a:p>
          <a:p>
            <a:pPr lvl="2"/>
            <a:r>
              <a:rPr lang="en-US" sz="1800" dirty="0" smtClean="0"/>
              <a:t>Main purpose of use case diagram is to capture requirement</a:t>
            </a:r>
          </a:p>
          <a:p>
            <a:pPr lvl="1"/>
            <a:r>
              <a:rPr lang="en-US" dirty="0" smtClean="0"/>
              <a:t>Use note when ever required to clarify some important points</a:t>
            </a:r>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a:xfrm>
            <a:off x="304800" y="1143000"/>
            <a:ext cx="4495800" cy="5257800"/>
          </a:xfrm>
        </p:spPr>
        <p:txBody>
          <a:bodyPr/>
          <a:lstStyle/>
          <a:p>
            <a:r>
              <a:rPr lang="en-US" sz="2800" dirty="0" smtClean="0">
                <a:latin typeface="Arial" charset="0"/>
              </a:rPr>
              <a:t>Describe the structure of a system </a:t>
            </a:r>
          </a:p>
          <a:p>
            <a:pPr lvl="1"/>
            <a:r>
              <a:rPr lang="en-US" sz="1800" dirty="0" smtClean="0">
                <a:latin typeface="Arial" charset="0"/>
              </a:rPr>
              <a:t>Show the system's classes, their attributes, and the relationships between the classes.</a:t>
            </a:r>
          </a:p>
          <a:p>
            <a:r>
              <a:rPr lang="en-US" sz="2800" dirty="0" smtClean="0">
                <a:latin typeface="Arial" charset="0"/>
              </a:rPr>
              <a:t>Purpose:</a:t>
            </a:r>
          </a:p>
          <a:p>
            <a:pPr lvl="1"/>
            <a:r>
              <a:rPr lang="en-US" sz="1800" dirty="0" smtClean="0"/>
              <a:t>Analysis and design of the static view of an application</a:t>
            </a:r>
          </a:p>
          <a:p>
            <a:pPr lvl="1"/>
            <a:r>
              <a:rPr lang="en-US" sz="1800" dirty="0" smtClean="0"/>
              <a:t>Show the collaboration among the element of a static view</a:t>
            </a:r>
          </a:p>
          <a:p>
            <a:pPr lvl="1"/>
            <a:r>
              <a:rPr lang="en-US" sz="1800" dirty="0" smtClean="0"/>
              <a:t>Describe responsibilities of a system</a:t>
            </a:r>
          </a:p>
          <a:p>
            <a:pPr lvl="1"/>
            <a:r>
              <a:rPr lang="en-US" sz="1800" dirty="0" smtClean="0"/>
              <a:t>Base for component and deployment diagrams</a:t>
            </a:r>
          </a:p>
          <a:p>
            <a:endParaRPr lang="en-US" sz="2800" dirty="0" smtClean="0">
              <a:latin typeface="Arial" charset="0"/>
            </a:endParaRPr>
          </a:p>
          <a:p>
            <a:endParaRPr lang="en-US" sz="2800" dirty="0"/>
          </a:p>
        </p:txBody>
      </p:sp>
      <p:pic>
        <p:nvPicPr>
          <p:cNvPr id="16386" name="Picture 2" descr="C:\Users\hanhvtb\AppData\Local\Temp\SNAGHTML9d488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6300" y="1066800"/>
            <a:ext cx="4457700" cy="4800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Structural Things</a:t>
            </a:r>
            <a:endParaRPr lang="en-US" dirty="0"/>
          </a:p>
        </p:txBody>
      </p:sp>
      <p:sp>
        <p:nvSpPr>
          <p:cNvPr id="3" name="Content Placeholder 2"/>
          <p:cNvSpPr>
            <a:spLocks noGrp="1"/>
          </p:cNvSpPr>
          <p:nvPr>
            <p:ph idx="1"/>
          </p:nvPr>
        </p:nvSpPr>
        <p:spPr>
          <a:xfrm>
            <a:off x="304800" y="1143000"/>
            <a:ext cx="3962400" cy="5257800"/>
          </a:xfrm>
        </p:spPr>
        <p:txBody>
          <a:bodyPr/>
          <a:lstStyle/>
          <a:p>
            <a:r>
              <a:rPr lang="en-US" sz="3200" dirty="0" smtClean="0"/>
              <a:t>Class</a:t>
            </a:r>
          </a:p>
          <a:p>
            <a:pPr lvl="1"/>
            <a:r>
              <a:rPr lang="en-US" dirty="0" smtClean="0"/>
              <a:t>Represent object, having properties and responsibilities</a:t>
            </a:r>
          </a:p>
          <a:p>
            <a:r>
              <a:rPr lang="en-US" sz="3200" dirty="0" smtClean="0"/>
              <a:t>Interface</a:t>
            </a:r>
          </a:p>
          <a:p>
            <a:pPr lvl="1"/>
            <a:r>
              <a:rPr lang="en-US" dirty="0" smtClean="0"/>
              <a:t>Used to describe functionalities without implementation</a:t>
            </a:r>
          </a:p>
          <a:p>
            <a:pPr lvl="1"/>
            <a:r>
              <a:rPr lang="en-US" dirty="0" smtClean="0"/>
              <a:t>Just like a template</a:t>
            </a:r>
          </a:p>
          <a:p>
            <a:pPr lvl="1"/>
            <a:r>
              <a:rPr lang="en-US" dirty="0" smtClean="0"/>
              <a:t>Class implement a template </a:t>
            </a:r>
            <a:r>
              <a:rPr lang="en-US" dirty="0" smtClean="0">
                <a:sym typeface="Wingdings" pitchFamily="2" charset="2"/>
              </a:rPr>
              <a:t> Implement the functionalities</a:t>
            </a:r>
            <a:endParaRPr lang="en-US" dirty="0" smtClean="0"/>
          </a:p>
        </p:txBody>
      </p:sp>
      <p:sp>
        <p:nvSpPr>
          <p:cNvPr id="6" name="TextBox 5"/>
          <p:cNvSpPr txBox="1"/>
          <p:nvPr/>
        </p:nvSpPr>
        <p:spPr>
          <a:xfrm>
            <a:off x="6553200" y="1219200"/>
            <a:ext cx="762000" cy="369332"/>
          </a:xfrm>
          <a:prstGeom prst="rect">
            <a:avLst/>
          </a:prstGeom>
          <a:noFill/>
        </p:spPr>
        <p:txBody>
          <a:bodyPr wrap="square" rtlCol="0">
            <a:spAutoFit/>
          </a:bodyPr>
          <a:lstStyle/>
          <a:p>
            <a:r>
              <a:rPr lang="en-US" dirty="0" smtClean="0"/>
              <a:t>Class</a:t>
            </a:r>
            <a:endParaRPr lang="en-US" dirty="0"/>
          </a:p>
        </p:txBody>
      </p:sp>
      <p:grpSp>
        <p:nvGrpSpPr>
          <p:cNvPr id="21" name="Group 20"/>
          <p:cNvGrpSpPr/>
          <p:nvPr/>
        </p:nvGrpSpPr>
        <p:grpSpPr>
          <a:xfrm>
            <a:off x="4191000" y="1762125"/>
            <a:ext cx="4876800" cy="2867025"/>
            <a:chOff x="4191000" y="1762125"/>
            <a:chExt cx="4876800" cy="2867025"/>
          </a:xfrm>
        </p:grpSpPr>
        <p:grpSp>
          <p:nvGrpSpPr>
            <p:cNvPr id="14" name="Group 13"/>
            <p:cNvGrpSpPr/>
            <p:nvPr/>
          </p:nvGrpSpPr>
          <p:grpSpPr>
            <a:xfrm>
              <a:off x="4191000" y="1762125"/>
              <a:ext cx="3571875" cy="2867025"/>
              <a:chOff x="4724400" y="1762125"/>
              <a:chExt cx="3571875" cy="2867025"/>
            </a:xfrm>
          </p:grpSpPr>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762125"/>
                <a:ext cx="227647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724400" y="1970782"/>
                <a:ext cx="1219200" cy="1077218"/>
              </a:xfrm>
              <a:prstGeom prst="rect">
                <a:avLst/>
              </a:prstGeom>
              <a:noFill/>
            </p:spPr>
            <p:txBody>
              <a:bodyPr wrap="square" rtlCol="0">
                <a:spAutoFit/>
              </a:bodyPr>
              <a:lstStyle/>
              <a:p>
                <a:r>
                  <a:rPr lang="en-US" sz="1600" dirty="0" smtClean="0"/>
                  <a:t>Visibility</a:t>
                </a:r>
              </a:p>
              <a:p>
                <a:r>
                  <a:rPr lang="en-US" sz="1600" dirty="0" smtClean="0"/>
                  <a:t>Public</a:t>
                </a:r>
              </a:p>
              <a:p>
                <a:r>
                  <a:rPr lang="en-US" sz="1600" dirty="0" smtClean="0"/>
                  <a:t>Protected</a:t>
                </a:r>
              </a:p>
              <a:p>
                <a:r>
                  <a:rPr lang="en-US" sz="1600" dirty="0" smtClean="0"/>
                  <a:t>Private</a:t>
                </a:r>
                <a:endParaRPr lang="en-US" sz="1600" dirty="0"/>
              </a:p>
            </p:txBody>
          </p:sp>
          <p:cxnSp>
            <p:nvCxnSpPr>
              <p:cNvPr id="9" name="Straight Arrow Connector 8"/>
              <p:cNvCxnSpPr/>
              <p:nvPr/>
            </p:nvCxnSpPr>
            <p:spPr bwMode="auto">
              <a:xfrm>
                <a:off x="5334000" y="2438400"/>
                <a:ext cx="8382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a:off x="5753100" y="2667000"/>
                <a:ext cx="4191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5486400" y="2895600"/>
                <a:ext cx="6858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 name="TextBox 17"/>
            <p:cNvSpPr txBox="1"/>
            <p:nvPr/>
          </p:nvSpPr>
          <p:spPr>
            <a:xfrm>
              <a:off x="7848600" y="1801505"/>
              <a:ext cx="1219200" cy="338554"/>
            </a:xfrm>
            <a:prstGeom prst="rect">
              <a:avLst/>
            </a:prstGeom>
            <a:noFill/>
          </p:spPr>
          <p:txBody>
            <a:bodyPr wrap="square" rtlCol="0">
              <a:spAutoFit/>
            </a:bodyPr>
            <a:lstStyle/>
            <a:p>
              <a:r>
                <a:rPr lang="en-US" sz="1600" dirty="0" smtClean="0"/>
                <a:t>Name</a:t>
              </a:r>
              <a:endParaRPr lang="en-US" sz="1600" dirty="0"/>
            </a:p>
          </p:txBody>
        </p:sp>
        <p:sp>
          <p:nvSpPr>
            <p:cNvPr id="19" name="TextBox 18"/>
            <p:cNvSpPr txBox="1"/>
            <p:nvPr/>
          </p:nvSpPr>
          <p:spPr>
            <a:xfrm>
              <a:off x="7848600" y="2438400"/>
              <a:ext cx="1219200" cy="338554"/>
            </a:xfrm>
            <a:prstGeom prst="rect">
              <a:avLst/>
            </a:prstGeom>
            <a:noFill/>
          </p:spPr>
          <p:txBody>
            <a:bodyPr wrap="square" rtlCol="0">
              <a:spAutoFit/>
            </a:bodyPr>
            <a:lstStyle/>
            <a:p>
              <a:r>
                <a:rPr lang="en-US" sz="1600" dirty="0" smtClean="0"/>
                <a:t>Attribute</a:t>
              </a:r>
              <a:endParaRPr lang="en-US" sz="1600" dirty="0"/>
            </a:p>
          </p:txBody>
        </p:sp>
        <p:sp>
          <p:nvSpPr>
            <p:cNvPr id="20" name="TextBox 19"/>
            <p:cNvSpPr txBox="1"/>
            <p:nvPr/>
          </p:nvSpPr>
          <p:spPr>
            <a:xfrm>
              <a:off x="7848600" y="3657600"/>
              <a:ext cx="1219200" cy="338554"/>
            </a:xfrm>
            <a:prstGeom prst="rect">
              <a:avLst/>
            </a:prstGeom>
            <a:noFill/>
          </p:spPr>
          <p:txBody>
            <a:bodyPr wrap="square" rtlCol="0">
              <a:spAutoFit/>
            </a:bodyPr>
            <a:lstStyle/>
            <a:p>
              <a:r>
                <a:rPr lang="en-US" sz="1600" dirty="0" err="1" smtClean="0"/>
                <a:t>Opertion</a:t>
              </a:r>
              <a:endParaRPr lang="en-US" sz="1600" dirty="0"/>
            </a:p>
          </p:txBody>
        </p:sp>
        <p:cxnSp>
          <p:nvCxnSpPr>
            <p:cNvPr id="17" name="Straight Arrow Connector 16"/>
            <p:cNvCxnSpPr>
              <a:stCxn id="18" idx="1"/>
            </p:cNvCxnSpPr>
            <p:nvPr/>
          </p:nvCxnSpPr>
          <p:spPr bwMode="auto">
            <a:xfrm flipH="1">
              <a:off x="7239000" y="1970782"/>
              <a:ext cx="6096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flipH="1">
              <a:off x="7286625" y="2607677"/>
              <a:ext cx="6096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flipH="1">
              <a:off x="7315200" y="3843754"/>
              <a:ext cx="6096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oup 28"/>
          <p:cNvGrpSpPr/>
          <p:nvPr/>
        </p:nvGrpSpPr>
        <p:grpSpPr>
          <a:xfrm>
            <a:off x="5581650" y="4876800"/>
            <a:ext cx="3295650" cy="1009650"/>
            <a:chOff x="5581650" y="4876800"/>
            <a:chExt cx="3295650" cy="1009650"/>
          </a:xfrm>
        </p:grpSpPr>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1650" y="4876800"/>
              <a:ext cx="21812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8039100" y="5212348"/>
              <a:ext cx="838200" cy="338554"/>
            </a:xfrm>
            <a:prstGeom prst="rect">
              <a:avLst/>
            </a:prstGeom>
            <a:noFill/>
          </p:spPr>
          <p:txBody>
            <a:bodyPr wrap="square" rtlCol="0">
              <a:spAutoFit/>
            </a:bodyPr>
            <a:lstStyle/>
            <a:p>
              <a:r>
                <a:rPr lang="en-US" sz="1600" dirty="0" smtClean="0"/>
                <a:t>Name</a:t>
              </a:r>
              <a:endParaRPr lang="en-US" sz="1600" dirty="0"/>
            </a:p>
          </p:txBody>
        </p:sp>
        <p:cxnSp>
          <p:nvCxnSpPr>
            <p:cNvPr id="26" name="Straight Arrow Connector 25"/>
            <p:cNvCxnSpPr>
              <a:stCxn id="22" idx="1"/>
            </p:cNvCxnSpPr>
            <p:nvPr/>
          </p:nvCxnSpPr>
          <p:spPr bwMode="auto">
            <a:xfrm flipH="1">
              <a:off x="7620000" y="5381625"/>
              <a:ext cx="4191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Relationship</a:t>
            </a:r>
            <a:endParaRPr lang="en-US" dirty="0"/>
          </a:p>
        </p:txBody>
      </p:sp>
      <p:sp>
        <p:nvSpPr>
          <p:cNvPr id="3" name="Content Placeholder 2"/>
          <p:cNvSpPr>
            <a:spLocks noGrp="1"/>
          </p:cNvSpPr>
          <p:nvPr>
            <p:ph idx="1"/>
          </p:nvPr>
        </p:nvSpPr>
        <p:spPr>
          <a:xfrm>
            <a:off x="457200" y="1295400"/>
            <a:ext cx="8229600" cy="4525963"/>
          </a:xfrm>
        </p:spPr>
        <p:txBody>
          <a:bodyPr/>
          <a:lstStyle/>
          <a:p>
            <a:r>
              <a:rPr lang="en-US" sz="3200" dirty="0" smtClean="0"/>
              <a:t>Instance level relationship</a:t>
            </a:r>
          </a:p>
          <a:p>
            <a:pPr lvl="1"/>
            <a:r>
              <a:rPr lang="en-US" sz="2800" dirty="0" smtClean="0"/>
              <a:t>Association</a:t>
            </a:r>
          </a:p>
          <a:p>
            <a:pPr lvl="1"/>
            <a:r>
              <a:rPr lang="en-US" sz="2800" dirty="0" smtClean="0"/>
              <a:t>Aggregation</a:t>
            </a:r>
          </a:p>
          <a:p>
            <a:pPr lvl="1"/>
            <a:r>
              <a:rPr lang="en-US" sz="2800" dirty="0" smtClean="0"/>
              <a:t>Composition</a:t>
            </a:r>
          </a:p>
          <a:p>
            <a:r>
              <a:rPr lang="en-US" sz="3200" dirty="0" smtClean="0"/>
              <a:t>Class level relationship</a:t>
            </a:r>
          </a:p>
          <a:p>
            <a:pPr lvl="1"/>
            <a:r>
              <a:rPr lang="en-US" sz="2800" dirty="0" smtClean="0"/>
              <a:t>Generalization</a:t>
            </a:r>
          </a:p>
          <a:p>
            <a:pPr lvl="1"/>
            <a:r>
              <a:rPr lang="en-US" sz="2800" dirty="0" smtClean="0"/>
              <a:t>Realization</a:t>
            </a:r>
          </a:p>
          <a:p>
            <a:r>
              <a:rPr lang="en-US" sz="3200" dirty="0" smtClean="0"/>
              <a:t>General relationship</a:t>
            </a:r>
          </a:p>
          <a:p>
            <a:pPr lvl="1"/>
            <a:r>
              <a:rPr lang="en-US" sz="2800" dirty="0" smtClean="0"/>
              <a:t>Dependency</a:t>
            </a:r>
          </a:p>
          <a:p>
            <a:pPr lvl="1">
              <a:buNone/>
            </a:pP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239000" cy="828675"/>
          </a:xfrm>
        </p:spPr>
        <p:txBody>
          <a:bodyPr/>
          <a:lstStyle/>
          <a:p>
            <a:r>
              <a:rPr lang="en-US" dirty="0" smtClean="0"/>
              <a:t>Class diagram – Association Relationship</a:t>
            </a:r>
            <a:endParaRPr lang="en-US" dirty="0"/>
          </a:p>
        </p:txBody>
      </p:sp>
      <p:sp>
        <p:nvSpPr>
          <p:cNvPr id="3" name="Content Placeholder 2"/>
          <p:cNvSpPr>
            <a:spLocks noGrp="1"/>
          </p:cNvSpPr>
          <p:nvPr>
            <p:ph idx="1"/>
          </p:nvPr>
        </p:nvSpPr>
        <p:spPr>
          <a:xfrm>
            <a:off x="304800" y="2438400"/>
            <a:ext cx="8458200" cy="2667000"/>
          </a:xfrm>
        </p:spPr>
        <p:txBody>
          <a:bodyPr/>
          <a:lstStyle/>
          <a:p>
            <a:r>
              <a:rPr lang="en-US" sz="2400" dirty="0" smtClean="0"/>
              <a:t>Represents the static relationship shared among the objects of two classes</a:t>
            </a:r>
          </a:p>
          <a:p>
            <a:r>
              <a:rPr lang="en-US" sz="2400" dirty="0" smtClean="0"/>
              <a:t>Bi-directional:</a:t>
            </a:r>
          </a:p>
          <a:p>
            <a:pPr lvl="1"/>
            <a:r>
              <a:rPr lang="en-US" sz="2000" dirty="0" smtClean="0"/>
              <a:t>both classes are aware of each other and their relationship</a:t>
            </a:r>
          </a:p>
          <a:p>
            <a:r>
              <a:rPr lang="en-US" sz="2400" dirty="0" err="1" smtClean="0"/>
              <a:t>Uni</a:t>
            </a:r>
            <a:r>
              <a:rPr lang="en-US" sz="2400" dirty="0" smtClean="0"/>
              <a:t>-directional:</a:t>
            </a:r>
          </a:p>
          <a:p>
            <a:pPr lvl="1"/>
            <a:r>
              <a:rPr lang="en-US" sz="2000" dirty="0" smtClean="0"/>
              <a:t>two classes are related, but only one class knows that the relationship exists</a:t>
            </a:r>
          </a:p>
        </p:txBody>
      </p:sp>
      <p:pic>
        <p:nvPicPr>
          <p:cNvPr id="8196" name="Picture 4" descr="C:\Users\hanhvtb\AppData\Local\Temp\SNAGHTML4c0d92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066800"/>
            <a:ext cx="46101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C:\Users\hanhvtb\AppData\Local\Temp\SNAGHTML4c6bac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4800600"/>
            <a:ext cx="5581650" cy="1876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391400" cy="828675"/>
          </a:xfrm>
        </p:spPr>
        <p:txBody>
          <a:bodyPr/>
          <a:lstStyle/>
          <a:p>
            <a:r>
              <a:rPr lang="en-US" dirty="0" smtClean="0"/>
              <a:t>Class diagram – Association Relationship</a:t>
            </a:r>
            <a:endParaRPr lang="en-US" dirty="0"/>
          </a:p>
        </p:txBody>
      </p:sp>
      <p:pic>
        <p:nvPicPr>
          <p:cNvPr id="9220" name="Picture 4" descr="C:\Users\hanhvtb\AppData\Local\Temp\SNAGHTML9a1898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4062" y="2209800"/>
            <a:ext cx="5188620" cy="197167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C:\Users\hanhvtb\AppData\Local\Temp\SNAGHTML9a344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4181475"/>
            <a:ext cx="5867400" cy="226832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C:\Users\hanhvtb\AppData\Local\Temp\SNAGHTML9a46a7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5012" y="1066800"/>
            <a:ext cx="4478499" cy="1304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Agenda</a:t>
            </a:r>
            <a:endParaRPr lang="en-US" dirty="0"/>
          </a:p>
        </p:txBody>
      </p:sp>
      <p:sp>
        <p:nvSpPr>
          <p:cNvPr id="4099" name="Rectangle 7"/>
          <p:cNvSpPr>
            <a:spLocks noGrp="1" noChangeArrowheads="1"/>
          </p:cNvSpPr>
          <p:nvPr>
            <p:ph idx="1"/>
          </p:nvPr>
        </p:nvSpPr>
        <p:spPr>
          <a:xfrm>
            <a:off x="304800" y="1524000"/>
            <a:ext cx="6858000" cy="4800600"/>
          </a:xfrm>
          <a:noFill/>
        </p:spPr>
        <p:txBody>
          <a:bodyPr lIns="92075" tIns="46038" rIns="92075" bIns="46038"/>
          <a:lstStyle/>
          <a:p>
            <a:pPr>
              <a:buFont typeface="Monotype Sorts" pitchFamily="2" charset="2"/>
              <a:buNone/>
            </a:pPr>
            <a:r>
              <a:rPr lang="en-US" sz="3200" b="1" dirty="0" smtClean="0">
                <a:solidFill>
                  <a:schemeClr val="tx1"/>
                </a:solidFill>
                <a:latin typeface="Arial" charset="0"/>
              </a:rPr>
              <a:t>After the course, student will:</a:t>
            </a:r>
          </a:p>
          <a:p>
            <a:pPr>
              <a:buClr>
                <a:schemeClr val="accent2"/>
              </a:buClr>
              <a:buFont typeface="Monotype Sorts" pitchFamily="2" charset="2"/>
              <a:buChar char="Ä"/>
            </a:pPr>
            <a:r>
              <a:rPr lang="en-US" sz="2400" b="1" dirty="0" smtClean="0">
                <a:solidFill>
                  <a:schemeClr val="tx1"/>
                </a:solidFill>
                <a:latin typeface="Arial" charset="0"/>
              </a:rPr>
              <a:t>Understand about UML concepts</a:t>
            </a:r>
          </a:p>
          <a:p>
            <a:pPr>
              <a:buClr>
                <a:schemeClr val="accent2"/>
              </a:buClr>
              <a:buFont typeface="Monotype Sorts" pitchFamily="2" charset="2"/>
              <a:buChar char="Ä"/>
            </a:pPr>
            <a:r>
              <a:rPr lang="en-US" sz="2400" b="1" dirty="0" smtClean="0">
                <a:solidFill>
                  <a:schemeClr val="tx1"/>
                </a:solidFill>
                <a:latin typeface="Arial" charset="0"/>
              </a:rPr>
              <a:t>Be able to read simple analysis/design UML diagrams</a:t>
            </a:r>
          </a:p>
          <a:p>
            <a:pPr lvl="1">
              <a:buClr>
                <a:schemeClr val="accent2"/>
              </a:buClr>
              <a:buFont typeface="Monotype Sorts" pitchFamily="2" charset="2"/>
              <a:buChar char="Ä"/>
            </a:pPr>
            <a:r>
              <a:rPr lang="en-US" sz="1800" dirty="0">
                <a:solidFill>
                  <a:schemeClr val="tx1"/>
                </a:solidFill>
                <a:latin typeface="Arial" charset="0"/>
              </a:rPr>
              <a:t>Can analysis overview of the system through symbols of UML such as: actor, events, use case </a:t>
            </a:r>
            <a:r>
              <a:rPr lang="en-US" sz="1800" dirty="0" smtClean="0">
                <a:solidFill>
                  <a:schemeClr val="tx1"/>
                </a:solidFill>
                <a:latin typeface="Arial" charset="0"/>
              </a:rPr>
              <a:t>scenario, diagram</a:t>
            </a:r>
          </a:p>
          <a:p>
            <a:pPr lvl="1">
              <a:buClr>
                <a:schemeClr val="accent2"/>
              </a:buClr>
              <a:buFont typeface="Monotype Sorts" pitchFamily="2" charset="2"/>
              <a:buChar char="Ä"/>
            </a:pPr>
            <a:r>
              <a:rPr lang="en-US" sz="1800" dirty="0">
                <a:solidFill>
                  <a:schemeClr val="tx1"/>
                </a:solidFill>
                <a:latin typeface="Arial" charset="0"/>
              </a:rPr>
              <a:t>Can analysis the activities/processing/ relationship of object in system through symbols</a:t>
            </a:r>
            <a:endParaRPr lang="en-US" sz="1800" dirty="0" smtClean="0">
              <a:solidFill>
                <a:schemeClr val="tx1"/>
              </a:solidFill>
              <a:latin typeface="Arial" charset="0"/>
            </a:endParaRPr>
          </a:p>
          <a:p>
            <a:pPr>
              <a:buClr>
                <a:schemeClr val="accent2"/>
              </a:buClr>
              <a:buFont typeface="Monotype Sorts" pitchFamily="2" charset="2"/>
              <a:buNone/>
            </a:pPr>
            <a:endParaRPr lang="en-US" sz="2400" b="1" dirty="0" smtClean="0">
              <a:solidFill>
                <a:schemeClr val="tx1"/>
              </a:solidFill>
              <a:latin typeface="Arial" charset="0"/>
            </a:endParaRPr>
          </a:p>
          <a:p>
            <a:pPr>
              <a:buClr>
                <a:schemeClr val="accent2"/>
              </a:buClr>
              <a:buFont typeface="Monotype Sorts" pitchFamily="2" charset="2"/>
              <a:buChar char="Ä"/>
            </a:pPr>
            <a:endParaRPr lang="en-US" sz="2400" b="1" dirty="0" smtClean="0">
              <a:solidFill>
                <a:schemeClr val="tx1"/>
              </a:solidFill>
              <a:latin typeface="Arial" charset="0"/>
            </a:endParaRPr>
          </a:p>
        </p:txBody>
      </p:sp>
      <p:pic>
        <p:nvPicPr>
          <p:cNvPr id="5" name="Picture 15" descr="MCj033566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0759" y="1219200"/>
            <a:ext cx="2397041"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620000" cy="828675"/>
          </a:xfrm>
        </p:spPr>
        <p:txBody>
          <a:bodyPr/>
          <a:lstStyle/>
          <a:p>
            <a:r>
              <a:rPr lang="en-US" dirty="0" smtClean="0"/>
              <a:t>Class diagram – Aggregation Relationship</a:t>
            </a:r>
            <a:endParaRPr lang="en-US" dirty="0"/>
          </a:p>
        </p:txBody>
      </p:sp>
      <p:sp>
        <p:nvSpPr>
          <p:cNvPr id="3" name="Content Placeholder 2"/>
          <p:cNvSpPr>
            <a:spLocks noGrp="1"/>
          </p:cNvSpPr>
          <p:nvPr>
            <p:ph idx="1"/>
          </p:nvPr>
        </p:nvSpPr>
        <p:spPr>
          <a:xfrm>
            <a:off x="304800" y="2438400"/>
            <a:ext cx="8610600" cy="3657600"/>
          </a:xfrm>
        </p:spPr>
        <p:txBody>
          <a:bodyPr/>
          <a:lstStyle/>
          <a:p>
            <a:r>
              <a:rPr lang="en-US" sz="2800" dirty="0" smtClean="0"/>
              <a:t>A type of association</a:t>
            </a:r>
          </a:p>
          <a:p>
            <a:r>
              <a:rPr lang="en-US" sz="2800" dirty="0" smtClean="0"/>
              <a:t>Aggregation – “Has a” relationship</a:t>
            </a:r>
          </a:p>
          <a:p>
            <a:r>
              <a:rPr lang="en-US" sz="2800" dirty="0" smtClean="0"/>
              <a:t>One class is collection or container of another classes</a:t>
            </a:r>
          </a:p>
          <a:p>
            <a:r>
              <a:rPr lang="en-US" sz="2800" dirty="0" smtClean="0"/>
              <a:t>Contained classes do not have strong life cycle dependency on the container</a:t>
            </a:r>
          </a:p>
          <a:p>
            <a:pPr lvl="1"/>
            <a:r>
              <a:rPr lang="en-US" sz="2000" dirty="0" smtClean="0"/>
              <a:t>If container is destroyed, contents are not.</a:t>
            </a:r>
          </a:p>
          <a:p>
            <a:pPr lvl="1"/>
            <a:endParaRPr lang="en-US" sz="2800" dirty="0"/>
          </a:p>
        </p:txBody>
      </p:sp>
      <p:pic>
        <p:nvPicPr>
          <p:cNvPr id="10242" name="Picture 2" descr="C:\Users\hanhvtb\AppData\Local\Temp\SNAGHTML9a9239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5" y="1143000"/>
            <a:ext cx="4181475" cy="147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828675"/>
          </a:xfrm>
        </p:spPr>
        <p:txBody>
          <a:bodyPr/>
          <a:lstStyle/>
          <a:p>
            <a:r>
              <a:rPr lang="en-US" dirty="0" smtClean="0"/>
              <a:t>Class diagram – Composition Relationship</a:t>
            </a:r>
            <a:endParaRPr lang="en-US" dirty="0"/>
          </a:p>
        </p:txBody>
      </p:sp>
      <p:sp>
        <p:nvSpPr>
          <p:cNvPr id="3" name="Content Placeholder 2"/>
          <p:cNvSpPr>
            <a:spLocks noGrp="1"/>
          </p:cNvSpPr>
          <p:nvPr>
            <p:ph idx="1"/>
          </p:nvPr>
        </p:nvSpPr>
        <p:spPr>
          <a:xfrm>
            <a:off x="609600" y="3048000"/>
            <a:ext cx="8153400" cy="4038600"/>
          </a:xfrm>
        </p:spPr>
        <p:txBody>
          <a:bodyPr/>
          <a:lstStyle/>
          <a:p>
            <a:r>
              <a:rPr lang="en-US" sz="2800" dirty="0" smtClean="0"/>
              <a:t>Strong type of association</a:t>
            </a:r>
          </a:p>
          <a:p>
            <a:r>
              <a:rPr lang="en-US" sz="2800" dirty="0" smtClean="0"/>
              <a:t>Composition - “owns a” relationship</a:t>
            </a:r>
          </a:p>
          <a:p>
            <a:r>
              <a:rPr lang="en-US" sz="2800" dirty="0" smtClean="0"/>
              <a:t>One class is the collection of another class</a:t>
            </a:r>
          </a:p>
          <a:p>
            <a:r>
              <a:rPr lang="en-US" sz="2800" b="1" dirty="0" smtClean="0"/>
              <a:t>Strong</a:t>
            </a:r>
            <a:r>
              <a:rPr lang="en-US" sz="2800" dirty="0" smtClean="0"/>
              <a:t> </a:t>
            </a:r>
            <a:r>
              <a:rPr lang="en-US" sz="2800" b="1" i="1" dirty="0" smtClean="0"/>
              <a:t>life cycle dependency  </a:t>
            </a:r>
            <a:r>
              <a:rPr lang="en-US" sz="2800" dirty="0" smtClean="0"/>
              <a:t>between container objects and contained objects</a:t>
            </a:r>
          </a:p>
          <a:p>
            <a:pPr lvl="1"/>
            <a:r>
              <a:rPr lang="en-US" sz="2000" dirty="0" smtClean="0"/>
              <a:t>If container is destroyed, normally every instance that it contains is also destroyed</a:t>
            </a:r>
            <a:endParaRPr lang="en-US" sz="2000" dirty="0"/>
          </a:p>
        </p:txBody>
      </p:sp>
      <p:pic>
        <p:nvPicPr>
          <p:cNvPr id="11268" name="Picture 4" descr="C:\Users\hanhvtb\AppData\Local\Temp\SNAGHTML9bf62f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146" y="1143000"/>
            <a:ext cx="5965654"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67600" cy="828675"/>
          </a:xfrm>
        </p:spPr>
        <p:txBody>
          <a:bodyPr/>
          <a:lstStyle/>
          <a:p>
            <a:r>
              <a:rPr lang="en-US" dirty="0" smtClean="0"/>
              <a:t>Class diagram – Generalization Relationship</a:t>
            </a:r>
            <a:endParaRPr lang="en-US" dirty="0"/>
          </a:p>
        </p:txBody>
      </p:sp>
      <p:sp>
        <p:nvSpPr>
          <p:cNvPr id="3" name="Content Placeholder 2"/>
          <p:cNvSpPr>
            <a:spLocks noGrp="1"/>
          </p:cNvSpPr>
          <p:nvPr>
            <p:ph idx="1"/>
          </p:nvPr>
        </p:nvSpPr>
        <p:spPr>
          <a:xfrm>
            <a:off x="304800" y="1295400"/>
            <a:ext cx="5410200" cy="5257800"/>
          </a:xfrm>
        </p:spPr>
        <p:txBody>
          <a:bodyPr/>
          <a:lstStyle/>
          <a:p>
            <a:r>
              <a:rPr lang="en-US" sz="2800" dirty="0" smtClean="0"/>
              <a:t>Generalization – Inheritance or  “Is a” relationship -</a:t>
            </a:r>
          </a:p>
          <a:p>
            <a:pPr lvl="1"/>
            <a:r>
              <a:rPr lang="en-US" dirty="0" smtClean="0"/>
              <a:t>“Professor” </a:t>
            </a:r>
            <a:r>
              <a:rPr lang="en-US" b="1" dirty="0" smtClean="0"/>
              <a:t>is a</a:t>
            </a:r>
            <a:r>
              <a:rPr lang="en-US" dirty="0" smtClean="0"/>
              <a:t> subtype of Person</a:t>
            </a:r>
          </a:p>
          <a:p>
            <a:pPr lvl="1"/>
            <a:r>
              <a:rPr lang="en-US" dirty="0" smtClean="0"/>
              <a:t>“Person” is a generalization of “Student” and “Professor”</a:t>
            </a:r>
          </a:p>
          <a:p>
            <a:pPr>
              <a:buNone/>
            </a:pPr>
            <a:r>
              <a:rPr lang="en-US" dirty="0" smtClean="0"/>
              <a:t>	</a:t>
            </a:r>
            <a:endParaRPr lang="en-US" dirty="0"/>
          </a:p>
        </p:txBody>
      </p:sp>
      <p:sp>
        <p:nvSpPr>
          <p:cNvPr id="5" name="TextBox 4"/>
          <p:cNvSpPr txBox="1"/>
          <p:nvPr/>
        </p:nvSpPr>
        <p:spPr>
          <a:xfrm>
            <a:off x="6019800" y="1371600"/>
            <a:ext cx="2743200" cy="369332"/>
          </a:xfrm>
          <a:prstGeom prst="rect">
            <a:avLst/>
          </a:prstGeom>
          <a:noFill/>
        </p:spPr>
        <p:txBody>
          <a:bodyPr wrap="square" rtlCol="0">
            <a:spAutoFit/>
          </a:bodyPr>
          <a:lstStyle/>
          <a:p>
            <a:r>
              <a:rPr lang="en-US" dirty="0" err="1" smtClean="0"/>
              <a:t>Supertype</a:t>
            </a:r>
            <a:r>
              <a:rPr lang="en-US" dirty="0" smtClean="0"/>
              <a:t> – Super class</a:t>
            </a:r>
            <a:endParaRPr lang="en-US" dirty="0"/>
          </a:p>
        </p:txBody>
      </p:sp>
      <p:sp>
        <p:nvSpPr>
          <p:cNvPr id="6" name="TextBox 5"/>
          <p:cNvSpPr txBox="1"/>
          <p:nvPr/>
        </p:nvSpPr>
        <p:spPr>
          <a:xfrm>
            <a:off x="6019800" y="3810000"/>
            <a:ext cx="2743200" cy="369332"/>
          </a:xfrm>
          <a:prstGeom prst="rect">
            <a:avLst/>
          </a:prstGeom>
          <a:noFill/>
        </p:spPr>
        <p:txBody>
          <a:bodyPr wrap="square" rtlCol="0">
            <a:spAutoFit/>
          </a:bodyPr>
          <a:lstStyle/>
          <a:p>
            <a:r>
              <a:rPr lang="en-US" dirty="0" smtClean="0"/>
              <a:t>Subtype – Sub class</a:t>
            </a:r>
            <a:endParaRPr lang="en-US" dirty="0"/>
          </a:p>
        </p:txBody>
      </p:sp>
      <p:pic>
        <p:nvPicPr>
          <p:cNvPr id="12290" name="Picture 2" descr="C:\Users\hanhvtb\AppData\Local\Temp\SNAGHTML9c366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1556266"/>
            <a:ext cx="4143375" cy="2400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Other Relationship</a:t>
            </a:r>
            <a:endParaRPr lang="en-US" dirty="0"/>
          </a:p>
        </p:txBody>
      </p:sp>
      <p:sp>
        <p:nvSpPr>
          <p:cNvPr id="3" name="Content Placeholder 2"/>
          <p:cNvSpPr>
            <a:spLocks noGrp="1"/>
          </p:cNvSpPr>
          <p:nvPr>
            <p:ph idx="1"/>
          </p:nvPr>
        </p:nvSpPr>
        <p:spPr>
          <a:xfrm>
            <a:off x="304800" y="2743200"/>
            <a:ext cx="8458200" cy="1905000"/>
          </a:xfrm>
        </p:spPr>
        <p:txBody>
          <a:bodyPr/>
          <a:lstStyle/>
          <a:p>
            <a:r>
              <a:rPr lang="en-US" sz="2500" dirty="0" smtClean="0"/>
              <a:t>Dependency Relationship</a:t>
            </a:r>
          </a:p>
          <a:p>
            <a:pPr lvl="1"/>
            <a:r>
              <a:rPr lang="en-US" sz="2000" dirty="0" smtClean="0"/>
              <a:t>Weak relationship</a:t>
            </a:r>
          </a:p>
          <a:p>
            <a:pPr lvl="1"/>
            <a:r>
              <a:rPr lang="en-US" sz="2000" dirty="0" smtClean="0"/>
              <a:t>One class depend on the other because it use the other</a:t>
            </a:r>
          </a:p>
          <a:p>
            <a:pPr lvl="1"/>
            <a:r>
              <a:rPr lang="en-US" sz="2000" dirty="0" smtClean="0"/>
              <a:t>Dependency exists if a class is a parameter variable of a method of another class</a:t>
            </a:r>
            <a:endParaRPr lang="en-US" sz="2000" dirty="0"/>
          </a:p>
        </p:txBody>
      </p:sp>
      <p:sp>
        <p:nvSpPr>
          <p:cNvPr id="5" name="Content Placeholder 2"/>
          <p:cNvSpPr txBox="1">
            <a:spLocks/>
          </p:cNvSpPr>
          <p:nvPr/>
        </p:nvSpPr>
        <p:spPr bwMode="auto">
          <a:xfrm>
            <a:off x="304800" y="4953000"/>
            <a:ext cx="85344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lang="en-US" sz="2800" kern="0" dirty="0" smtClean="0">
                <a:solidFill>
                  <a:srgbClr val="000080"/>
                </a:solidFill>
              </a:rPr>
              <a:t>Realization Relationship</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lang="en-US" sz="2000" dirty="0" smtClean="0">
                <a:solidFill>
                  <a:srgbClr val="000080"/>
                </a:solidFill>
              </a:rPr>
              <a:t>One model implement/realize the other model</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000" b="0" i="0" u="none" strike="noStrike" kern="0" cap="none" spc="0" normalizeH="0" baseline="0" noProof="0" dirty="0" smtClean="0">
                <a:ln>
                  <a:noFill/>
                </a:ln>
                <a:solidFill>
                  <a:srgbClr val="000080"/>
                </a:solidFill>
                <a:effectLst/>
                <a:uLnTx/>
                <a:uFillTx/>
                <a:latin typeface="+mn-lt"/>
              </a:rPr>
              <a:t>Ex: One class implement the interface defined by other class</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endParaRPr kumimoji="0" lang="en-US" sz="3200" b="0" i="0" u="none" strike="noStrike" kern="0" cap="none" spc="0" normalizeH="0" baseline="0" noProof="0" dirty="0">
              <a:ln>
                <a:noFill/>
              </a:ln>
              <a:solidFill>
                <a:srgbClr val="000080"/>
              </a:solidFill>
              <a:effectLst/>
              <a:uLnTx/>
              <a:uFillTx/>
              <a:latin typeface="+mn-lt"/>
              <a:ea typeface="+mn-ea"/>
              <a:cs typeface="+mn-cs"/>
            </a:endParaRPr>
          </a:p>
        </p:txBody>
      </p:sp>
      <p:pic>
        <p:nvPicPr>
          <p:cNvPr id="4" name="Picture 2" descr="C:\Users\hanhvtb\AppData\Local\Temp\SNAGHTML9c6725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43000"/>
            <a:ext cx="5334000" cy="185239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hanhvtb\AppData\Local\Temp\SNAGHTML9ca059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6960" y="4495801"/>
            <a:ext cx="4161290" cy="11906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Good Class Diagram</a:t>
            </a:r>
            <a:endParaRPr lang="en-US" dirty="0"/>
          </a:p>
        </p:txBody>
      </p:sp>
      <p:sp>
        <p:nvSpPr>
          <p:cNvPr id="3" name="Content Placeholder 2"/>
          <p:cNvSpPr>
            <a:spLocks noGrp="1"/>
          </p:cNvSpPr>
          <p:nvPr>
            <p:ph idx="1"/>
          </p:nvPr>
        </p:nvSpPr>
        <p:spPr>
          <a:xfrm>
            <a:off x="457200" y="1371600"/>
            <a:ext cx="8229600" cy="4525963"/>
          </a:xfrm>
        </p:spPr>
        <p:txBody>
          <a:bodyPr/>
          <a:lstStyle/>
          <a:p>
            <a:r>
              <a:rPr lang="en-US" sz="2400" b="1" dirty="0" smtClean="0"/>
              <a:t>Name</a:t>
            </a:r>
            <a:r>
              <a:rPr lang="en-US" sz="2400" dirty="0" smtClean="0"/>
              <a:t> of class, name of diagram should be </a:t>
            </a:r>
            <a:r>
              <a:rPr lang="en-US" sz="2400" b="1" dirty="0" smtClean="0"/>
              <a:t>meaningful</a:t>
            </a:r>
            <a:r>
              <a:rPr lang="en-US" sz="2400" dirty="0" smtClean="0"/>
              <a:t> to describe the aspect of the system</a:t>
            </a:r>
          </a:p>
          <a:p>
            <a:r>
              <a:rPr lang="en-US" sz="2400" dirty="0" smtClean="0"/>
              <a:t>Element and relationship should be identified in advance</a:t>
            </a:r>
          </a:p>
          <a:p>
            <a:r>
              <a:rPr lang="en-US" sz="2400" dirty="0" smtClean="0"/>
              <a:t>Responsibility (attributes and methods) should be identified in advance</a:t>
            </a:r>
          </a:p>
          <a:p>
            <a:r>
              <a:rPr lang="en-US" sz="2400" dirty="0" smtClean="0"/>
              <a:t>For a class: </a:t>
            </a:r>
            <a:r>
              <a:rPr lang="en-US" sz="2400" b="1" dirty="0" smtClean="0"/>
              <a:t>Minimum of properties </a:t>
            </a:r>
            <a:r>
              <a:rPr lang="en-US" sz="2400" dirty="0" smtClean="0"/>
              <a:t>should be specified.</a:t>
            </a:r>
          </a:p>
          <a:p>
            <a:pPr lvl="1"/>
            <a:r>
              <a:rPr lang="en-US" sz="2000" dirty="0" smtClean="0"/>
              <a:t>Unnecessary properties make class diagram look complicated</a:t>
            </a:r>
          </a:p>
          <a:p>
            <a:r>
              <a:rPr lang="en-US" sz="2400" dirty="0" smtClean="0"/>
              <a:t>Use note when ever required</a:t>
            </a:r>
          </a:p>
          <a:p>
            <a:r>
              <a:rPr lang="en-US" sz="2400" dirty="0" smtClean="0"/>
              <a:t>Diagram may be drawn on plain paper and rework many times to make it correct</a:t>
            </a:r>
          </a:p>
          <a:p>
            <a:pPr lvl="1"/>
            <a:endParaRPr lang="en-US" dirty="0" smtClean="0"/>
          </a:p>
          <a:p>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(1)</a:t>
            </a:r>
            <a:endParaRPr lang="en-US" dirty="0"/>
          </a:p>
        </p:txBody>
      </p:sp>
      <p:sp>
        <p:nvSpPr>
          <p:cNvPr id="3" name="Content Placeholder 2"/>
          <p:cNvSpPr>
            <a:spLocks noGrp="1"/>
          </p:cNvSpPr>
          <p:nvPr>
            <p:ph idx="1"/>
          </p:nvPr>
        </p:nvSpPr>
        <p:spPr>
          <a:xfrm>
            <a:off x="304800" y="1524000"/>
            <a:ext cx="8458200" cy="2971800"/>
          </a:xfrm>
        </p:spPr>
        <p:txBody>
          <a:bodyPr/>
          <a:lstStyle/>
          <a:p>
            <a:r>
              <a:rPr lang="en-US" sz="2800" b="1" dirty="0"/>
              <a:t>Activity diagrams</a:t>
            </a:r>
            <a:r>
              <a:rPr lang="en-US" sz="2800" dirty="0"/>
              <a:t> are graphical representations of </a:t>
            </a:r>
            <a:r>
              <a:rPr lang="en-US" sz="2800" dirty="0">
                <a:hlinkClick r:id="rId2" tooltip="Workflow"/>
              </a:rPr>
              <a:t>workflows</a:t>
            </a:r>
            <a:r>
              <a:rPr lang="en-US" sz="2800" dirty="0"/>
              <a:t> of stepwise activities </a:t>
            </a:r>
            <a:r>
              <a:rPr lang="en-US" sz="2800" dirty="0" smtClean="0"/>
              <a:t>and actions with support for choice, iteration and concurrency.</a:t>
            </a:r>
          </a:p>
          <a:p>
            <a:r>
              <a:rPr lang="en-US" sz="2800" dirty="0" smtClean="0"/>
              <a:t>Activity </a:t>
            </a:r>
            <a:r>
              <a:rPr lang="en-US" sz="2800" dirty="0"/>
              <a:t>diagrams show the overall flow of </a:t>
            </a:r>
            <a:r>
              <a:rPr lang="en-US" sz="2800" dirty="0" smtClean="0"/>
              <a:t>control.</a:t>
            </a:r>
          </a:p>
          <a:p>
            <a:pPr lvl="1"/>
            <a:endParaRPr lang="en-US" dirty="0" smtClean="0"/>
          </a:p>
          <a:p>
            <a:endParaRPr 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(2)</a:t>
            </a:r>
            <a:endParaRPr lang="en-US" dirty="0"/>
          </a:p>
        </p:txBody>
      </p:sp>
      <p:sp>
        <p:nvSpPr>
          <p:cNvPr id="3" name="Content Placeholder 2"/>
          <p:cNvSpPr>
            <a:spLocks noGrp="1"/>
          </p:cNvSpPr>
          <p:nvPr>
            <p:ph idx="1"/>
          </p:nvPr>
        </p:nvSpPr>
        <p:spPr/>
        <p:txBody>
          <a:bodyPr/>
          <a:lstStyle/>
          <a:p>
            <a:r>
              <a:rPr lang="en-US" sz="2800" dirty="0"/>
              <a:t>Activity diagrams are constructed from a limited number of shapes, connected with </a:t>
            </a:r>
            <a:r>
              <a:rPr lang="en-US" sz="2800" dirty="0" smtClean="0"/>
              <a:t>arrows. The </a:t>
            </a:r>
            <a:r>
              <a:rPr lang="en-US" sz="2800" dirty="0"/>
              <a:t>most important shape types</a:t>
            </a:r>
            <a:r>
              <a:rPr lang="en-US" sz="2800" dirty="0" smtClean="0"/>
              <a:t>:</a:t>
            </a:r>
          </a:p>
          <a:p>
            <a:pPr lvl="1"/>
            <a:r>
              <a:rPr lang="en-US" sz="2400" i="1" dirty="0"/>
              <a:t>rounded rectangles</a:t>
            </a:r>
            <a:r>
              <a:rPr lang="en-US" sz="2400" dirty="0"/>
              <a:t> represent </a:t>
            </a:r>
            <a:r>
              <a:rPr lang="en-US" sz="2400" i="1" dirty="0" smtClean="0"/>
              <a:t>actions</a:t>
            </a:r>
          </a:p>
          <a:p>
            <a:pPr lvl="1"/>
            <a:r>
              <a:rPr lang="en-US" sz="2400" i="1" dirty="0"/>
              <a:t>diamonds</a:t>
            </a:r>
            <a:r>
              <a:rPr lang="en-US" sz="2400" dirty="0"/>
              <a:t> represent </a:t>
            </a:r>
            <a:r>
              <a:rPr lang="en-US" sz="2400" i="1" dirty="0" smtClean="0"/>
              <a:t>decisions</a:t>
            </a:r>
          </a:p>
          <a:p>
            <a:pPr lvl="1"/>
            <a:r>
              <a:rPr lang="en-US" sz="2400" i="1" dirty="0"/>
              <a:t>bars</a:t>
            </a:r>
            <a:r>
              <a:rPr lang="en-US" sz="2400" dirty="0"/>
              <a:t> represent the start (</a:t>
            </a:r>
            <a:r>
              <a:rPr lang="en-US" sz="2400" i="1" dirty="0"/>
              <a:t>split</a:t>
            </a:r>
            <a:r>
              <a:rPr lang="en-US" sz="2400" dirty="0"/>
              <a:t>) or end (</a:t>
            </a:r>
            <a:r>
              <a:rPr lang="en-US" sz="2400" i="1" dirty="0"/>
              <a:t>join</a:t>
            </a:r>
            <a:r>
              <a:rPr lang="en-US" sz="2400" dirty="0"/>
              <a:t>) of concurrent </a:t>
            </a:r>
            <a:r>
              <a:rPr lang="en-US" sz="2400" dirty="0" smtClean="0"/>
              <a:t>activities</a:t>
            </a:r>
          </a:p>
          <a:p>
            <a:pPr lvl="1"/>
            <a:r>
              <a:rPr lang="en-US" sz="2400" dirty="0"/>
              <a:t>a </a:t>
            </a:r>
            <a:r>
              <a:rPr lang="en-US" sz="2400" i="1" dirty="0"/>
              <a:t>black circle</a:t>
            </a:r>
            <a:r>
              <a:rPr lang="en-US" sz="2400" dirty="0"/>
              <a:t> represents the start (</a:t>
            </a:r>
            <a:r>
              <a:rPr lang="en-US" sz="2400" i="1" dirty="0"/>
              <a:t>initial state</a:t>
            </a:r>
            <a:r>
              <a:rPr lang="en-US" sz="2400" dirty="0"/>
              <a:t>) of the </a:t>
            </a:r>
            <a:r>
              <a:rPr lang="en-US" sz="2400" dirty="0" smtClean="0"/>
              <a:t>workflow</a:t>
            </a:r>
          </a:p>
          <a:p>
            <a:pPr lvl="1"/>
            <a:r>
              <a:rPr lang="en-US" sz="2400" dirty="0"/>
              <a:t>an </a:t>
            </a:r>
            <a:r>
              <a:rPr lang="en-US" sz="2400" i="1" dirty="0"/>
              <a:t>encircled black circle</a:t>
            </a:r>
            <a:r>
              <a:rPr lang="en-US" sz="2400" dirty="0"/>
              <a:t> represents the end (</a:t>
            </a:r>
            <a:r>
              <a:rPr lang="en-US" sz="2400" i="1" dirty="0"/>
              <a:t>final state</a:t>
            </a:r>
            <a:r>
              <a:rPr lang="en-US" sz="2400" dirty="0"/>
              <a:t>).</a:t>
            </a:r>
          </a:p>
        </p:txBody>
      </p:sp>
    </p:spTree>
    <p:extLst>
      <p:ext uri="{BB962C8B-B14F-4D97-AF65-F5344CB8AC3E}">
        <p14:creationId xmlns:p14="http://schemas.microsoft.com/office/powerpoint/2010/main" val="3177294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(3)</a:t>
            </a:r>
            <a:endParaRPr lang="en-US" dirty="0"/>
          </a:p>
        </p:txBody>
      </p:sp>
      <p:sp>
        <p:nvSpPr>
          <p:cNvPr id="3" name="Content Placeholder 2"/>
          <p:cNvSpPr>
            <a:spLocks noGrp="1"/>
          </p:cNvSpPr>
          <p:nvPr>
            <p:ph idx="1"/>
          </p:nvPr>
        </p:nvSpPr>
        <p:spPr>
          <a:xfrm>
            <a:off x="304800" y="1143000"/>
            <a:ext cx="8458200" cy="5257800"/>
          </a:xfrm>
        </p:spPr>
        <p:txBody>
          <a:bodyPr/>
          <a:lstStyle/>
          <a:p>
            <a:r>
              <a:rPr lang="en-US" sz="2800" dirty="0" smtClean="0"/>
              <a:t>Example of an activity diagram</a:t>
            </a:r>
            <a:endParaRPr lang="en-US" sz="2800" dirty="0"/>
          </a:p>
        </p:txBody>
      </p:sp>
      <p:pic>
        <p:nvPicPr>
          <p:cNvPr id="17412" name="Picture 4" descr="C:\Users\hanhvtb\AppData\Local\Temp\SNAGHTMLa77832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1524000"/>
            <a:ext cx="4724400" cy="4796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(4)</a:t>
            </a:r>
            <a:endParaRPr lang="en-US" dirty="0"/>
          </a:p>
        </p:txBody>
      </p:sp>
      <p:sp>
        <p:nvSpPr>
          <p:cNvPr id="3" name="Content Placeholder 2"/>
          <p:cNvSpPr>
            <a:spLocks noGrp="1"/>
          </p:cNvSpPr>
          <p:nvPr>
            <p:ph idx="1"/>
          </p:nvPr>
        </p:nvSpPr>
        <p:spPr>
          <a:xfrm>
            <a:off x="304800" y="1295400"/>
            <a:ext cx="8458200" cy="5257800"/>
          </a:xfrm>
        </p:spPr>
        <p:txBody>
          <a:bodyPr/>
          <a:lstStyle/>
          <a:p>
            <a:r>
              <a:rPr lang="en-US" dirty="0" smtClean="0"/>
              <a:t>Sub activity diagram</a:t>
            </a:r>
            <a:endParaRPr lang="en-US" dirty="0"/>
          </a:p>
        </p:txBody>
      </p:sp>
      <p:pic>
        <p:nvPicPr>
          <p:cNvPr id="18436" name="Picture 4" descr="C:\Users\hanhvtb\AppData\Local\Temp\SNAGHTMLa7d2fe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1" y="1447800"/>
            <a:ext cx="7162800" cy="479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001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(5)</a:t>
            </a:r>
            <a:endParaRPr lang="en-US" dirty="0"/>
          </a:p>
        </p:txBody>
      </p:sp>
      <p:sp>
        <p:nvSpPr>
          <p:cNvPr id="3" name="Content Placeholder 2"/>
          <p:cNvSpPr>
            <a:spLocks noGrp="1"/>
          </p:cNvSpPr>
          <p:nvPr>
            <p:ph idx="1"/>
          </p:nvPr>
        </p:nvSpPr>
        <p:spPr>
          <a:xfrm>
            <a:off x="304800" y="1219200"/>
            <a:ext cx="8458200" cy="5257800"/>
          </a:xfrm>
        </p:spPr>
        <p:txBody>
          <a:bodyPr/>
          <a:lstStyle/>
          <a:p>
            <a:r>
              <a:rPr lang="en-US" dirty="0" smtClean="0"/>
              <a:t>Partitions</a:t>
            </a:r>
            <a:endParaRPr lang="en-US" dirty="0"/>
          </a:p>
        </p:txBody>
      </p:sp>
      <p:pic>
        <p:nvPicPr>
          <p:cNvPr id="19458" name="Picture 2" descr="C:\Users\hanhvtb\AppData\Local\Temp\SNAGHTMLa80b34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1447800"/>
            <a:ext cx="5791200" cy="4619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526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UML ?</a:t>
            </a:r>
            <a:endParaRPr lang="en-US" dirty="0"/>
          </a:p>
        </p:txBody>
      </p:sp>
      <p:sp>
        <p:nvSpPr>
          <p:cNvPr id="3" name="Content Placeholder 2"/>
          <p:cNvSpPr>
            <a:spLocks noGrp="1"/>
          </p:cNvSpPr>
          <p:nvPr>
            <p:ph idx="1"/>
          </p:nvPr>
        </p:nvSpPr>
        <p:spPr/>
        <p:txBody>
          <a:bodyPr/>
          <a:lstStyle/>
          <a:p>
            <a:r>
              <a:rPr lang="en-US" sz="3200" dirty="0" smtClean="0"/>
              <a:t>UML - </a:t>
            </a:r>
            <a:r>
              <a:rPr lang="en-US" sz="3200" b="1" u="sng" dirty="0" smtClean="0"/>
              <a:t>U</a:t>
            </a:r>
            <a:r>
              <a:rPr lang="en-US" sz="3200" dirty="0" smtClean="0"/>
              <a:t>nified </a:t>
            </a:r>
            <a:r>
              <a:rPr lang="en-US" sz="3200" b="1" u="sng" dirty="0" smtClean="0"/>
              <a:t>M</a:t>
            </a:r>
            <a:r>
              <a:rPr lang="en-US" sz="3200" dirty="0" smtClean="0"/>
              <a:t>odeling </a:t>
            </a:r>
            <a:r>
              <a:rPr lang="en-US" sz="3200" b="1" u="sng" dirty="0" smtClean="0">
                <a:solidFill>
                  <a:srgbClr val="FF0000"/>
                </a:solidFill>
              </a:rPr>
              <a:t>L</a:t>
            </a:r>
            <a:r>
              <a:rPr lang="en-US" sz="3200" dirty="0" smtClean="0">
                <a:solidFill>
                  <a:srgbClr val="FF0000"/>
                </a:solidFill>
              </a:rPr>
              <a:t>anguage</a:t>
            </a:r>
          </a:p>
          <a:p>
            <a:r>
              <a:rPr lang="en-US" sz="3200" dirty="0" smtClean="0"/>
              <a:t>Standard &amp; graphical language</a:t>
            </a:r>
          </a:p>
          <a:p>
            <a:pPr marL="342900" lvl="1" indent="-342900">
              <a:buClr>
                <a:schemeClr val="tx1"/>
              </a:buClr>
              <a:buSzPct val="62000"/>
              <a:buFont typeface="Monotype Sorts" pitchFamily="2" charset="2"/>
              <a:buChar char="o"/>
            </a:pPr>
            <a:r>
              <a:rPr lang="en-US" sz="3200" dirty="0" smtClean="0">
                <a:ea typeface="+mn-ea"/>
              </a:rPr>
              <a:t>Used for software as well as non software</a:t>
            </a:r>
          </a:p>
          <a:p>
            <a:pPr lvl="1"/>
            <a:r>
              <a:rPr lang="en-US" sz="2800" dirty="0" smtClean="0"/>
              <a:t>UML is a language (</a:t>
            </a:r>
            <a:r>
              <a:rPr lang="en-US" sz="2800" b="1" i="1" dirty="0" smtClean="0"/>
              <a:t>notation</a:t>
            </a:r>
            <a:r>
              <a:rPr lang="en-US" sz="2800" dirty="0" smtClean="0"/>
              <a:t>) for modeling Object Oriented system</a:t>
            </a:r>
          </a:p>
          <a:p>
            <a:r>
              <a:rPr lang="en-US" sz="3200" dirty="0" smtClean="0"/>
              <a:t>Used for making software blue print </a:t>
            </a:r>
          </a:p>
          <a:p>
            <a:pPr lvl="1"/>
            <a:r>
              <a:rPr lang="en-US" sz="2800" b="1" i="1" dirty="0" smtClean="0"/>
              <a:t>specifying, visualizing, constructing, documenting</a:t>
            </a:r>
            <a:r>
              <a:rPr lang="en-US" sz="2800" dirty="0" smtClean="0"/>
              <a:t> the artifacts of software system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diagram(1)</a:t>
            </a:r>
            <a:endParaRPr lang="en-US" dirty="0"/>
          </a:p>
        </p:txBody>
      </p:sp>
      <p:sp>
        <p:nvSpPr>
          <p:cNvPr id="3" name="Content Placeholder 2"/>
          <p:cNvSpPr>
            <a:spLocks noGrp="1"/>
          </p:cNvSpPr>
          <p:nvPr>
            <p:ph idx="1"/>
          </p:nvPr>
        </p:nvSpPr>
        <p:spPr/>
        <p:txBody>
          <a:bodyPr/>
          <a:lstStyle/>
          <a:p>
            <a:r>
              <a:rPr lang="en-US" sz="2800" dirty="0"/>
              <a:t>A </a:t>
            </a:r>
            <a:r>
              <a:rPr lang="en-US" sz="2800" b="1" dirty="0"/>
              <a:t>sequence diagram</a:t>
            </a:r>
            <a:r>
              <a:rPr lang="en-US" sz="2800" dirty="0"/>
              <a:t> is an </a:t>
            </a:r>
            <a:r>
              <a:rPr lang="en-US" sz="2800" dirty="0">
                <a:hlinkClick r:id="rId3" tooltip="Interaction diagram"/>
              </a:rPr>
              <a:t>interaction diagram</a:t>
            </a:r>
            <a:r>
              <a:rPr lang="en-US" sz="2800" dirty="0"/>
              <a:t> that shows how processes operate with one another and in what order.</a:t>
            </a:r>
            <a:endParaRPr lang="en-US" sz="2800" dirty="0" smtClean="0"/>
          </a:p>
          <a:p>
            <a:r>
              <a:rPr lang="en-US" sz="2800" dirty="0" smtClean="0"/>
              <a:t>A </a:t>
            </a:r>
            <a:r>
              <a:rPr lang="en-US" sz="2800" dirty="0"/>
              <a:t>sequence diagram captures the behavior of a single </a:t>
            </a:r>
            <a:r>
              <a:rPr lang="en-US" sz="2800" dirty="0" smtClean="0"/>
              <a:t>scenario.</a:t>
            </a:r>
            <a:endParaRPr lang="en-US" sz="2800" dirty="0" smtClean="0">
              <a:latin typeface="Arial" charset="0"/>
            </a:endParaRPr>
          </a:p>
          <a:p>
            <a:r>
              <a:rPr lang="en-US" sz="2800" dirty="0" smtClean="0">
                <a:latin typeface="Arial" charset="0"/>
              </a:rPr>
              <a:t>Sequence diagram emphasis on time sequence of messages.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diagram(2)</a:t>
            </a:r>
            <a:endParaRPr lang="en-US" dirty="0"/>
          </a:p>
        </p:txBody>
      </p:sp>
      <p:sp>
        <p:nvSpPr>
          <p:cNvPr id="3" name="Content Placeholder 2"/>
          <p:cNvSpPr>
            <a:spLocks noGrp="1"/>
          </p:cNvSpPr>
          <p:nvPr>
            <p:ph idx="1"/>
          </p:nvPr>
        </p:nvSpPr>
        <p:spPr>
          <a:xfrm>
            <a:off x="457200" y="1143000"/>
            <a:ext cx="8229600" cy="4525963"/>
          </a:xfrm>
        </p:spPr>
        <p:txBody>
          <a:bodyPr/>
          <a:lstStyle/>
          <a:p>
            <a:r>
              <a:rPr lang="en-US" sz="2800" dirty="0" smtClean="0">
                <a:latin typeface="Arial" charset="0"/>
              </a:rPr>
              <a:t>An example of sequence message</a:t>
            </a:r>
          </a:p>
        </p:txBody>
      </p:sp>
      <p:pic>
        <p:nvPicPr>
          <p:cNvPr id="20482" name="Picture 2" descr="C:\Users\hanhvtb\AppData\Local\Temp\SNAGHTMLa83b9a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676400"/>
            <a:ext cx="6324600" cy="468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076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4525963"/>
          </a:xfrm>
        </p:spPr>
        <p:txBody>
          <a:bodyPr/>
          <a:lstStyle/>
          <a:p>
            <a:pPr marL="342900" lvl="1" indent="-342900">
              <a:buFontTx/>
              <a:buChar char="•"/>
            </a:pPr>
            <a:r>
              <a:rPr lang="en-US" sz="2400" dirty="0">
                <a:ea typeface="+mn-ea"/>
              </a:rPr>
              <a:t>Participants/objects: Object, class, entity, actor, etc…</a:t>
            </a:r>
          </a:p>
          <a:p>
            <a:r>
              <a:rPr lang="en-US" sz="2400" dirty="0" smtClean="0"/>
              <a:t>Messages display interaction</a:t>
            </a:r>
          </a:p>
          <a:p>
            <a:pPr lvl="1"/>
            <a:r>
              <a:rPr lang="en-US" dirty="0" smtClean="0"/>
              <a:t>Synchronous message</a:t>
            </a:r>
          </a:p>
          <a:p>
            <a:pPr lvl="1"/>
            <a:r>
              <a:rPr lang="en-US" dirty="0" smtClean="0"/>
              <a:t>Asynchronous message</a:t>
            </a:r>
          </a:p>
          <a:p>
            <a:r>
              <a:rPr lang="en-US" sz="2400" dirty="0" smtClean="0"/>
              <a:t>Activation boxes represent </a:t>
            </a:r>
            <a:r>
              <a:rPr lang="en-US" sz="2400" dirty="0"/>
              <a:t>that processes are being performed in response to the </a:t>
            </a:r>
            <a:r>
              <a:rPr lang="en-US" sz="2400" dirty="0" smtClean="0"/>
              <a:t>message. </a:t>
            </a:r>
          </a:p>
          <a:p>
            <a:r>
              <a:rPr lang="en-US" sz="2400" dirty="0" smtClean="0"/>
              <a:t>Found message is message called from outside.</a:t>
            </a:r>
          </a:p>
          <a:p>
            <a:r>
              <a:rPr lang="en-US" sz="2400" dirty="0" smtClean="0"/>
              <a:t>Self-call represents object calling method on itself.</a:t>
            </a:r>
          </a:p>
          <a:p>
            <a:r>
              <a:rPr lang="en-US" sz="2400" dirty="0" smtClean="0"/>
              <a:t>Return means reply message</a:t>
            </a:r>
          </a:p>
          <a:p>
            <a:endParaRPr lang="en-US" sz="2400" dirty="0"/>
          </a:p>
        </p:txBody>
      </p:sp>
    </p:spTree>
    <p:extLst>
      <p:ext uri="{BB962C8B-B14F-4D97-AF65-F5344CB8AC3E}">
        <p14:creationId xmlns:p14="http://schemas.microsoft.com/office/powerpoint/2010/main" val="39600212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diagram(3)</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latin typeface="Arial" charset="0"/>
              </a:rPr>
              <a:t>Create and delete participants</a:t>
            </a:r>
          </a:p>
          <a:p>
            <a:pPr lvl="1"/>
            <a:endParaRPr lang="en-US" dirty="0" smtClean="0">
              <a:latin typeface="Arial" charset="0"/>
            </a:endParaRPr>
          </a:p>
        </p:txBody>
      </p:sp>
      <p:pic>
        <p:nvPicPr>
          <p:cNvPr id="21506" name="Picture 2" descr="C:\Users\hanhvtb\AppData\Local\Temp\SNAGHTMLa8599a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828800"/>
            <a:ext cx="8763000" cy="4522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738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diagram(4)</a:t>
            </a:r>
            <a:endParaRPr lang="en-US" dirty="0"/>
          </a:p>
        </p:txBody>
      </p:sp>
      <p:sp>
        <p:nvSpPr>
          <p:cNvPr id="3" name="Content Placeholder 2"/>
          <p:cNvSpPr>
            <a:spLocks noGrp="1"/>
          </p:cNvSpPr>
          <p:nvPr>
            <p:ph idx="1"/>
          </p:nvPr>
        </p:nvSpPr>
        <p:spPr>
          <a:xfrm>
            <a:off x="457200" y="1371600"/>
            <a:ext cx="8229600" cy="4525963"/>
          </a:xfrm>
        </p:spPr>
        <p:txBody>
          <a:bodyPr/>
          <a:lstStyle/>
          <a:p>
            <a:r>
              <a:rPr lang="en-US" sz="2800" dirty="0" smtClean="0">
                <a:latin typeface="Arial" charset="0"/>
              </a:rPr>
              <a:t>Combined Fragment</a:t>
            </a:r>
          </a:p>
          <a:p>
            <a:pPr lvl="1"/>
            <a:endParaRPr lang="en-US" sz="2400" dirty="0" smtClean="0">
              <a:latin typeface="Arial" charset="0"/>
            </a:endParaRPr>
          </a:p>
        </p:txBody>
      </p:sp>
      <p:pic>
        <p:nvPicPr>
          <p:cNvPr id="22530" name="Picture 2" descr="C:\Users\hanhvtb\AppData\Local\Temp\SNAGHTMLa8842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057400"/>
            <a:ext cx="648652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746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diagram(5)</a:t>
            </a:r>
            <a:endParaRPr lang="en-US" dirty="0"/>
          </a:p>
        </p:txBody>
      </p:sp>
      <p:sp>
        <p:nvSpPr>
          <p:cNvPr id="3" name="Content Placeholder 2"/>
          <p:cNvSpPr>
            <a:spLocks noGrp="1"/>
          </p:cNvSpPr>
          <p:nvPr>
            <p:ph idx="1"/>
          </p:nvPr>
        </p:nvSpPr>
        <p:spPr>
          <a:xfrm>
            <a:off x="457200" y="1524000"/>
            <a:ext cx="8229600" cy="4525963"/>
          </a:xfrm>
        </p:spPr>
        <p:txBody>
          <a:bodyPr/>
          <a:lstStyle/>
          <a:p>
            <a:r>
              <a:rPr lang="en-US" sz="2800" dirty="0" smtClean="0">
                <a:latin typeface="Arial" charset="0"/>
              </a:rPr>
              <a:t>Combined Fragment</a:t>
            </a:r>
          </a:p>
          <a:p>
            <a:pPr lvl="1"/>
            <a:r>
              <a:rPr lang="en-US" sz="2400" b="1" dirty="0" smtClean="0">
                <a:latin typeface="Arial" charset="0"/>
              </a:rPr>
              <a:t>alt</a:t>
            </a:r>
            <a:r>
              <a:rPr lang="en-US" sz="2400" dirty="0" smtClean="0">
                <a:latin typeface="Arial" charset="0"/>
              </a:rPr>
              <a:t>: </a:t>
            </a:r>
            <a:r>
              <a:rPr lang="en-US" sz="2400" dirty="0"/>
              <a:t>Alternative multiple fragments; only the one whose condition is true will execute </a:t>
            </a:r>
            <a:r>
              <a:rPr lang="en-US" sz="2400" dirty="0" smtClean="0"/>
              <a:t>(if-else)</a:t>
            </a:r>
          </a:p>
          <a:p>
            <a:pPr lvl="1"/>
            <a:r>
              <a:rPr lang="en-US" sz="2400" b="1" dirty="0"/>
              <a:t>o</a:t>
            </a:r>
            <a:r>
              <a:rPr lang="en-US" sz="2400" b="1" dirty="0" smtClean="0"/>
              <a:t>pt</a:t>
            </a:r>
            <a:r>
              <a:rPr lang="en-US" sz="2400" dirty="0" smtClean="0"/>
              <a:t> </a:t>
            </a:r>
            <a:r>
              <a:rPr lang="en-US" sz="2400" dirty="0"/>
              <a:t>:Optional; the fragment executes only if the supplied condition is true. Equivalent to an alt with only one trace </a:t>
            </a:r>
            <a:r>
              <a:rPr lang="en-US" sz="2400" dirty="0" smtClean="0"/>
              <a:t>(if without else)</a:t>
            </a:r>
          </a:p>
          <a:p>
            <a:pPr lvl="1"/>
            <a:r>
              <a:rPr lang="en-US" sz="2400" b="1" dirty="0" smtClean="0"/>
              <a:t>loop</a:t>
            </a:r>
            <a:r>
              <a:rPr lang="en-US" sz="2400" dirty="0"/>
              <a:t>: Critical region; the fragment can have only one thread executing it at once.</a:t>
            </a:r>
          </a:p>
          <a:p>
            <a:pPr marL="457200" lvl="1" indent="0">
              <a:buNone/>
            </a:pPr>
            <a:endParaRPr lang="en-US" sz="2400" dirty="0"/>
          </a:p>
          <a:p>
            <a:pPr lvl="1"/>
            <a:endParaRPr lang="en-US" sz="2400" dirty="0"/>
          </a:p>
          <a:p>
            <a:pPr lvl="1"/>
            <a:endParaRPr lang="en-US" sz="2400" dirty="0" smtClean="0">
              <a:latin typeface="Arial" charset="0"/>
            </a:endParaRPr>
          </a:p>
          <a:p>
            <a:pPr marL="457200" lvl="1" indent="0">
              <a:buNone/>
            </a:pPr>
            <a:endParaRPr lang="en-US" sz="2400" dirty="0" smtClean="0">
              <a:latin typeface="Arial" charset="0"/>
            </a:endParaRPr>
          </a:p>
        </p:txBody>
      </p:sp>
    </p:spTree>
    <p:extLst>
      <p:ext uri="{BB962C8B-B14F-4D97-AF65-F5344CB8AC3E}">
        <p14:creationId xmlns:p14="http://schemas.microsoft.com/office/powerpoint/2010/main" val="35766210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realization</a:t>
            </a:r>
            <a:endParaRPr lang="en-US" dirty="0"/>
          </a:p>
        </p:txBody>
      </p:sp>
      <p:sp>
        <p:nvSpPr>
          <p:cNvPr id="3" name="Content Placeholder 2"/>
          <p:cNvSpPr>
            <a:spLocks noGrp="1"/>
          </p:cNvSpPr>
          <p:nvPr>
            <p:ph idx="1"/>
          </p:nvPr>
        </p:nvSpPr>
        <p:spPr>
          <a:xfrm>
            <a:off x="457200" y="1265237"/>
            <a:ext cx="8229600" cy="4525963"/>
          </a:xfrm>
        </p:spPr>
        <p:txBody>
          <a:bodyPr/>
          <a:lstStyle/>
          <a:p>
            <a:r>
              <a:rPr lang="en-US" sz="2000" dirty="0" smtClean="0"/>
              <a:t>Use-case realization represents how a use case will be implemented in terms of collaborating objects</a:t>
            </a:r>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For each use case in the use-case model, there can be a use-case realization in the analysis/design model with a realization relationship to the use case</a:t>
            </a:r>
          </a:p>
          <a:p>
            <a:r>
              <a:rPr lang="en-US" sz="2000" dirty="0" smtClean="0"/>
              <a:t>It may include:</a:t>
            </a:r>
          </a:p>
          <a:p>
            <a:pPr lvl="1"/>
            <a:r>
              <a:rPr lang="en-US" sz="1600" dirty="0" smtClean="0"/>
              <a:t>A textual description (a document), </a:t>
            </a:r>
          </a:p>
          <a:p>
            <a:pPr lvl="1"/>
            <a:r>
              <a:rPr lang="en-US" sz="1600" dirty="0" smtClean="0"/>
              <a:t>One or more class diagrams of participating classes and subsystems.</a:t>
            </a:r>
          </a:p>
          <a:p>
            <a:pPr lvl="1"/>
            <a:r>
              <a:rPr lang="en-US" sz="1600" dirty="0" smtClean="0"/>
              <a:t>One or more Interaction diagrams (communication and sequence diagrams)</a:t>
            </a:r>
            <a:endParaRPr lang="en-US" sz="1600" dirty="0"/>
          </a:p>
        </p:txBody>
      </p:sp>
      <p:pic>
        <p:nvPicPr>
          <p:cNvPr id="4" name="Picture 4" descr="C:\BOOKS\UML\process\modguide\images\ucrea1.gif"/>
          <p:cNvPicPr>
            <a:picLocks noChangeAspect="1" noChangeArrowheads="1"/>
          </p:cNvPicPr>
          <p:nvPr/>
        </p:nvPicPr>
        <p:blipFill>
          <a:blip r:embed="rId3" cstate="print"/>
          <a:srcRect/>
          <a:stretch>
            <a:fillRect/>
          </a:stretch>
        </p:blipFill>
        <p:spPr bwMode="auto">
          <a:xfrm>
            <a:off x="2057400" y="2280773"/>
            <a:ext cx="3886200" cy="1529227"/>
          </a:xfrm>
          <a:prstGeom prst="rect">
            <a:avLst/>
          </a:prstGeom>
          <a:noFill/>
          <a:ln w="9525">
            <a:noFill/>
            <a:miter lim="800000"/>
            <a:headEnd/>
            <a:tailEnd/>
          </a:ln>
        </p:spPr>
      </p:pic>
      <p:pic>
        <p:nvPicPr>
          <p:cNvPr id="5" name="Picture 2" descr="a collaboration diagram depicting a use-case realization"/>
          <p:cNvPicPr>
            <a:picLocks noChangeAspect="1" noChangeArrowheads="1"/>
          </p:cNvPicPr>
          <p:nvPr/>
        </p:nvPicPr>
        <p:blipFill>
          <a:blip r:embed="rId4" cstate="print"/>
          <a:srcRect/>
          <a:stretch>
            <a:fillRect/>
          </a:stretch>
        </p:blipFill>
        <p:spPr bwMode="auto">
          <a:xfrm>
            <a:off x="6781800" y="1899773"/>
            <a:ext cx="1056068" cy="685800"/>
          </a:xfrm>
          <a:prstGeom prst="rect">
            <a:avLst/>
          </a:prstGeom>
          <a:noFill/>
          <a:ln w="9525">
            <a:noFill/>
            <a:miter lim="800000"/>
            <a:headEnd/>
            <a:tailEnd/>
          </a:ln>
        </p:spPr>
      </p:pic>
      <p:pic>
        <p:nvPicPr>
          <p:cNvPr id="6" name="Picture 6" descr="C:\BOOKS\UML\process\modguide\images\md_seqd3.gif"/>
          <p:cNvPicPr>
            <a:picLocks noChangeAspect="1" noChangeArrowheads="1"/>
          </p:cNvPicPr>
          <p:nvPr/>
        </p:nvPicPr>
        <p:blipFill>
          <a:blip r:embed="rId5" cstate="print"/>
          <a:srcRect/>
          <a:stretch>
            <a:fillRect/>
          </a:stretch>
        </p:blipFill>
        <p:spPr bwMode="auto">
          <a:xfrm>
            <a:off x="6858000" y="2890373"/>
            <a:ext cx="966189"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realization Example</a:t>
            </a:r>
            <a:endParaRPr lang="en-US" dirty="0"/>
          </a:p>
        </p:txBody>
      </p:sp>
      <p:sp>
        <p:nvSpPr>
          <p:cNvPr id="3" name="Content Placeholder 2"/>
          <p:cNvSpPr>
            <a:spLocks noGrp="1"/>
          </p:cNvSpPr>
          <p:nvPr>
            <p:ph idx="1"/>
          </p:nvPr>
        </p:nvSpPr>
        <p:spPr>
          <a:xfrm>
            <a:off x="228600" y="3048000"/>
            <a:ext cx="5029200" cy="3276600"/>
          </a:xfrm>
        </p:spPr>
        <p:txBody>
          <a:bodyPr/>
          <a:lstStyle/>
          <a:p>
            <a:r>
              <a:rPr lang="en-US" sz="2000" dirty="0" smtClean="0"/>
              <a:t>Class diagram – Analysis stereotype</a:t>
            </a:r>
          </a:p>
          <a:p>
            <a:r>
              <a:rPr lang="en-US" sz="2000" dirty="0" smtClean="0"/>
              <a:t>At analysis stage</a:t>
            </a:r>
          </a:p>
          <a:p>
            <a:r>
              <a:rPr lang="en-US" sz="2000" dirty="0" smtClean="0"/>
              <a:t>Boundary class- </a:t>
            </a:r>
          </a:p>
          <a:p>
            <a:pPr lvl="1"/>
            <a:r>
              <a:rPr lang="en-US" sz="1700" dirty="0" smtClean="0"/>
              <a:t>Handle the communication between actors and system internal components</a:t>
            </a:r>
          </a:p>
          <a:p>
            <a:r>
              <a:rPr lang="en-US" sz="2000" dirty="0" smtClean="0"/>
              <a:t>Entity class</a:t>
            </a:r>
          </a:p>
          <a:p>
            <a:pPr lvl="1"/>
            <a:r>
              <a:rPr lang="en-US" sz="1700" dirty="0" smtClean="0"/>
              <a:t>Model for information handled by system and behavior associated with information</a:t>
            </a:r>
          </a:p>
          <a:p>
            <a:r>
              <a:rPr lang="en-US" sz="2000" dirty="0" smtClean="0"/>
              <a:t>Control class</a:t>
            </a:r>
          </a:p>
          <a:p>
            <a:pPr lvl="1"/>
            <a:r>
              <a:rPr lang="en-US" sz="1700" dirty="0" smtClean="0"/>
              <a:t>Handle the flow of control for a use case </a:t>
            </a:r>
          </a:p>
          <a:p>
            <a:pPr lvl="1"/>
            <a:endParaRPr lang="en-US" sz="1700" dirty="0" smtClean="0"/>
          </a:p>
        </p:txBody>
      </p:sp>
      <p:pic>
        <p:nvPicPr>
          <p:cNvPr id="5" name="Picture 2" descr="a collaboration diagram depicting a use-case realization"/>
          <p:cNvPicPr>
            <a:picLocks noChangeAspect="1" noChangeArrowheads="1"/>
          </p:cNvPicPr>
          <p:nvPr/>
        </p:nvPicPr>
        <p:blipFill>
          <a:blip r:embed="rId2" cstate="print"/>
          <a:srcRect/>
          <a:stretch>
            <a:fillRect/>
          </a:stretch>
        </p:blipFill>
        <p:spPr bwMode="auto">
          <a:xfrm>
            <a:off x="457200" y="1143001"/>
            <a:ext cx="2895600" cy="1880374"/>
          </a:xfrm>
          <a:prstGeom prst="rect">
            <a:avLst/>
          </a:prstGeom>
          <a:noFill/>
          <a:ln w="9525">
            <a:noFill/>
            <a:miter lim="800000"/>
            <a:headEnd/>
            <a:tailEnd/>
          </a:ln>
        </p:spPr>
      </p:pic>
      <p:pic>
        <p:nvPicPr>
          <p:cNvPr id="6" name="Picture 6" descr="C:\BOOKS\UML\process\modguide\images\md_seqd3.gif"/>
          <p:cNvPicPr>
            <a:picLocks noChangeAspect="1" noChangeArrowheads="1"/>
          </p:cNvPicPr>
          <p:nvPr/>
        </p:nvPicPr>
        <p:blipFill>
          <a:blip r:embed="rId3" cstate="print"/>
          <a:srcRect/>
          <a:stretch>
            <a:fillRect/>
          </a:stretch>
        </p:blipFill>
        <p:spPr bwMode="auto">
          <a:xfrm>
            <a:off x="5257800" y="2914650"/>
            <a:ext cx="3667125" cy="318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 </a:t>
            </a:r>
            <a:r>
              <a:rPr lang="en-US" dirty="0"/>
              <a:t>&amp; references</a:t>
            </a:r>
          </a:p>
        </p:txBody>
      </p:sp>
      <p:sp>
        <p:nvSpPr>
          <p:cNvPr id="26627" name="Rectangle 3"/>
          <p:cNvSpPr>
            <a:spLocks noGrp="1" noChangeArrowheads="1"/>
          </p:cNvSpPr>
          <p:nvPr>
            <p:ph idx="1"/>
          </p:nvPr>
        </p:nvSpPr>
        <p:spPr>
          <a:xfrm>
            <a:off x="304800" y="1295400"/>
            <a:ext cx="8458200" cy="5181600"/>
          </a:xfrm>
        </p:spPr>
        <p:txBody>
          <a:bodyPr/>
          <a:lstStyle/>
          <a:p>
            <a:r>
              <a:rPr lang="en-US" dirty="0"/>
              <a:t>Resources</a:t>
            </a:r>
          </a:p>
          <a:p>
            <a:pPr lvl="1"/>
            <a:r>
              <a:rPr lang="en-US" sz="2200" dirty="0" smtClean="0">
                <a:hlinkClick r:id="rId3"/>
              </a:rPr>
              <a:t>http://en.wikipedia.org/wiki/Unified_Modeling_Language</a:t>
            </a:r>
            <a:r>
              <a:rPr lang="en-US" sz="2200" dirty="0" smtClean="0"/>
              <a:t> </a:t>
            </a:r>
          </a:p>
          <a:p>
            <a:pPr lvl="1"/>
            <a:r>
              <a:rPr lang="en-US" dirty="0" smtClean="0"/>
              <a:t>Technical CD in Rational Rose software</a:t>
            </a:r>
          </a:p>
          <a:p>
            <a:pPr lvl="1"/>
            <a:r>
              <a:rPr lang="en-US" dirty="0" err="1" smtClean="0"/>
              <a:t>EAExample.eap</a:t>
            </a:r>
            <a:r>
              <a:rPr lang="en-US" dirty="0" smtClean="0"/>
              <a:t> (EA 8.0)</a:t>
            </a:r>
          </a:p>
          <a:p>
            <a:r>
              <a:rPr lang="en-US" dirty="0"/>
              <a:t>Recommended readings</a:t>
            </a:r>
          </a:p>
          <a:p>
            <a:pPr lvl="1"/>
            <a:r>
              <a:rPr lang="en-US" dirty="0" smtClean="0"/>
              <a:t>The unified modeling language reference manual</a:t>
            </a:r>
          </a:p>
          <a:p>
            <a:r>
              <a:rPr lang="en-US" dirty="0" smtClean="0"/>
              <a:t>UML Tools:</a:t>
            </a:r>
          </a:p>
          <a:p>
            <a:pPr lvl="1"/>
            <a:r>
              <a:rPr lang="en-US" dirty="0" smtClean="0"/>
              <a:t>Enterprise Architect (EA </a:t>
            </a:r>
            <a:r>
              <a:rPr lang="en-US" dirty="0"/>
              <a:t>- </a:t>
            </a:r>
            <a:r>
              <a:rPr lang="en-US" sz="1800" dirty="0"/>
              <a:t>http://www.sparxsystems.com.au</a:t>
            </a:r>
            <a:r>
              <a:rPr lang="en-US" sz="1800" dirty="0" smtClean="0"/>
              <a:t>/</a:t>
            </a:r>
            <a:r>
              <a:rPr lang="en-US" dirty="0" smtClean="0"/>
              <a:t>)</a:t>
            </a:r>
          </a:p>
          <a:p>
            <a:pPr lvl="1"/>
            <a:r>
              <a:rPr lang="en-US" dirty="0" smtClean="0"/>
              <a:t>Visio</a:t>
            </a:r>
          </a:p>
          <a:p>
            <a:pPr lvl="1"/>
            <a:r>
              <a:rPr lang="en-US" dirty="0" smtClean="0"/>
              <a:t>Rational Rose</a:t>
            </a:r>
          </a:p>
          <a:p>
            <a:pPr lvl="1"/>
            <a:r>
              <a:rPr lang="en-US" dirty="0" err="1" smtClean="0"/>
              <a:t>Astah</a:t>
            </a:r>
            <a:r>
              <a:rPr lang="en-US" dirty="0" smtClean="0"/>
              <a:t>: </a:t>
            </a:r>
            <a:r>
              <a:rPr lang="en-US" dirty="0" smtClean="0">
                <a:hlinkClick r:id="rId4"/>
              </a:rPr>
              <a:t>http://astah.net/editions/community</a:t>
            </a:r>
            <a:endParaRPr lang="en-US" dirty="0" smtClean="0"/>
          </a:p>
          <a:p>
            <a:pPr lvl="1"/>
            <a:r>
              <a:rPr lang="en-US" dirty="0" err="1" smtClean="0"/>
              <a:t>StarUML</a:t>
            </a:r>
            <a:endParaRPr lang="en-US" dirty="0" smtClean="0"/>
          </a:p>
          <a:p>
            <a:endParaRPr lang="en-US" sz="18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24384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10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UML</a:t>
            </a:r>
            <a:r>
              <a:rPr lang="en-US" dirty="0"/>
              <a:t>?</a:t>
            </a:r>
          </a:p>
        </p:txBody>
      </p:sp>
      <p:sp>
        <p:nvSpPr>
          <p:cNvPr id="3" name="Content Placeholder 2"/>
          <p:cNvSpPr>
            <a:spLocks noGrp="1"/>
          </p:cNvSpPr>
          <p:nvPr>
            <p:ph idx="1"/>
          </p:nvPr>
        </p:nvSpPr>
        <p:spPr>
          <a:xfrm>
            <a:off x="457200" y="1371600"/>
            <a:ext cx="8229600" cy="4525963"/>
          </a:xfrm>
        </p:spPr>
        <p:txBody>
          <a:bodyPr/>
          <a:lstStyle/>
          <a:p>
            <a:r>
              <a:rPr lang="en-US" sz="2800" dirty="0"/>
              <a:t>Graphical </a:t>
            </a:r>
            <a:r>
              <a:rPr lang="en-US" sz="2800" dirty="0" smtClean="0"/>
              <a:t>notation</a:t>
            </a:r>
          </a:p>
          <a:p>
            <a:pPr lvl="1"/>
            <a:r>
              <a:rPr lang="en-US" sz="2800" dirty="0"/>
              <a:t>A picture is worth a thousand </a:t>
            </a:r>
            <a:r>
              <a:rPr lang="en-US" sz="2800" dirty="0" smtClean="0"/>
              <a:t>words</a:t>
            </a:r>
          </a:p>
          <a:p>
            <a:r>
              <a:rPr lang="en-US" sz="2800" b="1" i="1" dirty="0">
                <a:solidFill>
                  <a:srgbClr val="FF0000"/>
                </a:solidFill>
              </a:rPr>
              <a:t>Standard </a:t>
            </a:r>
            <a:r>
              <a:rPr lang="en-US" sz="2800" b="1" i="1" dirty="0" smtClean="0">
                <a:solidFill>
                  <a:srgbClr val="FF0000"/>
                </a:solidFill>
              </a:rPr>
              <a:t>communication</a:t>
            </a:r>
            <a:r>
              <a:rPr lang="en-US" sz="2800" dirty="0" smtClean="0"/>
              <a:t> language</a:t>
            </a:r>
          </a:p>
          <a:p>
            <a:r>
              <a:rPr lang="en-US" sz="2800" dirty="0"/>
              <a:t>Provides multiple diagrams for capturing different </a:t>
            </a:r>
            <a:r>
              <a:rPr lang="en-US" sz="2800" b="1" i="1" dirty="0" smtClean="0">
                <a:solidFill>
                  <a:srgbClr val="FF0000"/>
                </a:solidFill>
              </a:rPr>
              <a:t>Architectural Views</a:t>
            </a:r>
          </a:p>
          <a:p>
            <a:r>
              <a:rPr lang="en-US" sz="2800" dirty="0"/>
              <a:t>Promotes component </a:t>
            </a:r>
            <a:r>
              <a:rPr lang="en-US" sz="2800" dirty="0" smtClean="0"/>
              <a:t>reusability</a:t>
            </a:r>
          </a:p>
          <a:p>
            <a:pPr marL="0" indent="0">
              <a:buNone/>
            </a:pPr>
            <a:r>
              <a:rPr lang="en-US" sz="2800" dirty="0" smtClean="0"/>
              <a:t>UML </a:t>
            </a:r>
            <a:r>
              <a:rPr lang="en-US" sz="2800" dirty="0"/>
              <a:t>is a standard language for </a:t>
            </a:r>
            <a:r>
              <a:rPr lang="en-US" sz="2800" b="1" i="1" dirty="0">
                <a:solidFill>
                  <a:srgbClr val="FF0000"/>
                </a:solidFill>
              </a:rPr>
              <a:t>visualizing, specifying, constructing, and documenting </a:t>
            </a:r>
            <a:r>
              <a:rPr lang="en-US" sz="2800" dirty="0"/>
              <a:t>software systems</a:t>
            </a:r>
          </a:p>
        </p:txBody>
      </p:sp>
    </p:spTree>
    <p:extLst>
      <p:ext uri="{BB962C8B-B14F-4D97-AF65-F5344CB8AC3E}">
        <p14:creationId xmlns:p14="http://schemas.microsoft.com/office/powerpoint/2010/main" val="348127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828675"/>
          </a:xfrm>
        </p:spPr>
        <p:txBody>
          <a:bodyPr/>
          <a:lstStyle/>
          <a:p>
            <a:r>
              <a:rPr lang="en-US" dirty="0"/>
              <a:t>UML Architectural Views and Diagrams</a:t>
            </a:r>
          </a:p>
        </p:txBody>
      </p:sp>
      <p:sp>
        <p:nvSpPr>
          <p:cNvPr id="3" name="Content Placeholder 2"/>
          <p:cNvSpPr>
            <a:spLocks noGrp="1"/>
          </p:cNvSpPr>
          <p:nvPr>
            <p:ph idx="1"/>
          </p:nvPr>
        </p:nvSpPr>
        <p:spPr>
          <a:xfrm>
            <a:off x="304800" y="1143000"/>
            <a:ext cx="8458200" cy="762000"/>
          </a:xfrm>
        </p:spPr>
        <p:txBody>
          <a:bodyPr/>
          <a:lstStyle/>
          <a:p>
            <a:r>
              <a:rPr lang="en-US" sz="2000" dirty="0"/>
              <a:t>UML defines 13 diagrams that describe 4+1 architectural </a:t>
            </a:r>
            <a:r>
              <a:rPr lang="en-US" sz="2000" dirty="0" smtClean="0"/>
              <a:t>views</a:t>
            </a:r>
          </a:p>
          <a:p>
            <a:pPr marL="0" indent="0">
              <a:buNone/>
            </a:pPr>
            <a:r>
              <a:rPr lang="en-US" sz="1600" dirty="0" smtClean="0"/>
              <a:t>       4+1 architectural views model was proposed by Philippe </a:t>
            </a:r>
            <a:r>
              <a:rPr lang="en-US" sz="1600" dirty="0" err="1" smtClean="0"/>
              <a:t>Kruchten</a:t>
            </a:r>
            <a:r>
              <a:rPr lang="en-US" sz="1600" dirty="0" smtClean="0"/>
              <a:t>, IBM</a:t>
            </a: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981200"/>
            <a:ext cx="7315200" cy="4255248"/>
          </a:xfrm>
          <a:prstGeom prst="rect">
            <a:avLst/>
          </a:prstGeom>
        </p:spPr>
      </p:pic>
    </p:spTree>
    <p:extLst>
      <p:ext uri="{BB962C8B-B14F-4D97-AF65-F5344CB8AC3E}">
        <p14:creationId xmlns:p14="http://schemas.microsoft.com/office/powerpoint/2010/main" val="1961899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Overview </a:t>
            </a:r>
            <a:endParaRPr lang="en-US" dirty="0"/>
          </a:p>
        </p:txBody>
      </p:sp>
      <p:sp>
        <p:nvSpPr>
          <p:cNvPr id="4" name="Rounded Rectangle 3"/>
          <p:cNvSpPr/>
          <p:nvPr/>
        </p:nvSpPr>
        <p:spPr bwMode="auto">
          <a:xfrm>
            <a:off x="1524000" y="3124200"/>
            <a:ext cx="2133600" cy="685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bg1"/>
                </a:solidFill>
                <a:effectLst/>
                <a:latin typeface="Times New Roman" pitchFamily="18" charset="0"/>
              </a:rPr>
              <a:t>Things</a:t>
            </a:r>
          </a:p>
        </p:txBody>
      </p:sp>
      <p:sp>
        <p:nvSpPr>
          <p:cNvPr id="5" name="Rounded Rectangle 4"/>
          <p:cNvSpPr/>
          <p:nvPr/>
        </p:nvSpPr>
        <p:spPr bwMode="auto">
          <a:xfrm>
            <a:off x="1524000" y="4343400"/>
            <a:ext cx="2133600" cy="6096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dirty="0" smtClean="0">
                <a:solidFill>
                  <a:schemeClr val="bg1"/>
                </a:solidFill>
                <a:latin typeface="Times New Roman" pitchFamily="18" charset="0"/>
              </a:rPr>
              <a:t>Relationship </a:t>
            </a:r>
            <a:endParaRPr kumimoji="1" lang="en-US" sz="2400" b="0" i="0" u="none" strike="noStrike" cap="none" normalizeH="0" baseline="0" dirty="0" smtClean="0">
              <a:ln>
                <a:noFill/>
              </a:ln>
              <a:solidFill>
                <a:schemeClr val="bg1"/>
              </a:solidFill>
              <a:effectLst/>
              <a:latin typeface="Times New Roman" pitchFamily="18" charset="0"/>
            </a:endParaRPr>
          </a:p>
        </p:txBody>
      </p:sp>
      <p:sp>
        <p:nvSpPr>
          <p:cNvPr id="6" name="Rounded Rectangle 5"/>
          <p:cNvSpPr/>
          <p:nvPr/>
        </p:nvSpPr>
        <p:spPr bwMode="auto">
          <a:xfrm>
            <a:off x="5105400" y="3124200"/>
            <a:ext cx="2133600" cy="1752600"/>
          </a:xfrm>
          <a:prstGeom prst="roundRect">
            <a:avLst/>
          </a:prstGeom>
          <a:solidFill>
            <a:srgbClr val="FFC00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dirty="0" smtClean="0">
                <a:latin typeface="Times New Roman" pitchFamily="18" charset="0"/>
              </a:rPr>
              <a:t>Diagram </a:t>
            </a:r>
            <a:endParaRPr kumimoji="1" lang="en-US" sz="2400" b="0" i="0" u="none" strike="noStrike" cap="none" normalizeH="0" baseline="0" dirty="0" smtClean="0">
              <a:ln>
                <a:noFill/>
              </a:ln>
              <a:solidFill>
                <a:schemeClr val="tx1"/>
              </a:solidFill>
              <a:effectLst/>
              <a:latin typeface="Times New Roman" pitchFamily="18" charset="0"/>
            </a:endParaRPr>
          </a:p>
        </p:txBody>
      </p:sp>
      <p:sp>
        <p:nvSpPr>
          <p:cNvPr id="7" name="Right Brace 6"/>
          <p:cNvSpPr/>
          <p:nvPr/>
        </p:nvSpPr>
        <p:spPr bwMode="auto">
          <a:xfrm>
            <a:off x="3886200" y="2971800"/>
            <a:ext cx="457200" cy="2133600"/>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8" name="Plus 7"/>
          <p:cNvSpPr/>
          <p:nvPr/>
        </p:nvSpPr>
        <p:spPr bwMode="auto">
          <a:xfrm>
            <a:off x="2438400" y="3886200"/>
            <a:ext cx="381000" cy="38100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9" name="Equal 8"/>
          <p:cNvSpPr/>
          <p:nvPr/>
        </p:nvSpPr>
        <p:spPr bwMode="auto">
          <a:xfrm>
            <a:off x="4495800" y="3962400"/>
            <a:ext cx="457200" cy="228600"/>
          </a:xfrm>
          <a:prstGeom prst="mathEqual">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0" name="Rounded Rectangle 9"/>
          <p:cNvSpPr/>
          <p:nvPr/>
        </p:nvSpPr>
        <p:spPr bwMode="auto">
          <a:xfrm>
            <a:off x="228600" y="1447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1" name="Rounded Rectangle 10"/>
          <p:cNvSpPr/>
          <p:nvPr/>
        </p:nvSpPr>
        <p:spPr bwMode="auto">
          <a:xfrm>
            <a:off x="228600" y="1828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b="0" i="0" u="none" strike="noStrike" cap="none" normalizeH="0" baseline="0" dirty="0" smtClean="0">
                <a:ln>
                  <a:noFill/>
                </a:ln>
                <a:solidFill>
                  <a:schemeClr val="tx1"/>
                </a:solidFill>
                <a:effectLst/>
                <a:latin typeface="Times New Roman" pitchFamily="18" charset="0"/>
              </a:rPr>
              <a:t>Behavior</a:t>
            </a:r>
            <a:r>
              <a:rPr kumimoji="1" lang="en-US" sz="1500" b="0" i="0" u="none" strike="noStrike" cap="none" normalizeH="0" dirty="0" smtClean="0">
                <a:ln>
                  <a:noFill/>
                </a:ln>
                <a:solidFill>
                  <a:schemeClr val="tx1"/>
                </a:solidFill>
                <a:effectLst/>
                <a:latin typeface="Times New Roman" pitchFamily="18" charset="0"/>
              </a:rPr>
              <a:t>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2" name="Rounded Rectangle 11"/>
          <p:cNvSpPr/>
          <p:nvPr/>
        </p:nvSpPr>
        <p:spPr bwMode="auto">
          <a:xfrm>
            <a:off x="228600" y="2209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b="0" i="0" u="none" strike="noStrike" cap="none" normalizeH="0" baseline="0" dirty="0" smtClean="0">
                <a:ln>
                  <a:noFill/>
                </a:ln>
                <a:solidFill>
                  <a:schemeClr val="tx1"/>
                </a:solidFill>
                <a:effectLst/>
                <a:latin typeface="Times New Roman" pitchFamily="18" charset="0"/>
              </a:rPr>
              <a:t>Group things</a:t>
            </a:r>
          </a:p>
        </p:txBody>
      </p:sp>
      <p:sp>
        <p:nvSpPr>
          <p:cNvPr id="13" name="Rounded Rectangle 12"/>
          <p:cNvSpPr/>
          <p:nvPr/>
        </p:nvSpPr>
        <p:spPr bwMode="auto">
          <a:xfrm>
            <a:off x="228600" y="2590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Annotation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4" name="Right Arrow 13"/>
          <p:cNvSpPr/>
          <p:nvPr/>
        </p:nvSpPr>
        <p:spPr bwMode="auto">
          <a:xfrm>
            <a:off x="1981200" y="1524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5" name="Right Arrow 14"/>
          <p:cNvSpPr/>
          <p:nvPr/>
        </p:nvSpPr>
        <p:spPr bwMode="auto">
          <a:xfrm>
            <a:off x="1981200" y="1905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6" name="Right Arrow 15"/>
          <p:cNvSpPr/>
          <p:nvPr/>
        </p:nvSpPr>
        <p:spPr bwMode="auto">
          <a:xfrm>
            <a:off x="1981200" y="2286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7" name="Right Arrow 16"/>
          <p:cNvSpPr/>
          <p:nvPr/>
        </p:nvSpPr>
        <p:spPr bwMode="auto">
          <a:xfrm>
            <a:off x="1981200" y="2667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2362200" y="1371600"/>
            <a:ext cx="1981200" cy="4572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Class, interface, collaboration,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use case, components, nodes</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19" name="Rectangle 18"/>
          <p:cNvSpPr/>
          <p:nvPr/>
        </p:nvSpPr>
        <p:spPr bwMode="auto">
          <a:xfrm>
            <a:off x="2362200" y="1828800"/>
            <a:ext cx="38100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Times New Roman" pitchFamily="18" charset="0"/>
              </a:rPr>
              <a:t>Interaction,</a:t>
            </a:r>
            <a:r>
              <a:rPr kumimoji="1" lang="en-US" sz="1200" b="0" i="0" u="none" strike="noStrike" cap="none" normalizeH="0" dirty="0" smtClean="0">
                <a:ln>
                  <a:noFill/>
                </a:ln>
                <a:solidFill>
                  <a:schemeClr val="tx1"/>
                </a:solidFill>
                <a:effectLst/>
                <a:latin typeface="Times New Roman" pitchFamily="18" charset="0"/>
              </a:rPr>
              <a:t> State machine </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0" name="Rectangle 19"/>
          <p:cNvSpPr/>
          <p:nvPr/>
        </p:nvSpPr>
        <p:spPr bwMode="auto">
          <a:xfrm>
            <a:off x="2362200" y="2209800"/>
            <a:ext cx="38100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Times New Roman" pitchFamily="18" charset="0"/>
              </a:rPr>
              <a:t>Package</a:t>
            </a:r>
            <a:r>
              <a:rPr kumimoji="1" lang="en-US" sz="1200" b="0" i="0" u="none" strike="noStrike" cap="none" normalizeH="0" dirty="0" smtClean="0">
                <a:ln>
                  <a:noFill/>
                </a:ln>
                <a:solidFill>
                  <a:schemeClr val="tx1"/>
                </a:solidFill>
                <a:effectLst/>
                <a:latin typeface="Times New Roman" pitchFamily="18" charset="0"/>
              </a:rPr>
              <a:t> </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1" name="Rectangle 20"/>
          <p:cNvSpPr/>
          <p:nvPr/>
        </p:nvSpPr>
        <p:spPr bwMode="auto">
          <a:xfrm>
            <a:off x="2362200" y="2590800"/>
            <a:ext cx="6858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Note</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2" name="Rounded Rectangle 21"/>
          <p:cNvSpPr/>
          <p:nvPr/>
        </p:nvSpPr>
        <p:spPr bwMode="auto">
          <a:xfrm>
            <a:off x="228600" y="5334000"/>
            <a:ext cx="1981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Relationship</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23" name="Right Arrow 22"/>
          <p:cNvSpPr/>
          <p:nvPr/>
        </p:nvSpPr>
        <p:spPr bwMode="auto">
          <a:xfrm>
            <a:off x="2438400" y="54102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2819400" y="5334000"/>
            <a:ext cx="1905000" cy="3810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Dependency, Aggregation,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Association, Generalization</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8" name="Rounded Rectangle 27"/>
          <p:cNvSpPr/>
          <p:nvPr/>
        </p:nvSpPr>
        <p:spPr bwMode="auto">
          <a:xfrm>
            <a:off x="228600" y="5867400"/>
            <a:ext cx="1981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Behavior Relationship</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29" name="Right Arrow 28"/>
          <p:cNvSpPr/>
          <p:nvPr/>
        </p:nvSpPr>
        <p:spPr bwMode="auto">
          <a:xfrm>
            <a:off x="2438400" y="59436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30" name="Rectangle 29"/>
          <p:cNvSpPr/>
          <p:nvPr/>
        </p:nvSpPr>
        <p:spPr bwMode="auto">
          <a:xfrm>
            <a:off x="2819400" y="5867400"/>
            <a:ext cx="35052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Communication, Includes,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Extends, Generalizes</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31" name="Rounded Rectangle 30"/>
          <p:cNvSpPr/>
          <p:nvPr/>
        </p:nvSpPr>
        <p:spPr bwMode="auto">
          <a:xfrm>
            <a:off x="5334000" y="2209800"/>
            <a:ext cx="1676400" cy="304800"/>
          </a:xfrm>
          <a:prstGeom prst="roundRect">
            <a:avLst/>
          </a:prstGeom>
          <a:solidFill>
            <a:srgbClr val="FFCC66"/>
          </a:solidFill>
          <a:ln w="9525" cap="flat" cmpd="sng" algn="ctr">
            <a:solidFill>
              <a:srgbClr val="FFCC66"/>
            </a:solidFill>
            <a:prstDash val="solid"/>
            <a:round/>
            <a:headEnd type="none" w="med" len="med"/>
            <a:tailEnd type="none" w="med" len="med"/>
          </a:ln>
          <a:effectLst>
            <a:innerShdw blurRad="63500" dist="50800" dir="189000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Diagram</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32" name="Rounded Rectangle 31"/>
          <p:cNvSpPr/>
          <p:nvPr/>
        </p:nvSpPr>
        <p:spPr bwMode="auto">
          <a:xfrm>
            <a:off x="5334000" y="5410200"/>
            <a:ext cx="1752600" cy="304800"/>
          </a:xfrm>
          <a:prstGeom prst="roundRect">
            <a:avLst/>
          </a:prstGeom>
          <a:solidFill>
            <a:srgbClr val="FFCC66"/>
          </a:solidFill>
          <a:ln w="9525" cap="flat" cmpd="sng" algn="ctr">
            <a:solidFill>
              <a:srgbClr val="FFCC66"/>
            </a:solidFill>
            <a:prstDash val="solid"/>
            <a:round/>
            <a:headEnd type="none" w="med" len="med"/>
            <a:tailEnd type="none" w="med" len="med"/>
          </a:ln>
          <a:effectLst>
            <a:innerShdw blurRad="63500" dist="50800" dir="189000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Behavioral Diagram</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33" name="Rectangle 32"/>
          <p:cNvSpPr/>
          <p:nvPr/>
        </p:nvSpPr>
        <p:spPr bwMode="auto">
          <a:xfrm>
            <a:off x="7315200" y="16764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1" i="0" u="none" strike="noStrike" cap="none" normalizeH="0" baseline="0" dirty="0" smtClean="0">
                <a:ln>
                  <a:noFill/>
                </a:ln>
                <a:solidFill>
                  <a:schemeClr val="tx1"/>
                </a:solidFill>
                <a:effectLst/>
                <a:latin typeface="Times New Roman" pitchFamily="18" charset="0"/>
              </a:rPr>
              <a:t>Class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dirty="0" smtClean="0">
                <a:latin typeface="Times New Roman" pitchFamily="18" charset="0"/>
              </a:rPr>
              <a:t>Object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Component</a:t>
            </a:r>
            <a:r>
              <a:rPr kumimoji="1" lang="en-US" sz="1300" b="0" i="0" u="none" strike="noStrike" cap="none" normalizeH="0" dirty="0" smtClean="0">
                <a:ln>
                  <a:noFill/>
                </a:ln>
                <a:solidFill>
                  <a:schemeClr val="tx1"/>
                </a:solidFill>
                <a:effectLst/>
                <a:latin typeface="Times New Roman" pitchFamily="18" charset="0"/>
              </a:rPr>
              <a:t>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aseline="0" dirty="0" smtClean="0">
                <a:latin typeface="Times New Roman" pitchFamily="18" charset="0"/>
              </a:rPr>
              <a:t>Deployment</a:t>
            </a:r>
            <a:r>
              <a:rPr kumimoji="1" lang="en-US" sz="1300" dirty="0" smtClean="0">
                <a:latin typeface="Times New Roman" pitchFamily="18" charset="0"/>
              </a:rPr>
              <a:t> diagram</a:t>
            </a:r>
            <a:endParaRPr kumimoji="1" lang="en-US" sz="1300" b="0" i="0" u="none" strike="noStrike" cap="none" normalizeH="0" baseline="0" dirty="0" smtClean="0">
              <a:ln>
                <a:noFill/>
              </a:ln>
              <a:solidFill>
                <a:schemeClr val="tx1"/>
              </a:solidFill>
              <a:effectLst/>
              <a:latin typeface="Times New Roman" pitchFamily="18" charset="0"/>
            </a:endParaRPr>
          </a:p>
        </p:txBody>
      </p:sp>
      <p:sp>
        <p:nvSpPr>
          <p:cNvPr id="34" name="Rectangle 33"/>
          <p:cNvSpPr/>
          <p:nvPr/>
        </p:nvSpPr>
        <p:spPr bwMode="auto">
          <a:xfrm>
            <a:off x="7315200" y="50292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endParaRPr kumimoji="1" lang="en-US" sz="1300" b="0" i="0" u="none" strike="noStrike" cap="none" normalizeH="0" baseline="0" dirty="0" smtClean="0">
              <a:ln>
                <a:noFill/>
              </a:ln>
              <a:solidFill>
                <a:schemeClr val="tx1"/>
              </a:solidFill>
              <a:effectLst/>
              <a:latin typeface="Times New Roman" pitchFamily="18" charset="0"/>
            </a:endParaRPr>
          </a:p>
        </p:txBody>
      </p:sp>
      <p:sp>
        <p:nvSpPr>
          <p:cNvPr id="36" name="Rectangle 35"/>
          <p:cNvSpPr/>
          <p:nvPr/>
        </p:nvSpPr>
        <p:spPr bwMode="auto">
          <a:xfrm>
            <a:off x="7315200" y="50292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 </a:t>
            </a:r>
            <a:r>
              <a:rPr kumimoji="1" lang="en-US" sz="1300" b="1" i="0" u="none" strike="noStrike" cap="none" normalizeH="0" baseline="0" dirty="0" smtClean="0">
                <a:ln>
                  <a:noFill/>
                </a:ln>
                <a:solidFill>
                  <a:schemeClr val="tx1"/>
                </a:solidFill>
                <a:effectLst/>
                <a:latin typeface="Times New Roman" pitchFamily="18" charset="0"/>
              </a:rPr>
              <a:t>Use</a:t>
            </a:r>
            <a:r>
              <a:rPr kumimoji="1" lang="en-US" sz="1300" b="1" i="0" u="none" strike="noStrike" cap="none" normalizeH="0" dirty="0" smtClean="0">
                <a:ln>
                  <a:noFill/>
                </a:ln>
                <a:solidFill>
                  <a:schemeClr val="tx1"/>
                </a:solidFill>
                <a:effectLst/>
                <a:latin typeface="Times New Roman" pitchFamily="18" charset="0"/>
              </a:rPr>
              <a:t> case diagram</a:t>
            </a:r>
            <a:endParaRPr kumimoji="1" lang="en-US" sz="1300" b="1" i="0" u="none" strike="noStrike" cap="none" normalizeH="0" baseline="0" dirty="0" smtClean="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dirty="0" smtClean="0">
                <a:latin typeface="Times New Roman" pitchFamily="18" charset="0"/>
              </a:rPr>
              <a:t> </a:t>
            </a:r>
            <a:r>
              <a:rPr kumimoji="1" lang="en-US" sz="1300" b="1" dirty="0" smtClean="0">
                <a:latin typeface="Times New Roman" pitchFamily="18" charset="0"/>
              </a:rPr>
              <a:t>Activity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 </a:t>
            </a:r>
            <a:r>
              <a:rPr kumimoji="1" lang="en-US" sz="1300" b="1" i="0" u="none" strike="noStrike" cap="none" normalizeH="0" baseline="0" dirty="0" smtClean="0">
                <a:ln>
                  <a:noFill/>
                </a:ln>
                <a:solidFill>
                  <a:schemeClr val="tx1"/>
                </a:solidFill>
                <a:effectLst/>
                <a:latin typeface="Times New Roman" pitchFamily="18" charset="0"/>
              </a:rPr>
              <a:t>Interaction diagram</a:t>
            </a:r>
            <a:endParaRPr kumimoji="1" lang="en-US" sz="1300" b="1" i="0" u="none" strike="noStrike" cap="none" normalizeH="0" dirty="0" smtClean="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aseline="0" dirty="0" smtClean="0">
                <a:latin typeface="Times New Roman" pitchFamily="18" charset="0"/>
              </a:rPr>
              <a:t> State machine</a:t>
            </a:r>
            <a:r>
              <a:rPr kumimoji="1" lang="en-US" sz="1300" dirty="0" smtClean="0">
                <a:latin typeface="Times New Roman" pitchFamily="18" charset="0"/>
              </a:rPr>
              <a:t> diagram</a:t>
            </a:r>
            <a:endParaRPr kumimoji="1" lang="en-US" sz="13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 Use case diagram</a:t>
            </a:r>
            <a:endParaRPr lang="en-US" dirty="0"/>
          </a:p>
        </p:txBody>
      </p:sp>
      <p:sp>
        <p:nvSpPr>
          <p:cNvPr id="3" name="Content Placeholder 2"/>
          <p:cNvSpPr>
            <a:spLocks noGrp="1"/>
          </p:cNvSpPr>
          <p:nvPr>
            <p:ph idx="1"/>
          </p:nvPr>
        </p:nvSpPr>
        <p:spPr>
          <a:xfrm>
            <a:off x="304800" y="1143000"/>
            <a:ext cx="5410200" cy="2514600"/>
          </a:xfrm>
        </p:spPr>
        <p:txBody>
          <a:bodyPr/>
          <a:lstStyle/>
          <a:p>
            <a:r>
              <a:rPr lang="en-US" sz="2000" dirty="0"/>
              <a:t>Describes the functionality provided by </a:t>
            </a:r>
            <a:r>
              <a:rPr lang="en-US" sz="2000" dirty="0" smtClean="0"/>
              <a:t>system</a:t>
            </a:r>
          </a:p>
          <a:p>
            <a:r>
              <a:rPr lang="en-US" sz="2000" dirty="0"/>
              <a:t>A Use Case represents a discrete unit of interaction between a user (human or machine) and the system.</a:t>
            </a:r>
            <a:endParaRPr lang="en-US" sz="2000" dirty="0" smtClean="0"/>
          </a:p>
          <a:p>
            <a:r>
              <a:rPr lang="en-US" sz="2000" dirty="0"/>
              <a:t>Contains </a:t>
            </a:r>
            <a:r>
              <a:rPr lang="en-US" sz="2000" b="1" i="1" dirty="0">
                <a:solidFill>
                  <a:srgbClr val="FF0000"/>
                </a:solidFill>
              </a:rPr>
              <a:t>actors, use cases</a:t>
            </a:r>
            <a:r>
              <a:rPr lang="en-US" sz="2000" dirty="0"/>
              <a:t>, and </a:t>
            </a:r>
            <a:r>
              <a:rPr lang="en-US" sz="2000" b="1" i="1" dirty="0" smtClean="0">
                <a:solidFill>
                  <a:srgbClr val="FF0000"/>
                </a:solidFill>
              </a:rPr>
              <a:t>relationships</a:t>
            </a:r>
          </a:p>
        </p:txBody>
      </p:sp>
      <p:sp>
        <p:nvSpPr>
          <p:cNvPr id="8" name="TextBox 7"/>
          <p:cNvSpPr txBox="1"/>
          <p:nvPr/>
        </p:nvSpPr>
        <p:spPr>
          <a:xfrm>
            <a:off x="685800" y="5943600"/>
            <a:ext cx="5486400" cy="369332"/>
          </a:xfrm>
          <a:prstGeom prst="rect">
            <a:avLst/>
          </a:prstGeom>
          <a:noFill/>
        </p:spPr>
        <p:txBody>
          <a:bodyPr wrap="square" rtlCol="0">
            <a:spAutoFit/>
          </a:bodyPr>
          <a:lstStyle/>
          <a:p>
            <a:r>
              <a:rPr lang="en-US" dirty="0" err="1">
                <a:solidFill>
                  <a:srgbClr val="000080"/>
                </a:solidFill>
              </a:rPr>
              <a:t>BookShop</a:t>
            </a:r>
            <a:r>
              <a:rPr lang="en-US" dirty="0">
                <a:solidFill>
                  <a:srgbClr val="000080"/>
                </a:solidFill>
              </a:rPr>
              <a:t> Sample: Actors + Sell Book Use Cases</a:t>
            </a:r>
          </a:p>
        </p:txBody>
      </p:sp>
      <p:pic>
        <p:nvPicPr>
          <p:cNvPr id="14340" name="Picture 4" descr="C:\Users\hanhvtb\AppData\Local\Temp\SNAGHTML9d17d8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1143001"/>
            <a:ext cx="3124200" cy="5183332"/>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C:\Users\hanhvtb\AppData\Local\Temp\SNAGHTML9d24e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3524249"/>
            <a:ext cx="3562350" cy="241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86600" cy="828675"/>
          </a:xfrm>
        </p:spPr>
        <p:txBody>
          <a:bodyPr/>
          <a:lstStyle/>
          <a:p>
            <a:r>
              <a:rPr lang="en-US" dirty="0" smtClean="0"/>
              <a:t>Use case diagram – Structural things</a:t>
            </a:r>
            <a:endParaRPr lang="en-US" dirty="0"/>
          </a:p>
        </p:txBody>
      </p:sp>
      <p:sp>
        <p:nvSpPr>
          <p:cNvPr id="3" name="Content Placeholder 2"/>
          <p:cNvSpPr>
            <a:spLocks noGrp="1"/>
          </p:cNvSpPr>
          <p:nvPr>
            <p:ph idx="1"/>
          </p:nvPr>
        </p:nvSpPr>
        <p:spPr>
          <a:xfrm>
            <a:off x="304800" y="1143000"/>
            <a:ext cx="7620000" cy="5257800"/>
          </a:xfrm>
        </p:spPr>
        <p:txBody>
          <a:bodyPr/>
          <a:lstStyle/>
          <a:p>
            <a:r>
              <a:rPr lang="en-US" sz="3200" dirty="0" smtClean="0"/>
              <a:t>Actor:</a:t>
            </a:r>
          </a:p>
          <a:p>
            <a:pPr lvl="1"/>
            <a:r>
              <a:rPr lang="en-US" sz="2800" dirty="0" smtClean="0"/>
              <a:t>Can be human user, internal applications, external application</a:t>
            </a:r>
          </a:p>
          <a:p>
            <a:r>
              <a:rPr lang="en-US" sz="3200" dirty="0" smtClean="0"/>
              <a:t>Use case</a:t>
            </a:r>
          </a:p>
          <a:p>
            <a:pPr lvl="1"/>
            <a:r>
              <a:rPr lang="en-US" sz="2800" dirty="0" smtClean="0"/>
              <a:t>High level functionalities of a system</a:t>
            </a:r>
          </a:p>
        </p:txBody>
      </p:sp>
      <p:pic>
        <p:nvPicPr>
          <p:cNvPr id="4" name="Picture 3"/>
          <p:cNvPicPr>
            <a:picLocks noChangeAspect="1" noChangeArrowheads="1"/>
          </p:cNvPicPr>
          <p:nvPr/>
        </p:nvPicPr>
        <p:blipFill>
          <a:blip r:embed="rId2" cstate="print"/>
          <a:srcRect/>
          <a:stretch>
            <a:fillRect/>
          </a:stretch>
        </p:blipFill>
        <p:spPr bwMode="auto">
          <a:xfrm>
            <a:off x="7391400" y="1214120"/>
            <a:ext cx="1066800" cy="2062480"/>
          </a:xfrm>
          <a:prstGeom prst="rect">
            <a:avLst/>
          </a:prstGeom>
          <a:noFill/>
          <a:ln w="9525">
            <a:noFill/>
            <a:miter lim="800000"/>
            <a:headEnd/>
            <a:tailEnd/>
          </a:ln>
          <a:effectLst/>
        </p:spPr>
      </p:pic>
      <p:pic>
        <p:nvPicPr>
          <p:cNvPr id="15366" name="Picture 6" descr="C:\Users\hanhvtb\AppData\Local\Temp\SNAGHTML9d2fe5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3838574"/>
            <a:ext cx="4295775" cy="2486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 Relationship</a:t>
            </a:r>
            <a:endParaRPr lang="en-US" dirty="0"/>
          </a:p>
        </p:txBody>
      </p:sp>
      <p:sp>
        <p:nvSpPr>
          <p:cNvPr id="3" name="Content Placeholder 2"/>
          <p:cNvSpPr>
            <a:spLocks noGrp="1"/>
          </p:cNvSpPr>
          <p:nvPr>
            <p:ph idx="1"/>
          </p:nvPr>
        </p:nvSpPr>
        <p:spPr/>
        <p:txBody>
          <a:bodyPr/>
          <a:lstStyle/>
          <a:p>
            <a:r>
              <a:rPr lang="en-US" sz="2800" dirty="0" smtClean="0"/>
              <a:t>Actor Relationship:  Generalization</a:t>
            </a:r>
          </a:p>
          <a:p>
            <a:pPr lvl="1"/>
            <a:r>
              <a:rPr lang="en-US" sz="2000" dirty="0" smtClean="0"/>
              <a:t>Used to define overlapping roles between actors</a:t>
            </a:r>
          </a:p>
          <a:p>
            <a:r>
              <a:rPr lang="en-US" sz="2800" dirty="0" smtClean="0"/>
              <a:t>Actor – Use case relationship</a:t>
            </a:r>
          </a:p>
          <a:p>
            <a:pPr lvl="1"/>
            <a:r>
              <a:rPr lang="en-US" sz="2000" dirty="0" smtClean="0"/>
              <a:t>Association</a:t>
            </a:r>
          </a:p>
          <a:p>
            <a:r>
              <a:rPr lang="en-US" sz="2800" dirty="0" smtClean="0"/>
              <a:t>Use case Relationship</a:t>
            </a:r>
          </a:p>
          <a:p>
            <a:pPr lvl="1"/>
            <a:r>
              <a:rPr lang="en-US" sz="2000" dirty="0" smtClean="0"/>
              <a:t>Include </a:t>
            </a:r>
          </a:p>
          <a:p>
            <a:pPr lvl="1"/>
            <a:r>
              <a:rPr lang="en-US" sz="2000" dirty="0" smtClean="0"/>
              <a:t>Extend</a:t>
            </a:r>
          </a:p>
          <a:p>
            <a:pPr lvl="1"/>
            <a:r>
              <a:rPr lang="en-US" sz="2000" dirty="0" smtClean="0"/>
              <a:t>Generalization/Specification</a:t>
            </a:r>
          </a:p>
        </p:txBody>
      </p:sp>
      <p:pic>
        <p:nvPicPr>
          <p:cNvPr id="3079" name="Picture 7" descr="C:\Users\hanhvtb\AppData\Local\Temp\SNAGHTML4b067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6252" y="1495129"/>
            <a:ext cx="2038350" cy="2400301"/>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hanhvtb\AppData\Local\Temp\SNAGHTML4b0f96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5724" y="3895430"/>
            <a:ext cx="5248275" cy="2286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5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4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6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6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0.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1.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2.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3.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4.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8.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9.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6742</TotalTime>
  <Words>2399</Words>
  <Application>Microsoft Office PowerPoint</Application>
  <PresentationFormat>On-screen Show (4:3)</PresentationFormat>
  <Paragraphs>329</Paragraphs>
  <Slides>39</Slides>
  <Notes>23</Notes>
  <HiddenSlides>0</HiddenSlides>
  <MMClips>0</MMClips>
  <ScaleCrop>false</ScaleCrop>
  <HeadingPairs>
    <vt:vector size="8" baseType="variant">
      <vt:variant>
        <vt:lpstr>Fonts Used</vt:lpstr>
      </vt:variant>
      <vt:variant>
        <vt:i4>11</vt:i4>
      </vt:variant>
      <vt:variant>
        <vt:lpstr>Theme</vt:lpstr>
      </vt:variant>
      <vt:variant>
        <vt:i4>28</vt:i4>
      </vt:variant>
      <vt:variant>
        <vt:lpstr>Embedded OLE Servers</vt:lpstr>
      </vt:variant>
      <vt:variant>
        <vt:i4>2</vt:i4>
      </vt:variant>
      <vt:variant>
        <vt:lpstr>Slide Titles</vt:lpstr>
      </vt:variant>
      <vt:variant>
        <vt:i4>39</vt:i4>
      </vt:variant>
    </vt:vector>
  </HeadingPairs>
  <TitlesOfParts>
    <vt:vector size="80" baseType="lpstr">
      <vt:lpstr>MS PGothic</vt:lpstr>
      <vt:lpstr>MS PGothic</vt:lpstr>
      <vt:lpstr>ＭＳ Ｐ明朝</vt:lpstr>
      <vt:lpstr>PMingLiU</vt:lpstr>
      <vt:lpstr>Arial</vt:lpstr>
      <vt:lpstr>Calibri</vt:lpstr>
      <vt:lpstr>Courier New</vt:lpstr>
      <vt:lpstr>Monotype Sorts</vt:lpstr>
      <vt:lpstr>SEOptimist</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Fs-Theme_20140415</vt:lpstr>
      <vt:lpstr>1_ppt-model</vt:lpstr>
      <vt:lpstr>3_PPT08_EN</vt:lpstr>
      <vt:lpstr>1_blank</vt:lpstr>
      <vt:lpstr>2_Template_PPT08_EN</vt:lpstr>
      <vt:lpstr>1_F Theme-2014_1</vt:lpstr>
      <vt:lpstr>1_F Theme-2014_2</vt:lpstr>
      <vt:lpstr>4_PPT08_EN</vt:lpstr>
      <vt:lpstr>5_PPT08_EN</vt:lpstr>
      <vt:lpstr>4_1 Schneider Electric IT organization v11</vt:lpstr>
      <vt:lpstr>5_1 Schneider Electric IT organization v11</vt:lpstr>
      <vt:lpstr>6_Axis</vt:lpstr>
      <vt:lpstr>2_Capsules</vt:lpstr>
      <vt:lpstr>6_1 Schneider Electric IT organization v11</vt:lpstr>
      <vt:lpstr>CorelDRAW</vt:lpstr>
      <vt:lpstr>Chart</vt:lpstr>
      <vt:lpstr>Unified Modeling Language (UML)</vt:lpstr>
      <vt:lpstr>Agenda</vt:lpstr>
      <vt:lpstr>What is UML ?</vt:lpstr>
      <vt:lpstr>Why UML?</vt:lpstr>
      <vt:lpstr>UML Architectural Views and Diagrams</vt:lpstr>
      <vt:lpstr>UML Overview </vt:lpstr>
      <vt:lpstr>UML – Use case diagram</vt:lpstr>
      <vt:lpstr>Use case diagram – Structural things</vt:lpstr>
      <vt:lpstr>Use case diagram – Relationship</vt:lpstr>
      <vt:lpstr>Use case diagram – Association Relationship</vt:lpstr>
      <vt:lpstr>Use case diagram – Include Relationship</vt:lpstr>
      <vt:lpstr>Use case diagram – Extend Relationship</vt:lpstr>
      <vt:lpstr>Use case diagram – Generalization Relationship</vt:lpstr>
      <vt:lpstr>Use case diagram </vt:lpstr>
      <vt:lpstr>Class diagram</vt:lpstr>
      <vt:lpstr>Class diagram – Structural Things</vt:lpstr>
      <vt:lpstr>Class diagram - Relationship</vt:lpstr>
      <vt:lpstr>Class diagram – Association Relationship</vt:lpstr>
      <vt:lpstr>Class diagram – Association Relationship</vt:lpstr>
      <vt:lpstr>Class diagram – Aggregation Relationship</vt:lpstr>
      <vt:lpstr>Class diagram – Composition Relationship</vt:lpstr>
      <vt:lpstr>Class diagram – Generalization Relationship</vt:lpstr>
      <vt:lpstr>Class diagram – Other Relationship</vt:lpstr>
      <vt:lpstr>Create Good Class Diagram</vt:lpstr>
      <vt:lpstr>Activity diagram (1)</vt:lpstr>
      <vt:lpstr>Activity diagram (2)</vt:lpstr>
      <vt:lpstr>Activity diagram (3)</vt:lpstr>
      <vt:lpstr>Activity diagram (4)</vt:lpstr>
      <vt:lpstr>Activity diagram (5)</vt:lpstr>
      <vt:lpstr>Sequence diagram(1)</vt:lpstr>
      <vt:lpstr>Sequence diagram(2)</vt:lpstr>
      <vt:lpstr>PowerPoint Presentation</vt:lpstr>
      <vt:lpstr>Sequence diagram(3)</vt:lpstr>
      <vt:lpstr>Sequence diagram(4)</vt:lpstr>
      <vt:lpstr>Sequence diagram(5)</vt:lpstr>
      <vt:lpstr>Use case realization</vt:lpstr>
      <vt:lpstr>Use case realization Example</vt:lpstr>
      <vt:lpstr>Resources &amp; 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 Unified Modeling Language</dc:title>
  <dc:creator>ThuHuong</dc:creator>
  <cp:lastModifiedBy>To Viet</cp:lastModifiedBy>
  <cp:revision>499</cp:revision>
  <dcterms:created xsi:type="dcterms:W3CDTF">2011-01-13T03:27:17Z</dcterms:created>
  <dcterms:modified xsi:type="dcterms:W3CDTF">2018-06-17T23:37:25Z</dcterms:modified>
</cp:coreProperties>
</file>