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0.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1.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12.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13.xml" ContentType="application/vnd.openxmlformats-officedocument.theme+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14.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15.xml" ContentType="application/vnd.openxmlformats-officedocument.theme+xml"/>
  <Override PartName="/ppt/theme/themeOverride8.xml" ContentType="application/vnd.openxmlformats-officedocument.themeOverride+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16.xml" ContentType="application/vnd.openxmlformats-officedocument.theme+xml"/>
  <Override PartName="/ppt/theme/themeOverride9.xml" ContentType="application/vnd.openxmlformats-officedocument.themeOverride+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17.xml" ContentType="application/vnd.openxmlformats-officedocument.theme+xml"/>
  <Override PartName="/ppt/theme/themeOverride10.xml" ContentType="application/vnd.openxmlformats-officedocument.themeOverride+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18.xml" ContentType="application/vnd.openxmlformats-officedocument.theme+xml"/>
  <Override PartName="/ppt/theme/themeOverride11.xml" ContentType="application/vnd.openxmlformats-officedocument.themeOverrid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19.xml" ContentType="application/vnd.openxmlformats-officedocument.theme+xml"/>
  <Override PartName="/ppt/theme/themeOverride12.xml" ContentType="application/vnd.openxmlformats-officedocument.themeOverrid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20.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theme/theme21.xml" ContentType="application/vnd.openxmlformats-officedocument.theme+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theme/theme22.xml" ContentType="application/vnd.openxmlformats-officedocument.theme+xml"/>
  <Override PartName="/ppt/theme/themeOverride13.xml" ContentType="application/vnd.openxmlformats-officedocument.themeOverride+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theme/theme23.xml" ContentType="application/vnd.openxmlformats-officedocument.theme+xml"/>
  <Override PartName="/ppt/theme/themeOverride14.xml" ContentType="application/vnd.openxmlformats-officedocument.themeOverride+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theme/theme24.xml" ContentType="application/vnd.openxmlformats-officedocument.theme+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theme/theme25.xml" ContentType="application/vnd.openxmlformats-officedocument.theme+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theme/theme26.xml" ContentType="application/vnd.openxmlformats-officedocument.theme+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theme/theme27.xml" ContentType="application/vnd.openxmlformats-officedocument.theme+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8.xml" ContentType="application/vnd.openxmlformats-officedocument.theme+xml"/>
  <Override PartName="/ppt/theme/theme29.xml" ContentType="application/vnd.openxmlformats-officedocument.theme+xml"/>
  <Override PartName="/ppt/theme/theme3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2" r:id="rId2"/>
    <p:sldMasterId id="2147483764" r:id="rId3"/>
    <p:sldMasterId id="2147483776" r:id="rId4"/>
    <p:sldMasterId id="2147483788" r:id="rId5"/>
    <p:sldMasterId id="2147483800" r:id="rId6"/>
    <p:sldMasterId id="2147483813" r:id="rId7"/>
    <p:sldMasterId id="2147483827" r:id="rId8"/>
    <p:sldMasterId id="2147483839" r:id="rId9"/>
    <p:sldMasterId id="2147483851" r:id="rId10"/>
    <p:sldMasterId id="2147483863" r:id="rId11"/>
    <p:sldMasterId id="2147483875" r:id="rId12"/>
    <p:sldMasterId id="2147483887" r:id="rId13"/>
    <p:sldMasterId id="2147483899" r:id="rId14"/>
    <p:sldMasterId id="2147483911" r:id="rId15"/>
    <p:sldMasterId id="2147483926" r:id="rId16"/>
    <p:sldMasterId id="2147483938" r:id="rId17"/>
    <p:sldMasterId id="2147483950" r:id="rId18"/>
    <p:sldMasterId id="2147483962" r:id="rId19"/>
    <p:sldMasterId id="2147483974" r:id="rId20"/>
    <p:sldMasterId id="2147483977" r:id="rId21"/>
    <p:sldMasterId id="2147483992" r:id="rId22"/>
    <p:sldMasterId id="2147484004" r:id="rId23"/>
    <p:sldMasterId id="2147484016" r:id="rId24"/>
    <p:sldMasterId id="2147484028" r:id="rId25"/>
    <p:sldMasterId id="2147484040" r:id="rId26"/>
    <p:sldMasterId id="2147484052" r:id="rId27"/>
    <p:sldMasterId id="2147484064" r:id="rId28"/>
  </p:sldMasterIdLst>
  <p:notesMasterIdLst>
    <p:notesMasterId r:id="rId68"/>
  </p:notesMasterIdLst>
  <p:handoutMasterIdLst>
    <p:handoutMasterId r:id="rId69"/>
  </p:handoutMasterIdLst>
  <p:sldIdLst>
    <p:sldId id="361" r:id="rId29"/>
    <p:sldId id="366" r:id="rId30"/>
    <p:sldId id="367" r:id="rId31"/>
    <p:sldId id="321" r:id="rId32"/>
    <p:sldId id="368" r:id="rId33"/>
    <p:sldId id="374" r:id="rId34"/>
    <p:sldId id="376" r:id="rId35"/>
    <p:sldId id="378" r:id="rId36"/>
    <p:sldId id="377" r:id="rId37"/>
    <p:sldId id="379" r:id="rId38"/>
    <p:sldId id="399" r:id="rId39"/>
    <p:sldId id="369" r:id="rId40"/>
    <p:sldId id="380" r:id="rId41"/>
    <p:sldId id="381" r:id="rId42"/>
    <p:sldId id="382" r:id="rId43"/>
    <p:sldId id="400" r:id="rId44"/>
    <p:sldId id="370" r:id="rId45"/>
    <p:sldId id="383" r:id="rId46"/>
    <p:sldId id="384" r:id="rId47"/>
    <p:sldId id="385" r:id="rId48"/>
    <p:sldId id="401" r:id="rId49"/>
    <p:sldId id="371" r:id="rId50"/>
    <p:sldId id="386" r:id="rId51"/>
    <p:sldId id="388" r:id="rId52"/>
    <p:sldId id="387" r:id="rId53"/>
    <p:sldId id="402" r:id="rId54"/>
    <p:sldId id="372" r:id="rId55"/>
    <p:sldId id="389" r:id="rId56"/>
    <p:sldId id="390" r:id="rId57"/>
    <p:sldId id="391" r:id="rId58"/>
    <p:sldId id="392" r:id="rId59"/>
    <p:sldId id="393" r:id="rId60"/>
    <p:sldId id="394" r:id="rId61"/>
    <p:sldId id="395" r:id="rId62"/>
    <p:sldId id="403" r:id="rId63"/>
    <p:sldId id="397" r:id="rId64"/>
    <p:sldId id="398" r:id="rId65"/>
    <p:sldId id="396" r:id="rId66"/>
    <p:sldId id="404" r:id="rId6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Arial" charset="0"/>
      </a:defRPr>
    </a:lvl1pPr>
    <a:lvl2pPr marL="457200" algn="l" rtl="0" fontAlgn="base">
      <a:spcBef>
        <a:spcPct val="0"/>
      </a:spcBef>
      <a:spcAft>
        <a:spcPct val="0"/>
      </a:spcAft>
      <a:defRPr sz="2500" kern="1200">
        <a:solidFill>
          <a:srgbClr val="EBFFC2"/>
        </a:solidFill>
        <a:latin typeface="Corbel" pitchFamily="34" charset="0"/>
        <a:ea typeface="+mn-ea"/>
        <a:cs typeface="Arial" charset="0"/>
      </a:defRPr>
    </a:lvl2pPr>
    <a:lvl3pPr marL="914400" algn="l" rtl="0" fontAlgn="base">
      <a:spcBef>
        <a:spcPct val="0"/>
      </a:spcBef>
      <a:spcAft>
        <a:spcPct val="0"/>
      </a:spcAft>
      <a:defRPr sz="2500" kern="1200">
        <a:solidFill>
          <a:srgbClr val="EBFFC2"/>
        </a:solidFill>
        <a:latin typeface="Corbel" pitchFamily="34" charset="0"/>
        <a:ea typeface="+mn-ea"/>
        <a:cs typeface="Arial" charset="0"/>
      </a:defRPr>
    </a:lvl3pPr>
    <a:lvl4pPr marL="1371600" algn="l" rtl="0" fontAlgn="base">
      <a:spcBef>
        <a:spcPct val="0"/>
      </a:spcBef>
      <a:spcAft>
        <a:spcPct val="0"/>
      </a:spcAft>
      <a:defRPr sz="2500" kern="1200">
        <a:solidFill>
          <a:srgbClr val="EBFFC2"/>
        </a:solidFill>
        <a:latin typeface="Corbel" pitchFamily="34" charset="0"/>
        <a:ea typeface="+mn-ea"/>
        <a:cs typeface="Arial" charset="0"/>
      </a:defRPr>
    </a:lvl4pPr>
    <a:lvl5pPr marL="1828800" algn="l" rtl="0" fontAlgn="base">
      <a:spcBef>
        <a:spcPct val="0"/>
      </a:spcBef>
      <a:spcAft>
        <a:spcPct val="0"/>
      </a:spcAft>
      <a:defRPr sz="2500" kern="1200">
        <a:solidFill>
          <a:srgbClr val="EBFFC2"/>
        </a:solidFill>
        <a:latin typeface="Corbel" pitchFamily="34" charset="0"/>
        <a:ea typeface="+mn-ea"/>
        <a:cs typeface="Arial" charset="0"/>
      </a:defRPr>
    </a:lvl5pPr>
    <a:lvl6pPr marL="2286000" algn="l" defTabSz="914400" rtl="0" eaLnBrk="1" latinLnBrk="0" hangingPunct="1">
      <a:defRPr sz="2500" kern="1200">
        <a:solidFill>
          <a:srgbClr val="EBFFC2"/>
        </a:solidFill>
        <a:latin typeface="Corbel" pitchFamily="34" charset="0"/>
        <a:ea typeface="+mn-ea"/>
        <a:cs typeface="Arial" charset="0"/>
      </a:defRPr>
    </a:lvl6pPr>
    <a:lvl7pPr marL="2743200" algn="l" defTabSz="914400" rtl="0" eaLnBrk="1" latinLnBrk="0" hangingPunct="1">
      <a:defRPr sz="2500" kern="1200">
        <a:solidFill>
          <a:srgbClr val="EBFFC2"/>
        </a:solidFill>
        <a:latin typeface="Corbel" pitchFamily="34" charset="0"/>
        <a:ea typeface="+mn-ea"/>
        <a:cs typeface="Arial" charset="0"/>
      </a:defRPr>
    </a:lvl7pPr>
    <a:lvl8pPr marL="3200400" algn="l" defTabSz="914400" rtl="0" eaLnBrk="1" latinLnBrk="0" hangingPunct="1">
      <a:defRPr sz="2500" kern="1200">
        <a:solidFill>
          <a:srgbClr val="EBFFC2"/>
        </a:solidFill>
        <a:latin typeface="Corbel" pitchFamily="34" charset="0"/>
        <a:ea typeface="+mn-ea"/>
        <a:cs typeface="Arial" charset="0"/>
      </a:defRPr>
    </a:lvl8pPr>
    <a:lvl9pPr marL="3657600" algn="l" defTabSz="914400" rtl="0" eaLnBrk="1" latinLnBrk="0" hangingPunct="1">
      <a:defRPr sz="2500" kern="1200">
        <a:solidFill>
          <a:srgbClr val="EBFFC2"/>
        </a:solidFill>
        <a:latin typeface="Corbel"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FFC8"/>
    <a:srgbClr val="FAF7C8"/>
    <a:srgbClr val="FAF8C8"/>
    <a:srgbClr val="F5FFC2"/>
    <a:srgbClr val="EBFFD2"/>
    <a:srgbClr val="EBFFDC"/>
    <a:srgbClr val="FAF8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0651" autoAdjust="0"/>
  </p:normalViewPr>
  <p:slideViewPr>
    <p:cSldViewPr>
      <p:cViewPr varScale="1">
        <p:scale>
          <a:sx n="74" d="100"/>
          <a:sy n="74" d="100"/>
        </p:scale>
        <p:origin x="153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1.xml"/><Relationship Id="rId21" Type="http://schemas.openxmlformats.org/officeDocument/2006/relationships/slideMaster" Target="slideMasters/slideMaster21.xml"/><Relationship Id="rId34" Type="http://schemas.openxmlformats.org/officeDocument/2006/relationships/slide" Target="slides/slide6.xml"/><Relationship Id="rId42" Type="http://schemas.openxmlformats.org/officeDocument/2006/relationships/slide" Target="slides/slide14.xml"/><Relationship Id="rId47" Type="http://schemas.openxmlformats.org/officeDocument/2006/relationships/slide" Target="slides/slide19.xml"/><Relationship Id="rId50" Type="http://schemas.openxmlformats.org/officeDocument/2006/relationships/slide" Target="slides/slide22.xml"/><Relationship Id="rId55" Type="http://schemas.openxmlformats.org/officeDocument/2006/relationships/slide" Target="slides/slide27.xml"/><Relationship Id="rId63" Type="http://schemas.openxmlformats.org/officeDocument/2006/relationships/slide" Target="slides/slide35.xml"/><Relationship Id="rId68"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4.xml"/><Relationship Id="rId37" Type="http://schemas.openxmlformats.org/officeDocument/2006/relationships/slide" Target="slides/slide9.xml"/><Relationship Id="rId40" Type="http://schemas.openxmlformats.org/officeDocument/2006/relationships/slide" Target="slides/slide12.xml"/><Relationship Id="rId45" Type="http://schemas.openxmlformats.org/officeDocument/2006/relationships/slide" Target="slides/slide17.xml"/><Relationship Id="rId53" Type="http://schemas.openxmlformats.org/officeDocument/2006/relationships/slide" Target="slides/slide25.xml"/><Relationship Id="rId58" Type="http://schemas.openxmlformats.org/officeDocument/2006/relationships/slide" Target="slides/slide30.xml"/><Relationship Id="rId66" Type="http://schemas.openxmlformats.org/officeDocument/2006/relationships/slide" Target="slides/slide38.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8.xml"/><Relationship Id="rId49" Type="http://schemas.openxmlformats.org/officeDocument/2006/relationships/slide" Target="slides/slide21.xml"/><Relationship Id="rId57" Type="http://schemas.openxmlformats.org/officeDocument/2006/relationships/slide" Target="slides/slide29.xml"/><Relationship Id="rId61" Type="http://schemas.openxmlformats.org/officeDocument/2006/relationships/slide" Target="slides/slide3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3.xml"/><Relationship Id="rId44" Type="http://schemas.openxmlformats.org/officeDocument/2006/relationships/slide" Target="slides/slide16.xml"/><Relationship Id="rId52" Type="http://schemas.openxmlformats.org/officeDocument/2006/relationships/slide" Target="slides/slide24.xml"/><Relationship Id="rId60" Type="http://schemas.openxmlformats.org/officeDocument/2006/relationships/slide" Target="slides/slide32.xml"/><Relationship Id="rId65" Type="http://schemas.openxmlformats.org/officeDocument/2006/relationships/slide" Target="slides/slide37.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2.xml"/><Relationship Id="rId35" Type="http://schemas.openxmlformats.org/officeDocument/2006/relationships/slide" Target="slides/slide7.xml"/><Relationship Id="rId43" Type="http://schemas.openxmlformats.org/officeDocument/2006/relationships/slide" Target="slides/slide15.xml"/><Relationship Id="rId48" Type="http://schemas.openxmlformats.org/officeDocument/2006/relationships/slide" Target="slides/slide20.xml"/><Relationship Id="rId56" Type="http://schemas.openxmlformats.org/officeDocument/2006/relationships/slide" Target="slides/slide28.xml"/><Relationship Id="rId64" Type="http://schemas.openxmlformats.org/officeDocument/2006/relationships/slide" Target="slides/slide36.xml"/><Relationship Id="rId69"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slide" Target="slides/slide23.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5.xml"/><Relationship Id="rId38" Type="http://schemas.openxmlformats.org/officeDocument/2006/relationships/slide" Target="slides/slide10.xml"/><Relationship Id="rId46" Type="http://schemas.openxmlformats.org/officeDocument/2006/relationships/slide" Target="slides/slide18.xml"/><Relationship Id="rId59" Type="http://schemas.openxmlformats.org/officeDocument/2006/relationships/slide" Target="slides/slide31.xml"/><Relationship Id="rId67" Type="http://schemas.openxmlformats.org/officeDocument/2006/relationships/slide" Target="slides/slide39.xml"/><Relationship Id="rId20" Type="http://schemas.openxmlformats.org/officeDocument/2006/relationships/slideMaster" Target="slideMasters/slideMaster20.xml"/><Relationship Id="rId41" Type="http://schemas.openxmlformats.org/officeDocument/2006/relationships/slide" Target="slides/slide13.xml"/><Relationship Id="rId54" Type="http://schemas.openxmlformats.org/officeDocument/2006/relationships/slide" Target="slides/slide26.xml"/><Relationship Id="rId62" Type="http://schemas.openxmlformats.org/officeDocument/2006/relationships/slide" Target="slides/slide34.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A670BB3C-F39D-4655-95FE-4CFA79528CCF}" type="datetimeFigureOut">
              <a:rPr lang="en-US"/>
              <a:pPr/>
              <a:t>6/14/2018</a:t>
            </a:fld>
            <a:endParaRPr lang="en-US"/>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F697B8D-6355-4438-B36F-926245E130E4}" type="slidenum">
              <a:rPr lang="en-US"/>
              <a:pPr/>
              <a:t>‹#›</a:t>
            </a:fld>
            <a:endParaRPr lang="en-US"/>
          </a:p>
        </p:txBody>
      </p:sp>
    </p:spTree>
    <p:extLst>
      <p:ext uri="{BB962C8B-B14F-4D97-AF65-F5344CB8AC3E}">
        <p14:creationId xmlns:p14="http://schemas.microsoft.com/office/powerpoint/2010/main" val="3308171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A878FA54-81DC-4CB8-8DBD-8FD1C9B9F3CC}" type="datetimeFigureOut">
              <a:rPr lang="en-US"/>
              <a:pPr/>
              <a:t>6/14/2018</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2DFE7464-DC84-4E16-BC22-A57505912962}" type="slidenum">
              <a:rPr lang="en-US"/>
              <a:pPr/>
              <a:t>‹#›</a:t>
            </a:fld>
            <a:endParaRPr lang="en-US"/>
          </a:p>
        </p:txBody>
      </p:sp>
    </p:spTree>
    <p:extLst>
      <p:ext uri="{BB962C8B-B14F-4D97-AF65-F5344CB8AC3E}">
        <p14:creationId xmlns:p14="http://schemas.microsoft.com/office/powerpoint/2010/main" val="2210925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en.wikipedia.org/wiki/SOLID_(object-oriented_design)"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50E508B-E712-43ED-822F-63BC477AE9DD}" type="slidenum">
              <a:rPr lang="en-US"/>
              <a:pPr/>
              <a:t>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52055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Low level classes the classes implement basic and primary operations(disk access, network protocols,...)</a:t>
            </a:r>
          </a:p>
          <a:p>
            <a:r>
              <a:rPr lang="en-US" sz="1200" b="0" i="0" kern="1200" dirty="0" smtClean="0">
                <a:solidFill>
                  <a:schemeClr val="tx1"/>
                </a:solidFill>
                <a:effectLst/>
                <a:latin typeface="+mn-lt"/>
                <a:ea typeface="+mn-ea"/>
                <a:cs typeface="+mn-cs"/>
              </a:rPr>
              <a:t>High level classes the classes encapsulate complex logic(business flows, ...).</a:t>
            </a: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12</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này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mô</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việc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cập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nhật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di </a:t>
            </a:r>
            <a:r>
              <a:rPr lang="en-US" sz="1200" b="0" i="0" kern="1200" baseline="0" dirty="0" err="1" smtClean="0">
                <a:solidFill>
                  <a:schemeClr val="tx1"/>
                </a:solidFill>
                <a:effectLst/>
                <a:latin typeface="+mn-lt"/>
                <a:ea typeface="+mn-ea"/>
                <a:cs typeface="+mn-cs"/>
              </a:rPr>
              <a:t>chuyển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vẽ</a:t>
            </a:r>
            <a:r>
              <a:rPr lang="en-US" sz="1200" b="0" i="0" kern="1200" baseline="0" dirty="0" smtClean="0">
                <a:solidFill>
                  <a:schemeClr val="tx1"/>
                </a:solidFill>
                <a:effectLst/>
                <a:latin typeface="+mn-lt"/>
                <a:ea typeface="+mn-ea"/>
                <a:cs typeface="+mn-cs"/>
              </a:rPr>
              <a:t> (Eclipse), </a:t>
            </a:r>
          </a:p>
          <a:p>
            <a:r>
              <a:rPr lang="en-US" sz="1200" b="0" i="0" kern="1200" baseline="0" dirty="0" smtClean="0">
                <a:solidFill>
                  <a:schemeClr val="tx1"/>
                </a:solidFill>
                <a:effectLst/>
                <a:latin typeface="+mn-lt"/>
                <a:ea typeface="+mn-ea"/>
                <a:cs typeface="+mn-cs"/>
              </a:rPr>
              <a:t>ta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bước</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	1) </a:t>
            </a:r>
            <a:r>
              <a:rPr lang="en-US" sz="1200" b="0" i="0" kern="1200" baseline="0" dirty="0" err="1" smtClean="0">
                <a:solidFill>
                  <a:schemeClr val="tx1"/>
                </a:solidFill>
                <a:effectLst/>
                <a:latin typeface="+mn-lt"/>
                <a:ea typeface="+mn-ea"/>
                <a:cs typeface="+mn-cs"/>
              </a:rPr>
              <a:t>Xóa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eclipse </a:t>
            </a:r>
            <a:r>
              <a:rPr lang="en-US" sz="1200" b="0" i="0" kern="1200" baseline="0" dirty="0" err="1" smtClean="0">
                <a:solidFill>
                  <a:schemeClr val="tx1"/>
                </a:solidFill>
                <a:effectLst/>
                <a:latin typeface="+mn-lt"/>
                <a:ea typeface="+mn-ea"/>
                <a:cs typeface="+mn-cs"/>
              </a:rPr>
              <a:t>tại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vị</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tọa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tại</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	2) </a:t>
            </a:r>
            <a:r>
              <a:rPr lang="en-US" sz="1200" b="0" i="0" kern="1200" baseline="0" dirty="0" err="1" smtClean="0">
                <a:solidFill>
                  <a:schemeClr val="tx1"/>
                </a:solidFill>
                <a:effectLst/>
                <a:latin typeface="+mn-lt"/>
                <a:ea typeface="+mn-ea"/>
                <a:cs typeface="+mn-cs"/>
              </a:rPr>
              <a:t>Cập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nhật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tọa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mới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	3) </a:t>
            </a:r>
            <a:r>
              <a:rPr lang="en-US" sz="1200" b="0" i="0" kern="1200" baseline="0" dirty="0" err="1" smtClean="0">
                <a:solidFill>
                  <a:schemeClr val="tx1"/>
                </a:solidFill>
                <a:effectLst/>
                <a:latin typeface="+mn-lt"/>
                <a:ea typeface="+mn-ea"/>
                <a:cs typeface="+mn-cs"/>
              </a:rPr>
              <a:t>Vẽ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eclipse ở </a:t>
            </a:r>
            <a:r>
              <a:rPr lang="en-US" sz="1200" b="0" i="0" kern="1200" baseline="0" dirty="0" err="1" smtClean="0">
                <a:solidFill>
                  <a:schemeClr val="tx1"/>
                </a:solidFill>
                <a:effectLst/>
                <a:latin typeface="+mn-lt"/>
                <a:ea typeface="+mn-ea"/>
                <a:cs typeface="+mn-cs"/>
              </a:rPr>
              <a:t>vị</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mới</a:t>
            </a:r>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Drawing class </a:t>
            </a:r>
            <a:r>
              <a:rPr lang="en-US" sz="1200" b="0" i="0" kern="1200" baseline="0" dirty="0" err="1" smtClean="0">
                <a:solidFill>
                  <a:schemeClr val="tx1"/>
                </a:solidFill>
                <a:effectLst/>
                <a:latin typeface="+mn-lt"/>
                <a:ea typeface="+mn-ea"/>
                <a:cs typeface="+mn-cs"/>
              </a:rPr>
              <a:t>đang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như</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trò</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high level class</a:t>
            </a:r>
          </a:p>
          <a:p>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Eclipse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trò</a:t>
            </a:r>
            <a:r>
              <a:rPr lang="en-US" sz="1200" b="0" i="0" kern="1200" baseline="0" dirty="0" smtClean="0">
                <a:solidFill>
                  <a:schemeClr val="tx1"/>
                </a:solidFill>
                <a:effectLst/>
                <a:latin typeface="+mn-lt"/>
                <a:ea typeface="+mn-ea"/>
                <a:cs typeface="+mn-cs"/>
              </a:rPr>
              <a:t> low level class. </a:t>
            </a:r>
          </a:p>
          <a:p>
            <a:r>
              <a:rPr lang="en-US" sz="1200" b="0" i="0" kern="1200" baseline="0" dirty="0" err="1" smtClean="0">
                <a:solidFill>
                  <a:schemeClr val="tx1"/>
                </a:solidFill>
                <a:effectLst/>
                <a:latin typeface="+mn-lt"/>
                <a:ea typeface="+mn-ea"/>
                <a:cs typeface="+mn-cs"/>
              </a:rPr>
              <a:t>Bên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cạnh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đấy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bản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thân</a:t>
            </a:r>
            <a:r>
              <a:rPr lang="en-US" sz="1200" b="0" i="0" kern="1200" baseline="0" dirty="0" smtClean="0">
                <a:solidFill>
                  <a:schemeClr val="tx1"/>
                </a:solidFill>
                <a:effectLst/>
                <a:latin typeface="+mn-lt"/>
                <a:ea typeface="+mn-ea"/>
                <a:cs typeface="+mn-cs"/>
              </a:rPr>
              <a:t> class Eclipse: </a:t>
            </a:r>
            <a:r>
              <a:rPr lang="en-US" sz="1200" b="0" i="0" kern="1200" baseline="0" dirty="0" err="1" smtClean="0">
                <a:solidFill>
                  <a:schemeClr val="tx1"/>
                </a:solidFill>
                <a:effectLst/>
                <a:latin typeface="+mn-lt"/>
                <a:ea typeface="+mn-ea"/>
                <a:cs typeface="+mn-cs"/>
              </a:rPr>
              <a:t>MoveEclipse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đóng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trò</a:t>
            </a:r>
            <a:r>
              <a:rPr lang="en-US" sz="1200" b="0" i="0" kern="1200" baseline="0" dirty="0" smtClean="0">
                <a:solidFill>
                  <a:schemeClr val="tx1"/>
                </a:solidFill>
                <a:effectLst/>
                <a:latin typeface="+mn-lt"/>
                <a:ea typeface="+mn-ea"/>
                <a:cs typeface="+mn-cs"/>
              </a:rPr>
              <a:t> high-level module, </a:t>
            </a:r>
            <a:r>
              <a:rPr lang="en-US" sz="1200" b="0" i="0" kern="1200" baseline="0" dirty="0" err="1" smtClean="0">
                <a:solidFill>
                  <a:schemeClr val="tx1"/>
                </a:solidFill>
                <a:effectLst/>
                <a:latin typeface="+mn-lt"/>
                <a:ea typeface="+mn-ea"/>
                <a:cs typeface="+mn-cs"/>
              </a:rPr>
              <a:t>còn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EraseEclipse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DrawEclipse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ChangePoint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đóng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trò</a:t>
            </a:r>
            <a:r>
              <a:rPr lang="en-US" sz="1200" b="0" i="0" kern="1200" baseline="0" dirty="0" smtClean="0">
                <a:solidFill>
                  <a:schemeClr val="tx1"/>
                </a:solidFill>
                <a:effectLst/>
                <a:latin typeface="+mn-lt"/>
                <a:ea typeface="+mn-ea"/>
                <a:cs typeface="+mn-cs"/>
              </a:rPr>
              <a:t> low level module.</a:t>
            </a: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13</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Drawing class (high-level class) </a:t>
            </a:r>
            <a:r>
              <a:rPr lang="en-US" sz="1200" b="0" i="0" kern="1200" baseline="0" dirty="0" err="1" smtClean="0">
                <a:solidFill>
                  <a:schemeClr val="tx1"/>
                </a:solidFill>
                <a:effectLst/>
                <a:latin typeface="+mn-lt"/>
                <a:ea typeface="+mn-ea"/>
                <a:cs typeface="+mn-cs"/>
              </a:rPr>
              <a:t>đang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Eclipse class (low-level class).</a:t>
            </a:r>
          </a:p>
          <a:p>
            <a:r>
              <a:rPr lang="en-US" sz="1200" b="0" i="0" kern="1200" baseline="0" dirty="0" err="1" smtClean="0">
                <a:solidFill>
                  <a:schemeClr val="tx1"/>
                </a:solidFill>
                <a:effectLst/>
                <a:latin typeface="+mn-lt"/>
                <a:ea typeface="+mn-ea"/>
                <a:cs typeface="+mn-cs"/>
              </a:rPr>
              <a:t>MoveEclipse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tiếp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3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EraseEclipse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DrawEclipse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ChangePoint</a:t>
            </a:r>
            <a:r>
              <a:rPr lang="en-US" sz="1200" b="0" i="0" kern="1200" baseline="0" dirty="0" smtClean="0">
                <a:solidFill>
                  <a:schemeClr val="tx1"/>
                </a:solidFill>
                <a:effectLst/>
                <a:latin typeface="+mn-lt"/>
                <a:ea typeface="+mn-ea"/>
                <a:cs typeface="+mn-cs"/>
              </a:rPr>
              <a:t>().</a:t>
            </a:r>
          </a:p>
          <a:p>
            <a:r>
              <a:rPr lang="en-US" sz="1200" b="0" i="0" kern="1200" baseline="0" dirty="0" err="1" smtClean="0">
                <a:solidFill>
                  <a:schemeClr val="tx1"/>
                </a:solidFill>
                <a:effectLst/>
                <a:latin typeface="+mn-lt"/>
                <a:ea typeface="+mn-ea"/>
                <a:cs typeface="+mn-cs"/>
              </a:rPr>
              <a:t>Vì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thế</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đã</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phạm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nguyên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tắc</a:t>
            </a:r>
            <a:r>
              <a:rPr lang="en-US" sz="1200" b="0" i="0" kern="1200" baseline="0" dirty="0" smtClean="0">
                <a:solidFill>
                  <a:schemeClr val="tx1"/>
                </a:solidFill>
                <a:effectLst/>
                <a:latin typeface="+mn-lt"/>
                <a:ea typeface="+mn-ea"/>
                <a:cs typeface="+mn-cs"/>
              </a:rPr>
              <a:t> Dependency Inversion.</a:t>
            </a:r>
          </a:p>
          <a:p>
            <a:r>
              <a:rPr lang="en-US" sz="1200" b="0" i="0" kern="1200" baseline="0" dirty="0" err="1" smtClean="0">
                <a:solidFill>
                  <a:schemeClr val="tx1"/>
                </a:solidFill>
                <a:effectLst/>
                <a:latin typeface="+mn-lt"/>
                <a:ea typeface="+mn-ea"/>
                <a:cs typeface="+mn-cs"/>
              </a:rPr>
              <a:t>Yêu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cầu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lời</a:t>
            </a:r>
            <a:r>
              <a:rPr lang="en-US" sz="1200" b="0" i="0" kern="1200" baseline="0" dirty="0" smtClean="0">
                <a:solidFill>
                  <a:schemeClr val="tx1"/>
                </a:solidFill>
                <a:effectLst/>
                <a:latin typeface="+mn-lt"/>
                <a:ea typeface="+mn-ea"/>
                <a:cs typeface="+mn-cs"/>
              </a:rPr>
              <a:t> -&gt; </a:t>
            </a:r>
            <a:r>
              <a:rPr lang="en-US" sz="1200" b="0" i="0" kern="1200" baseline="0" dirty="0" err="1" smtClean="0">
                <a:solidFill>
                  <a:schemeClr val="tx1"/>
                </a:solidFill>
                <a:effectLst/>
                <a:latin typeface="+mn-lt"/>
                <a:ea typeface="+mn-ea"/>
                <a:cs typeface="+mn-cs"/>
              </a:rPr>
              <a:t>chuyện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sảy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ta </a:t>
            </a:r>
            <a:r>
              <a:rPr lang="en-US" sz="1200" b="0" i="0" kern="1200" baseline="0" dirty="0" err="1" smtClean="0">
                <a:solidFill>
                  <a:schemeClr val="tx1"/>
                </a:solidFill>
                <a:effectLst/>
                <a:latin typeface="+mn-lt"/>
                <a:ea typeface="+mn-ea"/>
                <a:cs typeface="+mn-cs"/>
              </a:rPr>
              <a:t>cần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cập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nhật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di </a:t>
            </a:r>
            <a:r>
              <a:rPr lang="en-US" sz="1200" b="0" i="0" kern="1200" baseline="0" dirty="0" err="1" smtClean="0">
                <a:solidFill>
                  <a:schemeClr val="tx1"/>
                </a:solidFill>
                <a:effectLst/>
                <a:latin typeface="+mn-lt"/>
                <a:ea typeface="+mn-ea"/>
                <a:cs typeface="+mn-cs"/>
              </a:rPr>
              <a:t>chuyển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 Circle ?</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14</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Drawing class (high-level class) </a:t>
            </a:r>
            <a:r>
              <a:rPr lang="en-US" sz="1200" b="0" i="0" kern="1200" baseline="0" dirty="0" err="1" smtClean="0">
                <a:solidFill>
                  <a:schemeClr val="tx1"/>
                </a:solidFill>
                <a:effectLst/>
                <a:latin typeface="+mn-lt"/>
                <a:ea typeface="+mn-ea"/>
                <a:cs typeface="+mn-cs"/>
              </a:rPr>
              <a:t>không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Eclipse class (low-level class) </a:t>
            </a:r>
            <a:r>
              <a:rPr lang="en-US" sz="1200" b="0" i="0" kern="1200" baseline="0" dirty="0" err="1" smtClean="0">
                <a:solidFill>
                  <a:schemeClr val="tx1"/>
                </a:solidFill>
                <a:effectLst/>
                <a:latin typeface="+mn-lt"/>
                <a:ea typeface="+mn-ea"/>
                <a:cs typeface="+mn-cs"/>
              </a:rPr>
              <a:t>mà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abstract class ( Shape).</a:t>
            </a:r>
          </a:p>
          <a:p>
            <a:r>
              <a:rPr lang="en-US" sz="1200" b="0" i="0" kern="1200" baseline="0" dirty="0" err="1" smtClean="0">
                <a:solidFill>
                  <a:schemeClr val="tx1"/>
                </a:solidFill>
                <a:effectLst/>
                <a:latin typeface="+mn-lt"/>
                <a:ea typeface="+mn-ea"/>
                <a:cs typeface="+mn-cs"/>
              </a:rPr>
              <a:t>MoveShape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class Shape </a:t>
            </a:r>
            <a:r>
              <a:rPr lang="en-US" sz="1200" b="0" i="0" kern="1200" baseline="0" dirty="0" err="1" smtClean="0">
                <a:solidFill>
                  <a:schemeClr val="tx1"/>
                </a:solidFill>
                <a:effectLst/>
                <a:latin typeface="+mn-lt"/>
                <a:ea typeface="+mn-ea"/>
                <a:cs typeface="+mn-cs"/>
              </a:rPr>
              <a:t>chỉ</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tiếp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ChangePoint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common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loại</a:t>
            </a:r>
            <a:r>
              <a:rPr lang="en-US" sz="1200" b="0" i="0" kern="1200" baseline="0" dirty="0" smtClean="0">
                <a:solidFill>
                  <a:schemeClr val="tx1"/>
                </a:solidFill>
                <a:effectLst/>
                <a:latin typeface="+mn-lt"/>
                <a:ea typeface="+mn-ea"/>
                <a:cs typeface="+mn-cs"/>
              </a:rPr>
              <a:t> Eclipse, Circle). 2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EraseEclipse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DrawEclipse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abstract method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implement </a:t>
            </a:r>
            <a:r>
              <a:rPr lang="en-US" sz="1200" b="0" i="0" kern="1200" baseline="0" dirty="0" err="1" smtClean="0">
                <a:solidFill>
                  <a:schemeClr val="tx1"/>
                </a:solidFill>
                <a:effectLst/>
                <a:latin typeface="+mn-lt"/>
                <a:ea typeface="+mn-ea"/>
                <a:cs typeface="+mn-cs"/>
              </a:rPr>
              <a:t>cụ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Eclipse hay Circle class.</a:t>
            </a: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15</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this case instantiation of new low level objects inside the high level classes(if necessary) can not be done using the operator new. Instead, some of the Creational design patterns can be used, such as Factory Method, Abstract Factory, Prototype.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16</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Nếu</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class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bới</a:t>
            </a:r>
            <a:r>
              <a:rPr lang="en-US" baseline="0" dirty="0" smtClean="0"/>
              <a:t> </a:t>
            </a:r>
            <a:r>
              <a:rPr lang="en-US" baseline="0" dirty="0" err="1" smtClean="0"/>
              <a:t>nhiều</a:t>
            </a:r>
            <a:r>
              <a:rPr lang="en-US" baseline="0" dirty="0" smtClean="0"/>
              <a:t> Client, </a:t>
            </a:r>
            <a:r>
              <a:rPr lang="en-US" baseline="0" dirty="0" err="1" smtClean="0"/>
              <a:t>thay</a:t>
            </a:r>
            <a:r>
              <a:rPr lang="en-US" baseline="0" dirty="0" smtClean="0"/>
              <a:t> </a:t>
            </a:r>
            <a:r>
              <a:rPr lang="en-US" baseline="0" dirty="0" err="1" smtClean="0"/>
              <a:t>vì</a:t>
            </a:r>
            <a:r>
              <a:rPr lang="en-US" baseline="0" dirty="0" smtClean="0"/>
              <a:t> </a:t>
            </a:r>
            <a:r>
              <a:rPr lang="en-US" baseline="0" dirty="0" err="1" smtClean="0"/>
              <a:t>dồn</a:t>
            </a:r>
            <a:r>
              <a:rPr lang="en-US" baseline="0" dirty="0" smtClean="0"/>
              <a:t> </a:t>
            </a:r>
            <a:r>
              <a:rPr lang="en-US" baseline="0" dirty="0" err="1" smtClean="0"/>
              <a:t>hết</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vào</a:t>
            </a:r>
            <a:r>
              <a:rPr lang="en-US" baseline="0" dirty="0" smtClean="0"/>
              <a:t> </a:t>
            </a:r>
            <a:r>
              <a:rPr lang="en-US" baseline="0" dirty="0" err="1" smtClean="0"/>
              <a:t>trong</a:t>
            </a:r>
            <a:r>
              <a:rPr lang="en-US" baseline="0" dirty="0" smtClean="0"/>
              <a:t> class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đó</a:t>
            </a:r>
            <a:r>
              <a:rPr lang="en-US" baseline="0" dirty="0" smtClean="0"/>
              <a:t> </a:t>
            </a:r>
            <a:r>
              <a:rPr lang="en-US" baseline="0" dirty="0" err="1" smtClean="0"/>
              <a:t>thì</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phân</a:t>
            </a:r>
            <a:r>
              <a:rPr lang="en-US" baseline="0" dirty="0" smtClean="0"/>
              <a:t> </a:t>
            </a:r>
            <a:r>
              <a:rPr lang="en-US" baseline="0" dirty="0" err="1" smtClean="0"/>
              <a:t>loại</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của</a:t>
            </a:r>
            <a:r>
              <a:rPr lang="en-US" baseline="0" dirty="0" smtClean="0"/>
              <a:t> </a:t>
            </a:r>
            <a:r>
              <a:rPr lang="en-US" baseline="0" dirty="0" err="1" smtClean="0"/>
              <a:t>từng</a:t>
            </a:r>
            <a:r>
              <a:rPr lang="en-US" baseline="0" dirty="0" smtClean="0"/>
              <a:t> Client.</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17</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err="1" smtClean="0"/>
              <a:t>Với</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i="1" baseline="0" dirty="0" smtClean="0"/>
              <a:t>“chia </a:t>
            </a:r>
            <a:r>
              <a:rPr lang="en-US" i="1" baseline="0" dirty="0" err="1" smtClean="0"/>
              <a:t>để</a:t>
            </a:r>
            <a:r>
              <a:rPr lang="en-US" i="1" baseline="0" dirty="0" smtClean="0"/>
              <a:t> </a:t>
            </a:r>
            <a:r>
              <a:rPr lang="en-US" i="1" baseline="0" dirty="0" err="1" smtClean="0"/>
              <a:t>trị</a:t>
            </a:r>
            <a:r>
              <a:rPr lang="en-US" baseline="0" dirty="0" smtClean="0"/>
              <a:t>” </a:t>
            </a:r>
            <a:r>
              <a:rPr lang="en-US" baseline="0" dirty="0" err="1" smtClean="0"/>
              <a:t>như</a:t>
            </a:r>
            <a:r>
              <a:rPr lang="en-US" baseline="0" dirty="0" smtClean="0"/>
              <a:t> </a:t>
            </a:r>
            <a:r>
              <a:rPr lang="en-US" baseline="0" dirty="0" err="1" smtClean="0"/>
              <a:t>hình</a:t>
            </a:r>
            <a:r>
              <a:rPr lang="en-US" baseline="0" dirty="0" smtClean="0"/>
              <a:t> </a:t>
            </a:r>
            <a:r>
              <a:rPr lang="en-US" baseline="0" dirty="0" err="1" smtClean="0"/>
              <a:t>bên</a:t>
            </a:r>
            <a:r>
              <a:rPr lang="en-US" baseline="0" dirty="0" smtClean="0"/>
              <a:t> </a:t>
            </a:r>
            <a:r>
              <a:rPr lang="en-US" baseline="0" dirty="0" err="1" smtClean="0"/>
              <a:t>phải</a:t>
            </a:r>
            <a:r>
              <a:rPr lang="en-US" baseline="0" dirty="0" smtClean="0"/>
              <a:t> ,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rằng</a:t>
            </a:r>
            <a:r>
              <a:rPr lang="en-US" baseline="0" dirty="0" smtClean="0"/>
              <a:t> </a:t>
            </a:r>
            <a:r>
              <a:rPr lang="en-US" baseline="0" dirty="0" err="1" smtClean="0"/>
              <a:t>những</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để</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của</a:t>
            </a:r>
            <a:r>
              <a:rPr lang="en-US" baseline="0" dirty="0" smtClean="0"/>
              <a:t> </a:t>
            </a:r>
            <a:r>
              <a:rPr lang="en-US" baseline="0" dirty="0" err="1" smtClean="0"/>
              <a:t>bất</a:t>
            </a:r>
            <a:r>
              <a:rPr lang="en-US" baseline="0" dirty="0" smtClean="0"/>
              <a:t> </a:t>
            </a:r>
            <a:r>
              <a:rPr lang="en-US" baseline="0" dirty="0" err="1" smtClean="0"/>
              <a:t>kỳ</a:t>
            </a:r>
            <a:r>
              <a:rPr lang="en-US" baseline="0" dirty="0" smtClean="0"/>
              <a:t> Client </a:t>
            </a:r>
            <a:r>
              <a:rPr lang="en-US" baseline="0" dirty="0" err="1" smtClean="0"/>
              <a:t>nào</a:t>
            </a:r>
            <a:r>
              <a:rPr lang="en-US" baseline="0" dirty="0" smtClean="0"/>
              <a:t> </a:t>
            </a:r>
            <a:r>
              <a:rPr lang="en-US" baseline="0" dirty="0" err="1" smtClean="0"/>
              <a:t>cũng</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Client </a:t>
            </a:r>
            <a:r>
              <a:rPr lang="en-US" baseline="0" dirty="0" err="1" smtClean="0"/>
              <a:t>còn</a:t>
            </a:r>
            <a:r>
              <a:rPr lang="en-US" baseline="0" dirty="0" smtClean="0"/>
              <a:t> </a:t>
            </a:r>
            <a:r>
              <a:rPr lang="en-US" baseline="0" dirty="0" err="1" smtClean="0"/>
              <a:t>lại</a:t>
            </a:r>
            <a:r>
              <a:rPr lang="en-US" baseline="0" dirty="0" smtClean="0"/>
              <a:t>.</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18</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19</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err="1" smtClean="0"/>
              <a:t>Với</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i="1" baseline="0" dirty="0" smtClean="0"/>
              <a:t>“chia </a:t>
            </a:r>
            <a:r>
              <a:rPr lang="en-US" i="1" baseline="0" dirty="0" err="1" smtClean="0"/>
              <a:t>để</a:t>
            </a:r>
            <a:r>
              <a:rPr lang="en-US" i="1" baseline="0" dirty="0" smtClean="0"/>
              <a:t> </a:t>
            </a:r>
            <a:r>
              <a:rPr lang="en-US" i="1" baseline="0" dirty="0" err="1" smtClean="0"/>
              <a:t>trị</a:t>
            </a:r>
            <a:r>
              <a:rPr lang="en-US" baseline="0" dirty="0" smtClean="0"/>
              <a:t>” </a:t>
            </a:r>
            <a:r>
              <a:rPr lang="en-US" baseline="0" dirty="0" err="1" smtClean="0"/>
              <a:t>như</a:t>
            </a:r>
            <a:r>
              <a:rPr lang="en-US" baseline="0" dirty="0" smtClean="0"/>
              <a:t> </a:t>
            </a:r>
            <a:r>
              <a:rPr lang="en-US" baseline="0" dirty="0" err="1" smtClean="0"/>
              <a:t>hình</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rằng</a:t>
            </a:r>
            <a:r>
              <a:rPr lang="en-US" baseline="0" dirty="0" smtClean="0"/>
              <a:t> </a:t>
            </a:r>
            <a:r>
              <a:rPr lang="en-US" baseline="0" dirty="0" err="1" smtClean="0"/>
              <a:t>những</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để</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của</a:t>
            </a:r>
            <a:r>
              <a:rPr lang="en-US" baseline="0" dirty="0" smtClean="0"/>
              <a:t> </a:t>
            </a:r>
            <a:r>
              <a:rPr lang="en-US" baseline="0" dirty="0" err="1" smtClean="0"/>
              <a:t>bất</a:t>
            </a:r>
            <a:r>
              <a:rPr lang="en-US" baseline="0" dirty="0" smtClean="0"/>
              <a:t> </a:t>
            </a:r>
            <a:r>
              <a:rPr lang="en-US" baseline="0" dirty="0" err="1" smtClean="0"/>
              <a:t>kỳ</a:t>
            </a:r>
            <a:r>
              <a:rPr lang="en-US" baseline="0" dirty="0" smtClean="0"/>
              <a:t> Client </a:t>
            </a:r>
            <a:r>
              <a:rPr lang="en-US" baseline="0" dirty="0" err="1" smtClean="0"/>
              <a:t>nào</a:t>
            </a:r>
            <a:r>
              <a:rPr lang="en-US" baseline="0" dirty="0" smtClean="0"/>
              <a:t> </a:t>
            </a:r>
            <a:r>
              <a:rPr lang="en-US" baseline="0" dirty="0" err="1" smtClean="0"/>
              <a:t>cũng</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Client </a:t>
            </a:r>
            <a:r>
              <a:rPr lang="en-US" baseline="0" dirty="0" err="1" smtClean="0"/>
              <a:t>còn</a:t>
            </a:r>
            <a:r>
              <a:rPr lang="en-US" baseline="0" dirty="0" smtClean="0"/>
              <a:t> </a:t>
            </a:r>
            <a:r>
              <a:rPr lang="en-US" baseline="0" dirty="0" err="1" smtClean="0"/>
              <a:t>lại</a:t>
            </a:r>
            <a:r>
              <a:rPr lang="en-US" baseline="0" dirty="0" smtClean="0"/>
              <a:t>.</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20</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21</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Rigidity (</a:t>
            </a:r>
            <a:r>
              <a:rPr lang="en-US" sz="1200" kern="1200" dirty="0" err="1" smtClean="0">
                <a:solidFill>
                  <a:schemeClr val="tx1"/>
                </a:solidFill>
                <a:effectLst/>
                <a:latin typeface="+mn-lt"/>
                <a:ea typeface="+mn-ea"/>
                <a:cs typeface="+mn-cs"/>
              </a:rPr>
              <a:t>nghiêm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ngặt</a:t>
            </a:r>
            <a:r>
              <a:rPr lang="en-US" sz="1200" kern="1200" dirty="0" smtClean="0">
                <a:solidFill>
                  <a:schemeClr val="tx1"/>
                </a:solidFill>
                <a:effectLst/>
                <a:latin typeface="+mn-lt"/>
                <a:ea typeface="+mn-ea"/>
                <a:cs typeface="+mn-cs"/>
              </a:rPr>
              <a:t>): It’s hard to change…</a:t>
            </a:r>
          </a:p>
          <a:p>
            <a:pPr lvl="0"/>
            <a:r>
              <a:rPr lang="en-US" sz="1200" kern="1200" dirty="0" smtClean="0">
                <a:solidFill>
                  <a:schemeClr val="tx1"/>
                </a:solidFill>
                <a:effectLst/>
                <a:latin typeface="+mn-lt"/>
                <a:ea typeface="+mn-ea"/>
                <a:cs typeface="+mn-cs"/>
              </a:rPr>
              <a:t>Fragility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vỡ</a:t>
            </a:r>
            <a:r>
              <a:rPr lang="en-US" sz="1200" kern="1200" dirty="0" smtClean="0">
                <a:solidFill>
                  <a:schemeClr val="tx1"/>
                </a:solidFill>
                <a:effectLst/>
                <a:latin typeface="+mn-lt"/>
                <a:ea typeface="+mn-ea"/>
                <a:cs typeface="+mn-cs"/>
              </a:rPr>
              <a:t>): When you make a change…</a:t>
            </a:r>
          </a:p>
          <a:p>
            <a:pPr lvl="0"/>
            <a:r>
              <a:rPr lang="en-US" sz="1200" kern="1200" dirty="0" smtClean="0">
                <a:solidFill>
                  <a:schemeClr val="tx1"/>
                </a:solidFill>
                <a:effectLst/>
                <a:latin typeface="+mn-lt"/>
                <a:ea typeface="+mn-ea"/>
                <a:cs typeface="+mn-cs"/>
              </a:rPr>
              <a:t>Immobility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nhích</a:t>
            </a:r>
            <a:r>
              <a:rPr lang="en-US" sz="1200" kern="1200" dirty="0" smtClean="0">
                <a:solidFill>
                  <a:schemeClr val="tx1"/>
                </a:solidFill>
                <a:effectLst/>
                <a:latin typeface="+mn-lt"/>
                <a:ea typeface="+mn-ea"/>
                <a:cs typeface="+mn-cs"/>
              </a:rPr>
              <a:t>): It’s hard to reuse…</a:t>
            </a: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a:t>
            </a:fld>
            <a:endParaRPr lang="en-US"/>
          </a:p>
        </p:txBody>
      </p:sp>
    </p:spTree>
    <p:extLst>
      <p:ext uri="{BB962C8B-B14F-4D97-AF65-F5344CB8AC3E}">
        <p14:creationId xmlns:p14="http://schemas.microsoft.com/office/powerpoint/2010/main" val="567019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22</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Hình</a:t>
            </a:r>
            <a:r>
              <a:rPr lang="en-US" baseline="0" dirty="0" smtClean="0"/>
              <a:t> </a:t>
            </a:r>
            <a:r>
              <a:rPr lang="en-US" baseline="0" dirty="0" err="1" smtClean="0"/>
              <a:t>trên</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1 </a:t>
            </a:r>
            <a:r>
              <a:rPr lang="en-US" baseline="0" dirty="0" err="1" smtClean="0"/>
              <a:t>ví</a:t>
            </a:r>
            <a:r>
              <a:rPr lang="en-US" baseline="0" dirty="0" smtClean="0"/>
              <a:t> </a:t>
            </a:r>
            <a:r>
              <a:rPr lang="en-US" baseline="0" dirty="0" err="1" smtClean="0"/>
              <a:t>dụ</a:t>
            </a:r>
            <a:r>
              <a:rPr lang="en-US" baseline="0" dirty="0" smtClean="0"/>
              <a:t> violate the SRP</a:t>
            </a:r>
          </a:p>
          <a:p>
            <a:r>
              <a:rPr lang="en-US" baseline="0" dirty="0" smtClean="0"/>
              <a:t>The </a:t>
            </a:r>
            <a:r>
              <a:rPr lang="en-US" b="1" baseline="0" dirty="0" smtClean="0"/>
              <a:t>Rectangle</a:t>
            </a:r>
            <a:r>
              <a:rPr lang="en-US" baseline="0" dirty="0" smtClean="0"/>
              <a:t> class has two methods shown. One draws the rectangle on the screen, the other computes the area of the rectangle.</a:t>
            </a:r>
          </a:p>
          <a:p>
            <a:r>
              <a:rPr lang="en-US" dirty="0" smtClean="0"/>
              <a:t>Two different applications use the </a:t>
            </a:r>
            <a:r>
              <a:rPr lang="en-US" b="1" dirty="0" smtClean="0"/>
              <a:t>Rectangle</a:t>
            </a:r>
            <a:r>
              <a:rPr lang="en-US" dirty="0" smtClean="0"/>
              <a:t> class:</a:t>
            </a:r>
          </a:p>
          <a:p>
            <a:r>
              <a:rPr lang="en-US" dirty="0" smtClean="0"/>
              <a:t>	One application does computational geometry. It uses </a:t>
            </a:r>
            <a:r>
              <a:rPr lang="en-US" b="1" dirty="0" smtClean="0"/>
              <a:t>Rectangle</a:t>
            </a:r>
            <a:r>
              <a:rPr lang="en-US" dirty="0" smtClean="0"/>
              <a:t> to help it with the mathematics of geometric shapes. It never draws the rectangle on the screen. </a:t>
            </a:r>
          </a:p>
          <a:p>
            <a:r>
              <a:rPr lang="en-US" dirty="0" smtClean="0"/>
              <a:t>	The other application is graphical in nature. It may also do some computational geometry, but it definitely draws the rectangle on the screen.</a:t>
            </a:r>
          </a:p>
          <a:p>
            <a:r>
              <a:rPr lang="en-US" dirty="0" smtClean="0"/>
              <a:t>The </a:t>
            </a:r>
            <a:r>
              <a:rPr lang="en-US" b="1" dirty="0" smtClean="0"/>
              <a:t>Rectangle</a:t>
            </a:r>
            <a:r>
              <a:rPr lang="en-US" dirty="0" smtClean="0"/>
              <a:t> class has two responsibilities:</a:t>
            </a:r>
          </a:p>
          <a:p>
            <a:r>
              <a:rPr lang="en-US" dirty="0" smtClean="0"/>
              <a:t>	The first responsibility is to provide a mathematical model of the geometry of a rectangle. </a:t>
            </a:r>
          </a:p>
          <a:p>
            <a:r>
              <a:rPr lang="en-US" dirty="0" smtClean="0"/>
              <a:t>	The second responsibility is to render the rectangle on a graphical user interface.</a:t>
            </a:r>
          </a:p>
          <a:p>
            <a:r>
              <a:rPr lang="en-US" dirty="0" smtClean="0"/>
              <a:t>The violation of SRP causes several nasty problems:</a:t>
            </a:r>
          </a:p>
          <a:p>
            <a:r>
              <a:rPr lang="en-US" dirty="0" smtClean="0"/>
              <a:t>	Firstly, we must include the GUI in the computational geometry application. </a:t>
            </a:r>
          </a:p>
          <a:p>
            <a:r>
              <a:rPr lang="en-US" dirty="0" smtClean="0"/>
              <a:t>	Secondly, if a change to the </a:t>
            </a:r>
            <a:r>
              <a:rPr lang="en-US" b="1" dirty="0" err="1" smtClean="0"/>
              <a:t>GraphicalApplication</a:t>
            </a:r>
            <a:r>
              <a:rPr lang="en-US" dirty="0" smtClean="0"/>
              <a:t> causes the Rectangle to change for some reason, that change may force us to rebuild, retest, and redeploy the </a:t>
            </a:r>
            <a:r>
              <a:rPr lang="en-US" b="1" dirty="0" err="1" smtClean="0"/>
              <a:t>ComputationalGeometryApplication</a:t>
            </a:r>
            <a:r>
              <a:rPr lang="en-US" dirty="0" smtClean="0"/>
              <a:t>. </a:t>
            </a:r>
          </a:p>
          <a:p>
            <a:r>
              <a:rPr lang="en-US" dirty="0" smtClean="0"/>
              <a:t>A better design is to separate the two responsibilities into two completely different classes as shown [</a:t>
            </a:r>
            <a:r>
              <a:rPr lang="en-US" dirty="0" err="1" smtClean="0"/>
              <a:t>Hình</a:t>
            </a:r>
            <a:r>
              <a:rPr lang="en-US" baseline="0" dirty="0" smtClean="0"/>
              <a:t> </a:t>
            </a:r>
            <a:r>
              <a:rPr lang="en-US" baseline="0" dirty="0" err="1" smtClean="0"/>
              <a:t>bên</a:t>
            </a:r>
            <a:r>
              <a:rPr lang="en-US" baseline="0" dirty="0" smtClean="0"/>
              <a:t> </a:t>
            </a:r>
            <a:r>
              <a:rPr lang="en-US" baseline="0" dirty="0" err="1" smtClean="0"/>
              <a:t>dưới</a:t>
            </a:r>
            <a:r>
              <a:rPr lang="en-US" baseline="0" dirty="0" smtClean="0"/>
              <a:t>]</a:t>
            </a:r>
            <a:r>
              <a:rPr lang="en-US" dirty="0" smtClean="0"/>
              <a:t>. </a:t>
            </a:r>
          </a:p>
          <a:p>
            <a:r>
              <a:rPr lang="en-US" dirty="0" smtClean="0"/>
              <a:t>This design moves the computational portions of </a:t>
            </a:r>
            <a:r>
              <a:rPr lang="en-US" b="1" dirty="0" smtClean="0"/>
              <a:t>Rectangle</a:t>
            </a:r>
            <a:r>
              <a:rPr lang="en-US" dirty="0" smtClean="0"/>
              <a:t> into the </a:t>
            </a:r>
            <a:r>
              <a:rPr lang="en-US" b="1" dirty="0" err="1" smtClean="0"/>
              <a:t>GeometricRectangle</a:t>
            </a:r>
            <a:r>
              <a:rPr lang="en-US" dirty="0" smtClean="0"/>
              <a:t> class. </a:t>
            </a:r>
          </a:p>
          <a:p>
            <a:r>
              <a:rPr lang="en-US" dirty="0" smtClean="0"/>
              <a:t>Now changes made to the way rectangles are rendered cannot affect the </a:t>
            </a:r>
            <a:r>
              <a:rPr lang="en-US" b="1" dirty="0" err="1" smtClean="0"/>
              <a:t>ComputationalGeometryApplication</a:t>
            </a:r>
            <a:r>
              <a:rPr lang="en-US" dirty="0" smtClean="0"/>
              <a:t>.</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23</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24</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better design is to separate the two responsibilities into two completely different classes as shown [</a:t>
            </a:r>
            <a:r>
              <a:rPr lang="en-US" dirty="0" err="1" smtClean="0"/>
              <a:t>Hình</a:t>
            </a:r>
            <a:r>
              <a:rPr lang="en-US" baseline="0" dirty="0" smtClean="0"/>
              <a:t> </a:t>
            </a:r>
            <a:r>
              <a:rPr lang="en-US" baseline="0" dirty="0" err="1" smtClean="0"/>
              <a:t>bên</a:t>
            </a:r>
            <a:r>
              <a:rPr lang="en-US" baseline="0" dirty="0" smtClean="0"/>
              <a:t> </a:t>
            </a:r>
            <a:r>
              <a:rPr lang="en-US" baseline="0" dirty="0" err="1" smtClean="0"/>
              <a:t>tren</a:t>
            </a:r>
            <a:r>
              <a:rPr lang="en-US" baseline="0" dirty="0" smtClean="0"/>
              <a:t>]</a:t>
            </a:r>
            <a:r>
              <a:rPr lang="en-US" dirty="0" smtClean="0"/>
              <a:t>. </a:t>
            </a:r>
          </a:p>
        </p:txBody>
      </p:sp>
      <p:sp>
        <p:nvSpPr>
          <p:cNvPr id="4" name="Slide Number Placeholder 3"/>
          <p:cNvSpPr>
            <a:spLocks noGrp="1"/>
          </p:cNvSpPr>
          <p:nvPr>
            <p:ph type="sldNum" sz="quarter" idx="10"/>
          </p:nvPr>
        </p:nvSpPr>
        <p:spPr/>
        <p:txBody>
          <a:bodyPr/>
          <a:lstStyle/>
          <a:p>
            <a:fld id="{2DFE7464-DC84-4E16-BC22-A57505912962}" type="slidenum">
              <a:rPr lang="en-US" smtClean="0"/>
              <a:pPr/>
              <a:t>25</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26</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principle is just an extension of the Open Close Principle and it means that we must make sure that new derived classes are extending the base classes without changing their behavior.</a:t>
            </a: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27</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ta define 1 interface </a:t>
            </a:r>
            <a:r>
              <a:rPr lang="en-US" baseline="0" dirty="0" err="1" smtClean="0"/>
              <a:t>và</a:t>
            </a:r>
            <a:r>
              <a:rPr lang="en-US" baseline="0" dirty="0" smtClean="0"/>
              <a:t> 2 classes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r>
              <a:rPr lang="en-US" baseline="0" dirty="0" smtClean="0"/>
              <a:t> </a:t>
            </a:r>
            <a:r>
              <a:rPr lang="en-US" baseline="0" dirty="0" err="1" smtClean="0"/>
              <a:t>vẽ</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28</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 2 </a:t>
            </a:r>
            <a:r>
              <a:rPr lang="en-US" dirty="0" err="1" smtClean="0"/>
              <a:t>hàm</a:t>
            </a:r>
            <a:r>
              <a:rPr lang="en-US" baseline="0" dirty="0" smtClean="0"/>
              <a:t> </a:t>
            </a:r>
            <a:r>
              <a:rPr lang="en-US" baseline="0" dirty="0" err="1" smtClean="0"/>
              <a:t>để</a:t>
            </a:r>
            <a:r>
              <a:rPr lang="en-US" baseline="0" dirty="0" smtClean="0"/>
              <a:t> load </a:t>
            </a:r>
            <a:r>
              <a:rPr lang="en-US" baseline="0" dirty="0" err="1" smtClean="0"/>
              <a:t>và</a:t>
            </a:r>
            <a:r>
              <a:rPr lang="en-US" baseline="0" dirty="0" smtClean="0"/>
              <a:t> save data.</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29</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Lúc</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gì</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30</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new class is added to the system in order to handle, let’s say, some “special settings”:</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31</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5</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principle is just an extension of the Open Close Principle and it means that we must make sure that new derived classes are extending the base classes without changing their behavior.</a:t>
            </a: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32</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33</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34</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35</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50E508B-E712-43ED-822F-63BC477AE9DD}" type="slidenum">
              <a:rPr lang="en-US"/>
              <a:pPr/>
              <a:t>36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b="1" i="0" u="none" strike="noStrike" kern="1200" dirty="0" smtClean="0">
                <a:solidFill>
                  <a:schemeClr val="tx1"/>
                </a:solidFill>
                <a:effectLst/>
                <a:latin typeface="+mn-lt"/>
                <a:ea typeface="+mn-ea"/>
                <a:cs typeface="+mn-cs"/>
                <a:hlinkClick r:id="rId3" tooltip="SOLID (object-oriented design)"/>
              </a:rPr>
              <a:t>SOLID</a:t>
            </a:r>
            <a:r>
              <a:rPr lang="en-US" sz="1200" b="1" i="0" u="none" strike="noStrike" kern="1200" dirty="0" smtClean="0">
                <a:solidFill>
                  <a:schemeClr val="tx1"/>
                </a:solidFill>
                <a:effectLst/>
                <a:latin typeface="+mn-lt"/>
                <a:ea typeface="+mn-ea"/>
                <a:cs typeface="+mn-cs"/>
              </a:rPr>
              <a:t> Principles</a:t>
            </a:r>
            <a:endParaRPr lang="en-US" dirty="0" smtClean="0"/>
          </a:p>
        </p:txBody>
      </p:sp>
    </p:spTree>
    <p:extLst>
      <p:ext uri="{BB962C8B-B14F-4D97-AF65-F5344CB8AC3E}">
        <p14:creationId xmlns:p14="http://schemas.microsoft.com/office/powerpoint/2010/main" val="2132461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50E508B-E712-43ED-822F-63BC477AE9DD}" type="slidenum">
              <a:rPr lang="en-US"/>
              <a:pPr/>
              <a:t>37</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1207151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50E508B-E712-43ED-822F-63BC477AE9DD}" type="slidenum">
              <a:rPr lang="en-US"/>
              <a:pPr/>
              <a:t>38</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7939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này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graphic editor </a:t>
            </a:r>
            <a:r>
              <a:rPr lang="en-US" sz="1200" b="0" i="0" kern="1200" baseline="0" dirty="0" err="1" smtClean="0">
                <a:solidFill>
                  <a:schemeClr val="tx1"/>
                </a:solidFill>
                <a:effectLst/>
                <a:latin typeface="+mn-lt"/>
                <a:ea typeface="+mn-ea"/>
                <a:cs typeface="+mn-cs"/>
              </a:rPr>
              <a:t>mà</a:t>
            </a:r>
            <a:r>
              <a:rPr lang="en-US" sz="1200" b="0" i="0" kern="1200" baseline="0" dirty="0" smtClean="0">
                <a:solidFill>
                  <a:schemeClr val="tx1"/>
                </a:solidFill>
                <a:effectLst/>
                <a:latin typeface="+mn-lt"/>
                <a:ea typeface="+mn-ea"/>
                <a:cs typeface="+mn-cs"/>
              </a:rPr>
              <a:t> handle </a:t>
            </a:r>
            <a:r>
              <a:rPr lang="en-US" sz="1200" b="0" i="0" kern="1200" baseline="0" dirty="0" err="1" smtClean="0">
                <a:solidFill>
                  <a:schemeClr val="tx1"/>
                </a:solidFill>
                <a:effectLst/>
                <a:latin typeface="+mn-lt"/>
                <a:ea typeface="+mn-ea"/>
                <a:cs typeface="+mn-cs"/>
              </a:rPr>
              <a:t>việc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nhau</a:t>
            </a:r>
            <a:r>
              <a:rPr lang="en-US" sz="1200" b="0" i="0" kern="1200" baseline="0" dirty="0" smtClean="0">
                <a:solidFill>
                  <a:schemeClr val="tx1"/>
                </a:solidFill>
                <a:effectLst/>
                <a:latin typeface="+mn-lt"/>
                <a:ea typeface="+mn-ea"/>
                <a:cs typeface="+mn-cs"/>
              </a:rPr>
              <a:t> ( Rectangle, Circle).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6</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err="1" smtClean="0">
                <a:solidFill>
                  <a:schemeClr val="tx1"/>
                </a:solidFill>
                <a:effectLst/>
                <a:latin typeface="+mn-lt"/>
                <a:ea typeface="+mn-ea"/>
                <a:cs typeface="+mn-cs"/>
              </a:rPr>
              <a:t>Thao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nằm</a:t>
            </a:r>
            <a:r>
              <a:rPr lang="en-US" sz="1200" b="0" i="0" kern="1200" baseline="0" dirty="0" smtClean="0">
                <a:solidFill>
                  <a:schemeClr val="tx1"/>
                </a:solidFill>
                <a:effectLst/>
                <a:latin typeface="+mn-lt"/>
                <a:ea typeface="+mn-ea"/>
                <a:cs typeface="+mn-cs"/>
              </a:rPr>
              <a:t> ở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drawShape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tham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kiểu</a:t>
            </a:r>
            <a:r>
              <a:rPr lang="en-US" sz="1200" b="0" i="0" kern="1200" baseline="0" dirty="0" smtClean="0">
                <a:solidFill>
                  <a:schemeClr val="tx1"/>
                </a:solidFill>
                <a:effectLst/>
                <a:latin typeface="+mn-lt"/>
                <a:ea typeface="+mn-ea"/>
                <a:cs typeface="+mn-cs"/>
              </a:rPr>
              <a:t> Shape. </a:t>
            </a:r>
          </a:p>
          <a:p>
            <a:r>
              <a:rPr lang="en-US" sz="1200" b="0" i="0" kern="1200" baseline="0" dirty="0" err="1" smtClean="0">
                <a:solidFill>
                  <a:schemeClr val="tx1"/>
                </a:solidFill>
                <a:effectLst/>
                <a:latin typeface="+mn-lt"/>
                <a:ea typeface="+mn-ea"/>
                <a:cs typeface="+mn-cs"/>
              </a:rPr>
              <a:t>Nếu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tham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này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loại</a:t>
            </a:r>
            <a:r>
              <a:rPr lang="en-US" sz="1200" b="0" i="0" kern="1200" baseline="0" dirty="0" smtClean="0">
                <a:solidFill>
                  <a:schemeClr val="tx1"/>
                </a:solidFill>
                <a:effectLst/>
                <a:latin typeface="+mn-lt"/>
                <a:ea typeface="+mn-ea"/>
                <a:cs typeface="+mn-cs"/>
              </a:rPr>
              <a:t> Rectangle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drawRectangle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Rectangle.</a:t>
            </a:r>
          </a:p>
          <a:p>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tự</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nếu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tham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về</a:t>
            </a:r>
            <a:r>
              <a:rPr lang="en-US" sz="1200" b="0" i="0" kern="1200" baseline="0" dirty="0" smtClean="0">
                <a:solidFill>
                  <a:schemeClr val="tx1"/>
                </a:solidFill>
                <a:effectLst/>
                <a:latin typeface="+mn-lt"/>
                <a:ea typeface="+mn-ea"/>
                <a:cs typeface="+mn-cs"/>
              </a:rPr>
              <a:t> Circle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drawCircle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Circle. </a:t>
            </a:r>
          </a:p>
          <a:p>
            <a:r>
              <a:rPr lang="en-US" sz="1200" b="0" i="0" kern="1200" baseline="0" dirty="0" err="1" smtClean="0">
                <a:solidFill>
                  <a:schemeClr val="tx1"/>
                </a:solidFill>
                <a:effectLst/>
                <a:latin typeface="+mn-lt"/>
                <a:ea typeface="+mn-ea"/>
                <a:cs typeface="+mn-cs"/>
              </a:rPr>
              <a:t>Điều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đoán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tham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bằng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câu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lệnh</a:t>
            </a:r>
            <a:r>
              <a:rPr lang="en-US" sz="1200" b="0" i="0" kern="1200" baseline="0" dirty="0" smtClean="0">
                <a:solidFill>
                  <a:schemeClr val="tx1"/>
                </a:solidFill>
                <a:effectLst/>
                <a:latin typeface="+mn-lt"/>
                <a:ea typeface="+mn-ea"/>
                <a:cs typeface="+mn-cs"/>
              </a:rPr>
              <a:t> if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drawShape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7</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Lecture </a:t>
            </a:r>
            <a:r>
              <a:rPr lang="en-US" sz="1200" b="0" i="0" kern="1200" dirty="0" err="1" smtClean="0">
                <a:solidFill>
                  <a:schemeClr val="tx1"/>
                </a:solidFill>
                <a:effectLst/>
                <a:latin typeface="+mn-lt"/>
                <a:ea typeface="+mn-ea"/>
                <a:cs typeface="+mn-cs"/>
              </a:rPr>
              <a:t>nên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t>
            </a:r>
            <a:r>
              <a:rPr lang="en-US" sz="1200" b="0" i="0" kern="1200" dirty="0" err="1" smtClean="0">
                <a:solidFill>
                  <a:schemeClr val="tx1"/>
                </a:solidFill>
                <a:effectLst/>
                <a:latin typeface="+mn-lt"/>
                <a:ea typeface="+mn-ea"/>
                <a:cs typeface="+mn-cs"/>
              </a:rPr>
              <a:t>ỏi</a:t>
            </a:r>
            <a:r>
              <a:rPr lang="en-US" sz="1200" b="0" i="0" kern="1200" baseline="0" dirty="0" smtClean="0">
                <a:solidFill>
                  <a:schemeClr val="tx1"/>
                </a:solidFill>
                <a:effectLst/>
                <a:latin typeface="+mn-lt"/>
                <a:ea typeface="+mn-ea"/>
                <a:cs typeface="+mn-cs"/>
              </a:rPr>
              <a:t> SV </a:t>
            </a:r>
            <a:r>
              <a:rPr lang="en-US" sz="1200" b="0" i="0" kern="1200" baseline="0" dirty="0" err="1" smtClean="0">
                <a:solidFill>
                  <a:schemeClr val="tx1"/>
                </a:solidFill>
                <a:effectLst/>
                <a:latin typeface="+mn-lt"/>
                <a:ea typeface="+mn-ea"/>
                <a:cs typeface="+mn-cs"/>
              </a:rPr>
              <a:t>đâu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điểm</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phạm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nguyên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tắc</a:t>
            </a:r>
            <a:r>
              <a:rPr lang="en-US" sz="1200" b="0" i="0" kern="1200" baseline="0" dirty="0" smtClean="0">
                <a:solidFill>
                  <a:schemeClr val="tx1"/>
                </a:solidFill>
                <a:effectLst/>
                <a:latin typeface="+mn-lt"/>
                <a:ea typeface="+mn-ea"/>
                <a:cs typeface="+mn-cs"/>
              </a:rPr>
              <a:t> Open Close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này</a:t>
            </a:r>
            <a:r>
              <a:rPr lang="en-US" sz="1200" b="0" i="0" kern="1200" baseline="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8</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trường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hợp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mới</a:t>
            </a:r>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add </a:t>
            </a:r>
            <a:r>
              <a:rPr lang="en-US" sz="1200" b="0" i="0" kern="1200" baseline="0" dirty="0" err="1" smtClean="0">
                <a:solidFill>
                  <a:schemeClr val="tx1"/>
                </a:solidFill>
                <a:effectLst/>
                <a:latin typeface="+mn-lt"/>
                <a:ea typeface="+mn-ea"/>
                <a:cs typeface="+mn-cs"/>
              </a:rPr>
              <a:t>thêm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phải</a:t>
            </a:r>
            <a:r>
              <a:rPr lang="en-US" sz="1200" b="0" i="0" kern="1200" baseline="0" dirty="0" smtClean="0">
                <a:solidFill>
                  <a:schemeClr val="tx1"/>
                </a:solidFill>
                <a:effectLst/>
                <a:latin typeface="+mn-lt"/>
                <a:ea typeface="+mn-ea"/>
                <a:cs typeface="+mn-cs"/>
              </a:rPr>
              <a:t> modify </a:t>
            </a:r>
            <a:r>
              <a:rPr lang="en-US" sz="1200" b="0" i="0" kern="1200" baseline="0" dirty="0" err="1" smtClean="0">
                <a:solidFill>
                  <a:schemeClr val="tx1"/>
                </a:solidFill>
                <a:effectLst/>
                <a:latin typeface="+mn-lt"/>
                <a:ea typeface="+mn-ea"/>
                <a:cs typeface="+mn-cs"/>
              </a:rPr>
              <a:t>lại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câu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lệnh</a:t>
            </a:r>
            <a:r>
              <a:rPr lang="en-US" sz="1200" b="0" i="0" kern="1200" baseline="0" dirty="0" smtClean="0">
                <a:solidFill>
                  <a:schemeClr val="tx1"/>
                </a:solidFill>
                <a:effectLst/>
                <a:latin typeface="+mn-lt"/>
                <a:ea typeface="+mn-ea"/>
                <a:cs typeface="+mn-cs"/>
              </a:rPr>
              <a:t> if(</a:t>
            </a:r>
            <a:r>
              <a:rPr lang="en-US" sz="1200" b="0" i="0" kern="1200" baseline="0" dirty="0" err="1" smtClean="0">
                <a:solidFill>
                  <a:schemeClr val="tx1"/>
                </a:solidFill>
                <a:effectLst/>
                <a:latin typeface="+mn-lt"/>
                <a:ea typeface="+mn-ea"/>
                <a:cs typeface="+mn-cs"/>
              </a:rPr>
              <a:t>trên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đó</a:t>
            </a:r>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	1) </a:t>
            </a:r>
            <a:r>
              <a:rPr lang="en-US" sz="1200" b="0" i="0" kern="1200" baseline="0" dirty="0" err="1" smtClean="0">
                <a:solidFill>
                  <a:schemeClr val="tx1"/>
                </a:solidFill>
                <a:effectLst/>
                <a:latin typeface="+mn-lt"/>
                <a:ea typeface="+mn-ea"/>
                <a:cs typeface="+mn-cs"/>
              </a:rPr>
              <a:t>Cần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phải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lại</a:t>
            </a:r>
            <a:r>
              <a:rPr lang="en-US" sz="1200" b="0" i="0" kern="1200" baseline="0" dirty="0" smtClean="0">
                <a:solidFill>
                  <a:schemeClr val="tx1"/>
                </a:solidFill>
                <a:effectLst/>
                <a:latin typeface="+mn-lt"/>
                <a:ea typeface="+mn-ea"/>
                <a:cs typeface="+mn-cs"/>
              </a:rPr>
              <a:t> unit testing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class </a:t>
            </a:r>
            <a:r>
              <a:rPr lang="en-US" sz="1200" b="0" i="0" kern="1200" baseline="0" dirty="0" err="1" smtClean="0">
                <a:solidFill>
                  <a:schemeClr val="tx1"/>
                </a:solidFill>
                <a:effectLst/>
                <a:latin typeface="+mn-lt"/>
                <a:ea typeface="+mn-ea"/>
                <a:cs typeface="+mn-cs"/>
              </a:rPr>
              <a:t>GraphicEditor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gồm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drawShape</a:t>
            </a:r>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	2) Developer </a:t>
            </a:r>
            <a:r>
              <a:rPr lang="en-US" sz="1200" b="0" i="0" kern="1200" baseline="0" dirty="0" err="1" smtClean="0">
                <a:solidFill>
                  <a:schemeClr val="tx1"/>
                </a:solidFill>
                <a:effectLst/>
                <a:latin typeface="+mn-lt"/>
                <a:ea typeface="+mn-ea"/>
                <a:cs typeface="+mn-cs"/>
              </a:rPr>
              <a:t>cần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phải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hiểu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rõ</a:t>
            </a:r>
            <a:r>
              <a:rPr lang="en-US" sz="1200" b="0" i="0" kern="1200" baseline="0" dirty="0" smtClean="0">
                <a:solidFill>
                  <a:schemeClr val="tx1"/>
                </a:solidFill>
                <a:effectLst/>
                <a:latin typeface="+mn-lt"/>
                <a:ea typeface="+mn-ea"/>
                <a:cs typeface="+mn-cs"/>
              </a:rPr>
              <a:t> logic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câu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lệnh</a:t>
            </a:r>
            <a:r>
              <a:rPr lang="en-US" sz="1200" b="0" i="0" kern="1200" baseline="0" dirty="0" smtClean="0">
                <a:solidFill>
                  <a:schemeClr val="tx1"/>
                </a:solidFill>
                <a:effectLst/>
                <a:latin typeface="+mn-lt"/>
                <a:ea typeface="+mn-ea"/>
                <a:cs typeface="+mn-cs"/>
              </a:rPr>
              <a:t> if.</a:t>
            </a:r>
          </a:p>
          <a:p>
            <a:r>
              <a:rPr lang="en-US" sz="1200" b="0" i="0" kern="1200" baseline="0" dirty="0" smtClean="0">
                <a:solidFill>
                  <a:schemeClr val="tx1"/>
                </a:solidFill>
                <a:effectLst/>
                <a:latin typeface="+mn-lt"/>
                <a:ea typeface="+mn-ea"/>
                <a:cs typeface="+mn-cs"/>
              </a:rPr>
              <a:t>	3)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năng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ảnh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hưởng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Rectangle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Circle.</a:t>
            </a:r>
          </a:p>
          <a:p>
            <a:r>
              <a:rPr lang="en-US" sz="1200" b="0" i="0" kern="1200" baseline="0" dirty="0" smtClean="0">
                <a:solidFill>
                  <a:schemeClr val="tx1"/>
                </a:solidFill>
                <a:effectLst/>
                <a:latin typeface="+mn-lt"/>
                <a:ea typeface="+mn-ea"/>
                <a:cs typeface="+mn-cs"/>
              </a:rPr>
              <a:t>    Do </a:t>
            </a:r>
            <a:r>
              <a:rPr lang="en-US" sz="1200" b="0" i="0" kern="1200" baseline="0" dirty="0" err="1" smtClean="0">
                <a:solidFill>
                  <a:schemeClr val="tx1"/>
                </a:solidFill>
                <a:effectLst/>
                <a:latin typeface="+mn-lt"/>
                <a:ea typeface="+mn-ea"/>
                <a:cs typeface="+mn-cs"/>
              </a:rPr>
              <a:t>đó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việc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mở</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rộng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thiết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kế</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này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khăn</a:t>
            </a:r>
            <a:r>
              <a:rPr lang="en-US" sz="1200" b="0" i="0" kern="1200" baseline="0" dirty="0" smtClean="0">
                <a:solidFill>
                  <a:schemeClr val="tx1"/>
                </a:solidFill>
                <a:effectLst/>
                <a:latin typeface="+mn-lt"/>
                <a:ea typeface="+mn-ea"/>
                <a:cs typeface="+mn-cs"/>
              </a:rPr>
              <a:t> ( </a:t>
            </a:r>
            <a:r>
              <a:rPr lang="en-US" sz="1200" b="1" i="0" kern="1200" baseline="0" dirty="0" smtClean="0">
                <a:solidFill>
                  <a:schemeClr val="tx1"/>
                </a:solidFill>
                <a:effectLst/>
                <a:latin typeface="+mn-lt"/>
                <a:ea typeface="+mn-ea"/>
                <a:cs typeface="+mn-cs"/>
              </a:rPr>
              <a:t>close</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for extension</a:t>
            </a:r>
            <a:r>
              <a:rPr lang="en-US" sz="1200" b="0" i="0" kern="1200" baseline="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9</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10</a:t>
            </a:fld>
            <a:endParaRPr lang="en-US"/>
          </a:p>
        </p:txBody>
      </p:sp>
    </p:spTree>
    <p:extLst>
      <p:ext uri="{BB962C8B-B14F-4D97-AF65-F5344CB8AC3E}">
        <p14:creationId xmlns:p14="http://schemas.microsoft.com/office/powerpoint/2010/main" val="2407818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11</a:t>
            </a:fld>
            <a:endParaRPr lang="en-US"/>
          </a:p>
        </p:txBody>
      </p:sp>
    </p:spTree>
    <p:extLst>
      <p:ext uri="{BB962C8B-B14F-4D97-AF65-F5344CB8AC3E}">
        <p14:creationId xmlns:p14="http://schemas.microsoft.com/office/powerpoint/2010/main" val="2407818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5.xml"/><Relationship Id="rId1" Type="http://schemas.openxmlformats.org/officeDocument/2006/relationships/themeOverride" Target="../theme/themeOverride8.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6.xml"/><Relationship Id="rId1" Type="http://schemas.openxmlformats.org/officeDocument/2006/relationships/themeOverride" Target="../theme/themeOverride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7.xml"/><Relationship Id="rId1" Type="http://schemas.openxmlformats.org/officeDocument/2006/relationships/themeOverride" Target="../theme/themeOverride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8.xml"/><Relationship Id="rId1" Type="http://schemas.openxmlformats.org/officeDocument/2006/relationships/themeOverride" Target="../theme/themeOverride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9.xml"/><Relationship Id="rId1" Type="http://schemas.openxmlformats.org/officeDocument/2006/relationships/themeOverride" Target="../theme/themeOverride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6.xml.rels><?xml version="1.0" encoding="UTF-8" standalone="yes"?>
<Relationships xmlns="http://schemas.openxmlformats.org/package/2006/relationships"><Relationship Id="rId2" Type="http://schemas.openxmlformats.org/officeDocument/2006/relationships/slideMaster" Target="../slideMasters/slideMaster22.xml"/><Relationship Id="rId1" Type="http://schemas.openxmlformats.org/officeDocument/2006/relationships/themeOverride" Target="../theme/themeOverride1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7.xml.rels><?xml version="1.0" encoding="UTF-8" standalone="yes"?>
<Relationships xmlns="http://schemas.openxmlformats.org/package/2006/relationships"><Relationship Id="rId2" Type="http://schemas.openxmlformats.org/officeDocument/2006/relationships/slideMaster" Target="../slideMasters/slideMaster23.xml"/><Relationship Id="rId1" Type="http://schemas.openxmlformats.org/officeDocument/2006/relationships/themeOverride" Target="../theme/themeOverride14.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26.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221069744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22888167"/>
      </p:ext>
    </p:extLst>
  </p:cSld>
  <p:clrMapOvr>
    <a:masterClrMapping/>
  </p:clrMapOvr>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181182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01294023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91242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3822850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401583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109664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814014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74489890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98608505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19568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946254"/>
      </p:ext>
    </p:extLst>
  </p:cSld>
  <p:clrMapOvr>
    <a:masterClrMapping/>
  </p:clrMapOvr>
  <p:hf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6694172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2985677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0777977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2652731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823113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8481217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212254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5297523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94579576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4798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755352758"/>
      </p:ext>
    </p:extLst>
  </p:cSld>
  <p:clrMapOvr>
    <a:masterClrMapping/>
  </p:clrMapOvr>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75553405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893302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0999800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01583288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28599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8717011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9411229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7623038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49820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2062" name="Chart" r:id="rId4" imgW="6600749" imgH="4400702" progId="MSGraph.Chart.8">
                  <p:embed followColorScheme="full"/>
                </p:oleObj>
              </mc:Choice>
              <mc:Fallback>
                <p:oleObj name="Chart" r:id="rId4" imgW="6600749" imgH="4400702" progId="MSGraph.Chart.8">
                  <p:embed followColorScheme="full"/>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1251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3932000825"/>
      </p:ext>
    </p:extLst>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E4E9282-9DE2-47B7-9267-DAA2D029F69A}" type="slidenum">
              <a:rPr lang="en-US" altLang="ja-JP"/>
              <a:pPr>
                <a:defRPr/>
              </a:pPr>
              <a:t>‹#›</a:t>
            </a:fld>
            <a:endParaRPr lang="en-US" altLang="ja-JP"/>
          </a:p>
        </p:txBody>
      </p:sp>
    </p:spTree>
    <p:extLst>
      <p:ext uri="{BB962C8B-B14F-4D97-AF65-F5344CB8AC3E}">
        <p14:creationId xmlns:p14="http://schemas.microsoft.com/office/powerpoint/2010/main" val="244848411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3B388169-CB5C-463D-BFA5-97B8E251638D}" type="slidenum">
              <a:rPr lang="en-US" altLang="ja-JP"/>
              <a:pPr>
                <a:defRPr/>
              </a:pPr>
              <a:t>‹#›</a:t>
            </a:fld>
            <a:endParaRPr lang="en-US" altLang="ja-JP"/>
          </a:p>
        </p:txBody>
      </p:sp>
    </p:spTree>
    <p:extLst>
      <p:ext uri="{BB962C8B-B14F-4D97-AF65-F5344CB8AC3E}">
        <p14:creationId xmlns:p14="http://schemas.microsoft.com/office/powerpoint/2010/main" val="382458645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2FCCB49-9E81-4F4A-8522-C72AD9CAE34A}" type="slidenum">
              <a:rPr lang="en-US" altLang="ja-JP"/>
              <a:pPr>
                <a:defRPr/>
              </a:pPr>
              <a:t>‹#›</a:t>
            </a:fld>
            <a:endParaRPr lang="en-US" altLang="ja-JP"/>
          </a:p>
        </p:txBody>
      </p:sp>
    </p:spTree>
    <p:extLst>
      <p:ext uri="{BB962C8B-B14F-4D97-AF65-F5344CB8AC3E}">
        <p14:creationId xmlns:p14="http://schemas.microsoft.com/office/powerpoint/2010/main" val="244877951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59AB0441-E728-4829-AE72-6FFFFF915373}" type="slidenum">
              <a:rPr lang="en-US" altLang="ja-JP"/>
              <a:pPr>
                <a:defRPr/>
              </a:pPr>
              <a:t>‹#›</a:t>
            </a:fld>
            <a:endParaRPr lang="en-US" altLang="ja-JP"/>
          </a:p>
        </p:txBody>
      </p:sp>
    </p:spTree>
    <p:extLst>
      <p:ext uri="{BB962C8B-B14F-4D97-AF65-F5344CB8AC3E}">
        <p14:creationId xmlns:p14="http://schemas.microsoft.com/office/powerpoint/2010/main" val="427105589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8FFED266-BCB2-4096-8C78-7D73E2B02D89}" type="slidenum">
              <a:rPr lang="en-US" altLang="ja-JP"/>
              <a:pPr>
                <a:defRPr/>
              </a:pPr>
              <a:t>‹#›</a:t>
            </a:fld>
            <a:endParaRPr lang="en-US" altLang="ja-JP"/>
          </a:p>
        </p:txBody>
      </p:sp>
    </p:spTree>
    <p:extLst>
      <p:ext uri="{BB962C8B-B14F-4D97-AF65-F5344CB8AC3E}">
        <p14:creationId xmlns:p14="http://schemas.microsoft.com/office/powerpoint/2010/main" val="187890184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FE556E3A-165E-4F7D-977A-C461D7065628}" type="slidenum">
              <a:rPr lang="en-US" altLang="ja-JP"/>
              <a:pPr>
                <a:defRPr/>
              </a:pPr>
              <a:t>‹#›</a:t>
            </a:fld>
            <a:endParaRPr lang="en-US" altLang="ja-JP"/>
          </a:p>
        </p:txBody>
      </p:sp>
    </p:spTree>
    <p:extLst>
      <p:ext uri="{BB962C8B-B14F-4D97-AF65-F5344CB8AC3E}">
        <p14:creationId xmlns:p14="http://schemas.microsoft.com/office/powerpoint/2010/main" val="326307981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20F30D86-292A-41F4-8541-D920DDAB05D3}" type="slidenum">
              <a:rPr lang="en-US" altLang="ja-JP"/>
              <a:pPr>
                <a:defRPr/>
              </a:pPr>
              <a:t>‹#›</a:t>
            </a:fld>
            <a:endParaRPr lang="en-US" altLang="ja-JP"/>
          </a:p>
        </p:txBody>
      </p:sp>
    </p:spTree>
    <p:extLst>
      <p:ext uri="{BB962C8B-B14F-4D97-AF65-F5344CB8AC3E}">
        <p14:creationId xmlns:p14="http://schemas.microsoft.com/office/powerpoint/2010/main" val="151563994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EF980C-52E7-4BA5-8F97-27C9FCC328D0}" type="slidenum">
              <a:rPr lang="en-US" altLang="ja-JP"/>
              <a:pPr>
                <a:defRPr/>
              </a:pPr>
              <a:t>‹#›</a:t>
            </a:fld>
            <a:endParaRPr lang="en-US" altLang="ja-JP"/>
          </a:p>
        </p:txBody>
      </p:sp>
    </p:spTree>
    <p:extLst>
      <p:ext uri="{BB962C8B-B14F-4D97-AF65-F5344CB8AC3E}">
        <p14:creationId xmlns:p14="http://schemas.microsoft.com/office/powerpoint/2010/main" val="68904768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84B2995-9CDE-4B77-AC58-20F0CD625815}" type="slidenum">
              <a:rPr lang="en-US" altLang="ja-JP"/>
              <a:pPr>
                <a:defRPr/>
              </a:pPr>
              <a:t>‹#›</a:t>
            </a:fld>
            <a:endParaRPr lang="en-US" altLang="ja-JP"/>
          </a:p>
        </p:txBody>
      </p:sp>
    </p:spTree>
    <p:extLst>
      <p:ext uri="{BB962C8B-B14F-4D97-AF65-F5344CB8AC3E}">
        <p14:creationId xmlns:p14="http://schemas.microsoft.com/office/powerpoint/2010/main" val="365592370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E4F35D4-47E0-461E-85E9-9EFCE37BE793}" type="slidenum">
              <a:rPr lang="en-US" altLang="ja-JP"/>
              <a:pPr>
                <a:defRPr/>
              </a:pPr>
              <a:t>‹#›</a:t>
            </a:fld>
            <a:endParaRPr lang="en-US" altLang="ja-JP"/>
          </a:p>
        </p:txBody>
      </p:sp>
    </p:spTree>
    <p:extLst>
      <p:ext uri="{BB962C8B-B14F-4D97-AF65-F5344CB8AC3E}">
        <p14:creationId xmlns:p14="http://schemas.microsoft.com/office/powerpoint/2010/main" val="2535972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smtClean="0"/>
              <a:t>Click to edit Master title style</a:t>
            </a:r>
            <a:endParaRPr lang="en-US" dirty="0"/>
          </a:p>
        </p:txBody>
      </p:sp>
      <p:sp>
        <p:nvSpPr>
          <p:cNvPr id="4" name="Content Placeholder 2"/>
          <p:cNvSpPr>
            <a:spLocks noGrp="1"/>
          </p:cNvSpPr>
          <p:nvPr>
            <p:ph idx="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noProof="0" smtClean="0"/>
              <a:t>Click to edit Master text styles</a:t>
            </a:r>
          </a:p>
        </p:txBody>
      </p:sp>
      <p:sp>
        <p:nvSpPr>
          <p:cNvPr id="6" name="Text Placeholder 5"/>
          <p:cNvSpPr>
            <a:spLocks noGrp="1"/>
          </p:cNvSpPr>
          <p:nvPr>
            <p:ph type="body" sz="quarter" idx="10"/>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5" name="Slide Number Placeholder 5"/>
          <p:cNvSpPr>
            <a:spLocks noGrp="1"/>
          </p:cNvSpPr>
          <p:nvPr>
            <p:ph type="sldNum" sz="quarter" idx="11"/>
          </p:nvPr>
        </p:nvSpPr>
        <p:spPr>
          <a:xfrm>
            <a:off x="3810000" y="6553200"/>
            <a:ext cx="2133600" cy="304800"/>
          </a:xfrm>
          <a:prstGeom prst="rect">
            <a:avLst/>
          </a:prstGeom>
        </p:spPr>
        <p:txBody>
          <a:bodyPr/>
          <a:lstStyle>
            <a:lvl1pPr>
              <a:defRPr/>
            </a:lvl1pPr>
          </a:lstStyle>
          <a:p>
            <a:fld id="{94D76B67-EFF4-4CF4-B87B-0DEC9FF5C84B}" type="slidenum">
              <a:rPr lang="en-US"/>
              <a:pPr/>
              <a:t>‹#›</a:t>
            </a:fld>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FD5BF87B-7BD1-4F0E-A0F4-A6A5136D2133}" type="slidenum">
              <a:rPr lang="en-US" altLang="ja-JP"/>
              <a:pPr>
                <a:defRPr/>
              </a:pPr>
              <a:t>‹#›</a:t>
            </a:fld>
            <a:endParaRPr lang="en-US" altLang="ja-JP"/>
          </a:p>
        </p:txBody>
      </p:sp>
    </p:spTree>
    <p:extLst>
      <p:ext uri="{BB962C8B-B14F-4D97-AF65-F5344CB8AC3E}">
        <p14:creationId xmlns:p14="http://schemas.microsoft.com/office/powerpoint/2010/main" val="91104563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9195D16-2158-4117-BE9C-DAD0469D3F61}" type="slidenum">
              <a:rPr lang="en-US" altLang="ja-JP"/>
              <a:pPr>
                <a:defRPr/>
              </a:pPr>
              <a:t>‹#›</a:t>
            </a:fld>
            <a:endParaRPr lang="en-US" altLang="ja-JP"/>
          </a:p>
        </p:txBody>
      </p:sp>
    </p:spTree>
    <p:extLst>
      <p:ext uri="{BB962C8B-B14F-4D97-AF65-F5344CB8AC3E}">
        <p14:creationId xmlns:p14="http://schemas.microsoft.com/office/powerpoint/2010/main" val="86591022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27AB206-5F66-47A2-82E6-25174CF5C589}" type="slidenum">
              <a:rPr lang="en-US" altLang="ja-JP"/>
              <a:pPr>
                <a:defRPr/>
              </a:pPr>
              <a:t>‹#›</a:t>
            </a:fld>
            <a:endParaRPr lang="en-US" altLang="ja-JP"/>
          </a:p>
        </p:txBody>
      </p:sp>
    </p:spTree>
    <p:extLst>
      <p:ext uri="{BB962C8B-B14F-4D97-AF65-F5344CB8AC3E}">
        <p14:creationId xmlns:p14="http://schemas.microsoft.com/office/powerpoint/2010/main" val="320608322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A1A86399-7036-439F-A8CD-2AC7D1D1349C}" type="slidenum">
              <a:rPr lang="en-US" altLang="ja-JP"/>
              <a:pPr>
                <a:defRPr/>
              </a:pPr>
              <a:t>‹#›</a:t>
            </a:fld>
            <a:endParaRPr lang="en-US" altLang="ja-JP"/>
          </a:p>
        </p:txBody>
      </p:sp>
    </p:spTree>
    <p:extLst>
      <p:ext uri="{BB962C8B-B14F-4D97-AF65-F5344CB8AC3E}">
        <p14:creationId xmlns:p14="http://schemas.microsoft.com/office/powerpoint/2010/main" val="318525502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1B987EE5-E934-46CA-B434-B486E1F923CC}" type="slidenum">
              <a:rPr lang="en-US" altLang="ja-JP"/>
              <a:pPr>
                <a:defRPr/>
              </a:pPr>
              <a:t>‹#›</a:t>
            </a:fld>
            <a:endParaRPr lang="en-US" altLang="ja-JP"/>
          </a:p>
        </p:txBody>
      </p:sp>
    </p:spTree>
    <p:extLst>
      <p:ext uri="{BB962C8B-B14F-4D97-AF65-F5344CB8AC3E}">
        <p14:creationId xmlns:p14="http://schemas.microsoft.com/office/powerpoint/2010/main" val="12840665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1B98754-43E5-44E3-B146-DC64A4528841}" type="slidenum">
              <a:rPr lang="en-US" altLang="ja-JP"/>
              <a:pPr>
                <a:defRPr/>
              </a:pPr>
              <a:t>‹#›</a:t>
            </a:fld>
            <a:endParaRPr lang="en-US" altLang="ja-JP"/>
          </a:p>
        </p:txBody>
      </p:sp>
    </p:spTree>
    <p:extLst>
      <p:ext uri="{BB962C8B-B14F-4D97-AF65-F5344CB8AC3E}">
        <p14:creationId xmlns:p14="http://schemas.microsoft.com/office/powerpoint/2010/main" val="128165300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A4A69239-7422-4B73-9EB2-C9655701B136}" type="slidenum">
              <a:rPr lang="en-US" altLang="ja-JP"/>
              <a:pPr>
                <a:defRPr/>
              </a:pPr>
              <a:t>‹#›</a:t>
            </a:fld>
            <a:endParaRPr lang="en-US" altLang="ja-JP"/>
          </a:p>
        </p:txBody>
      </p:sp>
    </p:spTree>
    <p:extLst>
      <p:ext uri="{BB962C8B-B14F-4D97-AF65-F5344CB8AC3E}">
        <p14:creationId xmlns:p14="http://schemas.microsoft.com/office/powerpoint/2010/main" val="144198452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549D7C0A-B21E-4ADB-A9EF-EFB3B68B24B8}" type="slidenum">
              <a:rPr lang="en-US" altLang="ja-JP"/>
              <a:pPr>
                <a:defRPr/>
              </a:pPr>
              <a:t>‹#›</a:t>
            </a:fld>
            <a:endParaRPr lang="en-US" altLang="ja-JP"/>
          </a:p>
        </p:txBody>
      </p:sp>
    </p:spTree>
    <p:extLst>
      <p:ext uri="{BB962C8B-B14F-4D97-AF65-F5344CB8AC3E}">
        <p14:creationId xmlns:p14="http://schemas.microsoft.com/office/powerpoint/2010/main" val="384958366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6EE7AA4D-4CC4-45E5-8CA1-DED081B8D90D}" type="slidenum">
              <a:rPr lang="en-US" altLang="ja-JP"/>
              <a:pPr>
                <a:defRPr/>
              </a:pPr>
              <a:t>‹#›</a:t>
            </a:fld>
            <a:endParaRPr lang="en-US" altLang="ja-JP"/>
          </a:p>
        </p:txBody>
      </p:sp>
    </p:spTree>
    <p:extLst>
      <p:ext uri="{BB962C8B-B14F-4D97-AF65-F5344CB8AC3E}">
        <p14:creationId xmlns:p14="http://schemas.microsoft.com/office/powerpoint/2010/main" val="175241997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4CBFF3C-3B76-46DF-9426-14CB6E8B9F10}" type="slidenum">
              <a:rPr lang="en-US" altLang="ja-JP"/>
              <a:pPr>
                <a:defRPr/>
              </a:pPr>
              <a:t>‹#›</a:t>
            </a:fld>
            <a:endParaRPr lang="en-US" altLang="ja-JP"/>
          </a:p>
        </p:txBody>
      </p:sp>
    </p:spTree>
    <p:extLst>
      <p:ext uri="{BB962C8B-B14F-4D97-AF65-F5344CB8AC3E}">
        <p14:creationId xmlns:p14="http://schemas.microsoft.com/office/powerpoint/2010/main" val="2641960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3" name="TextBox 2"/>
          <p:cNvSpPr txBox="1"/>
          <p:nvPr userDrawn="1"/>
        </p:nvSpPr>
        <p:spPr>
          <a:xfrm>
            <a:off x="1295400" y="2438400"/>
            <a:ext cx="6400800" cy="2097088"/>
          </a:xfrm>
          <a:prstGeom prst="rect">
            <a:avLst/>
          </a:prstGeom>
        </p:spPr>
        <p:txBody>
          <a:bodyPr anchor="ctr"/>
          <a:lstStyle/>
          <a:p>
            <a:pPr marL="319088" indent="-319088" algn="ctr" eaLnBrk="0" hangingPunct="0">
              <a:spcBef>
                <a:spcPct val="20000"/>
              </a:spcBef>
              <a:buClr>
                <a:schemeClr val="accent5">
                  <a:lumMod val="40000"/>
                  <a:lumOff val="60000"/>
                </a:schemeClr>
              </a:buClr>
              <a:buSzPct val="70000"/>
              <a:buFont typeface="Wingdings 2" pitchFamily="18" charset="2"/>
              <a:buNone/>
              <a:defRPr/>
            </a:pPr>
            <a:r>
              <a:rPr lang="en-US" sz="8000" b="1" dirty="0">
                <a:solidFill>
                  <a:srgbClr val="E8FFC8"/>
                </a:solidFill>
                <a:effectLst>
                  <a:outerShdw blurRad="38100" dist="38100" dir="2700000" algn="tl">
                    <a:srgbClr val="000000">
                      <a:alpha val="43137"/>
                    </a:srgbClr>
                  </a:outerShdw>
                </a:effectLst>
                <a:latin typeface="+mn-lt"/>
                <a:cs typeface="+mn-cs"/>
              </a:rPr>
              <a:t>Questions?</a:t>
            </a:r>
          </a:p>
        </p:txBody>
      </p:sp>
      <p:sp>
        <p:nvSpPr>
          <p:cNvPr id="8" name="Title 1"/>
          <p:cNvSpPr>
            <a:spLocks noGrp="1"/>
          </p:cNvSpPr>
          <p:nvPr>
            <p:ph type="title"/>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B8B2515-40AF-46E9-B533-0BA47D4FE342}" type="slidenum">
              <a:rPr lang="en-US" altLang="ja-JP"/>
              <a:pPr>
                <a:defRPr/>
              </a:pPr>
              <a:t>‹#›</a:t>
            </a:fld>
            <a:endParaRPr lang="en-US" altLang="ja-JP"/>
          </a:p>
        </p:txBody>
      </p:sp>
    </p:spTree>
    <p:extLst>
      <p:ext uri="{BB962C8B-B14F-4D97-AF65-F5344CB8AC3E}">
        <p14:creationId xmlns:p14="http://schemas.microsoft.com/office/powerpoint/2010/main" val="180830268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29308110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6896106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4840901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3688923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4276948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75867691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6422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7794244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107982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latin typeface="SEOptimist"/>
                <a:cs typeface="Arial" pitchFamily="34" charset="0"/>
              </a:defRPr>
            </a:lvl1pPr>
          </a:lstStyle>
          <a:p>
            <a:pPr>
              <a:defRPr/>
            </a:pPr>
            <a:endParaRPr lang="fr-FR" altLang="ja-JP"/>
          </a:p>
        </p:txBody>
      </p:sp>
    </p:spTree>
    <p:extLst>
      <p:ext uri="{BB962C8B-B14F-4D97-AF65-F5344CB8AC3E}">
        <p14:creationId xmlns:p14="http://schemas.microsoft.com/office/powerpoint/2010/main" val="340748161"/>
      </p:ext>
    </p:extLst>
  </p:cSld>
  <p:clrMapOvr>
    <a:overrideClrMapping bg1="dk2" tx1="lt1" bg2="dk1" tx2="lt2" accent1="accent1" accent2="accent2" accent3="accent3" accent4="accent4" accent5="accent5" accent6="accent6" hlink="hlink" folHlink="folHlink"/>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426061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8004350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350853431"/>
      </p:ext>
    </p:extLst>
  </p:cSld>
  <p:clrMapOvr>
    <a:overrideClrMapping bg1="dk2" tx1="lt1" bg2="dk1" tx2="lt2" accent1="accent1" accent2="accent2" accent3="accent3" accent4="accent4" accent5="accent5" accent6="accent6" hlink="hlink" folHlink="folHlink"/>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7012936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9792397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9994861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1620719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2285341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7525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54612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6762217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6019853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8881995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62991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57940135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12772617"/>
      </p:ext>
    </p:extLst>
  </p:cSld>
  <p:clrMapOvr>
    <a:masterClrMapping/>
  </p:clrMapOvr>
  <p:hf hdr="0" ftr="0" dt="0"/>
</p:sldLayout>
</file>

<file path=ppt/slideLayouts/slideLayout17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574716175"/>
      </p:ext>
    </p:extLst>
  </p:cSld>
  <p:clrMapOvr>
    <a:masterClrMapping/>
  </p:clrMapOvr>
  <p:hf hdr="0" ftr="0" dt="0"/>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769171115"/>
      </p:ext>
    </p:extLst>
  </p:cSld>
  <p:clrMapOvr>
    <a:overrideClrMapping bg1="dk2" tx1="lt1" bg2="dk1" tx2="lt2" accent1="accent1" accent2="accent2" accent3="accent3" accent4="accent4" accent5="accent5" accent6="accent6" hlink="hlink" folHlink="folHlink"/>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4539961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6963704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21458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06062161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970447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07186699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24876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5215410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70906569"/>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0955692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8579416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94619312"/>
      </p:ext>
    </p:extLst>
  </p:cSld>
  <p:clrMapOvr>
    <a:overrideClrMapping bg1="dk2" tx1="lt1" bg2="dk1" tx2="lt2" accent1="accent1" accent2="accent2" accent3="accent3" accent4="accent4" accent5="accent5" accent6="accent6" hlink="hlink" folHlink="folHlink"/>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9430178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698919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491895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362773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302739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96515629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03079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93473437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6283886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2958854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178383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500060104"/>
      </p:ext>
    </p:extLst>
  </p:cSld>
  <p:clrMapOvr>
    <a:overrideClrMapping bg1="dk2" tx1="lt1" bg2="dk1" tx2="lt2" accent1="accent1" accent2="accent2" accent3="accent3" accent4="accent4" accent5="accent5" accent6="accent6" hlink="hlink" folHlink="folHlink"/>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920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12632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5191519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0914355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53491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583489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0583272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48337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9735752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85567767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6212274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731256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0411964"/>
      </p:ext>
    </p:extLst>
  </p:cSld>
  <p:clrMapOvr>
    <a:overrideClrMapping bg1="dk2" tx1="lt1" bg2="dk1"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0662198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302573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53183689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4734654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4606253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88504936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09635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5569186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41743242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4615539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15414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36702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212155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68235290"/>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4371381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51732828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1304941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69214101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3127933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5482879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0575606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2643908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6115025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955381586"/>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8288718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185493315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9817432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12538367"/>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2472394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108975318"/>
      </p:ext>
    </p:extLst>
  </p:cSld>
  <p:clrMapOvr>
    <a:overrideClrMapping bg1="dk2" tx1="lt1" bg2="dk1" tx2="lt2" accent1="accent1" accent2="accent2" accent3="accent3" accent4="accent4" accent5="accent5" accent6="accent6" hlink="hlink" folHlink="folHlink"/>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36231044"/>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81793791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998399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37800203"/>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1086140"/>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94030081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54003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772799098"/>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16487289"/>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753006"/>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45952650"/>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2313357910"/>
      </p:ext>
    </p:extLst>
  </p:cSld>
  <p:clrMapOvr>
    <a:overrideClrMapping bg1="dk2" tx1="lt1" bg2="dk1" tx2="lt2" accent1="accent1" accent2="accent2" accent3="accent3" accent4="accent4" accent5="accent5" accent6="accent6" hlink="hlink" folHlink="folHlink"/>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1221014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6543730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8102452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148417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7372869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469994909"/>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783712"/>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23124511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35746549"/>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23864946"/>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688111"/>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04815913"/>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112797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6105875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06331942"/>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6494056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484298967"/>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76682319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7453855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71106708"/>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7382657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52494406"/>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4389541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7048108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3576280256"/>
      </p:ext>
    </p:extLst>
  </p:cSld>
  <p:clrMapOvr>
    <a:overrideClrMapping bg1="dk2" tx1="lt1" bg2="dk1" tx2="lt2" accent1="accent1" accent2="accent2" accent3="accent3" accent4="accent4" accent5="accent5" accent6="accent6" hlink="hlink" folHlink="folHlink"/>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96155072"/>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53904369"/>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68493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324748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5779858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532016"/>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5758089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4791681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0904135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0484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75095683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146435" name="Chart" r:id="rId4" imgW="6600749" imgH="4400702" progId="MSGraph.Chart.8">
                  <p:embed followColorScheme="full"/>
                </p:oleObj>
              </mc:Choice>
              <mc:Fallback>
                <p:oleObj name="Chart" r:id="rId4" imgW="6600749" imgH="4400702" progId="MSGraph.Chart.8">
                  <p:embed followColorScheme="full"/>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0685584"/>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410D515-B768-44FE-9B2B-2FBF6A6B7E23}" type="slidenum">
              <a:rPr lang="en-US" altLang="ja-JP"/>
              <a:pPr>
                <a:defRPr/>
              </a:pPr>
              <a:t>‹#›</a:t>
            </a:fld>
            <a:endParaRPr lang="en-US" altLang="ja-JP"/>
          </a:p>
        </p:txBody>
      </p:sp>
    </p:spTree>
    <p:extLst>
      <p:ext uri="{BB962C8B-B14F-4D97-AF65-F5344CB8AC3E}">
        <p14:creationId xmlns:p14="http://schemas.microsoft.com/office/powerpoint/2010/main" val="240734187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62B509F-0F37-4ABA-9C7D-DC7688FA3D38}" type="slidenum">
              <a:rPr lang="en-US" altLang="ja-JP"/>
              <a:pPr>
                <a:defRPr/>
              </a:pPr>
              <a:t>‹#›</a:t>
            </a:fld>
            <a:endParaRPr lang="en-US" altLang="ja-JP"/>
          </a:p>
        </p:txBody>
      </p:sp>
    </p:spTree>
    <p:extLst>
      <p:ext uri="{BB962C8B-B14F-4D97-AF65-F5344CB8AC3E}">
        <p14:creationId xmlns:p14="http://schemas.microsoft.com/office/powerpoint/2010/main" val="480132248"/>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BA05DD16-A886-4F15-AC42-90F7B5F09F2C}" type="slidenum">
              <a:rPr lang="en-US" altLang="ja-JP"/>
              <a:pPr>
                <a:defRPr/>
              </a:pPr>
              <a:t>‹#›</a:t>
            </a:fld>
            <a:endParaRPr lang="en-US" altLang="ja-JP"/>
          </a:p>
        </p:txBody>
      </p:sp>
    </p:spTree>
    <p:extLst>
      <p:ext uri="{BB962C8B-B14F-4D97-AF65-F5344CB8AC3E}">
        <p14:creationId xmlns:p14="http://schemas.microsoft.com/office/powerpoint/2010/main" val="404259237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D69D02AB-93EF-4964-9B1F-2498C3C6AB61}" type="slidenum">
              <a:rPr lang="en-US" altLang="ja-JP"/>
              <a:pPr>
                <a:defRPr/>
              </a:pPr>
              <a:t>‹#›</a:t>
            </a:fld>
            <a:endParaRPr lang="en-US" altLang="ja-JP"/>
          </a:p>
        </p:txBody>
      </p:sp>
    </p:spTree>
    <p:extLst>
      <p:ext uri="{BB962C8B-B14F-4D97-AF65-F5344CB8AC3E}">
        <p14:creationId xmlns:p14="http://schemas.microsoft.com/office/powerpoint/2010/main" val="3974662579"/>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042E6157-4DD8-469C-8A34-66A697E640F0}" type="slidenum">
              <a:rPr lang="en-US" altLang="ja-JP"/>
              <a:pPr>
                <a:defRPr/>
              </a:pPr>
              <a:t>‹#›</a:t>
            </a:fld>
            <a:endParaRPr lang="en-US" altLang="ja-JP"/>
          </a:p>
        </p:txBody>
      </p:sp>
    </p:spTree>
    <p:extLst>
      <p:ext uri="{BB962C8B-B14F-4D97-AF65-F5344CB8AC3E}">
        <p14:creationId xmlns:p14="http://schemas.microsoft.com/office/powerpoint/2010/main" val="2688223408"/>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247E4B59-D9B5-4621-B393-2ACE6EF4DE94}" type="slidenum">
              <a:rPr lang="en-US" altLang="ja-JP"/>
              <a:pPr>
                <a:defRPr/>
              </a:pPr>
              <a:t>‹#›</a:t>
            </a:fld>
            <a:endParaRPr lang="en-US" altLang="ja-JP"/>
          </a:p>
        </p:txBody>
      </p:sp>
    </p:spTree>
    <p:extLst>
      <p:ext uri="{BB962C8B-B14F-4D97-AF65-F5344CB8AC3E}">
        <p14:creationId xmlns:p14="http://schemas.microsoft.com/office/powerpoint/2010/main" val="3172051480"/>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0D3F9938-0AF8-4552-B308-F4B5B048061E}" type="slidenum">
              <a:rPr lang="en-US" altLang="ja-JP"/>
              <a:pPr>
                <a:defRPr/>
              </a:pPr>
              <a:t>‹#›</a:t>
            </a:fld>
            <a:endParaRPr lang="en-US" altLang="ja-JP"/>
          </a:p>
        </p:txBody>
      </p:sp>
    </p:spTree>
    <p:extLst>
      <p:ext uri="{BB962C8B-B14F-4D97-AF65-F5344CB8AC3E}">
        <p14:creationId xmlns:p14="http://schemas.microsoft.com/office/powerpoint/2010/main" val="2077683658"/>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5E9D4696-2B22-454A-AF0A-A5A22F5E43EB}" type="slidenum">
              <a:rPr lang="en-US" altLang="ja-JP"/>
              <a:pPr>
                <a:defRPr/>
              </a:pPr>
              <a:t>‹#›</a:t>
            </a:fld>
            <a:endParaRPr lang="en-US" altLang="ja-JP"/>
          </a:p>
        </p:txBody>
      </p:sp>
    </p:spTree>
    <p:extLst>
      <p:ext uri="{BB962C8B-B14F-4D97-AF65-F5344CB8AC3E}">
        <p14:creationId xmlns:p14="http://schemas.microsoft.com/office/powerpoint/2010/main" val="23808047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A7F0794-D6FD-4F05-865C-8E441F04A429}" type="slidenum">
              <a:rPr lang="en-US" altLang="ja-JP"/>
              <a:pPr>
                <a:defRPr/>
              </a:pPr>
              <a:t>‹#›</a:t>
            </a:fld>
            <a:endParaRPr lang="en-US" altLang="ja-JP"/>
          </a:p>
        </p:txBody>
      </p:sp>
    </p:spTree>
    <p:extLst>
      <p:ext uri="{BB962C8B-B14F-4D97-AF65-F5344CB8AC3E}">
        <p14:creationId xmlns:p14="http://schemas.microsoft.com/office/powerpoint/2010/main" val="424472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5894328"/>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615EAB3-6EB4-47A3-8772-C2C580C50FDF}" type="slidenum">
              <a:rPr lang="en-US" altLang="ja-JP"/>
              <a:pPr>
                <a:defRPr/>
              </a:pPr>
              <a:t>‹#›</a:t>
            </a:fld>
            <a:endParaRPr lang="en-US" altLang="ja-JP"/>
          </a:p>
        </p:txBody>
      </p:sp>
    </p:spTree>
    <p:extLst>
      <p:ext uri="{BB962C8B-B14F-4D97-AF65-F5344CB8AC3E}">
        <p14:creationId xmlns:p14="http://schemas.microsoft.com/office/powerpoint/2010/main" val="1291005681"/>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13065692-9A2B-403D-BEB6-9CDC5E7DCAA2}" type="slidenum">
              <a:rPr lang="en-US" altLang="ja-JP"/>
              <a:pPr>
                <a:defRPr/>
              </a:pPr>
              <a:t>‹#›</a:t>
            </a:fld>
            <a:endParaRPr lang="en-US" altLang="ja-JP"/>
          </a:p>
        </p:txBody>
      </p:sp>
    </p:spTree>
    <p:extLst>
      <p:ext uri="{BB962C8B-B14F-4D97-AF65-F5344CB8AC3E}">
        <p14:creationId xmlns:p14="http://schemas.microsoft.com/office/powerpoint/2010/main" val="2683298850"/>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05ECD0F-31A4-4129-A593-72920D3FDAA8}" type="slidenum">
              <a:rPr lang="en-US" altLang="ja-JP"/>
              <a:pPr>
                <a:defRPr/>
              </a:pPr>
              <a:t>‹#›</a:t>
            </a:fld>
            <a:endParaRPr lang="en-US" altLang="ja-JP"/>
          </a:p>
        </p:txBody>
      </p:sp>
    </p:spTree>
    <p:extLst>
      <p:ext uri="{BB962C8B-B14F-4D97-AF65-F5344CB8AC3E}">
        <p14:creationId xmlns:p14="http://schemas.microsoft.com/office/powerpoint/2010/main" val="193723329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4516404E-7F62-4B58-8B7B-4963AF902048}" type="slidenum">
              <a:rPr lang="en-US" altLang="ja-JP"/>
              <a:pPr>
                <a:defRPr/>
              </a:pPr>
              <a:t>‹#›</a:t>
            </a:fld>
            <a:endParaRPr lang="en-US" altLang="ja-JP"/>
          </a:p>
        </p:txBody>
      </p:sp>
    </p:spTree>
    <p:extLst>
      <p:ext uri="{BB962C8B-B14F-4D97-AF65-F5344CB8AC3E}">
        <p14:creationId xmlns:p14="http://schemas.microsoft.com/office/powerpoint/2010/main" val="1807161791"/>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7B5AA19-7570-4E7E-BE69-F6928A375F94}" type="slidenum">
              <a:rPr lang="en-US" altLang="ja-JP"/>
              <a:pPr>
                <a:defRPr/>
              </a:pPr>
              <a:t>‹#›</a:t>
            </a:fld>
            <a:endParaRPr lang="en-US" altLang="ja-JP"/>
          </a:p>
        </p:txBody>
      </p:sp>
    </p:spTree>
    <p:extLst>
      <p:ext uri="{BB962C8B-B14F-4D97-AF65-F5344CB8AC3E}">
        <p14:creationId xmlns:p14="http://schemas.microsoft.com/office/powerpoint/2010/main" val="697151762"/>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48E869E7-AEB9-4A24-91D7-9C0AA3F9693D}" type="slidenum">
              <a:rPr lang="en-US" altLang="ja-JP"/>
              <a:pPr>
                <a:defRPr/>
              </a:pPr>
              <a:t>‹#›</a:t>
            </a:fld>
            <a:endParaRPr lang="en-US" altLang="ja-JP"/>
          </a:p>
        </p:txBody>
      </p:sp>
    </p:spTree>
    <p:extLst>
      <p:ext uri="{BB962C8B-B14F-4D97-AF65-F5344CB8AC3E}">
        <p14:creationId xmlns:p14="http://schemas.microsoft.com/office/powerpoint/2010/main" val="902705226"/>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D6A7ED1-2919-457B-8D78-F312F170BF4E}" type="slidenum">
              <a:rPr lang="en-US" altLang="ja-JP"/>
              <a:pPr>
                <a:defRPr/>
              </a:pPr>
              <a:t>‹#›</a:t>
            </a:fld>
            <a:endParaRPr lang="en-US" altLang="ja-JP"/>
          </a:p>
        </p:txBody>
      </p:sp>
    </p:spTree>
    <p:extLst>
      <p:ext uri="{BB962C8B-B14F-4D97-AF65-F5344CB8AC3E}">
        <p14:creationId xmlns:p14="http://schemas.microsoft.com/office/powerpoint/2010/main" val="913436575"/>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09D54E6B-5F25-4ECC-892E-715EDC22B1A9}" type="slidenum">
              <a:rPr lang="en-US" altLang="ja-JP"/>
              <a:pPr>
                <a:defRPr/>
              </a:pPr>
              <a:t>‹#›</a:t>
            </a:fld>
            <a:endParaRPr lang="en-US" altLang="ja-JP"/>
          </a:p>
        </p:txBody>
      </p:sp>
    </p:spTree>
    <p:extLst>
      <p:ext uri="{BB962C8B-B14F-4D97-AF65-F5344CB8AC3E}">
        <p14:creationId xmlns:p14="http://schemas.microsoft.com/office/powerpoint/2010/main" val="3526963358"/>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0EE3416-4048-41CE-B929-1ED268892EBB}" type="slidenum">
              <a:rPr lang="en-US" altLang="ja-JP"/>
              <a:pPr>
                <a:defRPr/>
              </a:pPr>
              <a:t>‹#›</a:t>
            </a:fld>
            <a:endParaRPr lang="en-US" altLang="ja-JP"/>
          </a:p>
        </p:txBody>
      </p:sp>
    </p:spTree>
    <p:extLst>
      <p:ext uri="{BB962C8B-B14F-4D97-AF65-F5344CB8AC3E}">
        <p14:creationId xmlns:p14="http://schemas.microsoft.com/office/powerpoint/2010/main" val="2940334858"/>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8FA747B4-5153-41D5-8EAE-F39805A4F966}" type="slidenum">
              <a:rPr lang="en-US" altLang="ja-JP"/>
              <a:pPr>
                <a:defRPr/>
              </a:pPr>
              <a:t>‹#›</a:t>
            </a:fld>
            <a:endParaRPr lang="en-US" altLang="ja-JP"/>
          </a:p>
        </p:txBody>
      </p:sp>
    </p:spTree>
    <p:extLst>
      <p:ext uri="{BB962C8B-B14F-4D97-AF65-F5344CB8AC3E}">
        <p14:creationId xmlns:p14="http://schemas.microsoft.com/office/powerpoint/2010/main" val="4032227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756955209"/>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59602421"/>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DDDA1C0-0BCB-48C6-9865-E6669CC10255}" type="slidenum">
              <a:rPr lang="en-US" altLang="ja-JP"/>
              <a:pPr>
                <a:defRPr/>
              </a:pPr>
              <a:t>‹#›</a:t>
            </a:fld>
            <a:endParaRPr lang="en-US" altLang="ja-JP"/>
          </a:p>
        </p:txBody>
      </p:sp>
    </p:spTree>
    <p:extLst>
      <p:ext uri="{BB962C8B-B14F-4D97-AF65-F5344CB8AC3E}">
        <p14:creationId xmlns:p14="http://schemas.microsoft.com/office/powerpoint/2010/main" val="3506734863"/>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0F3F5F4-0C2F-412A-A4C4-074F4F205DA4}" type="slidenum">
              <a:rPr lang="en-US" altLang="ja-JP"/>
              <a:pPr>
                <a:defRPr/>
              </a:pPr>
              <a:t>‹#›</a:t>
            </a:fld>
            <a:endParaRPr lang="en-US" altLang="ja-JP"/>
          </a:p>
        </p:txBody>
      </p:sp>
    </p:spTree>
    <p:extLst>
      <p:ext uri="{BB962C8B-B14F-4D97-AF65-F5344CB8AC3E}">
        <p14:creationId xmlns:p14="http://schemas.microsoft.com/office/powerpoint/2010/main" val="426501212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27994353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04637787"/>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12274329"/>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5110572"/>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1404134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218326121"/>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946405"/>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482469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60387822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18093771"/>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22895113"/>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18692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696531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6994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4102108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7188554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064105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917442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150451892"/>
      </p:ext>
    </p:extLst>
  </p:cSld>
  <p:clrMapOvr>
    <a:overrideClrMapping bg1="dk2" tx1="lt1" bg2="dk1"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82810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287331"/>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2180497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897666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531931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593457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2806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6326515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1371450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89954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285288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2172819128"/>
      </p:ext>
    </p:extLst>
  </p:cSld>
  <p:clrMapOvr>
    <a:overrideClrMapping bg1="dk2" tx1="lt1" bg2="dk1"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41220239"/>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087464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5973749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171042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285527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6834109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9828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2603943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193000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504970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312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36665140"/>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p14="http://schemas.microsoft.com/office/powerpoint/2010/main" val="31403825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spTree>
    <p:extLst>
      <p:ext uri="{BB962C8B-B14F-4D97-AF65-F5344CB8AC3E}">
        <p14:creationId xmlns:p14="http://schemas.microsoft.com/office/powerpoint/2010/main" val="26795760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p14="http://schemas.microsoft.com/office/powerpoint/2010/main" val="36228976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p14="http://schemas.microsoft.com/office/powerpoint/2010/main" val="4477266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p14="http://schemas.microsoft.com/office/powerpoint/2010/main" val="25290171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p14="http://schemas.microsoft.com/office/powerpoint/2010/main" val="24391726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p14="http://schemas.microsoft.com/office/powerpoint/2010/main" val="3450407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p14="http://schemas.microsoft.com/office/powerpoint/2010/main" val="36423100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p14="http://schemas.microsoft.com/office/powerpoint/2010/main" val="1189744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a:pPr>
                <a:defRPr/>
              </a:pPr>
              <a:t>‹#›</a:t>
            </a:fld>
            <a:endParaRPr lang="en-US" altLang="ja-JP"/>
          </a:p>
        </p:txBody>
      </p:sp>
    </p:spTree>
    <p:extLst>
      <p:ext uri="{BB962C8B-B14F-4D97-AF65-F5344CB8AC3E}">
        <p14:creationId xmlns:p14="http://schemas.microsoft.com/office/powerpoint/2010/main" val="376010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2380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22671716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228600" y="6381750"/>
            <a:ext cx="1295400" cy="476250"/>
          </a:xfrm>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7553527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769F4B8-FEFF-4060-83FD-725E7C487E88}" type="slidenum">
              <a:rPr lang="en-US" altLang="ja-JP"/>
              <a:pPr>
                <a:defRPr/>
              </a:pPr>
              <a:t>‹#›</a:t>
            </a:fld>
            <a:endParaRPr lang="en-US" altLang="ja-JP" dirty="0"/>
          </a:p>
        </p:txBody>
      </p:sp>
    </p:spTree>
    <p:extLst>
      <p:ext uri="{BB962C8B-B14F-4D97-AF65-F5344CB8AC3E}">
        <p14:creationId xmlns:p14="http://schemas.microsoft.com/office/powerpoint/2010/main" val="1359554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tabLst/>
              <a:defRPr/>
            </a:lvl1pPr>
          </a:lstStyle>
          <a:p>
            <a:pPr>
              <a:defRPr/>
            </a:pPr>
            <a:fld id="{573F15EC-E95E-4468-87C4-3E082D252491}" type="slidenum">
              <a:rPr lang="en-US" altLang="ja-JP"/>
              <a:pPr>
                <a:defRPr/>
              </a:pPr>
              <a:t>‹#›</a:t>
            </a:fld>
            <a:endParaRPr lang="en-US" altLang="ja-JP" dirty="0"/>
          </a:p>
        </p:txBody>
      </p:sp>
    </p:spTree>
    <p:extLst>
      <p:ext uri="{BB962C8B-B14F-4D97-AF65-F5344CB8AC3E}">
        <p14:creationId xmlns:p14="http://schemas.microsoft.com/office/powerpoint/2010/main" val="40248183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B879E66-C49C-424F-A72A-4AB48A0C58F9}" type="slidenum">
              <a:rPr lang="en-US" altLang="ja-JP"/>
              <a:pPr>
                <a:defRPr/>
              </a:pPr>
              <a:t>‹#›</a:t>
            </a:fld>
            <a:endParaRPr lang="en-US" altLang="ja-JP" dirty="0"/>
          </a:p>
        </p:txBody>
      </p:sp>
    </p:spTree>
    <p:extLst>
      <p:ext uri="{BB962C8B-B14F-4D97-AF65-F5344CB8AC3E}">
        <p14:creationId xmlns:p14="http://schemas.microsoft.com/office/powerpoint/2010/main" val="372151967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75977E8-D3C0-4549-9D8A-4CED898BA958}" type="slidenum">
              <a:rPr lang="en-US" altLang="ja-JP"/>
              <a:pPr>
                <a:defRPr/>
              </a:pPr>
              <a:t>‹#›</a:t>
            </a:fld>
            <a:endParaRPr lang="en-US" altLang="ja-JP" dirty="0"/>
          </a:p>
        </p:txBody>
      </p:sp>
    </p:spTree>
    <p:extLst>
      <p:ext uri="{BB962C8B-B14F-4D97-AF65-F5344CB8AC3E}">
        <p14:creationId xmlns:p14="http://schemas.microsoft.com/office/powerpoint/2010/main" val="44506079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EAE47490-C966-428B-A5B1-F84995DF4EA6}" type="slidenum">
              <a:rPr lang="en-US" altLang="ja-JP"/>
              <a:pPr>
                <a:defRPr/>
              </a:pPr>
              <a:t>‹#›</a:t>
            </a:fld>
            <a:endParaRPr lang="en-US" altLang="ja-JP" dirty="0"/>
          </a:p>
        </p:txBody>
      </p:sp>
    </p:spTree>
    <p:extLst>
      <p:ext uri="{BB962C8B-B14F-4D97-AF65-F5344CB8AC3E}">
        <p14:creationId xmlns:p14="http://schemas.microsoft.com/office/powerpoint/2010/main" val="157499854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1CBF7546-E05F-479F-9773-35A7B062AB56}" type="slidenum">
              <a:rPr lang="en-US" altLang="ja-JP"/>
              <a:pPr>
                <a:defRPr/>
              </a:pPr>
              <a:t>‹#›</a:t>
            </a:fld>
            <a:endParaRPr lang="en-US" altLang="ja-JP" dirty="0"/>
          </a:p>
        </p:txBody>
      </p:sp>
    </p:spTree>
    <p:extLst>
      <p:ext uri="{BB962C8B-B14F-4D97-AF65-F5344CB8AC3E}">
        <p14:creationId xmlns:p14="http://schemas.microsoft.com/office/powerpoint/2010/main" val="321327590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B93789F8-0FF2-484E-AB7D-0B050BB74B67}" type="slidenum">
              <a:rPr lang="en-US" altLang="ja-JP"/>
              <a:pPr>
                <a:defRPr/>
              </a:pPr>
              <a:t>‹#›</a:t>
            </a:fld>
            <a:endParaRPr lang="en-US" altLang="ja-JP" dirty="0"/>
          </a:p>
        </p:txBody>
      </p:sp>
    </p:spTree>
    <p:extLst>
      <p:ext uri="{BB962C8B-B14F-4D97-AF65-F5344CB8AC3E}">
        <p14:creationId xmlns:p14="http://schemas.microsoft.com/office/powerpoint/2010/main" val="39251866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F720F08-190A-4504-81B1-8F6D8B90B74C}" type="slidenum">
              <a:rPr lang="en-US" altLang="ja-JP"/>
              <a:pPr>
                <a:defRPr/>
              </a:pPr>
              <a:t>‹#›</a:t>
            </a:fld>
            <a:endParaRPr lang="en-US" altLang="ja-JP" dirty="0"/>
          </a:p>
        </p:txBody>
      </p:sp>
    </p:spTree>
    <p:extLst>
      <p:ext uri="{BB962C8B-B14F-4D97-AF65-F5344CB8AC3E}">
        <p14:creationId xmlns:p14="http://schemas.microsoft.com/office/powerpoint/2010/main" val="372007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08409312"/>
      </p:ext>
    </p:extLst>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83428EE-0E3C-4603-953D-C3F46DDBC847}" type="slidenum">
              <a:rPr lang="en-US" altLang="ja-JP"/>
              <a:pPr>
                <a:defRPr/>
              </a:pPr>
              <a:t>‹#›</a:t>
            </a:fld>
            <a:endParaRPr lang="en-US" altLang="ja-JP" dirty="0"/>
          </a:p>
        </p:txBody>
      </p:sp>
    </p:spTree>
    <p:extLst>
      <p:ext uri="{BB962C8B-B14F-4D97-AF65-F5344CB8AC3E}">
        <p14:creationId xmlns:p14="http://schemas.microsoft.com/office/powerpoint/2010/main" val="58634170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1587B75-B404-46A8-852E-F14686F3160B}" type="slidenum">
              <a:rPr lang="en-US" altLang="ja-JP"/>
              <a:pPr>
                <a:defRPr/>
              </a:pPr>
              <a:t>‹#›</a:t>
            </a:fld>
            <a:endParaRPr lang="en-US" altLang="ja-JP" dirty="0"/>
          </a:p>
        </p:txBody>
      </p:sp>
    </p:spTree>
    <p:extLst>
      <p:ext uri="{BB962C8B-B14F-4D97-AF65-F5344CB8AC3E}">
        <p14:creationId xmlns:p14="http://schemas.microsoft.com/office/powerpoint/2010/main" val="208184599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428840428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75535275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dirty="0"/>
          </a:p>
        </p:txBody>
      </p:sp>
    </p:spTree>
    <p:extLst>
      <p:ext uri="{BB962C8B-B14F-4D97-AF65-F5344CB8AC3E}">
        <p14:creationId xmlns:p14="http://schemas.microsoft.com/office/powerpoint/2010/main" val="393200082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277075611"/>
      </p:ext>
    </p:extLst>
  </p:cSld>
  <p:clrMapOvr>
    <a:overrideClrMapping bg1="dk2" tx1="lt1" bg2="dk1" tx2="lt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2009695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7733847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7769925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32682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546798314"/>
      </p:ext>
    </p:extLst>
  </p:cSld>
  <p:clrMapOvr>
    <a:masterClrMapping/>
  </p:clrMapOvr>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17777059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13960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5975948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8098343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3028334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3911636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extLst>
      <p:ext uri="{BB962C8B-B14F-4D97-AF65-F5344CB8AC3E}">
        <p14:creationId xmlns:p14="http://schemas.microsoft.com/office/powerpoint/2010/main" val="3200452465"/>
      </p:ext>
    </p:extLst>
  </p:cSld>
  <p:clrMapOvr>
    <a:overrideClrMapping bg1="dk2" tx1="lt1" bg2="dk1" tx2="lt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72741327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09645017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752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image" Target="../media/image3.emf"/><Relationship Id="rId3" Type="http://schemas.openxmlformats.org/officeDocument/2006/relationships/slideLayout" Target="../slideLayouts/slideLayout109.xml"/><Relationship Id="rId7" Type="http://schemas.openxmlformats.org/officeDocument/2006/relationships/slideLayout" Target="../slideLayouts/slideLayout113.xml"/><Relationship Id="rId12" Type="http://schemas.openxmlformats.org/officeDocument/2006/relationships/theme" Target="../theme/theme10.xml"/><Relationship Id="rId2" Type="http://schemas.openxmlformats.org/officeDocument/2006/relationships/slideLayout" Target="../slideLayouts/slideLayout108.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5" Type="http://schemas.openxmlformats.org/officeDocument/2006/relationships/slideLayout" Target="../slideLayouts/slideLayout111.xml"/><Relationship Id="rId10" Type="http://schemas.openxmlformats.org/officeDocument/2006/relationships/slideLayout" Target="../slideLayouts/slideLayout116.xml"/><Relationship Id="rId4" Type="http://schemas.openxmlformats.org/officeDocument/2006/relationships/slideLayout" Target="../slideLayouts/slideLayout110.xml"/><Relationship Id="rId9" Type="http://schemas.openxmlformats.org/officeDocument/2006/relationships/slideLayout" Target="../slideLayouts/slideLayout11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5.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theme" Target="../theme/theme11.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0" Type="http://schemas.openxmlformats.org/officeDocument/2006/relationships/slideLayout" Target="../slideLayouts/slideLayout127.xml"/><Relationship Id="rId4" Type="http://schemas.openxmlformats.org/officeDocument/2006/relationships/slideLayout" Target="../slideLayouts/slideLayout121.xml"/><Relationship Id="rId9" Type="http://schemas.openxmlformats.org/officeDocument/2006/relationships/slideLayout" Target="../slideLayouts/slideLayout12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6.xml"/><Relationship Id="rId13" Type="http://schemas.openxmlformats.org/officeDocument/2006/relationships/vmlDrawing" Target="../drawings/vmlDrawing1.vml"/><Relationship Id="rId3" Type="http://schemas.openxmlformats.org/officeDocument/2006/relationships/slideLayout" Target="../slideLayouts/slideLayout131.xml"/><Relationship Id="rId7" Type="http://schemas.openxmlformats.org/officeDocument/2006/relationships/slideLayout" Target="../slideLayouts/slideLayout135.xml"/><Relationship Id="rId12" Type="http://schemas.openxmlformats.org/officeDocument/2006/relationships/theme" Target="../theme/theme12.xml"/><Relationship Id="rId2" Type="http://schemas.openxmlformats.org/officeDocument/2006/relationships/slideLayout" Target="../slideLayouts/slideLayout130.xml"/><Relationship Id="rId16" Type="http://schemas.openxmlformats.org/officeDocument/2006/relationships/image" Target="../media/image9.emf"/><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5" Type="http://schemas.openxmlformats.org/officeDocument/2006/relationships/slideLayout" Target="../slideLayouts/slideLayout133.xml"/><Relationship Id="rId15" Type="http://schemas.openxmlformats.org/officeDocument/2006/relationships/oleObject" Target="../embeddings/oleObject1.bin"/><Relationship Id="rId10" Type="http://schemas.openxmlformats.org/officeDocument/2006/relationships/slideLayout" Target="../slideLayouts/slideLayout138.xml"/><Relationship Id="rId4" Type="http://schemas.openxmlformats.org/officeDocument/2006/relationships/slideLayout" Target="../slideLayouts/slideLayout132.xml"/><Relationship Id="rId9" Type="http://schemas.openxmlformats.org/officeDocument/2006/relationships/slideLayout" Target="../slideLayouts/slideLayout137.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7.xml"/><Relationship Id="rId3" Type="http://schemas.openxmlformats.org/officeDocument/2006/relationships/slideLayout" Target="../slideLayouts/slideLayout142.xml"/><Relationship Id="rId7" Type="http://schemas.openxmlformats.org/officeDocument/2006/relationships/slideLayout" Target="../slideLayouts/slideLayout146.xml"/><Relationship Id="rId12" Type="http://schemas.openxmlformats.org/officeDocument/2006/relationships/theme" Target="../theme/theme13.xml"/><Relationship Id="rId2" Type="http://schemas.openxmlformats.org/officeDocument/2006/relationships/slideLayout" Target="../slideLayouts/slideLayout141.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5" Type="http://schemas.openxmlformats.org/officeDocument/2006/relationships/slideLayout" Target="../slideLayouts/slideLayout144.xml"/><Relationship Id="rId10" Type="http://schemas.openxmlformats.org/officeDocument/2006/relationships/slideLayout" Target="../slideLayouts/slideLayout149.xml"/><Relationship Id="rId4" Type="http://schemas.openxmlformats.org/officeDocument/2006/relationships/slideLayout" Target="../slideLayouts/slideLayout143.xml"/><Relationship Id="rId9" Type="http://schemas.openxmlformats.org/officeDocument/2006/relationships/slideLayout" Target="../slideLayouts/slideLayout148.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8.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12" Type="http://schemas.openxmlformats.org/officeDocument/2006/relationships/theme" Target="../theme/theme14.xml"/><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slideLayout" Target="../slideLayouts/slideLayout161.xml"/><Relationship Id="rId5" Type="http://schemas.openxmlformats.org/officeDocument/2006/relationships/slideLayout" Target="../slideLayouts/slideLayout155.xml"/><Relationship Id="rId10" Type="http://schemas.openxmlformats.org/officeDocument/2006/relationships/slideLayout" Target="../slideLayouts/slideLayout160.xml"/><Relationship Id="rId4" Type="http://schemas.openxmlformats.org/officeDocument/2006/relationships/slideLayout" Target="../slideLayouts/slideLayout154.xml"/><Relationship Id="rId9" Type="http://schemas.openxmlformats.org/officeDocument/2006/relationships/slideLayout" Target="../slideLayouts/slideLayout159.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9.xml"/><Relationship Id="rId13" Type="http://schemas.openxmlformats.org/officeDocument/2006/relationships/slideLayout" Target="../slideLayouts/slideLayout174.xml"/><Relationship Id="rId18" Type="http://schemas.openxmlformats.org/officeDocument/2006/relationships/image" Target="../media/image13.jpeg"/><Relationship Id="rId3" Type="http://schemas.openxmlformats.org/officeDocument/2006/relationships/slideLayout" Target="../slideLayouts/slideLayout164.xml"/><Relationship Id="rId7" Type="http://schemas.openxmlformats.org/officeDocument/2006/relationships/slideLayout" Target="../slideLayouts/slideLayout168.xml"/><Relationship Id="rId12" Type="http://schemas.openxmlformats.org/officeDocument/2006/relationships/slideLayout" Target="../slideLayouts/slideLayout173.xml"/><Relationship Id="rId17" Type="http://schemas.openxmlformats.org/officeDocument/2006/relationships/image" Target="../media/image2.png"/><Relationship Id="rId2" Type="http://schemas.openxmlformats.org/officeDocument/2006/relationships/slideLayout" Target="../slideLayouts/slideLayout163.xml"/><Relationship Id="rId16" Type="http://schemas.openxmlformats.org/officeDocument/2006/relationships/image" Target="../media/image1.jpeg"/><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5" Type="http://schemas.openxmlformats.org/officeDocument/2006/relationships/slideLayout" Target="../slideLayouts/slideLayout166.xml"/><Relationship Id="rId15" Type="http://schemas.openxmlformats.org/officeDocument/2006/relationships/theme" Target="../theme/theme15.xml"/><Relationship Id="rId10" Type="http://schemas.openxmlformats.org/officeDocument/2006/relationships/slideLayout" Target="../slideLayouts/slideLayout171.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3.xml"/><Relationship Id="rId3" Type="http://schemas.openxmlformats.org/officeDocument/2006/relationships/slideLayout" Target="../slideLayouts/slideLayout178.xml"/><Relationship Id="rId7" Type="http://schemas.openxmlformats.org/officeDocument/2006/relationships/slideLayout" Target="../slideLayouts/slideLayout182.xml"/><Relationship Id="rId12" Type="http://schemas.openxmlformats.org/officeDocument/2006/relationships/theme" Target="../theme/theme16.xml"/><Relationship Id="rId2" Type="http://schemas.openxmlformats.org/officeDocument/2006/relationships/slideLayout" Target="../slideLayouts/slideLayout177.xml"/><Relationship Id="rId1" Type="http://schemas.openxmlformats.org/officeDocument/2006/relationships/slideLayout" Target="../slideLayouts/slideLayout176.xml"/><Relationship Id="rId6" Type="http://schemas.openxmlformats.org/officeDocument/2006/relationships/slideLayout" Target="../slideLayouts/slideLayout181.xml"/><Relationship Id="rId11" Type="http://schemas.openxmlformats.org/officeDocument/2006/relationships/slideLayout" Target="../slideLayouts/slideLayout186.xml"/><Relationship Id="rId5" Type="http://schemas.openxmlformats.org/officeDocument/2006/relationships/slideLayout" Target="../slideLayouts/slideLayout180.xml"/><Relationship Id="rId10" Type="http://schemas.openxmlformats.org/officeDocument/2006/relationships/slideLayout" Target="../slideLayouts/slideLayout185.xml"/><Relationship Id="rId4" Type="http://schemas.openxmlformats.org/officeDocument/2006/relationships/slideLayout" Target="../slideLayouts/slideLayout179.xml"/><Relationship Id="rId9" Type="http://schemas.openxmlformats.org/officeDocument/2006/relationships/slideLayout" Target="../slideLayouts/slideLayout18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4.xml"/><Relationship Id="rId3" Type="http://schemas.openxmlformats.org/officeDocument/2006/relationships/slideLayout" Target="../slideLayouts/slideLayout189.xml"/><Relationship Id="rId7" Type="http://schemas.openxmlformats.org/officeDocument/2006/relationships/slideLayout" Target="../slideLayouts/slideLayout193.xml"/><Relationship Id="rId12" Type="http://schemas.openxmlformats.org/officeDocument/2006/relationships/theme" Target="../theme/theme17.xml"/><Relationship Id="rId2" Type="http://schemas.openxmlformats.org/officeDocument/2006/relationships/slideLayout" Target="../slideLayouts/slideLayout188.xml"/><Relationship Id="rId1" Type="http://schemas.openxmlformats.org/officeDocument/2006/relationships/slideLayout" Target="../slideLayouts/slideLayout187.xml"/><Relationship Id="rId6" Type="http://schemas.openxmlformats.org/officeDocument/2006/relationships/slideLayout" Target="../slideLayouts/slideLayout192.xml"/><Relationship Id="rId11" Type="http://schemas.openxmlformats.org/officeDocument/2006/relationships/slideLayout" Target="../slideLayouts/slideLayout197.xml"/><Relationship Id="rId5" Type="http://schemas.openxmlformats.org/officeDocument/2006/relationships/slideLayout" Target="../slideLayouts/slideLayout191.xml"/><Relationship Id="rId10" Type="http://schemas.openxmlformats.org/officeDocument/2006/relationships/slideLayout" Target="../slideLayouts/slideLayout196.xml"/><Relationship Id="rId4" Type="http://schemas.openxmlformats.org/officeDocument/2006/relationships/slideLayout" Target="../slideLayouts/slideLayout190.xml"/><Relationship Id="rId9" Type="http://schemas.openxmlformats.org/officeDocument/2006/relationships/slideLayout" Target="../slideLayouts/slideLayout19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05.xml"/><Relationship Id="rId3" Type="http://schemas.openxmlformats.org/officeDocument/2006/relationships/slideLayout" Target="../slideLayouts/slideLayout200.xml"/><Relationship Id="rId7" Type="http://schemas.openxmlformats.org/officeDocument/2006/relationships/slideLayout" Target="../slideLayouts/slideLayout204.xml"/><Relationship Id="rId12" Type="http://schemas.openxmlformats.org/officeDocument/2006/relationships/theme" Target="../theme/theme18.xml"/><Relationship Id="rId2" Type="http://schemas.openxmlformats.org/officeDocument/2006/relationships/slideLayout" Target="../slideLayouts/slideLayout199.xml"/><Relationship Id="rId1" Type="http://schemas.openxmlformats.org/officeDocument/2006/relationships/slideLayout" Target="../slideLayouts/slideLayout198.xml"/><Relationship Id="rId6" Type="http://schemas.openxmlformats.org/officeDocument/2006/relationships/slideLayout" Target="../slideLayouts/slideLayout203.xml"/><Relationship Id="rId11" Type="http://schemas.openxmlformats.org/officeDocument/2006/relationships/slideLayout" Target="../slideLayouts/slideLayout208.xml"/><Relationship Id="rId5" Type="http://schemas.openxmlformats.org/officeDocument/2006/relationships/slideLayout" Target="../slideLayouts/slideLayout202.xml"/><Relationship Id="rId10" Type="http://schemas.openxmlformats.org/officeDocument/2006/relationships/slideLayout" Target="../slideLayouts/slideLayout207.xml"/><Relationship Id="rId4" Type="http://schemas.openxmlformats.org/officeDocument/2006/relationships/slideLayout" Target="../slideLayouts/slideLayout201.xml"/><Relationship Id="rId9" Type="http://schemas.openxmlformats.org/officeDocument/2006/relationships/slideLayout" Target="../slideLayouts/slideLayout20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16.xml"/><Relationship Id="rId3" Type="http://schemas.openxmlformats.org/officeDocument/2006/relationships/slideLayout" Target="../slideLayouts/slideLayout211.xml"/><Relationship Id="rId7" Type="http://schemas.openxmlformats.org/officeDocument/2006/relationships/slideLayout" Target="../slideLayouts/slideLayout215.xml"/><Relationship Id="rId12" Type="http://schemas.openxmlformats.org/officeDocument/2006/relationships/theme" Target="../theme/theme19.xml"/><Relationship Id="rId2" Type="http://schemas.openxmlformats.org/officeDocument/2006/relationships/slideLayout" Target="../slideLayouts/slideLayout210.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11" Type="http://schemas.openxmlformats.org/officeDocument/2006/relationships/slideLayout" Target="../slideLayouts/slideLayout219.xml"/><Relationship Id="rId5" Type="http://schemas.openxmlformats.org/officeDocument/2006/relationships/slideLayout" Target="../slideLayouts/slideLayout213.xml"/><Relationship Id="rId10" Type="http://schemas.openxmlformats.org/officeDocument/2006/relationships/slideLayout" Target="../slideLayouts/slideLayout218.xml"/><Relationship Id="rId4" Type="http://schemas.openxmlformats.org/officeDocument/2006/relationships/slideLayout" Target="../slideLayouts/slideLayout212.xml"/><Relationship Id="rId9" Type="http://schemas.openxmlformats.org/officeDocument/2006/relationships/slideLayout" Target="../slideLayouts/slideLayout2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20.xml.rels><?xml version="1.0" encoding="UTF-8" standalone="yes"?>
<Relationships xmlns="http://schemas.openxmlformats.org/package/2006/relationships"><Relationship Id="rId3" Type="http://schemas.openxmlformats.org/officeDocument/2006/relationships/theme" Target="../theme/theme20.xml"/><Relationship Id="rId2" Type="http://schemas.openxmlformats.org/officeDocument/2006/relationships/slideLayout" Target="../slideLayouts/slideLayout221.xml"/><Relationship Id="rId1" Type="http://schemas.openxmlformats.org/officeDocument/2006/relationships/slideLayout" Target="../slideLayouts/slideLayout22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9.xml"/><Relationship Id="rId13" Type="http://schemas.openxmlformats.org/officeDocument/2006/relationships/slideLayout" Target="../slideLayouts/slideLayout234.xml"/><Relationship Id="rId18" Type="http://schemas.openxmlformats.org/officeDocument/2006/relationships/image" Target="../media/image8.png"/><Relationship Id="rId3" Type="http://schemas.openxmlformats.org/officeDocument/2006/relationships/slideLayout" Target="../slideLayouts/slideLayout224.xml"/><Relationship Id="rId7" Type="http://schemas.openxmlformats.org/officeDocument/2006/relationships/slideLayout" Target="../slideLayouts/slideLayout228.xml"/><Relationship Id="rId12" Type="http://schemas.openxmlformats.org/officeDocument/2006/relationships/slideLayout" Target="../slideLayouts/slideLayout233.xml"/><Relationship Id="rId17" Type="http://schemas.openxmlformats.org/officeDocument/2006/relationships/image" Target="../media/image7.png"/><Relationship Id="rId2" Type="http://schemas.openxmlformats.org/officeDocument/2006/relationships/slideLayout" Target="../slideLayouts/slideLayout223.xml"/><Relationship Id="rId16" Type="http://schemas.openxmlformats.org/officeDocument/2006/relationships/image" Target="../media/image4.png"/><Relationship Id="rId1" Type="http://schemas.openxmlformats.org/officeDocument/2006/relationships/slideLayout" Target="../slideLayouts/slideLayout222.xml"/><Relationship Id="rId6" Type="http://schemas.openxmlformats.org/officeDocument/2006/relationships/slideLayout" Target="../slideLayouts/slideLayout227.xml"/><Relationship Id="rId11" Type="http://schemas.openxmlformats.org/officeDocument/2006/relationships/slideLayout" Target="../slideLayouts/slideLayout232.xml"/><Relationship Id="rId5" Type="http://schemas.openxmlformats.org/officeDocument/2006/relationships/slideLayout" Target="../slideLayouts/slideLayout226.xml"/><Relationship Id="rId15" Type="http://schemas.openxmlformats.org/officeDocument/2006/relationships/theme" Target="../theme/theme21.xml"/><Relationship Id="rId10" Type="http://schemas.openxmlformats.org/officeDocument/2006/relationships/slideLayout" Target="../slideLayouts/slideLayout231.xml"/><Relationship Id="rId4" Type="http://schemas.openxmlformats.org/officeDocument/2006/relationships/slideLayout" Target="../slideLayouts/slideLayout225.xml"/><Relationship Id="rId9" Type="http://schemas.openxmlformats.org/officeDocument/2006/relationships/slideLayout" Target="../slideLayouts/slideLayout230.xml"/><Relationship Id="rId14" Type="http://schemas.openxmlformats.org/officeDocument/2006/relationships/slideLayout" Target="../slideLayouts/slideLayout235.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43.xml"/><Relationship Id="rId3" Type="http://schemas.openxmlformats.org/officeDocument/2006/relationships/slideLayout" Target="../slideLayouts/slideLayout238.xml"/><Relationship Id="rId7" Type="http://schemas.openxmlformats.org/officeDocument/2006/relationships/slideLayout" Target="../slideLayouts/slideLayout242.xml"/><Relationship Id="rId12" Type="http://schemas.openxmlformats.org/officeDocument/2006/relationships/theme" Target="../theme/theme22.xml"/><Relationship Id="rId2" Type="http://schemas.openxmlformats.org/officeDocument/2006/relationships/slideLayout" Target="../slideLayouts/slideLayout237.xml"/><Relationship Id="rId1" Type="http://schemas.openxmlformats.org/officeDocument/2006/relationships/slideLayout" Target="../slideLayouts/slideLayout236.xml"/><Relationship Id="rId6" Type="http://schemas.openxmlformats.org/officeDocument/2006/relationships/slideLayout" Target="../slideLayouts/slideLayout241.xml"/><Relationship Id="rId11" Type="http://schemas.openxmlformats.org/officeDocument/2006/relationships/slideLayout" Target="../slideLayouts/slideLayout246.xml"/><Relationship Id="rId5" Type="http://schemas.openxmlformats.org/officeDocument/2006/relationships/slideLayout" Target="../slideLayouts/slideLayout240.xml"/><Relationship Id="rId10" Type="http://schemas.openxmlformats.org/officeDocument/2006/relationships/slideLayout" Target="../slideLayouts/slideLayout245.xml"/><Relationship Id="rId4" Type="http://schemas.openxmlformats.org/officeDocument/2006/relationships/slideLayout" Target="../slideLayouts/slideLayout239.xml"/><Relationship Id="rId9" Type="http://schemas.openxmlformats.org/officeDocument/2006/relationships/slideLayout" Target="../slideLayouts/slideLayout244.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4.xml"/><Relationship Id="rId3" Type="http://schemas.openxmlformats.org/officeDocument/2006/relationships/slideLayout" Target="../slideLayouts/slideLayout249.xml"/><Relationship Id="rId7" Type="http://schemas.openxmlformats.org/officeDocument/2006/relationships/slideLayout" Target="../slideLayouts/slideLayout253.xml"/><Relationship Id="rId12" Type="http://schemas.openxmlformats.org/officeDocument/2006/relationships/theme" Target="../theme/theme23.xml"/><Relationship Id="rId2" Type="http://schemas.openxmlformats.org/officeDocument/2006/relationships/slideLayout" Target="../slideLayouts/slideLayout248.xml"/><Relationship Id="rId1" Type="http://schemas.openxmlformats.org/officeDocument/2006/relationships/slideLayout" Target="../slideLayouts/slideLayout247.xml"/><Relationship Id="rId6" Type="http://schemas.openxmlformats.org/officeDocument/2006/relationships/slideLayout" Target="../slideLayouts/slideLayout252.xml"/><Relationship Id="rId11" Type="http://schemas.openxmlformats.org/officeDocument/2006/relationships/slideLayout" Target="../slideLayouts/slideLayout257.xml"/><Relationship Id="rId5" Type="http://schemas.openxmlformats.org/officeDocument/2006/relationships/slideLayout" Target="../slideLayouts/slideLayout251.xml"/><Relationship Id="rId10" Type="http://schemas.openxmlformats.org/officeDocument/2006/relationships/slideLayout" Target="../slideLayouts/slideLayout256.xml"/><Relationship Id="rId4" Type="http://schemas.openxmlformats.org/officeDocument/2006/relationships/slideLayout" Target="../slideLayouts/slideLayout250.xml"/><Relationship Id="rId9" Type="http://schemas.openxmlformats.org/officeDocument/2006/relationships/slideLayout" Target="../slideLayouts/slideLayout255.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5.xml"/><Relationship Id="rId13" Type="http://schemas.openxmlformats.org/officeDocument/2006/relationships/image" Target="../media/image3.emf"/><Relationship Id="rId3" Type="http://schemas.openxmlformats.org/officeDocument/2006/relationships/slideLayout" Target="../slideLayouts/slideLayout260.xml"/><Relationship Id="rId7" Type="http://schemas.openxmlformats.org/officeDocument/2006/relationships/slideLayout" Target="../slideLayouts/slideLayout264.xml"/><Relationship Id="rId12" Type="http://schemas.openxmlformats.org/officeDocument/2006/relationships/theme" Target="../theme/theme24.xml"/><Relationship Id="rId2" Type="http://schemas.openxmlformats.org/officeDocument/2006/relationships/slideLayout" Target="../slideLayouts/slideLayout259.xml"/><Relationship Id="rId1" Type="http://schemas.openxmlformats.org/officeDocument/2006/relationships/slideLayout" Target="../slideLayouts/slideLayout258.xml"/><Relationship Id="rId6" Type="http://schemas.openxmlformats.org/officeDocument/2006/relationships/slideLayout" Target="../slideLayouts/slideLayout263.xml"/><Relationship Id="rId11" Type="http://schemas.openxmlformats.org/officeDocument/2006/relationships/slideLayout" Target="../slideLayouts/slideLayout268.xml"/><Relationship Id="rId5" Type="http://schemas.openxmlformats.org/officeDocument/2006/relationships/slideLayout" Target="../slideLayouts/slideLayout262.xml"/><Relationship Id="rId10" Type="http://schemas.openxmlformats.org/officeDocument/2006/relationships/slideLayout" Target="../slideLayouts/slideLayout267.xml"/><Relationship Id="rId4" Type="http://schemas.openxmlformats.org/officeDocument/2006/relationships/slideLayout" Target="../slideLayouts/slideLayout261.xml"/><Relationship Id="rId9" Type="http://schemas.openxmlformats.org/officeDocument/2006/relationships/slideLayout" Target="../slideLayouts/slideLayout266.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6.xml"/><Relationship Id="rId3" Type="http://schemas.openxmlformats.org/officeDocument/2006/relationships/slideLayout" Target="../slideLayouts/slideLayout271.xml"/><Relationship Id="rId7" Type="http://schemas.openxmlformats.org/officeDocument/2006/relationships/slideLayout" Target="../slideLayouts/slideLayout275.xml"/><Relationship Id="rId12" Type="http://schemas.openxmlformats.org/officeDocument/2006/relationships/theme" Target="../theme/theme25.xml"/><Relationship Id="rId2" Type="http://schemas.openxmlformats.org/officeDocument/2006/relationships/slideLayout" Target="../slideLayouts/slideLayout270.xml"/><Relationship Id="rId1" Type="http://schemas.openxmlformats.org/officeDocument/2006/relationships/slideLayout" Target="../slideLayouts/slideLayout269.xml"/><Relationship Id="rId6" Type="http://schemas.openxmlformats.org/officeDocument/2006/relationships/slideLayout" Target="../slideLayouts/slideLayout274.xml"/><Relationship Id="rId11" Type="http://schemas.openxmlformats.org/officeDocument/2006/relationships/slideLayout" Target="../slideLayouts/slideLayout279.xml"/><Relationship Id="rId5" Type="http://schemas.openxmlformats.org/officeDocument/2006/relationships/slideLayout" Target="../slideLayouts/slideLayout273.xml"/><Relationship Id="rId10" Type="http://schemas.openxmlformats.org/officeDocument/2006/relationships/slideLayout" Target="../slideLayouts/slideLayout278.xml"/><Relationship Id="rId4" Type="http://schemas.openxmlformats.org/officeDocument/2006/relationships/slideLayout" Target="../slideLayouts/slideLayout272.xml"/><Relationship Id="rId9" Type="http://schemas.openxmlformats.org/officeDocument/2006/relationships/slideLayout" Target="../slideLayouts/slideLayout27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7.xml"/><Relationship Id="rId13" Type="http://schemas.openxmlformats.org/officeDocument/2006/relationships/vmlDrawing" Target="../drawings/vmlDrawing3.vml"/><Relationship Id="rId3" Type="http://schemas.openxmlformats.org/officeDocument/2006/relationships/slideLayout" Target="../slideLayouts/slideLayout282.xml"/><Relationship Id="rId7" Type="http://schemas.openxmlformats.org/officeDocument/2006/relationships/slideLayout" Target="../slideLayouts/slideLayout286.xml"/><Relationship Id="rId12" Type="http://schemas.openxmlformats.org/officeDocument/2006/relationships/theme" Target="../theme/theme26.xml"/><Relationship Id="rId2" Type="http://schemas.openxmlformats.org/officeDocument/2006/relationships/slideLayout" Target="../slideLayouts/slideLayout281.xml"/><Relationship Id="rId16" Type="http://schemas.openxmlformats.org/officeDocument/2006/relationships/image" Target="../media/image9.emf"/><Relationship Id="rId1" Type="http://schemas.openxmlformats.org/officeDocument/2006/relationships/slideLayout" Target="../slideLayouts/slideLayout280.xml"/><Relationship Id="rId6" Type="http://schemas.openxmlformats.org/officeDocument/2006/relationships/slideLayout" Target="../slideLayouts/slideLayout285.xml"/><Relationship Id="rId11" Type="http://schemas.openxmlformats.org/officeDocument/2006/relationships/slideLayout" Target="../slideLayouts/slideLayout290.xml"/><Relationship Id="rId5" Type="http://schemas.openxmlformats.org/officeDocument/2006/relationships/slideLayout" Target="../slideLayouts/slideLayout284.xml"/><Relationship Id="rId15" Type="http://schemas.openxmlformats.org/officeDocument/2006/relationships/oleObject" Target="../embeddings/oleObject3.bin"/><Relationship Id="rId10" Type="http://schemas.openxmlformats.org/officeDocument/2006/relationships/slideLayout" Target="../slideLayouts/slideLayout289.xml"/><Relationship Id="rId4" Type="http://schemas.openxmlformats.org/officeDocument/2006/relationships/slideLayout" Target="../slideLayouts/slideLayout283.xml"/><Relationship Id="rId9" Type="http://schemas.openxmlformats.org/officeDocument/2006/relationships/slideLayout" Target="../slideLayouts/slideLayout288.xml"/><Relationship Id="rId14" Type="http://schemas.openxmlformats.org/officeDocument/2006/relationships/image" Target="../media/image10.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8.xml"/><Relationship Id="rId3" Type="http://schemas.openxmlformats.org/officeDocument/2006/relationships/slideLayout" Target="../slideLayouts/slideLayout293.xml"/><Relationship Id="rId7" Type="http://schemas.openxmlformats.org/officeDocument/2006/relationships/slideLayout" Target="../slideLayouts/slideLayout297.xml"/><Relationship Id="rId12" Type="http://schemas.openxmlformats.org/officeDocument/2006/relationships/theme" Target="../theme/theme27.xml"/><Relationship Id="rId2" Type="http://schemas.openxmlformats.org/officeDocument/2006/relationships/slideLayout" Target="../slideLayouts/slideLayout292.xml"/><Relationship Id="rId1" Type="http://schemas.openxmlformats.org/officeDocument/2006/relationships/slideLayout" Target="../slideLayouts/slideLayout291.xml"/><Relationship Id="rId6" Type="http://schemas.openxmlformats.org/officeDocument/2006/relationships/slideLayout" Target="../slideLayouts/slideLayout296.xml"/><Relationship Id="rId11" Type="http://schemas.openxmlformats.org/officeDocument/2006/relationships/slideLayout" Target="../slideLayouts/slideLayout301.xml"/><Relationship Id="rId5" Type="http://schemas.openxmlformats.org/officeDocument/2006/relationships/slideLayout" Target="../slideLayouts/slideLayout295.xml"/><Relationship Id="rId10" Type="http://schemas.openxmlformats.org/officeDocument/2006/relationships/slideLayout" Target="../slideLayouts/slideLayout300.xml"/><Relationship Id="rId4" Type="http://schemas.openxmlformats.org/officeDocument/2006/relationships/slideLayout" Target="../slideLayouts/slideLayout294.xml"/><Relationship Id="rId9" Type="http://schemas.openxmlformats.org/officeDocument/2006/relationships/slideLayout" Target="../slideLayouts/slideLayout299.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9.xml"/><Relationship Id="rId3" Type="http://schemas.openxmlformats.org/officeDocument/2006/relationships/slideLayout" Target="../slideLayouts/slideLayout304.xml"/><Relationship Id="rId7" Type="http://schemas.openxmlformats.org/officeDocument/2006/relationships/slideLayout" Target="../slideLayouts/slideLayout308.xml"/><Relationship Id="rId12" Type="http://schemas.openxmlformats.org/officeDocument/2006/relationships/theme" Target="../theme/theme28.xml"/><Relationship Id="rId2" Type="http://schemas.openxmlformats.org/officeDocument/2006/relationships/slideLayout" Target="../slideLayouts/slideLayout303.xml"/><Relationship Id="rId1" Type="http://schemas.openxmlformats.org/officeDocument/2006/relationships/slideLayout" Target="../slideLayouts/slideLayout302.xml"/><Relationship Id="rId6" Type="http://schemas.openxmlformats.org/officeDocument/2006/relationships/slideLayout" Target="../slideLayouts/slideLayout307.xml"/><Relationship Id="rId11" Type="http://schemas.openxmlformats.org/officeDocument/2006/relationships/slideLayout" Target="../slideLayouts/slideLayout312.xml"/><Relationship Id="rId5" Type="http://schemas.openxmlformats.org/officeDocument/2006/relationships/slideLayout" Target="../slideLayouts/slideLayout306.xml"/><Relationship Id="rId10" Type="http://schemas.openxmlformats.org/officeDocument/2006/relationships/slideLayout" Target="../slideLayouts/slideLayout311.xml"/><Relationship Id="rId4" Type="http://schemas.openxmlformats.org/officeDocument/2006/relationships/slideLayout" Target="../slideLayouts/slideLayout305.xml"/><Relationship Id="rId9" Type="http://schemas.openxmlformats.org/officeDocument/2006/relationships/slideLayout" Target="../slideLayouts/slideLayout3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6" Type="http://schemas.openxmlformats.org/officeDocument/2006/relationships/image" Target="../media/image6.png"/><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image" Target="../media/image5.png"/><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image" Target="../media/image8.png"/><Relationship Id="rId2" Type="http://schemas.openxmlformats.org/officeDocument/2006/relationships/slideLayout" Target="../slideLayouts/slideLayout73.xml"/><Relationship Id="rId16" Type="http://schemas.openxmlformats.org/officeDocument/2006/relationships/image" Target="../media/image7.png"/><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image" Target="../media/image4.png"/><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8.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theme" Target="../theme/theme9.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C0EDBDD-DF76-4725-BD15-C6676EE777E0}" type="slidenum">
              <a:rPr kumimoji="0" lang="fr-FR" altLang="ja-JP" sz="800" smtClean="0"/>
              <a:pPr>
                <a:defRPr/>
              </a:pPr>
              <a:t>‹#›</a:t>
            </a:fld>
            <a:endParaRPr kumimoji="0" lang="fr-FR" altLang="ja-JP" sz="800" smtClean="0"/>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5" name="Picture 1060" descr="BackGroun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8" name="Picture 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60" descr="BackGroun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12" name="Picture 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srgbClr val="CCFF66"/>
              </a:solidFill>
              <a:effectLst>
                <a:outerShdw blurRad="38100" dist="38100" dir="2700000" algn="tl">
                  <a:srgbClr val="FFFFFF"/>
                </a:outerShdw>
              </a:effectLst>
              <a:cs typeface="Arial" charset="0"/>
            </a:endParaRP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19" r:id="rId14"/>
    <p:sldLayoutId id="2147483722" r:id="rId15"/>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9A7E7E06-1658-4873-BD60-03BD9741CD95}" type="slidenum">
              <a:rPr kumimoji="0" lang="fr-FR" altLang="ja-JP" sz="800" smtClean="0"/>
              <a:pPr>
                <a:defRPr/>
              </a:pPr>
              <a:t>‹#›</a:t>
            </a:fld>
            <a:endParaRPr kumimoji="0" lang="fr-FR" altLang="ja-JP" sz="800" smtClean="0"/>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solidFill>
                  <a:schemeClr val="tx1"/>
                </a:solidFill>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solidFill>
                  <a:schemeClr val="tx1"/>
                </a:solidFill>
                <a:cs typeface="Arial" pitchFamily="34" charset="0"/>
              </a:defRPr>
            </a:lvl1pPr>
          </a:lstStyle>
          <a:p>
            <a:pPr>
              <a:defRPr/>
            </a:pPr>
            <a:fld id="{F3C7BB17-07A6-42C4-BBF1-E3A69BAF4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038" name="CorelDRAW" r:id="rId15" imgW="6773760" imgH="6706440" progId="">
                  <p:embed/>
                </p:oleObj>
              </mc:Choice>
              <mc:Fallback>
                <p:oleObj name="CorelDRAW" r:id="rId15" imgW="6773760" imgH="6706440" progId="">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smtClean="0"/>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solidFill>
                  <a:schemeClr val="tx1"/>
                </a:solidFill>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solidFill>
                  <a:schemeClr val="tx1"/>
                </a:solidFill>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cs typeface="Arial" pitchFamily="34" charset="0"/>
              </a:defRPr>
            </a:lvl1pPr>
          </a:lstStyle>
          <a:p>
            <a:pPr>
              <a:defRPr/>
            </a:pPr>
            <a:fld id="{1C3DCFB7-A0D8-420E-B291-50989D199F9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hf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6D7A86BA-9DBC-4C79-B5C5-95A6133F491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52"/>
          <p:cNvSpPr>
            <a:spLocks noChangeArrowheads="1"/>
          </p:cNvSpPr>
          <p:nvPr/>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4" name="Rectangle 1053"/>
          <p:cNvSpPr>
            <a:spLocks noChangeArrowheads="1"/>
          </p:cNvSpPr>
          <p:nvPr/>
        </p:nvSpPr>
        <p:spPr bwMode="auto">
          <a:xfrm>
            <a:off x="141288" y="6553200"/>
            <a:ext cx="298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rPr>
              <a:t>© </a:t>
            </a:r>
            <a:r>
              <a:rPr kumimoji="0" lang="en-US" altLang="ja-JP" sz="1200" b="1" dirty="0" smtClean="0">
                <a:solidFill>
                  <a:schemeClr val="bg1"/>
                </a:solidFill>
                <a:latin typeface="Arial" charset="0"/>
                <a:ea typeface="MS PGothic" pitchFamily="34" charset="-128"/>
              </a:rPr>
              <a:t>Copyright 2006 FPT Software</a:t>
            </a:r>
          </a:p>
        </p:txBody>
      </p:sp>
      <p:sp>
        <p:nvSpPr>
          <p:cNvPr id="15" name="Rectangle 1054"/>
          <p:cNvSpPr>
            <a:spLocks noChangeArrowheads="1"/>
          </p:cNvSpPr>
          <p:nvPr/>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6" name="Rectangle 1055"/>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en-US" sz="1400" dirty="0" smtClean="0">
              <a:latin typeface="Arial" charset="0"/>
            </a:endParaRPr>
          </a:p>
        </p:txBody>
      </p:sp>
      <p:sp>
        <p:nvSpPr>
          <p:cNvPr id="17" name="Rectangle 1056"/>
          <p:cNvSpPr>
            <a:spLocks noChangeArrowheads="1"/>
          </p:cNvSpPr>
          <p:nvPr/>
        </p:nvSpPr>
        <p:spPr bwMode="auto">
          <a:xfrm>
            <a:off x="2362200" y="6553200"/>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eaLnBrk="1" hangingPunct="1">
              <a:defRPr/>
            </a:pPr>
            <a:fld id="{469FAB01-BE65-4797-8CFA-BB8D416ADECA}" type="slidenum">
              <a:rPr kumimoji="0" lang="en-US" altLang="en-US" sz="1000" smtClean="0">
                <a:latin typeface="Arial" charset="0"/>
              </a:rPr>
              <a:pPr algn="r" eaLnBrk="1" hangingPunct="1">
                <a:defRPr/>
              </a:pPr>
              <a:t>‹#›</a:t>
            </a:fld>
            <a:endParaRPr kumimoji="0" lang="en-US" altLang="en-US" sz="1000" dirty="0" smtClean="0">
              <a:latin typeface="Arial" charset="0"/>
            </a:endParaRPr>
          </a:p>
        </p:txBody>
      </p:sp>
      <p:sp>
        <p:nvSpPr>
          <p:cNvPr id="1042" name="Line 1057"/>
          <p:cNvSpPr>
            <a:spLocks noChangeShapeType="1"/>
          </p:cNvSpPr>
          <p:nvPr/>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ja-JP" altLang="en-US" dirty="0"/>
          </a:p>
        </p:txBody>
      </p:sp>
      <p:sp>
        <p:nvSpPr>
          <p:cNvPr id="19"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200" dirty="0" smtClean="0">
                <a:latin typeface="Arial" charset="0"/>
              </a:rPr>
              <a:t>©</a:t>
            </a:r>
            <a:r>
              <a:rPr kumimoji="0" lang="en-US" altLang="en-US" sz="1000" dirty="0" smtClean="0">
                <a:latin typeface="Arial" charset="0"/>
              </a:rPr>
              <a:t> FPT SOFTWARE – TRAINING MATERIAL</a:t>
            </a:r>
            <a:r>
              <a:rPr kumimoji="0" lang="en-US" altLang="ja-JP" sz="1000" dirty="0" smtClean="0">
                <a:latin typeface="Arial" charset="0"/>
                <a:ea typeface="MS PGothic" pitchFamily="34" charset="-128"/>
              </a:rPr>
              <a:t> – Int</a:t>
            </a:r>
            <a:r>
              <a:rPr kumimoji="0" lang="en-US" altLang="en-US" sz="1000" dirty="0" smtClean="0">
                <a:latin typeface="Arial" charset="0"/>
              </a:rPr>
              <a:t>er</a:t>
            </a:r>
            <a:r>
              <a:rPr kumimoji="0" lang="en-US" altLang="ja-JP" sz="1000" dirty="0" smtClean="0">
                <a:latin typeface="Arial" charset="0"/>
                <a:ea typeface="MS PGothic" pitchFamily="34" charset="-128"/>
              </a:rPr>
              <a:t>nal </a:t>
            </a:r>
            <a:r>
              <a:rPr kumimoji="0" lang="en-US" altLang="en-US" sz="1000" dirty="0" smtClean="0">
                <a:latin typeface="Arial" charset="0"/>
              </a:rPr>
              <a:t>us</a:t>
            </a:r>
            <a:r>
              <a:rPr kumimoji="0" lang="en-US" altLang="ja-JP" sz="1000" dirty="0" smtClean="0">
                <a:latin typeface="Arial" charset="0"/>
                <a:ea typeface="MS PGothic" pitchFamily="34" charset="-128"/>
              </a:rPr>
              <a:t>e</a:t>
            </a:r>
            <a:endParaRPr kumimoji="0" lang="en-US" altLang="en-US" sz="1000" dirty="0" smtClean="0">
              <a:latin typeface="Arial" charset="0"/>
            </a:endParaRPr>
          </a:p>
        </p:txBody>
      </p:sp>
      <p:sp>
        <p:nvSpPr>
          <p:cNvPr id="20"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rPr>
              <a:t>04e-BM/</a:t>
            </a:r>
            <a:r>
              <a:rPr kumimoji="0" lang="en-US" altLang="ja-JP" sz="1000" dirty="0" smtClean="0">
                <a:latin typeface="Arial" charset="0"/>
                <a:ea typeface="MS PGothic" pitchFamily="34" charset="-128"/>
              </a:rPr>
              <a:t>NS</a:t>
            </a:r>
            <a:r>
              <a:rPr kumimoji="0" lang="en-US" altLang="en-US" sz="1000" dirty="0" smtClean="0">
                <a:latin typeface="Arial" charset="0"/>
              </a:rPr>
              <a:t>/HDCV/FSOFT v2</a:t>
            </a:r>
            <a:r>
              <a:rPr kumimoji="0" lang="en-US" altLang="ja-JP" sz="1000" dirty="0" smtClean="0">
                <a:latin typeface="Arial" charset="0"/>
                <a:ea typeface="MS PGothic" pitchFamily="34" charset="-128"/>
              </a:rPr>
              <a:t>/</a:t>
            </a:r>
            <a:r>
              <a:rPr kumimoji="0" lang="en-US" altLang="en-US" sz="1000" dirty="0" smtClean="0">
                <a:latin typeface="Arial" charset="0"/>
              </a:rPr>
              <a:t>2</a:t>
            </a:r>
          </a:p>
        </p:txBody>
      </p:sp>
      <p:pic>
        <p:nvPicPr>
          <p:cNvPr id="1045" name="Picture 1060" descr="BackGroun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A29CF0F-07E1-4BE9-A9AD-FBE2DA38C6E0}"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7EFA10C-9DE7-4060-9697-477FB0359A7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85535DE-E391-4F02-A061-303EAE499747}"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9A6B261-DB35-4CD0-AE2B-6DC41344706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F42ECDC4-9611-4B6A-8D57-EB0C27C54D6B}" type="slidenum">
              <a:rPr kumimoji="0" lang="fr-FR" altLang="ja-JP" sz="800" smtClean="0">
                <a:latin typeface="SEOptimist"/>
              </a:rPr>
              <a:pPr>
                <a:defRPr/>
              </a:pPr>
              <a:t>‹#›</a:t>
            </a:fld>
            <a:endParaRPr kumimoji="0" lang="fr-FR" altLang="ja-JP" sz="800" smtClean="0">
              <a:latin typeface="SEOptimist"/>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3"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50" charset="-128"/>
              </a:defRPr>
            </a:lvl1pPr>
          </a:lstStyle>
          <a:p>
            <a:pPr>
              <a:defRPr/>
            </a:pPr>
            <a:endParaRPr lang="en-US" altLang="ja-JP" dirty="0"/>
          </a:p>
        </p:txBody>
      </p:sp>
      <p:pic>
        <p:nvPicPr>
          <p:cNvPr id="7177" name="Picture 10"/>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63A7A2D-1ADC-4B5D-B5CA-136C64C5AB8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1327BB8-11AB-4758-9AAC-AF177916745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7D328E2-D4B7-40FF-86A9-F429DC21659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50" charset="-128"/>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6D1937EB-E71D-474E-89CA-0FE4C6A77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45411" name="CorelDRAW" r:id="rId15" imgW="6773760" imgH="6706440" progId="">
                  <p:embed/>
                </p:oleObj>
              </mc:Choice>
              <mc:Fallback>
                <p:oleObj name="CorelDRAW" r:id="rId15" imgW="6773760" imgH="6706440" progId="">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Lst>
  <p:hf sldNum="0"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4"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827A394-2FD4-421D-AB05-6F6DFD9BDFE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Lst>
  <p:hf sldNum="0"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8EA0342-F9CF-4A14-9E5B-3830C515C0D7}" type="slidenum">
              <a:rPr kumimoji="0" lang="fr-FR" altLang="ja-JP" sz="800" smtClean="0"/>
              <a:pPr>
                <a:defRPr/>
              </a:pPr>
              <a:t>‹#›</a:t>
            </a:fld>
            <a:endParaRPr kumimoji="0" lang="fr-FR" altLang="ja-JP" sz="800" smtClean="0"/>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448EAED-FD51-4323-B105-DAE3CE47353A}" type="slidenum">
              <a:rPr kumimoji="0" lang="fr-FR" altLang="ja-JP" sz="800" smtClean="0"/>
              <a:pPr>
                <a:defRPr/>
              </a:pPr>
              <a:t>‹#›</a:t>
            </a:fld>
            <a:endParaRPr kumimoji="0" lang="fr-FR" altLang="ja-JP" sz="800" smtClean="0"/>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24E88B38-D794-46ED-B642-46CC5DE2FE9B}" type="slidenum">
              <a:rPr kumimoji="0" lang="fr-FR" altLang="ja-JP" sz="800" smtClean="0"/>
              <a:pPr>
                <a:defRPr/>
              </a:pPr>
              <a:t>‹#›</a:t>
            </a:fld>
            <a:endParaRPr kumimoji="0" lang="fr-FR" altLang="ja-JP" sz="800" smtClean="0"/>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0A8A1465-60C4-41FA-884E-82C3586E817E}" type="slidenum">
              <a:rPr lang="en-US" altLang="ja-JP"/>
              <a:pPr>
                <a:defRPr/>
              </a:pPr>
              <a:t>‹#›</a:t>
            </a:fld>
            <a:endParaRPr lang="en-US" altLang="ja-JP" dirty="0"/>
          </a:p>
        </p:txBody>
      </p:sp>
      <p:pic>
        <p:nvPicPr>
          <p:cNvPr id="7177" name="Picture 1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Lst>
  <p:timing>
    <p:tnLst>
      <p:par>
        <p:cTn id="1" dur="indefinite" restart="never" nodeType="tmRoot"/>
      </p:par>
    </p:tnLst>
  </p:timing>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4FD86C4-3143-4373-83E0-0AA3484F1ACC}" type="slidenum">
              <a:rPr kumimoji="0" lang="fr-FR" altLang="ja-JP" sz="800" smtClean="0"/>
              <a:pPr>
                <a:defRPr/>
              </a:pPr>
              <a:t>‹#›</a:t>
            </a:fld>
            <a:endParaRPr kumimoji="0" lang="fr-FR" altLang="ja-JP" sz="800" smtClean="0"/>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CB93C00E-DF5A-4FCF-916A-7DC95476ED6B}" type="slidenum">
              <a:rPr kumimoji="0" lang="fr-FR" altLang="ja-JP" sz="800" smtClean="0"/>
              <a:pPr>
                <a:defRPr/>
              </a:pPr>
              <a:t>‹#›</a:t>
            </a:fld>
            <a:endParaRPr kumimoji="0" lang="fr-FR" altLang="ja-JP" sz="800" smtClean="0"/>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smtClean="0"/>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0.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2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2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2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3.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2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2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23.xml"/></Relationships>
</file>

<file path=ppt/slides/_rels/slide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xml"/><Relationship Id="rId1" Type="http://schemas.openxmlformats.org/officeDocument/2006/relationships/slideLayout" Target="../slideLayouts/slideLayout22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2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2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2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3.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223.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223.xml"/><Relationship Id="rId5" Type="http://schemas.openxmlformats.org/officeDocument/2006/relationships/image" Target="../media/image32.jpeg"/><Relationship Id="rId4" Type="http://schemas.openxmlformats.org/officeDocument/2006/relationships/image" Target="../media/image31.jpeg"/></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223.xml"/><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3.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223.xml"/></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9.xml"/><Relationship Id="rId1" Type="http://schemas.openxmlformats.org/officeDocument/2006/relationships/slideLayout" Target="../slideLayouts/slideLayout223.xml"/><Relationship Id="rId4" Type="http://schemas.openxmlformats.org/officeDocument/2006/relationships/image" Target="../media/image37.jpeg"/></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0.xml"/><Relationship Id="rId1" Type="http://schemas.openxmlformats.org/officeDocument/2006/relationships/slideLayout" Target="../slideLayouts/slideLayout223.xml"/></Relationships>
</file>

<file path=ppt/slides/_rels/slide3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1.xml"/><Relationship Id="rId1" Type="http://schemas.openxmlformats.org/officeDocument/2006/relationships/slideLayout" Target="../slideLayouts/slideLayout223.xml"/></Relationships>
</file>

<file path=ppt/slides/_rels/slide3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2.xml"/><Relationship Id="rId1" Type="http://schemas.openxmlformats.org/officeDocument/2006/relationships/slideLayout" Target="../slideLayouts/slideLayout223.xml"/><Relationship Id="rId4" Type="http://schemas.openxmlformats.org/officeDocument/2006/relationships/image" Target="../media/image40.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3.xml"/></Relationships>
</file>

<file path=ppt/slides/_rels/slide38.xml.rels><?xml version="1.0" encoding="UTF-8" standalone="yes"?>
<Relationships xmlns="http://schemas.openxmlformats.org/package/2006/relationships"><Relationship Id="rId3" Type="http://schemas.openxmlformats.org/officeDocument/2006/relationships/hyperlink" Target="http://www.oodesign.com/design-principles.html" TargetMode="External"/><Relationship Id="rId2" Type="http://schemas.openxmlformats.org/officeDocument/2006/relationships/notesSlide" Target="../notesSlides/notesSlide36.xml"/><Relationship Id="rId1" Type="http://schemas.openxmlformats.org/officeDocument/2006/relationships/slideLayout" Target="../slideLayouts/slideLayout223.xml"/></Relationships>
</file>

<file path=ppt/slides/_rels/slide3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3.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23.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2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2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3"/>
          <p:cNvSpPr>
            <a:spLocks noGrp="1"/>
          </p:cNvSpPr>
          <p:nvPr>
            <p:ph type="ctrTitle"/>
          </p:nvPr>
        </p:nvSpPr>
        <p:spPr>
          <a:xfrm>
            <a:off x="920750" y="1219200"/>
            <a:ext cx="7918450" cy="1470025"/>
          </a:xfrm>
        </p:spPr>
        <p:txBody>
          <a:bodyPr/>
          <a:lstStyle/>
          <a:p>
            <a:pPr eaLnBrk="1" hangingPunct="1"/>
            <a:r>
              <a:rPr lang="en-US" sz="4400" dirty="0" smtClean="0"/>
              <a:t>Object Oriented Design </a:t>
            </a:r>
            <a:br>
              <a:rPr lang="en-US" sz="4400" dirty="0" smtClean="0"/>
            </a:br>
            <a:r>
              <a:rPr lang="en-US" sz="4400" dirty="0" smtClean="0"/>
              <a:t>in practice</a:t>
            </a:r>
            <a:endParaRPr lang="vi-VN" sz="4400" dirty="0" smtClean="0"/>
          </a:p>
        </p:txBody>
      </p:sp>
      <p:sp>
        <p:nvSpPr>
          <p:cNvPr id="5" name="Subtitle 2"/>
          <p:cNvSpPr>
            <a:spLocks noGrp="1"/>
          </p:cNvSpPr>
          <p:nvPr>
            <p:ph type="subTitle" idx="1"/>
          </p:nvPr>
        </p:nvSpPr>
        <p:spPr bwMode="auto">
          <a:xfrm>
            <a:off x="2286000" y="4033838"/>
            <a:ext cx="6400800" cy="1752600"/>
          </a:xfrm>
          <a:noFill/>
          <a:ln>
            <a:miter lim="800000"/>
            <a:headEnd/>
            <a:tailEnd/>
          </a:ln>
        </p:spPr>
        <p:txBody>
          <a:bodyPr vert="horz" wrap="square" lIns="91440" tIns="45720" rIns="91440" bIns="45720" numCol="1" anchor="t" anchorCtr="0" compatLnSpc="1">
            <a:prstTxWarp prst="textNoShape">
              <a:avLst/>
            </a:prstTxWarp>
          </a:bodyPr>
          <a:lstStyle/>
          <a:p>
            <a:pPr algn="r"/>
            <a:r>
              <a:rPr lang="en-US" altLang="ja-JP" dirty="0" smtClean="0">
                <a:ea typeface="MS PGothic" pitchFamily="34" charset="-128"/>
              </a:rPr>
              <a:t>Instructor: </a:t>
            </a:r>
            <a:endParaRPr lang="vi-VN" altLang="ja-JP"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#1</a:t>
            </a:r>
            <a:r>
              <a:rPr lang="en-US" sz="2800" dirty="0"/>
              <a:t>: </a:t>
            </a:r>
            <a:r>
              <a:rPr lang="en-US" sz="2800" dirty="0" smtClean="0"/>
              <a:t>Improvement</a:t>
            </a:r>
            <a:endParaRPr lang="en-US" dirty="0"/>
          </a:p>
        </p:txBody>
      </p:sp>
      <p:sp>
        <p:nvSpPr>
          <p:cNvPr id="3" name="Content Placeholder 2"/>
          <p:cNvSpPr>
            <a:spLocks noGrp="1"/>
          </p:cNvSpPr>
          <p:nvPr>
            <p:ph idx="1"/>
          </p:nvPr>
        </p:nvSpPr>
        <p:spPr>
          <a:xfrm>
            <a:off x="228600" y="1143000"/>
            <a:ext cx="8686800" cy="4724400"/>
          </a:xfrm>
        </p:spPr>
        <p:txBody>
          <a:bodyPr/>
          <a:lstStyle/>
          <a:p>
            <a:pPr>
              <a:defRPr/>
            </a:pPr>
            <a:r>
              <a:rPr lang="en-US" dirty="0"/>
              <a:t>no unit testing required.</a:t>
            </a:r>
          </a:p>
          <a:p>
            <a:pPr>
              <a:defRPr/>
            </a:pPr>
            <a:r>
              <a:rPr lang="en-US" dirty="0"/>
              <a:t>no need to understand the </a:t>
            </a:r>
            <a:r>
              <a:rPr lang="en-US" dirty="0" err="1"/>
              <a:t>sourcecode</a:t>
            </a:r>
            <a:r>
              <a:rPr lang="en-US" dirty="0"/>
              <a:t> from </a:t>
            </a:r>
            <a:r>
              <a:rPr lang="en-US" dirty="0" err="1"/>
              <a:t>GraphicEditor</a:t>
            </a:r>
            <a:r>
              <a:rPr lang="en-US" dirty="0"/>
              <a:t>.</a:t>
            </a:r>
          </a:p>
          <a:p>
            <a:pPr>
              <a:defRPr/>
            </a:pPr>
            <a:r>
              <a:rPr lang="en-US" dirty="0"/>
              <a:t>it's a reduced risk to affect old </a:t>
            </a:r>
            <a:r>
              <a:rPr lang="en-US" dirty="0" err="1"/>
              <a:t>functionallity</a:t>
            </a:r>
            <a:r>
              <a:rPr lang="en-US" dirty="0"/>
              <a:t> when new </a:t>
            </a:r>
            <a:r>
              <a:rPr lang="en-US" dirty="0" err="1"/>
              <a:t>functionallity</a:t>
            </a:r>
            <a:r>
              <a:rPr lang="en-US" dirty="0"/>
              <a:t> is added.</a:t>
            </a:r>
            <a:endParaRPr lang="en-US" dirty="0" smtClean="0"/>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7100" y="1143000"/>
            <a:ext cx="4697596"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xplosion 1 4"/>
          <p:cNvSpPr/>
          <p:nvPr/>
        </p:nvSpPr>
        <p:spPr bwMode="auto">
          <a:xfrm>
            <a:off x="1828800" y="3581400"/>
            <a:ext cx="3429000" cy="1905000"/>
          </a:xfrm>
          <a:prstGeom prst="irregularSeal1">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1000" b="1" dirty="0" smtClean="0">
              <a:solidFill>
                <a:schemeClr val="bg2"/>
              </a:solidFill>
              <a:latin typeface="Arial" charset="0"/>
            </a:endParaRPr>
          </a:p>
          <a:p>
            <a:r>
              <a:rPr lang="en-US" sz="1800" b="1" dirty="0" smtClean="0">
                <a:solidFill>
                  <a:schemeClr val="bg2"/>
                </a:solidFill>
                <a:latin typeface="Arial" charset="0"/>
              </a:rPr>
              <a:t>Polymorphism</a:t>
            </a:r>
            <a:endParaRPr lang="en-US" sz="1800" b="1" dirty="0">
              <a:solidFill>
                <a:schemeClr val="bg2"/>
              </a:solidFill>
              <a:latin typeface="Arial" charset="0"/>
            </a:endParaRPr>
          </a:p>
        </p:txBody>
      </p:sp>
    </p:spTree>
    <p:extLst>
      <p:ext uri="{BB962C8B-B14F-4D97-AF65-F5344CB8AC3E}">
        <p14:creationId xmlns:p14="http://schemas.microsoft.com/office/powerpoint/2010/main" val="87548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889E-6 -1.11111E-6 L 0.18628 0.30903 " pathEditMode="relative" rAng="0" ptsTypes="AA">
                                      <p:cBhvr>
                                        <p:cTn id="6" dur="2000" fill="hold"/>
                                        <p:tgtEl>
                                          <p:spTgt spid="4098"/>
                                        </p:tgtEl>
                                        <p:attrNameLst>
                                          <p:attrName>ppt_x</p:attrName>
                                          <p:attrName>ppt_y</p:attrName>
                                        </p:attrNameLst>
                                      </p:cBhvr>
                                      <p:rCtr x="9306" y="15440"/>
                                    </p:animMotion>
                                  </p:childTnLst>
                                </p:cTn>
                              </p:par>
                            </p:childTnLst>
                          </p:cTn>
                        </p:par>
                        <p:par>
                          <p:cTn id="7" fill="hold">
                            <p:stCondLst>
                              <p:cond delay="2000"/>
                            </p:stCondLst>
                            <p:childTnLst>
                              <p:par>
                                <p:cTn id="8" presetID="16" presetClass="entr" presetSubtype="21"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par>
                          <p:cTn id="11" fill="hold">
                            <p:stCondLst>
                              <p:cond delay="2500"/>
                            </p:stCondLst>
                            <p:childTnLst>
                              <p:par>
                                <p:cTn id="12" presetID="16" presetClass="entr" presetSubtype="21"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par>
                          <p:cTn id="15" fill="hold">
                            <p:stCondLst>
                              <p:cond delay="3000"/>
                            </p:stCondLst>
                            <p:childTnLst>
                              <p:par>
                                <p:cTn id="16" presetID="16" presetClass="entr" presetSubtype="21"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par>
                          <p:cTn id="19" fill="hold">
                            <p:stCondLst>
                              <p:cond delay="3500"/>
                            </p:stCondLst>
                            <p:childTnLst>
                              <p:par>
                                <p:cTn id="20" presetID="6"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52400"/>
            <a:ext cx="5791200" cy="828675"/>
          </a:xfrm>
        </p:spPr>
        <p:txBody>
          <a:bodyPr/>
          <a:lstStyle/>
          <a:p>
            <a:r>
              <a:rPr lang="en-US" sz="2800" dirty="0" smtClean="0"/>
              <a:t>Design Principles #1</a:t>
            </a:r>
            <a:r>
              <a:rPr lang="en-US" sz="2800" dirty="0"/>
              <a:t>: </a:t>
            </a:r>
            <a:r>
              <a:rPr lang="en-US" sz="2800" dirty="0" smtClean="0"/>
              <a:t>Conclusion</a:t>
            </a:r>
            <a:endParaRPr lang="en-US" dirty="0"/>
          </a:p>
        </p:txBody>
      </p:sp>
      <p:sp>
        <p:nvSpPr>
          <p:cNvPr id="3" name="Content Placeholder 2"/>
          <p:cNvSpPr>
            <a:spLocks noGrp="1"/>
          </p:cNvSpPr>
          <p:nvPr>
            <p:ph idx="1"/>
          </p:nvPr>
        </p:nvSpPr>
        <p:spPr>
          <a:xfrm>
            <a:off x="228600" y="1295400"/>
            <a:ext cx="8686800" cy="4267200"/>
          </a:xfrm>
        </p:spPr>
        <p:txBody>
          <a:bodyPr/>
          <a:lstStyle/>
          <a:p>
            <a:pPr>
              <a:defRPr/>
            </a:pPr>
            <a:r>
              <a:rPr lang="en-US" dirty="0" smtClean="0"/>
              <a:t>OCP </a:t>
            </a:r>
            <a:r>
              <a:rPr lang="en-US" dirty="0"/>
              <a:t>is only a </a:t>
            </a:r>
            <a:r>
              <a:rPr lang="en-US" dirty="0" smtClean="0"/>
              <a:t>principle.</a:t>
            </a:r>
          </a:p>
          <a:p>
            <a:pPr>
              <a:defRPr/>
            </a:pPr>
            <a:endParaRPr lang="en-US" sz="800" dirty="0" smtClean="0"/>
          </a:p>
          <a:p>
            <a:pPr>
              <a:defRPr/>
            </a:pPr>
            <a:r>
              <a:rPr lang="en-US" dirty="0" smtClean="0"/>
              <a:t>Introduces </a:t>
            </a:r>
            <a:r>
              <a:rPr lang="en-US" dirty="0"/>
              <a:t>new level of abstraction increasing the complexity of the code.</a:t>
            </a:r>
          </a:p>
          <a:p>
            <a:pPr>
              <a:defRPr/>
            </a:pPr>
            <a:endParaRPr lang="en-US" sz="800" dirty="0" smtClean="0"/>
          </a:p>
          <a:p>
            <a:pPr>
              <a:defRPr/>
            </a:pPr>
            <a:r>
              <a:rPr lang="en-US" dirty="0" smtClean="0"/>
              <a:t>OCP </a:t>
            </a:r>
            <a:r>
              <a:rPr lang="en-US" dirty="0"/>
              <a:t>should be applied in that area which are most likely to be changed.</a:t>
            </a:r>
            <a:endParaRPr lang="en-US" dirty="0" smtClean="0"/>
          </a:p>
          <a:p>
            <a:pPr>
              <a:defRPr/>
            </a:pPr>
            <a:endParaRPr lang="en-US" sz="800" dirty="0" smtClean="0"/>
          </a:p>
          <a:p>
            <a:pPr>
              <a:defRPr/>
            </a:pPr>
            <a:r>
              <a:rPr lang="en-US" dirty="0" smtClean="0"/>
              <a:t>Design </a:t>
            </a:r>
            <a:r>
              <a:rPr lang="en-US" dirty="0"/>
              <a:t>patterns that help us to extend code without changing </a:t>
            </a:r>
            <a:r>
              <a:rPr lang="en-US" dirty="0" smtClean="0"/>
              <a:t>it such as : </a:t>
            </a:r>
            <a:r>
              <a:rPr lang="en-US" b="1" dirty="0" smtClean="0"/>
              <a:t>Decorator, Factory Method, Observer patterns, …</a:t>
            </a:r>
            <a:endParaRPr lang="en-US" b="1" dirty="0"/>
          </a:p>
          <a:p>
            <a:pPr>
              <a:defRPr/>
            </a:pPr>
            <a:endParaRPr lang="en-US" dirty="0" smtClean="0"/>
          </a:p>
          <a:p>
            <a:pPr>
              <a:defRPr/>
            </a:pPr>
            <a:endParaRPr lang="en-US" dirty="0" smtClean="0"/>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spTree>
    <p:extLst>
      <p:ext uri="{BB962C8B-B14F-4D97-AF65-F5344CB8AC3E}">
        <p14:creationId xmlns:p14="http://schemas.microsoft.com/office/powerpoint/2010/main" val="31733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152400"/>
            <a:ext cx="6096000" cy="828675"/>
          </a:xfrm>
        </p:spPr>
        <p:txBody>
          <a:bodyPr/>
          <a:lstStyle/>
          <a:p>
            <a:r>
              <a:rPr lang="en-US" sz="2800" dirty="0" smtClean="0"/>
              <a:t>Design Principles #2:</a:t>
            </a:r>
            <a:br>
              <a:rPr lang="en-US" sz="2800" dirty="0" smtClean="0"/>
            </a:br>
            <a:r>
              <a:rPr lang="en-US" sz="2800" dirty="0" smtClean="0"/>
              <a:t>Dependency Inversion Principle</a:t>
            </a:r>
            <a:endParaRPr lang="en-US" dirty="0"/>
          </a:p>
        </p:txBody>
      </p:sp>
      <p:sp>
        <p:nvSpPr>
          <p:cNvPr id="3" name="Content Placeholder 2"/>
          <p:cNvSpPr>
            <a:spLocks noGrp="1"/>
          </p:cNvSpPr>
          <p:nvPr>
            <p:ph idx="1"/>
          </p:nvPr>
        </p:nvSpPr>
        <p:spPr>
          <a:xfrm>
            <a:off x="228600" y="1143000"/>
            <a:ext cx="8686800" cy="4495800"/>
          </a:xfrm>
        </p:spPr>
        <p:txBody>
          <a:bodyPr/>
          <a:lstStyle/>
          <a:p>
            <a:endParaRPr lang="en-US" i="1" dirty="0" smtClean="0"/>
          </a:p>
          <a:p>
            <a:r>
              <a:rPr lang="en-US" dirty="0" smtClean="0"/>
              <a:t>High-level </a:t>
            </a:r>
            <a:r>
              <a:rPr lang="en-US" dirty="0"/>
              <a:t>modules </a:t>
            </a:r>
            <a:r>
              <a:rPr lang="en-US" b="1" dirty="0"/>
              <a:t>should not </a:t>
            </a:r>
            <a:r>
              <a:rPr lang="en-US" dirty="0"/>
              <a:t>depend on low-level modules. Both </a:t>
            </a:r>
            <a:r>
              <a:rPr lang="en-US" b="1" dirty="0" smtClean="0"/>
              <a:t>should depend on abstraction </a:t>
            </a:r>
            <a:endParaRPr lang="en-US" b="1" dirty="0"/>
          </a:p>
          <a:p>
            <a:endParaRPr lang="en-US" dirty="0" smtClean="0"/>
          </a:p>
          <a:p>
            <a:r>
              <a:rPr lang="en-US" dirty="0" smtClean="0"/>
              <a:t>Abstractions </a:t>
            </a:r>
            <a:r>
              <a:rPr lang="en-US" b="1" dirty="0"/>
              <a:t>should not </a:t>
            </a:r>
            <a:r>
              <a:rPr lang="en-US" dirty="0"/>
              <a:t>depend on details. Details </a:t>
            </a:r>
            <a:r>
              <a:rPr lang="en-US" b="1" dirty="0"/>
              <a:t>should</a:t>
            </a:r>
            <a:r>
              <a:rPr lang="en-US" dirty="0"/>
              <a:t> depend on abstractions.</a:t>
            </a:r>
          </a:p>
          <a:p>
            <a:endParaRPr lang="en-US"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4267200"/>
            <a:ext cx="2628900" cy="1743075"/>
          </a:xfrm>
          <a:prstGeom prst="rect">
            <a:avLst/>
          </a:prstGeom>
        </p:spPr>
      </p:pic>
    </p:spTree>
    <p:extLst>
      <p:ext uri="{BB962C8B-B14F-4D97-AF65-F5344CB8AC3E}">
        <p14:creationId xmlns:p14="http://schemas.microsoft.com/office/powerpoint/2010/main" val="4212067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#2:</a:t>
            </a:r>
            <a:br>
              <a:rPr lang="en-US" sz="2800" dirty="0" smtClean="0"/>
            </a:br>
            <a:r>
              <a:rPr lang="en-US" sz="2800" dirty="0" smtClean="0"/>
              <a:t> Problems</a:t>
            </a:r>
            <a:endParaRPr lang="en-US" dirty="0"/>
          </a:p>
        </p:txBody>
      </p:sp>
      <p:sp>
        <p:nvSpPr>
          <p:cNvPr id="3" name="Content Placeholder 2"/>
          <p:cNvSpPr>
            <a:spLocks noGrp="1"/>
          </p:cNvSpPr>
          <p:nvPr>
            <p:ph idx="1"/>
          </p:nvPr>
        </p:nvSpPr>
        <p:spPr>
          <a:xfrm>
            <a:off x="228600" y="1143000"/>
            <a:ext cx="8686800" cy="4572000"/>
          </a:xfrm>
        </p:spPr>
        <p:txBody>
          <a:bodyPr/>
          <a:lstStyle/>
          <a:p>
            <a:r>
              <a:rPr lang="en-US" dirty="0" smtClean="0"/>
              <a:t>How to update a new Eclipse from </a:t>
            </a:r>
            <a:r>
              <a:rPr lang="en-US" dirty="0"/>
              <a:t>old Eclipse </a:t>
            </a:r>
            <a:r>
              <a:rPr lang="en-US" dirty="0" smtClean="0"/>
              <a:t>when it moved to other position ?</a:t>
            </a:r>
          </a:p>
          <a:p>
            <a:pPr marL="971550" lvl="1" indent="-514350">
              <a:buFont typeface="+mj-lt"/>
              <a:buAutoNum type="arabicPeriod"/>
            </a:pPr>
            <a:r>
              <a:rPr lang="en-US" sz="2000" dirty="0" smtClean="0"/>
              <a:t>Erase old </a:t>
            </a:r>
            <a:r>
              <a:rPr lang="en-US" sz="2000" dirty="0"/>
              <a:t>Eclipse</a:t>
            </a:r>
            <a:r>
              <a:rPr lang="en-US" sz="2000" dirty="0" smtClean="0"/>
              <a:t> at the current point.</a:t>
            </a:r>
          </a:p>
          <a:p>
            <a:pPr marL="971550" lvl="1" indent="-514350">
              <a:buFont typeface="+mj-lt"/>
              <a:buAutoNum type="arabicPeriod"/>
            </a:pPr>
            <a:r>
              <a:rPr lang="en-US" sz="2000" dirty="0" smtClean="0"/>
              <a:t>Change new point for </a:t>
            </a:r>
            <a:r>
              <a:rPr lang="en-US" sz="2000" dirty="0"/>
              <a:t>Eclipse.</a:t>
            </a:r>
            <a:endParaRPr lang="en-US" sz="2000" dirty="0" smtClean="0"/>
          </a:p>
          <a:p>
            <a:pPr marL="971550" lvl="1" indent="-514350">
              <a:buFont typeface="+mj-lt"/>
              <a:buAutoNum type="arabicPeriod"/>
            </a:pPr>
            <a:r>
              <a:rPr lang="en-US" sz="2000" dirty="0" smtClean="0"/>
              <a:t>Draw new </a:t>
            </a:r>
            <a:r>
              <a:rPr lang="en-US" sz="2000" dirty="0"/>
              <a:t>Eclipse</a:t>
            </a:r>
            <a:r>
              <a:rPr lang="en-US" sz="2000" dirty="0" smtClean="0"/>
              <a:t> at new point.</a:t>
            </a:r>
            <a:endParaRPr lang="en-US" sz="2000" dirty="0"/>
          </a:p>
          <a:p>
            <a:endParaRPr lang="en-US"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3093523"/>
            <a:ext cx="4343400" cy="3154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xplosion 1 3"/>
          <p:cNvSpPr/>
          <p:nvPr/>
        </p:nvSpPr>
        <p:spPr>
          <a:xfrm>
            <a:off x="5638800" y="3048000"/>
            <a:ext cx="3352800" cy="198120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Dependency</a:t>
            </a:r>
            <a:endParaRPr lang="en-US" sz="2000" dirty="0">
              <a:solidFill>
                <a:schemeClr val="bg1"/>
              </a:solidFill>
            </a:endParaRPr>
          </a:p>
        </p:txBody>
      </p:sp>
    </p:spTree>
    <p:extLst>
      <p:ext uri="{BB962C8B-B14F-4D97-AF65-F5344CB8AC3E}">
        <p14:creationId xmlns:p14="http://schemas.microsoft.com/office/powerpoint/2010/main" val="423472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arn(inVertical)">
                                      <p:cBhvr>
                                        <p:cTn id="7" dur="500"/>
                                        <p:tgtEl>
                                          <p:spTgt spid="5123"/>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#2</a:t>
            </a:r>
            <a:r>
              <a:rPr lang="en-US" sz="2800" dirty="0"/>
              <a:t>: </a:t>
            </a:r>
            <a:r>
              <a:rPr lang="en-US" sz="2800" dirty="0" smtClean="0"/>
              <a:t/>
            </a:r>
            <a:br>
              <a:rPr lang="en-US" sz="2800" dirty="0" smtClean="0"/>
            </a:br>
            <a:r>
              <a:rPr lang="en-US" sz="2800" dirty="0" smtClean="0"/>
              <a:t>Violation </a:t>
            </a:r>
            <a:r>
              <a:rPr lang="en-US" sz="2800" dirty="0"/>
              <a:t>points </a:t>
            </a:r>
            <a:r>
              <a:rPr lang="en-US" sz="2800" dirty="0" smtClean="0"/>
              <a:t>of dependency</a:t>
            </a:r>
            <a:endParaRPr lang="en-US" dirty="0"/>
          </a:p>
        </p:txBody>
      </p:sp>
      <p:sp>
        <p:nvSpPr>
          <p:cNvPr id="3" name="Content Placeholder 2"/>
          <p:cNvSpPr>
            <a:spLocks noGrp="1"/>
          </p:cNvSpPr>
          <p:nvPr>
            <p:ph idx="1"/>
          </p:nvPr>
        </p:nvSpPr>
        <p:spPr>
          <a:xfrm>
            <a:off x="228600" y="1143000"/>
            <a:ext cx="8686800" cy="4876800"/>
          </a:xfrm>
        </p:spPr>
        <p:txBody>
          <a:bodyPr/>
          <a:lstStyle/>
          <a:p>
            <a:r>
              <a:rPr lang="en-US" b="1" dirty="0" smtClean="0"/>
              <a:t>Drawing class </a:t>
            </a:r>
            <a:r>
              <a:rPr lang="en-US" i="1" dirty="0" smtClean="0"/>
              <a:t>depends on </a:t>
            </a:r>
            <a:r>
              <a:rPr lang="en-US" b="1" dirty="0" smtClean="0"/>
              <a:t>Eclipse class</a:t>
            </a:r>
          </a:p>
          <a:p>
            <a:r>
              <a:rPr lang="en-US" b="1" dirty="0" err="1" smtClean="0"/>
              <a:t>MoveEclipse</a:t>
            </a:r>
            <a:r>
              <a:rPr lang="en-US" b="1" dirty="0" smtClean="0"/>
              <a:t>() </a:t>
            </a:r>
          </a:p>
          <a:p>
            <a:pPr marL="0" indent="0">
              <a:buNone/>
            </a:pPr>
            <a:r>
              <a:rPr lang="en-US" dirty="0" smtClean="0"/>
              <a:t>	</a:t>
            </a:r>
            <a:r>
              <a:rPr lang="en-US" i="1" dirty="0" smtClean="0"/>
              <a:t>depends on </a:t>
            </a:r>
          </a:p>
          <a:p>
            <a:pPr marL="0" indent="0">
              <a:buNone/>
            </a:pPr>
            <a:r>
              <a:rPr lang="en-US" b="1" dirty="0" smtClean="0"/>
              <a:t>    </a:t>
            </a:r>
            <a:r>
              <a:rPr lang="en-US" b="1" dirty="0" err="1" smtClean="0"/>
              <a:t>EraseEclipse</a:t>
            </a:r>
            <a:r>
              <a:rPr lang="en-US" b="1" dirty="0" smtClean="0"/>
              <a:t>()/</a:t>
            </a:r>
            <a:r>
              <a:rPr lang="en-US" b="1" dirty="0" err="1" smtClean="0"/>
              <a:t>ChangePoint</a:t>
            </a:r>
            <a:r>
              <a:rPr lang="en-US" b="1" dirty="0" smtClean="0"/>
              <a:t>()/</a:t>
            </a:r>
            <a:r>
              <a:rPr lang="en-US" b="1" dirty="0" err="1" smtClean="0"/>
              <a:t>DrawEclipse</a:t>
            </a:r>
            <a:r>
              <a:rPr lang="en-US" b="1" dirty="0" smtClean="0"/>
              <a:t>()</a:t>
            </a:r>
            <a:endParaRPr lang="en-US" b="1"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3093522"/>
            <a:ext cx="4343400" cy="3154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167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#2</a:t>
            </a:r>
            <a:r>
              <a:rPr lang="en-US" sz="2800" dirty="0"/>
              <a:t>: </a:t>
            </a:r>
            <a:r>
              <a:rPr lang="en-US" sz="2800" dirty="0" smtClean="0"/>
              <a:t>Improvement</a:t>
            </a:r>
            <a:endParaRPr lang="en-US" dirty="0"/>
          </a:p>
        </p:txBody>
      </p:sp>
      <p:sp>
        <p:nvSpPr>
          <p:cNvPr id="3" name="Content Placeholder 2"/>
          <p:cNvSpPr>
            <a:spLocks noGrp="1"/>
          </p:cNvSpPr>
          <p:nvPr>
            <p:ph idx="1"/>
          </p:nvPr>
        </p:nvSpPr>
        <p:spPr>
          <a:xfrm>
            <a:off x="228600" y="1143000"/>
            <a:ext cx="8686800" cy="5486400"/>
          </a:xfrm>
        </p:spPr>
        <p:txBody>
          <a:bodyPr/>
          <a:lstStyle/>
          <a:p>
            <a:endParaRPr lang="en-US"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1125403"/>
            <a:ext cx="6453188" cy="510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bwMode="auto">
          <a:xfrm>
            <a:off x="533400" y="2209800"/>
            <a:ext cx="2438400" cy="612648"/>
          </a:xfrm>
          <a:prstGeom prst="wedgeRoundRectCallout">
            <a:avLst>
              <a:gd name="adj1" fmla="val 105035"/>
              <a:gd name="adj2" fmla="val 43844"/>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smtClean="0">
                <a:solidFill>
                  <a:schemeClr val="bg2"/>
                </a:solidFill>
                <a:latin typeface="Arial" charset="0"/>
              </a:rPr>
              <a:t>Depends on abstract class.</a:t>
            </a:r>
            <a:endParaRPr kumimoji="0" lang="en-US" sz="1800" b="0" i="0" u="none" strike="noStrike" cap="none" normalizeH="0" baseline="0" dirty="0" smtClean="0">
              <a:ln>
                <a:noFill/>
              </a:ln>
              <a:solidFill>
                <a:schemeClr val="bg2"/>
              </a:solidFill>
              <a:effectLst/>
              <a:latin typeface="Arial" charset="0"/>
            </a:endParaRPr>
          </a:p>
        </p:txBody>
      </p:sp>
      <p:sp>
        <p:nvSpPr>
          <p:cNvPr id="6" name="Rounded Rectangular Callout 5"/>
          <p:cNvSpPr/>
          <p:nvPr/>
        </p:nvSpPr>
        <p:spPr bwMode="auto">
          <a:xfrm>
            <a:off x="76200" y="3678170"/>
            <a:ext cx="2362200" cy="1046230"/>
          </a:xfrm>
          <a:prstGeom prst="wedgeRoundRectCallout">
            <a:avLst>
              <a:gd name="adj1" fmla="val 78622"/>
              <a:gd name="adj2" fmla="val 4494"/>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Arial" charset="0"/>
              </a:rPr>
              <a:t>Abstract methods are implemented by child</a:t>
            </a:r>
            <a:r>
              <a:rPr kumimoji="0" lang="en-US" sz="1800" b="0" i="0" u="none" strike="noStrike" cap="none" normalizeH="0" dirty="0" smtClean="0">
                <a:ln>
                  <a:noFill/>
                </a:ln>
                <a:solidFill>
                  <a:schemeClr val="bg2"/>
                </a:solidFill>
                <a:effectLst/>
                <a:latin typeface="Arial" charset="0"/>
              </a:rPr>
              <a:t> classes.</a:t>
            </a:r>
            <a:endParaRPr kumimoji="0" lang="en-US" sz="1800" b="0" i="0" u="none" strike="noStrike" cap="none" normalizeH="0" baseline="0" dirty="0" smtClean="0">
              <a:ln>
                <a:noFill/>
              </a:ln>
              <a:solidFill>
                <a:schemeClr val="bg2"/>
              </a:solidFill>
              <a:effectLst/>
              <a:latin typeface="Arial" charset="0"/>
            </a:endParaRPr>
          </a:p>
        </p:txBody>
      </p:sp>
      <p:sp>
        <p:nvSpPr>
          <p:cNvPr id="7" name="Explosion 2 6"/>
          <p:cNvSpPr/>
          <p:nvPr/>
        </p:nvSpPr>
        <p:spPr bwMode="auto">
          <a:xfrm>
            <a:off x="6781800" y="4267200"/>
            <a:ext cx="2362200" cy="1676400"/>
          </a:xfrm>
          <a:prstGeom prst="irregularSeal2">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2"/>
                </a:solidFill>
                <a:effectLst/>
                <a:latin typeface="Arial" charset="0"/>
              </a:rPr>
              <a:t>Template Method design pattern</a:t>
            </a:r>
          </a:p>
        </p:txBody>
      </p:sp>
    </p:spTree>
    <p:extLst>
      <p:ext uri="{BB962C8B-B14F-4D97-AF65-F5344CB8AC3E}">
        <p14:creationId xmlns:p14="http://schemas.microsoft.com/office/powerpoint/2010/main" val="385926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#2:</a:t>
            </a:r>
            <a:br>
              <a:rPr lang="en-US" sz="2800" dirty="0" smtClean="0"/>
            </a:br>
            <a:r>
              <a:rPr lang="en-US" sz="2800" dirty="0" smtClean="0"/>
              <a:t> Conclusion</a:t>
            </a:r>
            <a:endParaRPr lang="en-US" dirty="0"/>
          </a:p>
        </p:txBody>
      </p:sp>
      <p:sp>
        <p:nvSpPr>
          <p:cNvPr id="3" name="Content Placeholder 2"/>
          <p:cNvSpPr>
            <a:spLocks noGrp="1"/>
          </p:cNvSpPr>
          <p:nvPr>
            <p:ph idx="1"/>
          </p:nvPr>
        </p:nvSpPr>
        <p:spPr>
          <a:xfrm>
            <a:off x="228600" y="1143000"/>
            <a:ext cx="8686800" cy="4724400"/>
          </a:xfrm>
        </p:spPr>
        <p:txBody>
          <a:bodyPr/>
          <a:lstStyle/>
          <a:p>
            <a:pPr>
              <a:defRPr/>
            </a:pPr>
            <a:r>
              <a:rPr lang="en-US" dirty="0" smtClean="0"/>
              <a:t>This </a:t>
            </a:r>
            <a:r>
              <a:rPr lang="en-US" dirty="0"/>
              <a:t>principle </a:t>
            </a:r>
            <a:r>
              <a:rPr lang="en-US" dirty="0" smtClean="0"/>
              <a:t>means that </a:t>
            </a:r>
            <a:r>
              <a:rPr lang="en-US" dirty="0"/>
              <a:t>the high level classes are not working directly with low level </a:t>
            </a:r>
            <a:r>
              <a:rPr lang="en-US" dirty="0" smtClean="0"/>
              <a:t>classes.</a:t>
            </a:r>
          </a:p>
          <a:p>
            <a:pPr>
              <a:defRPr/>
            </a:pPr>
            <a:r>
              <a:rPr lang="en-US" dirty="0" smtClean="0"/>
              <a:t>Should use some creational </a:t>
            </a:r>
            <a:r>
              <a:rPr lang="en-US" dirty="0"/>
              <a:t>design patterns can be used, such as </a:t>
            </a:r>
            <a:r>
              <a:rPr lang="en-US" b="1" dirty="0"/>
              <a:t>Factory Method</a:t>
            </a:r>
            <a:r>
              <a:rPr lang="en-US" dirty="0"/>
              <a:t>, </a:t>
            </a:r>
            <a:r>
              <a:rPr lang="en-US" b="1" dirty="0"/>
              <a:t>Abstract Factory</a:t>
            </a:r>
            <a:r>
              <a:rPr lang="en-US" dirty="0"/>
              <a:t>, </a:t>
            </a:r>
            <a:r>
              <a:rPr lang="en-US" b="1" dirty="0" smtClean="0"/>
              <a:t>Prototype</a:t>
            </a:r>
            <a:r>
              <a:rPr lang="en-US" dirty="0" smtClean="0"/>
              <a:t> to instantiate new low level objects inside the high level classes.</a:t>
            </a:r>
          </a:p>
          <a:p>
            <a:pPr>
              <a:defRPr/>
            </a:pPr>
            <a:r>
              <a:rPr lang="en-US" b="1" dirty="0" smtClean="0"/>
              <a:t>The </a:t>
            </a:r>
            <a:r>
              <a:rPr lang="en-US" b="1" dirty="0"/>
              <a:t>Template Design Pattern </a:t>
            </a:r>
            <a:r>
              <a:rPr lang="en-US" dirty="0"/>
              <a:t>is an example where the DIP principle is applied</a:t>
            </a:r>
            <a:r>
              <a:rPr lang="en-US" dirty="0" smtClean="0"/>
              <a:t>.</a:t>
            </a:r>
          </a:p>
          <a:p>
            <a:pPr>
              <a:defRPr/>
            </a:pPr>
            <a:r>
              <a:rPr lang="en-US" dirty="0" smtClean="0"/>
              <a:t>If </a:t>
            </a:r>
            <a:r>
              <a:rPr lang="en-US" dirty="0"/>
              <a:t>we have a class functionality that is more likely to remain unchanged in the future there is not need to apply this principle.</a:t>
            </a:r>
            <a:endParaRPr lang="en-US" dirty="0" smtClean="0"/>
          </a:p>
          <a:p>
            <a:pPr>
              <a:defRPr/>
            </a:pPr>
            <a:endParaRPr lang="en-US" dirty="0" smtClean="0"/>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spTree>
    <p:extLst>
      <p:ext uri="{BB962C8B-B14F-4D97-AF65-F5344CB8AC3E}">
        <p14:creationId xmlns:p14="http://schemas.microsoft.com/office/powerpoint/2010/main" val="1172517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#3:Interface Segregation Principle</a:t>
            </a:r>
            <a:endParaRPr lang="en-US" dirty="0"/>
          </a:p>
        </p:txBody>
      </p:sp>
      <p:sp>
        <p:nvSpPr>
          <p:cNvPr id="3" name="Content Placeholder 2"/>
          <p:cNvSpPr>
            <a:spLocks noGrp="1"/>
          </p:cNvSpPr>
          <p:nvPr>
            <p:ph idx="1"/>
          </p:nvPr>
        </p:nvSpPr>
        <p:spPr>
          <a:xfrm>
            <a:off x="228600" y="1143000"/>
            <a:ext cx="8686800" cy="5486400"/>
          </a:xfrm>
        </p:spPr>
        <p:txBody>
          <a:bodyPr/>
          <a:lstStyle/>
          <a:p>
            <a:endParaRPr lang="en-US" sz="1050" b="1" dirty="0" smtClean="0"/>
          </a:p>
          <a:p>
            <a:r>
              <a:rPr lang="en-US" b="1" dirty="0" smtClean="0"/>
              <a:t>Many</a:t>
            </a:r>
            <a:r>
              <a:rPr lang="en-US" dirty="0" smtClean="0"/>
              <a:t> client specific interfaces are </a:t>
            </a:r>
            <a:r>
              <a:rPr lang="en-US" b="1" dirty="0" smtClean="0"/>
              <a:t>better</a:t>
            </a:r>
            <a:r>
              <a:rPr lang="en-US" dirty="0" smtClean="0"/>
              <a:t> than </a:t>
            </a:r>
            <a:r>
              <a:rPr lang="en-US" b="1" dirty="0" smtClean="0"/>
              <a:t>one general purpose </a:t>
            </a:r>
            <a:r>
              <a:rPr lang="en-US" dirty="0" smtClean="0"/>
              <a:t>interface</a:t>
            </a:r>
            <a:endParaRPr lang="en-US" dirty="0"/>
          </a:p>
          <a:p>
            <a:endParaRPr lang="en-US"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3124200"/>
            <a:ext cx="4229100" cy="2819400"/>
          </a:xfrm>
          <a:prstGeom prst="rect">
            <a:avLst/>
          </a:prstGeom>
        </p:spPr>
      </p:pic>
    </p:spTree>
    <p:extLst>
      <p:ext uri="{BB962C8B-B14F-4D97-AF65-F5344CB8AC3E}">
        <p14:creationId xmlns:p14="http://schemas.microsoft.com/office/powerpoint/2010/main" val="3477033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#3:</a:t>
            </a:r>
            <a:br>
              <a:rPr lang="en-US" sz="2800" dirty="0" smtClean="0"/>
            </a:br>
            <a:r>
              <a:rPr lang="en-US" sz="2800" dirty="0" smtClean="0"/>
              <a:t> Example</a:t>
            </a:r>
            <a:endParaRPr lang="en-US" dirty="0"/>
          </a:p>
        </p:txBody>
      </p:sp>
      <p:sp>
        <p:nvSpPr>
          <p:cNvPr id="3" name="Content Placeholder 2"/>
          <p:cNvSpPr>
            <a:spLocks noGrp="1"/>
          </p:cNvSpPr>
          <p:nvPr>
            <p:ph idx="1"/>
          </p:nvPr>
        </p:nvSpPr>
        <p:spPr>
          <a:xfrm>
            <a:off x="228600" y="1143000"/>
            <a:ext cx="8686800" cy="4724400"/>
          </a:xfrm>
        </p:spPr>
        <p:txBody>
          <a:bodyPr/>
          <a:lstStyle/>
          <a:p>
            <a:r>
              <a:rPr lang="en-US" dirty="0" smtClean="0"/>
              <a:t>Workers work </a:t>
            </a:r>
            <a:r>
              <a:rPr lang="en-US" dirty="0"/>
              <a:t>and they need a daily launch break to eat</a:t>
            </a:r>
            <a:r>
              <a:rPr lang="en-US" dirty="0" smtClean="0"/>
              <a:t>.</a:t>
            </a:r>
          </a:p>
          <a:p>
            <a:r>
              <a:rPr lang="en-US" dirty="0" smtClean="0"/>
              <a:t>Worker class implements </a:t>
            </a:r>
            <a:r>
              <a:rPr lang="en-US" dirty="0" err="1" smtClean="0"/>
              <a:t>IWorker</a:t>
            </a:r>
            <a:r>
              <a:rPr lang="en-US" dirty="0" smtClean="0"/>
              <a:t> interface with work() and eat() method.</a:t>
            </a:r>
          </a:p>
          <a:p>
            <a:r>
              <a:rPr lang="en-US" dirty="0" smtClean="0"/>
              <a:t>Manager </a:t>
            </a:r>
            <a:r>
              <a:rPr lang="en-US" dirty="0"/>
              <a:t>class which represent the person which manages the </a:t>
            </a:r>
            <a:r>
              <a:rPr lang="en-US" dirty="0" smtClean="0"/>
              <a:t>workers and only use work() method from </a:t>
            </a:r>
            <a:r>
              <a:rPr lang="en-US" dirty="0" err="1" smtClean="0"/>
              <a:t>IWorker</a:t>
            </a:r>
            <a:r>
              <a:rPr lang="en-US" dirty="0" smtClean="0"/>
              <a:t> interface.</a:t>
            </a:r>
            <a:endParaRPr lang="en-US" dirty="0"/>
          </a:p>
          <a:p>
            <a:endParaRPr lang="en-US"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287427"/>
            <a:ext cx="4000500" cy="296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3447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#3:</a:t>
            </a:r>
            <a:br>
              <a:rPr lang="en-US" sz="2800" dirty="0" smtClean="0"/>
            </a:br>
            <a:r>
              <a:rPr lang="en-US" sz="2800" dirty="0" smtClean="0"/>
              <a:t>Detect problems</a:t>
            </a:r>
            <a:endParaRPr lang="en-US" dirty="0"/>
          </a:p>
        </p:txBody>
      </p:sp>
      <p:sp>
        <p:nvSpPr>
          <p:cNvPr id="3" name="Content Placeholder 2"/>
          <p:cNvSpPr>
            <a:spLocks noGrp="1"/>
          </p:cNvSpPr>
          <p:nvPr>
            <p:ph idx="1"/>
          </p:nvPr>
        </p:nvSpPr>
        <p:spPr>
          <a:xfrm>
            <a:off x="228600" y="1143000"/>
            <a:ext cx="8686800" cy="4800600"/>
          </a:xfrm>
        </p:spPr>
        <p:txBody>
          <a:bodyPr/>
          <a:lstStyle/>
          <a:p>
            <a:r>
              <a:rPr lang="en-US" dirty="0" smtClean="0"/>
              <a:t>Add new Robot class and it need to </a:t>
            </a:r>
            <a:r>
              <a:rPr lang="en-US" dirty="0"/>
              <a:t>implement the </a:t>
            </a:r>
            <a:r>
              <a:rPr lang="en-US" dirty="0" err="1"/>
              <a:t>IWorker</a:t>
            </a:r>
            <a:r>
              <a:rPr lang="en-US" dirty="0"/>
              <a:t> interface because robots </a:t>
            </a:r>
            <a:r>
              <a:rPr lang="en-US" dirty="0" smtClean="0"/>
              <a:t>works.</a:t>
            </a:r>
          </a:p>
          <a:p>
            <a:r>
              <a:rPr lang="en-US" dirty="0" smtClean="0"/>
              <a:t>But the new Robot class </a:t>
            </a:r>
            <a:r>
              <a:rPr lang="en-US" dirty="0"/>
              <a:t>don't have to implement </a:t>
            </a:r>
            <a:r>
              <a:rPr lang="en-US" dirty="0" smtClean="0"/>
              <a:t>eat() method </a:t>
            </a:r>
            <a:r>
              <a:rPr lang="en-US" dirty="0"/>
              <a:t>because they don't </a:t>
            </a:r>
            <a:r>
              <a:rPr lang="en-US" dirty="0" smtClean="0"/>
              <a:t>eat.</a:t>
            </a:r>
          </a:p>
          <a:p>
            <a:r>
              <a:rPr lang="en-US" dirty="0"/>
              <a:t>If we keep the present design, the new Robot class is forced to implement the eat method. </a:t>
            </a:r>
            <a:endParaRPr lang="en-US" dirty="0" smtClean="0"/>
          </a:p>
          <a:p>
            <a:endParaRPr lang="en-US"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8318" y="3657600"/>
            <a:ext cx="4577081"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071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cs typeface="Arial" charset="0"/>
              </a:rPr>
              <a:t>Agenda</a:t>
            </a:r>
            <a:endParaRPr lang="en-US" dirty="0"/>
          </a:p>
        </p:txBody>
      </p:sp>
      <p:sp>
        <p:nvSpPr>
          <p:cNvPr id="4099" name="Rectangle 7"/>
          <p:cNvSpPr>
            <a:spLocks noGrp="1" noChangeArrowheads="1"/>
          </p:cNvSpPr>
          <p:nvPr>
            <p:ph idx="1"/>
          </p:nvPr>
        </p:nvSpPr>
        <p:spPr>
          <a:xfrm>
            <a:off x="304800" y="1524000"/>
            <a:ext cx="6858000" cy="4800600"/>
          </a:xfrm>
          <a:noFill/>
        </p:spPr>
        <p:txBody>
          <a:bodyPr lIns="92075" tIns="46038" rIns="92075" bIns="46038"/>
          <a:lstStyle/>
          <a:p>
            <a:pPr>
              <a:buFont typeface="Monotype Sorts" pitchFamily="2" charset="2"/>
              <a:buNone/>
            </a:pPr>
            <a:r>
              <a:rPr lang="en-US" b="1" dirty="0" smtClean="0">
                <a:solidFill>
                  <a:schemeClr val="tx1"/>
                </a:solidFill>
                <a:latin typeface="Arial" charset="0"/>
              </a:rPr>
              <a:t>After the course, student will:</a:t>
            </a:r>
          </a:p>
          <a:p>
            <a:pPr>
              <a:buClr>
                <a:schemeClr val="accent2"/>
              </a:buClr>
              <a:buFont typeface="Monotype Sorts" pitchFamily="2" charset="2"/>
              <a:buChar char="Ä"/>
            </a:pPr>
            <a:r>
              <a:rPr lang="en-US" sz="2400" b="1" dirty="0" smtClean="0">
                <a:solidFill>
                  <a:schemeClr val="tx1"/>
                </a:solidFill>
                <a:latin typeface="Arial" charset="0"/>
              </a:rPr>
              <a:t>Understand about software design principles from examples.</a:t>
            </a:r>
          </a:p>
          <a:p>
            <a:pPr>
              <a:buClr>
                <a:schemeClr val="accent2"/>
              </a:buClr>
              <a:buFont typeface="Monotype Sorts" pitchFamily="2" charset="2"/>
              <a:buChar char="Ä"/>
            </a:pPr>
            <a:r>
              <a:rPr lang="en-US" sz="2400" b="1" dirty="0" smtClean="0">
                <a:solidFill>
                  <a:schemeClr val="tx1"/>
                </a:solidFill>
                <a:latin typeface="Arial" charset="0"/>
              </a:rPr>
              <a:t>Understand and apply simple design pattern in the common situations.</a:t>
            </a:r>
          </a:p>
          <a:p>
            <a:pPr>
              <a:buClr>
                <a:schemeClr val="accent2"/>
              </a:buClr>
              <a:buFont typeface="Monotype Sorts" pitchFamily="2" charset="2"/>
              <a:buChar char="Ä"/>
            </a:pPr>
            <a:endParaRPr lang="en-US" sz="2400" b="1" dirty="0" smtClean="0">
              <a:solidFill>
                <a:schemeClr val="tx1"/>
              </a:solidFill>
              <a:latin typeface="Arial" charset="0"/>
            </a:endParaRPr>
          </a:p>
        </p:txBody>
      </p:sp>
      <p:pic>
        <p:nvPicPr>
          <p:cNvPr id="5" name="Picture 15" descr="MCj033566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0759" y="1219200"/>
            <a:ext cx="2397041" cy="121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7098436"/>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barn(inVertical)">
                                      <p:cBhvr>
                                        <p:cTn id="7" dur="500"/>
                                        <p:tgtEl>
                                          <p:spTgt spid="40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099">
                                            <p:txEl>
                                              <p:pRg st="2" end="2"/>
                                            </p:txEl>
                                          </p:spTgt>
                                        </p:tgtEl>
                                        <p:attrNameLst>
                                          <p:attrName>style.visibility</p:attrName>
                                        </p:attrNameLst>
                                      </p:cBhvr>
                                      <p:to>
                                        <p:strVal val="visible"/>
                                      </p:to>
                                    </p:set>
                                    <p:animEffect transition="in" filter="barn(inVertical)">
                                      <p:cBhvr>
                                        <p:cTn id="12"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#3:</a:t>
            </a:r>
            <a:br>
              <a:rPr lang="en-US" sz="2800" dirty="0" smtClean="0"/>
            </a:br>
            <a:r>
              <a:rPr lang="en-US" sz="2800" dirty="0" smtClean="0"/>
              <a:t>Improvement</a:t>
            </a:r>
            <a:endParaRPr lang="en-US" dirty="0"/>
          </a:p>
        </p:txBody>
      </p:sp>
      <p:sp>
        <p:nvSpPr>
          <p:cNvPr id="3" name="Content Placeholder 2"/>
          <p:cNvSpPr>
            <a:spLocks noGrp="1"/>
          </p:cNvSpPr>
          <p:nvPr>
            <p:ph idx="1"/>
          </p:nvPr>
        </p:nvSpPr>
        <p:spPr>
          <a:xfrm>
            <a:off x="228600" y="1143000"/>
            <a:ext cx="8686800" cy="5486400"/>
          </a:xfrm>
        </p:spPr>
        <p:txBody>
          <a:bodyPr/>
          <a:lstStyle/>
          <a:p>
            <a:endParaRPr lang="en-US"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876425"/>
            <a:ext cx="667702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bwMode="auto">
          <a:xfrm>
            <a:off x="1219200" y="1143000"/>
            <a:ext cx="2971800" cy="762000"/>
          </a:xfrm>
          <a:prstGeom prst="wedgeRoundRectCallout">
            <a:avLst>
              <a:gd name="adj1" fmla="val 23460"/>
              <a:gd name="adj2" fmla="val 192973"/>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Arial" charset="0"/>
              </a:rPr>
              <a:t>Divide</a:t>
            </a:r>
            <a:r>
              <a:rPr kumimoji="0" lang="en-US" sz="1800" b="0" i="0" u="none" strike="noStrike" cap="none" normalizeH="0" dirty="0" smtClean="0">
                <a:ln>
                  <a:noFill/>
                </a:ln>
                <a:solidFill>
                  <a:schemeClr val="bg2"/>
                </a:solidFill>
                <a:effectLst/>
                <a:latin typeface="Arial" charset="0"/>
              </a:rPr>
              <a:t> </a:t>
            </a:r>
            <a:r>
              <a:rPr kumimoji="0" lang="en-US" sz="1800" b="0" i="0" u="none" strike="noStrike" cap="none" normalizeH="0" dirty="0" err="1" smtClean="0">
                <a:ln>
                  <a:noFill/>
                </a:ln>
                <a:solidFill>
                  <a:schemeClr val="bg2"/>
                </a:solidFill>
                <a:effectLst/>
                <a:latin typeface="Arial" charset="0"/>
              </a:rPr>
              <a:t>IWorker</a:t>
            </a:r>
            <a:r>
              <a:rPr kumimoji="0" lang="en-US" sz="1800" b="0" i="0" u="none" strike="noStrike" cap="none" normalizeH="0" dirty="0" smtClean="0">
                <a:ln>
                  <a:noFill/>
                </a:ln>
                <a:solidFill>
                  <a:schemeClr val="bg2"/>
                </a:solidFill>
                <a:effectLst/>
                <a:latin typeface="Arial" charset="0"/>
              </a:rPr>
              <a:t> to </a:t>
            </a:r>
            <a:r>
              <a:rPr kumimoji="0" lang="en-US" sz="1800" b="0" i="0" u="none" strike="noStrike" cap="none" normalizeH="0" dirty="0" err="1" smtClean="0">
                <a:ln>
                  <a:noFill/>
                </a:ln>
                <a:solidFill>
                  <a:schemeClr val="bg2"/>
                </a:solidFill>
                <a:effectLst/>
                <a:latin typeface="Arial" charset="0"/>
              </a:rPr>
              <a:t>IFeedable</a:t>
            </a:r>
            <a:r>
              <a:rPr kumimoji="0" lang="en-US" sz="1800" b="0" i="0" u="none" strike="noStrike" cap="none" normalizeH="0" dirty="0" smtClean="0">
                <a:ln>
                  <a:noFill/>
                </a:ln>
                <a:solidFill>
                  <a:schemeClr val="bg2"/>
                </a:solidFill>
                <a:effectLst/>
                <a:latin typeface="Arial" charset="0"/>
              </a:rPr>
              <a:t> &amp; </a:t>
            </a:r>
            <a:r>
              <a:rPr kumimoji="0" lang="en-US" sz="1800" b="0" i="0" u="none" strike="noStrike" cap="none" normalizeH="0" dirty="0" err="1" smtClean="0">
                <a:ln>
                  <a:noFill/>
                </a:ln>
                <a:solidFill>
                  <a:schemeClr val="bg2"/>
                </a:solidFill>
                <a:effectLst/>
                <a:latin typeface="Arial" charset="0"/>
              </a:rPr>
              <a:t>IWorkable</a:t>
            </a:r>
            <a:endParaRPr kumimoji="0" lang="en-US" sz="1800" b="0" i="0" u="none" strike="noStrike" cap="none" normalizeH="0" baseline="0" dirty="0" smtClean="0">
              <a:ln>
                <a:noFill/>
              </a:ln>
              <a:solidFill>
                <a:schemeClr val="bg2"/>
              </a:solidFill>
              <a:effectLst/>
              <a:latin typeface="Arial" charset="0"/>
            </a:endParaRPr>
          </a:p>
        </p:txBody>
      </p:sp>
      <p:sp>
        <p:nvSpPr>
          <p:cNvPr id="5" name="Rounded Rectangular Callout 4"/>
          <p:cNvSpPr/>
          <p:nvPr/>
        </p:nvSpPr>
        <p:spPr bwMode="auto">
          <a:xfrm>
            <a:off x="4495800" y="5638800"/>
            <a:ext cx="3124200" cy="609600"/>
          </a:xfrm>
          <a:prstGeom prst="wedgeRoundRectCallout">
            <a:avLst>
              <a:gd name="adj1" fmla="val -34335"/>
              <a:gd name="adj2" fmla="val -111018"/>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Arial" charset="0"/>
              </a:rPr>
              <a:t>Robot class no need implement eat()</a:t>
            </a:r>
            <a:r>
              <a:rPr kumimoji="0" lang="en-US" sz="1800" b="0" i="0" u="none" strike="noStrike" cap="none" normalizeH="0" dirty="0" smtClean="0">
                <a:ln>
                  <a:noFill/>
                </a:ln>
                <a:solidFill>
                  <a:schemeClr val="bg2"/>
                </a:solidFill>
                <a:effectLst/>
                <a:latin typeface="Arial" charset="0"/>
              </a:rPr>
              <a:t> method.</a:t>
            </a:r>
            <a:endParaRPr kumimoji="0" lang="en-US" sz="1800" b="0" i="0" u="none" strike="noStrike" cap="none" normalizeH="0" baseline="0" dirty="0" smtClean="0">
              <a:ln>
                <a:noFill/>
              </a:ln>
              <a:solidFill>
                <a:schemeClr val="bg2"/>
              </a:solidFill>
              <a:effectLst/>
              <a:latin typeface="Arial" charset="0"/>
            </a:endParaRPr>
          </a:p>
        </p:txBody>
      </p:sp>
    </p:spTree>
    <p:extLst>
      <p:ext uri="{BB962C8B-B14F-4D97-AF65-F5344CB8AC3E}">
        <p14:creationId xmlns:p14="http://schemas.microsoft.com/office/powerpoint/2010/main" val="116034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#3: </a:t>
            </a:r>
            <a:br>
              <a:rPr lang="en-US" sz="2800" dirty="0" smtClean="0"/>
            </a:br>
            <a:r>
              <a:rPr lang="en-US" sz="2800" dirty="0" smtClean="0"/>
              <a:t>Conclusion</a:t>
            </a:r>
            <a:endParaRPr lang="en-US" dirty="0"/>
          </a:p>
        </p:txBody>
      </p:sp>
      <p:sp>
        <p:nvSpPr>
          <p:cNvPr id="3" name="Content Placeholder 2"/>
          <p:cNvSpPr>
            <a:spLocks noGrp="1"/>
          </p:cNvSpPr>
          <p:nvPr>
            <p:ph idx="1"/>
          </p:nvPr>
        </p:nvSpPr>
        <p:spPr>
          <a:xfrm>
            <a:off x="228600" y="1143000"/>
            <a:ext cx="8686800" cy="4419600"/>
          </a:xfrm>
        </p:spPr>
        <p:txBody>
          <a:bodyPr/>
          <a:lstStyle/>
          <a:p>
            <a:pPr>
              <a:defRPr/>
            </a:pPr>
            <a:endParaRPr lang="en-US" dirty="0" smtClean="0"/>
          </a:p>
          <a:p>
            <a:pPr>
              <a:defRPr/>
            </a:pPr>
            <a:r>
              <a:rPr lang="en-US" dirty="0" smtClean="0"/>
              <a:t>If </a:t>
            </a:r>
            <a:r>
              <a:rPr lang="en-US" dirty="0"/>
              <a:t>the design is already done fat interfaces can be segregated using the </a:t>
            </a:r>
            <a:r>
              <a:rPr lang="en-US" b="1" dirty="0"/>
              <a:t>Adapter pattern</a:t>
            </a:r>
            <a:r>
              <a:rPr lang="en-US" dirty="0"/>
              <a:t>.</a:t>
            </a:r>
            <a:endParaRPr lang="en-US" dirty="0" smtClean="0"/>
          </a:p>
          <a:p>
            <a:pPr>
              <a:defRPr/>
            </a:pPr>
            <a:endParaRPr lang="en-US" dirty="0" smtClean="0"/>
          </a:p>
          <a:p>
            <a:pPr>
              <a:defRPr/>
            </a:pPr>
            <a:r>
              <a:rPr lang="en-US" dirty="0"/>
              <a:t>If we are going to apply it more than is necessary it will result a code containing a lot of interfaces with single </a:t>
            </a:r>
            <a:r>
              <a:rPr lang="en-US" dirty="0" smtClean="0"/>
              <a:t>methods </a:t>
            </a:r>
            <a:r>
              <a:rPr lang="en-US" dirty="0"/>
              <a:t>and </a:t>
            </a:r>
            <a:r>
              <a:rPr lang="en-US" dirty="0" smtClean="0"/>
              <a:t>increase </a:t>
            </a:r>
            <a:r>
              <a:rPr lang="en-US" dirty="0"/>
              <a:t>the complexity of </a:t>
            </a:r>
            <a:r>
              <a:rPr lang="en-US" dirty="0" smtClean="0"/>
              <a:t>code.</a:t>
            </a:r>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spTree>
    <p:extLst>
      <p:ext uri="{BB962C8B-B14F-4D97-AF65-F5344CB8AC3E}">
        <p14:creationId xmlns:p14="http://schemas.microsoft.com/office/powerpoint/2010/main" val="32805870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#4: </a:t>
            </a:r>
            <a:br>
              <a:rPr lang="en-US" sz="2800" dirty="0" smtClean="0"/>
            </a:br>
            <a:r>
              <a:rPr lang="en-US" sz="2800" dirty="0" smtClean="0"/>
              <a:t>Single </a:t>
            </a:r>
            <a:r>
              <a:rPr lang="en-US" sz="2800" dirty="0"/>
              <a:t>Responsibility </a:t>
            </a:r>
            <a:r>
              <a:rPr lang="en-US" sz="2800" dirty="0" smtClean="0"/>
              <a:t>Principle</a:t>
            </a:r>
            <a:endParaRPr lang="en-US" dirty="0"/>
          </a:p>
        </p:txBody>
      </p:sp>
      <p:sp>
        <p:nvSpPr>
          <p:cNvPr id="3" name="Content Placeholder 2"/>
          <p:cNvSpPr>
            <a:spLocks noGrp="1"/>
          </p:cNvSpPr>
          <p:nvPr>
            <p:ph idx="1"/>
          </p:nvPr>
        </p:nvSpPr>
        <p:spPr>
          <a:xfrm>
            <a:off x="228600" y="1143000"/>
            <a:ext cx="8686800" cy="5486400"/>
          </a:xfrm>
        </p:spPr>
        <p:txBody>
          <a:bodyPr/>
          <a:lstStyle/>
          <a:p>
            <a:endParaRPr lang="en-US" dirty="0" smtClean="0"/>
          </a:p>
          <a:p>
            <a:r>
              <a:rPr lang="en-US" dirty="0" smtClean="0"/>
              <a:t>A</a:t>
            </a:r>
            <a:r>
              <a:rPr lang="en-US" dirty="0"/>
              <a:t> </a:t>
            </a:r>
            <a:r>
              <a:rPr lang="en-US" dirty="0" smtClean="0"/>
              <a:t>class should </a:t>
            </a:r>
            <a:r>
              <a:rPr lang="en-US" dirty="0"/>
              <a:t>have only a single responsibility</a:t>
            </a:r>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sp>
        <p:nvSpPr>
          <p:cNvPr id="5" name="Down Arrow 4"/>
          <p:cNvSpPr/>
          <p:nvPr/>
        </p:nvSpPr>
        <p:spPr>
          <a:xfrm>
            <a:off x="4038600" y="4114800"/>
            <a:ext cx="3810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238" y="2971800"/>
            <a:ext cx="1762125"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2691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#4: </a:t>
            </a:r>
            <a:br>
              <a:rPr lang="en-US" sz="2800" dirty="0" smtClean="0"/>
            </a:br>
            <a:r>
              <a:rPr lang="en-US" sz="2800" dirty="0" smtClean="0"/>
              <a:t>Still example</a:t>
            </a:r>
            <a:endParaRPr lang="en-US" dirty="0"/>
          </a:p>
        </p:txBody>
      </p:sp>
      <p:sp>
        <p:nvSpPr>
          <p:cNvPr id="3" name="Content Placeholder 2"/>
          <p:cNvSpPr>
            <a:spLocks noGrp="1"/>
          </p:cNvSpPr>
          <p:nvPr>
            <p:ph idx="1"/>
          </p:nvPr>
        </p:nvSpPr>
        <p:spPr>
          <a:xfrm>
            <a:off x="228600" y="1143000"/>
            <a:ext cx="8686800" cy="5486400"/>
          </a:xfrm>
        </p:spPr>
        <p:txBody>
          <a:bodyPr/>
          <a:lstStyle/>
          <a:p>
            <a:r>
              <a:rPr lang="en-US" dirty="0" smtClean="0"/>
              <a:t>The </a:t>
            </a:r>
            <a:r>
              <a:rPr lang="en-US" b="1" dirty="0"/>
              <a:t>Rectangle</a:t>
            </a:r>
            <a:r>
              <a:rPr lang="en-US" dirty="0"/>
              <a:t> class has two responsibilities:</a:t>
            </a:r>
          </a:p>
          <a:p>
            <a:pPr lvl="1"/>
            <a:r>
              <a:rPr lang="en-US" dirty="0"/>
              <a:t>	The first responsibility is to provide a mathematical model of the geometry of a rectangle. </a:t>
            </a:r>
          </a:p>
          <a:p>
            <a:pPr lvl="1"/>
            <a:r>
              <a:rPr lang="en-US" dirty="0"/>
              <a:t>	The second responsibility is to render the rectangle on a graphical user interface</a:t>
            </a:r>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3200400"/>
            <a:ext cx="7250868"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ular Callout 3"/>
          <p:cNvSpPr/>
          <p:nvPr/>
        </p:nvSpPr>
        <p:spPr bwMode="auto">
          <a:xfrm>
            <a:off x="3810000" y="2667000"/>
            <a:ext cx="2514600" cy="609600"/>
          </a:xfrm>
          <a:prstGeom prst="wedgeRoundRectCallout">
            <a:avLst>
              <a:gd name="adj1" fmla="val 2508"/>
              <a:gd name="adj2" fmla="val 104161"/>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400" dirty="0">
                <a:solidFill>
                  <a:schemeClr val="tx1"/>
                </a:solidFill>
              </a:rPr>
              <a:t>The </a:t>
            </a:r>
            <a:r>
              <a:rPr lang="en-US" sz="1400" b="1" dirty="0">
                <a:solidFill>
                  <a:schemeClr val="tx1"/>
                </a:solidFill>
              </a:rPr>
              <a:t>Rectangle</a:t>
            </a:r>
            <a:r>
              <a:rPr lang="en-US" sz="1400" dirty="0">
                <a:solidFill>
                  <a:schemeClr val="tx1"/>
                </a:solidFill>
              </a:rPr>
              <a:t> class has two methods shown. </a:t>
            </a:r>
            <a:endParaRPr kumimoji="0" lang="en-US" sz="1800" b="0" i="0" u="none" strike="noStrike" cap="none" normalizeH="0" baseline="0" dirty="0" smtClean="0">
              <a:ln>
                <a:noFill/>
              </a:ln>
              <a:solidFill>
                <a:schemeClr val="bg2"/>
              </a:solidFill>
              <a:effectLst/>
              <a:latin typeface="Arial" charset="0"/>
            </a:endParaRPr>
          </a:p>
        </p:txBody>
      </p:sp>
      <p:sp>
        <p:nvSpPr>
          <p:cNvPr id="6" name="Rounded Rectangular Callout 5"/>
          <p:cNvSpPr/>
          <p:nvPr/>
        </p:nvSpPr>
        <p:spPr bwMode="auto">
          <a:xfrm>
            <a:off x="2209800" y="4838700"/>
            <a:ext cx="1447800" cy="1028700"/>
          </a:xfrm>
          <a:prstGeom prst="wedgeRoundRectCallout">
            <a:avLst>
              <a:gd name="adj1" fmla="val 74781"/>
              <a:gd name="adj2" fmla="val -109252"/>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400" dirty="0">
                <a:solidFill>
                  <a:schemeClr val="tx1"/>
                </a:solidFill>
              </a:rPr>
              <a:t>Two different applications use the </a:t>
            </a:r>
            <a:r>
              <a:rPr lang="en-US" sz="1400" b="1" dirty="0">
                <a:solidFill>
                  <a:schemeClr val="tx1"/>
                </a:solidFill>
              </a:rPr>
              <a:t>Rectangle</a:t>
            </a:r>
            <a:r>
              <a:rPr lang="en-US" sz="1400" dirty="0">
                <a:solidFill>
                  <a:schemeClr val="tx1"/>
                </a:solidFill>
              </a:rPr>
              <a:t> class</a:t>
            </a:r>
            <a:endParaRPr kumimoji="0" lang="en-US" sz="1400" b="0" i="0" u="none" strike="noStrike" cap="none" normalizeH="0" baseline="0" dirty="0" smtClean="0">
              <a:ln>
                <a:noFill/>
              </a:ln>
              <a:solidFill>
                <a:schemeClr val="tx1"/>
              </a:solidFill>
              <a:effectLst/>
              <a:latin typeface="Arial" charset="0"/>
            </a:endParaRPr>
          </a:p>
        </p:txBody>
      </p:sp>
      <p:sp>
        <p:nvSpPr>
          <p:cNvPr id="7" name="Rounded Rectangular Callout 6"/>
          <p:cNvSpPr/>
          <p:nvPr/>
        </p:nvSpPr>
        <p:spPr bwMode="auto">
          <a:xfrm>
            <a:off x="304800" y="4800600"/>
            <a:ext cx="1752600" cy="1066800"/>
          </a:xfrm>
          <a:prstGeom prst="wedgeRoundRectCallout">
            <a:avLst>
              <a:gd name="adj1" fmla="val 24819"/>
              <a:gd name="adj2" fmla="val -100000"/>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400" dirty="0">
                <a:solidFill>
                  <a:schemeClr val="tx1"/>
                </a:solidFill>
              </a:rPr>
              <a:t>It uses </a:t>
            </a:r>
            <a:r>
              <a:rPr lang="en-US" sz="1400" b="1" dirty="0">
                <a:solidFill>
                  <a:schemeClr val="tx1"/>
                </a:solidFill>
              </a:rPr>
              <a:t>Rectangle</a:t>
            </a:r>
            <a:r>
              <a:rPr lang="en-US" sz="1400" dirty="0">
                <a:solidFill>
                  <a:schemeClr val="tx1"/>
                </a:solidFill>
              </a:rPr>
              <a:t> to help it with the mathematics of geometric shapes. </a:t>
            </a:r>
            <a:endParaRPr kumimoji="0" lang="en-US" sz="1400" b="0" i="0" u="none" strike="noStrike" cap="none" normalizeH="0" baseline="0" dirty="0" smtClean="0">
              <a:ln>
                <a:noFill/>
              </a:ln>
              <a:solidFill>
                <a:schemeClr val="tx1"/>
              </a:solidFill>
              <a:effectLst/>
              <a:latin typeface="Arial" charset="0"/>
            </a:endParaRPr>
          </a:p>
        </p:txBody>
      </p:sp>
      <p:sp>
        <p:nvSpPr>
          <p:cNvPr id="8" name="Rounded Rectangular Callout 7"/>
          <p:cNvSpPr/>
          <p:nvPr/>
        </p:nvSpPr>
        <p:spPr bwMode="auto">
          <a:xfrm>
            <a:off x="6553200" y="4572000"/>
            <a:ext cx="2286000" cy="1257300"/>
          </a:xfrm>
          <a:prstGeom prst="wedgeRoundRectCallout">
            <a:avLst>
              <a:gd name="adj1" fmla="val -23430"/>
              <a:gd name="adj2" fmla="val -84978"/>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400" dirty="0">
                <a:solidFill>
                  <a:schemeClr val="tx1"/>
                </a:solidFill>
              </a:rPr>
              <a:t>It may also do some computational geometry, but it definitely draws the rectangle on the screen.</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28557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1" nodeType="after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par>
                          <p:cTn id="31" fill="hold">
                            <p:stCondLst>
                              <p:cond delay="0"/>
                            </p:stCondLst>
                            <p:childTnLst>
                              <p:par>
                                <p:cTn id="32" presetID="42" presetClass="path" presetSubtype="0" accel="50000" decel="50000" fill="hold" nodeType="afterEffect">
                                  <p:stCondLst>
                                    <p:cond delay="0"/>
                                  </p:stCondLst>
                                  <p:childTnLst>
                                    <p:animMotion origin="layout" path="M 2.5E-6 4.44444E-6 L 0.00364 0.18333 " pathEditMode="relative" rAng="0" ptsTypes="AA">
                                      <p:cBhvr>
                                        <p:cTn id="33" dur="2000" fill="hold"/>
                                        <p:tgtEl>
                                          <p:spTgt spid="1026"/>
                                        </p:tgtEl>
                                        <p:attrNameLst>
                                          <p:attrName>ppt_x</p:attrName>
                                          <p:attrName>ppt_y</p:attrName>
                                        </p:attrNameLst>
                                      </p:cBhvr>
                                      <p:rCtr x="174" y="9167"/>
                                    </p:animMotion>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nodeType="after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#4: </a:t>
            </a:r>
            <a:br>
              <a:rPr lang="en-US" sz="2800" dirty="0" smtClean="0"/>
            </a:br>
            <a:r>
              <a:rPr lang="en-US" sz="2800" dirty="0" smtClean="0"/>
              <a:t>Detect problems</a:t>
            </a:r>
            <a:endParaRPr lang="en-US" dirty="0"/>
          </a:p>
        </p:txBody>
      </p:sp>
      <p:sp>
        <p:nvSpPr>
          <p:cNvPr id="3" name="Content Placeholder 2"/>
          <p:cNvSpPr>
            <a:spLocks noGrp="1"/>
          </p:cNvSpPr>
          <p:nvPr>
            <p:ph idx="1"/>
          </p:nvPr>
        </p:nvSpPr>
        <p:spPr>
          <a:xfrm>
            <a:off x="228600" y="1143000"/>
            <a:ext cx="8686800" cy="5486400"/>
          </a:xfrm>
        </p:spPr>
        <p:txBody>
          <a:bodyPr/>
          <a:lstStyle/>
          <a:p>
            <a:r>
              <a:rPr lang="en-US" dirty="0" smtClean="0"/>
              <a:t>The </a:t>
            </a:r>
            <a:r>
              <a:rPr lang="en-US" dirty="0"/>
              <a:t>violation of SRP causes several nasty problems:</a:t>
            </a:r>
          </a:p>
          <a:p>
            <a:pPr lvl="1"/>
            <a:r>
              <a:rPr lang="en-US" dirty="0"/>
              <a:t>	</a:t>
            </a:r>
            <a:r>
              <a:rPr lang="en-US" dirty="0" smtClean="0"/>
              <a:t>Must </a:t>
            </a:r>
            <a:r>
              <a:rPr lang="en-US" dirty="0"/>
              <a:t>include the GUI in the computational geometry application. </a:t>
            </a:r>
          </a:p>
          <a:p>
            <a:pPr lvl="1"/>
            <a:r>
              <a:rPr lang="en-US" dirty="0"/>
              <a:t>	</a:t>
            </a:r>
            <a:r>
              <a:rPr lang="en-US" dirty="0" smtClean="0"/>
              <a:t>If </a:t>
            </a:r>
            <a:r>
              <a:rPr lang="en-US" dirty="0"/>
              <a:t>a change to the </a:t>
            </a:r>
            <a:r>
              <a:rPr lang="en-US" b="1" dirty="0" err="1"/>
              <a:t>GraphicalApplication</a:t>
            </a:r>
            <a:r>
              <a:rPr lang="en-US" dirty="0"/>
              <a:t> causes the Rectangle to change for some reason, that change may force us to rebuild, retest, and redeploy the </a:t>
            </a:r>
            <a:r>
              <a:rPr lang="en-US" b="1" dirty="0" err="1" smtClean="0"/>
              <a:t>ComputationalGeometryApplication</a:t>
            </a:r>
            <a:r>
              <a:rPr lang="en-US" b="1" dirty="0" smtClean="0"/>
              <a:t>.</a:t>
            </a:r>
            <a:endParaRPr lang="en-US" dirty="0"/>
          </a:p>
          <a:p>
            <a:pPr marL="514350" indent="-514350">
              <a:buFont typeface="+mj-lt"/>
              <a:buAutoNum type="arabicPeriod"/>
              <a:defRPr/>
            </a:pPr>
            <a:endParaRPr lang="en-US"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3048000"/>
            <a:ext cx="7250868"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0359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#4: </a:t>
            </a:r>
            <a:br>
              <a:rPr lang="en-US" sz="2800" dirty="0" smtClean="0"/>
            </a:br>
            <a:r>
              <a:rPr lang="en-US" sz="2800" dirty="0" smtClean="0"/>
              <a:t>Improvement</a:t>
            </a:r>
            <a:endParaRPr lang="en-US" dirty="0"/>
          </a:p>
        </p:txBody>
      </p:sp>
      <p:sp>
        <p:nvSpPr>
          <p:cNvPr id="3" name="Content Placeholder 2"/>
          <p:cNvSpPr>
            <a:spLocks noGrp="1"/>
          </p:cNvSpPr>
          <p:nvPr>
            <p:ph idx="1"/>
          </p:nvPr>
        </p:nvSpPr>
        <p:spPr>
          <a:xfrm>
            <a:off x="228600" y="1143000"/>
            <a:ext cx="8686800" cy="5486400"/>
          </a:xfrm>
        </p:spPr>
        <p:txBody>
          <a:bodyPr/>
          <a:lstStyle/>
          <a:p>
            <a:r>
              <a:rPr lang="en-US" dirty="0" smtClean="0"/>
              <a:t>Separate </a:t>
            </a:r>
            <a:r>
              <a:rPr lang="en-US" dirty="0"/>
              <a:t>the two responsibilities into two completely different classes </a:t>
            </a:r>
          </a:p>
          <a:p>
            <a:pPr marL="514350" indent="-514350">
              <a:buFont typeface="+mj-lt"/>
              <a:buAutoNum type="arabicPeriod"/>
              <a:defRPr/>
            </a:pPr>
            <a:endParaRPr lang="en-US"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87600"/>
            <a:ext cx="7634514"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ular Callout 3"/>
          <p:cNvSpPr/>
          <p:nvPr/>
        </p:nvSpPr>
        <p:spPr bwMode="auto">
          <a:xfrm>
            <a:off x="2590800" y="5410200"/>
            <a:ext cx="3733800" cy="685800"/>
          </a:xfrm>
          <a:prstGeom prst="wedgeRoundRectCallout">
            <a:avLst>
              <a:gd name="adj1" fmla="val -40357"/>
              <a:gd name="adj2" fmla="val -128526"/>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400" dirty="0" smtClean="0">
                <a:solidFill>
                  <a:schemeClr val="tx1"/>
                </a:solidFill>
              </a:rPr>
              <a:t>Moves </a:t>
            </a:r>
            <a:r>
              <a:rPr lang="en-US" sz="1400" dirty="0">
                <a:solidFill>
                  <a:schemeClr val="tx1"/>
                </a:solidFill>
              </a:rPr>
              <a:t>the computational portions of </a:t>
            </a:r>
            <a:r>
              <a:rPr lang="en-US" sz="1400" b="1" dirty="0">
                <a:solidFill>
                  <a:schemeClr val="tx1"/>
                </a:solidFill>
              </a:rPr>
              <a:t>Rectangle</a:t>
            </a:r>
            <a:r>
              <a:rPr lang="en-US" sz="1400" dirty="0">
                <a:solidFill>
                  <a:schemeClr val="tx1"/>
                </a:solidFill>
              </a:rPr>
              <a:t> into the </a:t>
            </a:r>
            <a:r>
              <a:rPr lang="en-US" sz="1400" b="1" dirty="0" err="1">
                <a:solidFill>
                  <a:schemeClr val="tx1"/>
                </a:solidFill>
              </a:rPr>
              <a:t>GeometricRectangle</a:t>
            </a:r>
            <a:r>
              <a:rPr lang="en-US" sz="1400" dirty="0">
                <a:solidFill>
                  <a:schemeClr val="tx1"/>
                </a:solidFill>
              </a:rPr>
              <a:t> class. </a:t>
            </a:r>
            <a:endParaRPr kumimoji="0" lang="en-US" sz="1400" b="0" i="0" u="none" strike="noStrike" cap="none" normalizeH="0" baseline="0" dirty="0" smtClean="0">
              <a:ln>
                <a:noFill/>
              </a:ln>
              <a:solidFill>
                <a:schemeClr val="tx1"/>
              </a:solidFill>
              <a:effectLst/>
              <a:latin typeface="Arial" charset="0"/>
            </a:endParaRPr>
          </a:p>
        </p:txBody>
      </p:sp>
      <p:sp>
        <p:nvSpPr>
          <p:cNvPr id="6" name="Rounded Rectangular Callout 5"/>
          <p:cNvSpPr/>
          <p:nvPr/>
        </p:nvSpPr>
        <p:spPr bwMode="auto">
          <a:xfrm>
            <a:off x="304800" y="2286000"/>
            <a:ext cx="1143000" cy="2819400"/>
          </a:xfrm>
          <a:prstGeom prst="wedgeRoundRectCallout">
            <a:avLst>
              <a:gd name="adj1" fmla="val 108215"/>
              <a:gd name="adj2" fmla="val -21960"/>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400" dirty="0" smtClean="0">
                <a:solidFill>
                  <a:schemeClr val="tx1"/>
                </a:solidFill>
              </a:rPr>
              <a:t>Changes </a:t>
            </a:r>
            <a:r>
              <a:rPr lang="en-US" sz="1400" dirty="0">
                <a:solidFill>
                  <a:schemeClr val="tx1"/>
                </a:solidFill>
              </a:rPr>
              <a:t>made to the way rectangles are rendered cannot affect the </a:t>
            </a:r>
            <a:r>
              <a:rPr lang="en-US" sz="1400" b="1" dirty="0" err="1">
                <a:solidFill>
                  <a:schemeClr val="tx1"/>
                </a:solidFill>
              </a:rPr>
              <a:t>ComputationalGeometryApplication</a:t>
            </a:r>
            <a:endParaRPr kumimoji="0" lang="en-US" sz="14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28759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#4: </a:t>
            </a:r>
            <a:br>
              <a:rPr lang="en-US" sz="2800" dirty="0" smtClean="0"/>
            </a:br>
            <a:r>
              <a:rPr lang="en-US" sz="2800" dirty="0" smtClean="0"/>
              <a:t>Conclusion</a:t>
            </a:r>
            <a:endParaRPr lang="en-US" dirty="0"/>
          </a:p>
        </p:txBody>
      </p:sp>
      <p:sp>
        <p:nvSpPr>
          <p:cNvPr id="3" name="Content Placeholder 2"/>
          <p:cNvSpPr>
            <a:spLocks noGrp="1"/>
          </p:cNvSpPr>
          <p:nvPr>
            <p:ph idx="1"/>
          </p:nvPr>
        </p:nvSpPr>
        <p:spPr>
          <a:xfrm>
            <a:off x="228600" y="1143000"/>
            <a:ext cx="8686800" cy="5486400"/>
          </a:xfrm>
        </p:spPr>
        <p:txBody>
          <a:bodyPr/>
          <a:lstStyle/>
          <a:p>
            <a:pPr>
              <a:defRPr/>
            </a:pPr>
            <a:endParaRPr lang="en-US" dirty="0" smtClean="0"/>
          </a:p>
          <a:p>
            <a:pPr>
              <a:defRPr/>
            </a:pPr>
            <a:r>
              <a:rPr lang="en-US" dirty="0" smtClean="0"/>
              <a:t>Represent </a:t>
            </a:r>
            <a:r>
              <a:rPr lang="en-US" dirty="0"/>
              <a:t>a good way of identifying classes during the design phase of an </a:t>
            </a:r>
            <a:r>
              <a:rPr lang="en-US" dirty="0" smtClean="0"/>
              <a:t>application</a:t>
            </a:r>
          </a:p>
          <a:p>
            <a:pPr>
              <a:defRPr/>
            </a:pPr>
            <a:endParaRPr lang="en-US" dirty="0" smtClean="0"/>
          </a:p>
          <a:p>
            <a:pPr>
              <a:defRPr/>
            </a:pPr>
            <a:r>
              <a:rPr lang="en-US" dirty="0" smtClean="0"/>
              <a:t>Remind </a:t>
            </a:r>
            <a:r>
              <a:rPr lang="en-US" dirty="0"/>
              <a:t>to think of all the ways a class can evolve. </a:t>
            </a:r>
            <a:endParaRPr lang="en-US" dirty="0" smtClean="0"/>
          </a:p>
          <a:p>
            <a:pPr>
              <a:defRPr/>
            </a:pPr>
            <a:endParaRPr lang="en-US" dirty="0" smtClean="0"/>
          </a:p>
          <a:p>
            <a:pPr>
              <a:defRPr/>
            </a:pPr>
            <a:r>
              <a:rPr lang="en-US" dirty="0" smtClean="0"/>
              <a:t>A </a:t>
            </a:r>
            <a:r>
              <a:rPr lang="en-US" dirty="0"/>
              <a:t>good separation of responsibilities is done only when the full picture of how the application should work is well </a:t>
            </a:r>
            <a:r>
              <a:rPr lang="en-US" dirty="0" smtClean="0"/>
              <a:t>understood</a:t>
            </a:r>
            <a:r>
              <a:rPr lang="en-US" dirty="0"/>
              <a:t>.</a:t>
            </a:r>
            <a:endParaRPr lang="en-US" dirty="0" smtClean="0"/>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spTree>
    <p:extLst>
      <p:ext uri="{BB962C8B-B14F-4D97-AF65-F5344CB8AC3E}">
        <p14:creationId xmlns:p14="http://schemas.microsoft.com/office/powerpoint/2010/main" val="42101047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#5: </a:t>
            </a:r>
            <a:br>
              <a:rPr lang="en-US" sz="2800" dirty="0" smtClean="0"/>
            </a:br>
            <a:r>
              <a:rPr lang="en-US" sz="2800" dirty="0" err="1" smtClean="0"/>
              <a:t>Liskov's</a:t>
            </a:r>
            <a:r>
              <a:rPr lang="en-US" sz="2800" dirty="0" smtClean="0"/>
              <a:t> </a:t>
            </a:r>
            <a:r>
              <a:rPr lang="en-US" sz="2800" dirty="0"/>
              <a:t>Substitution Principle</a:t>
            </a:r>
          </a:p>
        </p:txBody>
      </p:sp>
      <p:sp>
        <p:nvSpPr>
          <p:cNvPr id="3" name="Content Placeholder 2"/>
          <p:cNvSpPr>
            <a:spLocks noGrp="1"/>
          </p:cNvSpPr>
          <p:nvPr>
            <p:ph idx="1"/>
          </p:nvPr>
        </p:nvSpPr>
        <p:spPr>
          <a:xfrm>
            <a:off x="228600" y="1143000"/>
            <a:ext cx="8686800" cy="5486400"/>
          </a:xfrm>
        </p:spPr>
        <p:txBody>
          <a:bodyPr/>
          <a:lstStyle/>
          <a:p>
            <a:r>
              <a:rPr lang="en-US" dirty="0"/>
              <a:t>Just an extension of the Open Close Principle.</a:t>
            </a:r>
          </a:p>
          <a:p>
            <a:r>
              <a:rPr lang="en-US" dirty="0" smtClean="0"/>
              <a:t>Derived </a:t>
            </a:r>
            <a:r>
              <a:rPr lang="en-US" dirty="0"/>
              <a:t>types must be completely substitutable for their base types</a:t>
            </a:r>
            <a:r>
              <a:rPr lang="en-US" dirty="0" smtClean="0"/>
              <a:t>.</a:t>
            </a:r>
          </a:p>
          <a:p>
            <a:endParaRPr lang="en-US" dirty="0"/>
          </a:p>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2209800"/>
            <a:ext cx="4953000" cy="3970140"/>
          </a:xfrm>
          <a:prstGeom prst="rect">
            <a:avLst/>
          </a:prstGeom>
        </p:spPr>
      </p:pic>
    </p:spTree>
    <p:extLst>
      <p:ext uri="{BB962C8B-B14F-4D97-AF65-F5344CB8AC3E}">
        <p14:creationId xmlns:p14="http://schemas.microsoft.com/office/powerpoint/2010/main" val="58673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#5: </a:t>
            </a:r>
            <a:br>
              <a:rPr lang="en-US" sz="2800" dirty="0" smtClean="0"/>
            </a:br>
            <a:r>
              <a:rPr lang="en-US" sz="2800" dirty="0" smtClean="0"/>
              <a:t>A bad example</a:t>
            </a:r>
            <a:endParaRPr lang="en-US" sz="2800" dirty="0"/>
          </a:p>
        </p:txBody>
      </p:sp>
      <p:sp>
        <p:nvSpPr>
          <p:cNvPr id="3" name="Content Placeholder 2"/>
          <p:cNvSpPr>
            <a:spLocks noGrp="1"/>
          </p:cNvSpPr>
          <p:nvPr>
            <p:ph idx="1"/>
          </p:nvPr>
        </p:nvSpPr>
        <p:spPr>
          <a:xfrm>
            <a:off x="228600" y="1143000"/>
            <a:ext cx="8686800" cy="5486400"/>
          </a:xfrm>
        </p:spPr>
        <p:txBody>
          <a:bodyPr/>
          <a:lstStyle/>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9084" y="1524000"/>
            <a:ext cx="4057650" cy="13716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3124200"/>
            <a:ext cx="4713019" cy="22860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76800" y="3124201"/>
            <a:ext cx="4177076" cy="2286000"/>
          </a:xfrm>
          <a:prstGeom prst="rect">
            <a:avLst/>
          </a:prstGeom>
        </p:spPr>
      </p:pic>
    </p:spTree>
    <p:extLst>
      <p:ext uri="{BB962C8B-B14F-4D97-AF65-F5344CB8AC3E}">
        <p14:creationId xmlns:p14="http://schemas.microsoft.com/office/powerpoint/2010/main" val="3327702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#5: </a:t>
            </a:r>
            <a:br>
              <a:rPr lang="en-US" sz="2800" dirty="0" smtClean="0"/>
            </a:br>
            <a:r>
              <a:rPr lang="en-US" sz="2800" dirty="0" smtClean="0"/>
              <a:t>A bad example (cont.)</a:t>
            </a:r>
            <a:endParaRPr lang="en-US" sz="2800" dirty="0"/>
          </a:p>
        </p:txBody>
      </p:sp>
      <p:sp>
        <p:nvSpPr>
          <p:cNvPr id="3" name="Content Placeholder 2"/>
          <p:cNvSpPr>
            <a:spLocks noGrp="1"/>
          </p:cNvSpPr>
          <p:nvPr>
            <p:ph idx="1"/>
          </p:nvPr>
        </p:nvSpPr>
        <p:spPr>
          <a:xfrm>
            <a:off x="228600" y="1143000"/>
            <a:ext cx="8686800" cy="5486400"/>
          </a:xfrm>
        </p:spPr>
        <p:txBody>
          <a:bodyPr/>
          <a:lstStyle/>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187" y="1447800"/>
            <a:ext cx="6400800" cy="24384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575" y="4114800"/>
            <a:ext cx="7058025" cy="1428750"/>
          </a:xfrm>
          <a:prstGeom prst="rect">
            <a:avLst/>
          </a:prstGeom>
        </p:spPr>
      </p:pic>
    </p:spTree>
    <p:extLst>
      <p:ext uri="{BB962C8B-B14F-4D97-AF65-F5344CB8AC3E}">
        <p14:creationId xmlns:p14="http://schemas.microsoft.com/office/powerpoint/2010/main" val="124590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nSpc>
                <a:spcPct val="100000"/>
              </a:lnSpc>
              <a:tabLst/>
              <a:defRPr/>
            </a:pPr>
            <a:r>
              <a:rPr lang="en-US" dirty="0"/>
              <a:t>How to avoid a bad design ?</a:t>
            </a:r>
          </a:p>
        </p:txBody>
      </p:sp>
      <p:sp>
        <p:nvSpPr>
          <p:cNvPr id="3" name="Content Placeholder 2"/>
          <p:cNvSpPr>
            <a:spLocks noGrp="1"/>
          </p:cNvSpPr>
          <p:nvPr>
            <p:ph idx="1"/>
          </p:nvPr>
        </p:nvSpPr>
        <p:spPr>
          <a:xfrm>
            <a:off x="228600" y="1143000"/>
            <a:ext cx="8686800" cy="5486400"/>
          </a:xfrm>
        </p:spPr>
        <p:txBody>
          <a:bodyPr/>
          <a:lstStyle/>
          <a:p>
            <a:pPr marL="0" indent="0">
              <a:lnSpc>
                <a:spcPct val="100000"/>
              </a:lnSpc>
              <a:buNone/>
              <a:tabLst/>
              <a:defRPr/>
            </a:pPr>
            <a:endParaRPr lang="en-US" dirty="0" smtClean="0"/>
          </a:p>
          <a:p>
            <a:pPr marL="0" indent="0">
              <a:lnSpc>
                <a:spcPct val="100000"/>
              </a:lnSpc>
              <a:buNone/>
              <a:tabLst/>
              <a:defRPr/>
            </a:pPr>
            <a:r>
              <a:rPr lang="en-US" dirty="0" smtClean="0"/>
              <a:t>     3 </a:t>
            </a:r>
            <a:r>
              <a:rPr lang="en-US" dirty="0"/>
              <a:t>important characteristics of a bad </a:t>
            </a:r>
            <a:r>
              <a:rPr lang="en-US" dirty="0" smtClean="0"/>
              <a:t>design:</a:t>
            </a:r>
          </a:p>
          <a:p>
            <a:pPr marL="0" indent="0">
              <a:lnSpc>
                <a:spcPct val="100000"/>
              </a:lnSpc>
              <a:buNone/>
              <a:tabLst/>
              <a:defRPr/>
            </a:pPr>
            <a:endParaRPr lang="en-US" dirty="0"/>
          </a:p>
          <a:p>
            <a:pPr lvl="2" indent="-342900">
              <a:defRPr/>
            </a:pPr>
            <a:r>
              <a:rPr lang="en-US" b="1" dirty="0" smtClean="0"/>
              <a:t>Rigidity</a:t>
            </a:r>
            <a:r>
              <a:rPr lang="en-US" dirty="0" smtClean="0"/>
              <a:t>: It’s hard </a:t>
            </a:r>
            <a:r>
              <a:rPr lang="en-US" dirty="0"/>
              <a:t>to change because every change affects too many other parts of the system</a:t>
            </a:r>
            <a:r>
              <a:rPr lang="en-US" dirty="0" smtClean="0"/>
              <a:t>.</a:t>
            </a:r>
          </a:p>
          <a:p>
            <a:pPr lvl="2" indent="-342900">
              <a:defRPr/>
            </a:pPr>
            <a:r>
              <a:rPr lang="en-US" b="1" dirty="0" smtClean="0"/>
              <a:t>Fragility</a:t>
            </a:r>
            <a:r>
              <a:rPr lang="en-US" dirty="0" smtClean="0"/>
              <a:t>: When </a:t>
            </a:r>
            <a:r>
              <a:rPr lang="en-US" dirty="0"/>
              <a:t>you make a change, unexpected parts of the system break</a:t>
            </a:r>
            <a:r>
              <a:rPr lang="en-US" dirty="0" smtClean="0"/>
              <a:t>.</a:t>
            </a:r>
          </a:p>
          <a:p>
            <a:pPr lvl="2" indent="-342900">
              <a:defRPr/>
            </a:pPr>
            <a:r>
              <a:rPr lang="en-US" b="1" dirty="0" smtClean="0"/>
              <a:t>Immobility</a:t>
            </a:r>
            <a:r>
              <a:rPr lang="en-US" dirty="0" smtClean="0"/>
              <a:t>: It </a:t>
            </a:r>
            <a:r>
              <a:rPr lang="en-US" dirty="0"/>
              <a:t>is hard to reuse in another application because it cannot be disentangled from the current application.</a:t>
            </a:r>
            <a:endParaRPr lang="en-US" dirty="0" smtClean="0"/>
          </a:p>
        </p:txBody>
      </p:sp>
    </p:spTree>
    <p:extLst>
      <p:ext uri="{BB962C8B-B14F-4D97-AF65-F5344CB8AC3E}">
        <p14:creationId xmlns:p14="http://schemas.microsoft.com/office/powerpoint/2010/main" val="142670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#5: </a:t>
            </a:r>
            <a:br>
              <a:rPr lang="en-US" sz="2800" dirty="0" smtClean="0"/>
            </a:br>
            <a:r>
              <a:rPr lang="en-US" sz="2800" dirty="0" smtClean="0"/>
              <a:t>A bad example (cont.)</a:t>
            </a:r>
            <a:endParaRPr lang="en-US" sz="2800" dirty="0"/>
          </a:p>
        </p:txBody>
      </p:sp>
      <p:sp>
        <p:nvSpPr>
          <p:cNvPr id="3" name="Content Placeholder 2"/>
          <p:cNvSpPr>
            <a:spLocks noGrp="1"/>
          </p:cNvSpPr>
          <p:nvPr>
            <p:ph idx="1"/>
          </p:nvPr>
        </p:nvSpPr>
        <p:spPr>
          <a:xfrm>
            <a:off x="228600" y="1143000"/>
            <a:ext cx="8686800" cy="5486400"/>
          </a:xfrm>
        </p:spPr>
        <p:txBody>
          <a:bodyPr/>
          <a:lstStyle/>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828800"/>
            <a:ext cx="8555318" cy="2133600"/>
          </a:xfrm>
          <a:prstGeom prst="rect">
            <a:avLst/>
          </a:prstGeom>
        </p:spPr>
      </p:pic>
      <p:sp>
        <p:nvSpPr>
          <p:cNvPr id="5" name="Explosion 2 4"/>
          <p:cNvSpPr/>
          <p:nvPr/>
        </p:nvSpPr>
        <p:spPr bwMode="auto">
          <a:xfrm>
            <a:off x="2578100" y="3733800"/>
            <a:ext cx="2982259" cy="1676400"/>
          </a:xfrm>
          <a:prstGeom prst="irregularSeal2">
            <a:avLst/>
          </a:prstGeom>
          <a:solidFill>
            <a:srgbClr val="FFFF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4400" b="0" i="0" u="none" strike="noStrike" cap="none" normalizeH="0" baseline="0" dirty="0" smtClean="0">
                <a:ln>
                  <a:noFill/>
                </a:ln>
                <a:solidFill>
                  <a:schemeClr val="tx1"/>
                </a:solidFill>
                <a:effectLst/>
                <a:latin typeface="Arial" charset="0"/>
              </a:rPr>
              <a:t>OK</a:t>
            </a:r>
          </a:p>
        </p:txBody>
      </p:sp>
    </p:spTree>
    <p:extLst>
      <p:ext uri="{BB962C8B-B14F-4D97-AF65-F5344CB8AC3E}">
        <p14:creationId xmlns:p14="http://schemas.microsoft.com/office/powerpoint/2010/main" val="3735793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#5: </a:t>
            </a:r>
            <a:br>
              <a:rPr lang="en-US" sz="2800" dirty="0" smtClean="0"/>
            </a:br>
            <a:r>
              <a:rPr lang="en-US" sz="2800" dirty="0" smtClean="0"/>
              <a:t>A bad example (cont.)</a:t>
            </a:r>
            <a:endParaRPr lang="en-US" sz="2800" dirty="0"/>
          </a:p>
        </p:txBody>
      </p:sp>
      <p:sp>
        <p:nvSpPr>
          <p:cNvPr id="3" name="Content Placeholder 2"/>
          <p:cNvSpPr>
            <a:spLocks noGrp="1"/>
          </p:cNvSpPr>
          <p:nvPr>
            <p:ph idx="1"/>
          </p:nvPr>
        </p:nvSpPr>
        <p:spPr>
          <a:xfrm>
            <a:off x="228600" y="1143000"/>
            <a:ext cx="8686800" cy="5486400"/>
          </a:xfrm>
        </p:spPr>
        <p:txBody>
          <a:bodyPr/>
          <a:lstStyle/>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1219200"/>
            <a:ext cx="4743450" cy="247519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3694390"/>
            <a:ext cx="6619875" cy="2600325"/>
          </a:xfrm>
          <a:prstGeom prst="rect">
            <a:avLst/>
          </a:prstGeom>
        </p:spPr>
      </p:pic>
      <p:sp>
        <p:nvSpPr>
          <p:cNvPr id="6" name="Rounded Rectangular Callout 5"/>
          <p:cNvSpPr/>
          <p:nvPr/>
        </p:nvSpPr>
        <p:spPr bwMode="auto">
          <a:xfrm>
            <a:off x="609600" y="1371600"/>
            <a:ext cx="990600" cy="762000"/>
          </a:xfrm>
          <a:prstGeom prst="wedgeRoundRectCallout">
            <a:avLst>
              <a:gd name="adj1" fmla="val 96026"/>
              <a:gd name="adj2" fmla="val -42657"/>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New class</a:t>
            </a:r>
          </a:p>
        </p:txBody>
      </p:sp>
    </p:spTree>
    <p:extLst>
      <p:ext uri="{BB962C8B-B14F-4D97-AF65-F5344CB8AC3E}">
        <p14:creationId xmlns:p14="http://schemas.microsoft.com/office/powerpoint/2010/main" val="3735793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2124075"/>
            <a:ext cx="6858000" cy="2609850"/>
          </a:xfrm>
          <a:prstGeom prst="rect">
            <a:avLst/>
          </a:prstGeom>
        </p:spPr>
      </p:pic>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#5: </a:t>
            </a:r>
            <a:br>
              <a:rPr lang="en-US" sz="2800" dirty="0" smtClean="0"/>
            </a:br>
            <a:r>
              <a:rPr lang="en-US" sz="2800" dirty="0" smtClean="0"/>
              <a:t>A bad example (cont.)</a:t>
            </a:r>
            <a:endParaRPr lang="en-US" sz="2800" dirty="0"/>
          </a:p>
        </p:txBody>
      </p:sp>
      <p:sp>
        <p:nvSpPr>
          <p:cNvPr id="3" name="Content Placeholder 2"/>
          <p:cNvSpPr>
            <a:spLocks noGrp="1"/>
          </p:cNvSpPr>
          <p:nvPr>
            <p:ph idx="1"/>
          </p:nvPr>
        </p:nvSpPr>
        <p:spPr>
          <a:xfrm>
            <a:off x="228600" y="1143000"/>
            <a:ext cx="8686800" cy="5486400"/>
          </a:xfrm>
        </p:spPr>
        <p:txBody>
          <a:bodyPr/>
          <a:lstStyle/>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sp>
        <p:nvSpPr>
          <p:cNvPr id="8" name="Explosion 2 7"/>
          <p:cNvSpPr/>
          <p:nvPr/>
        </p:nvSpPr>
        <p:spPr bwMode="auto">
          <a:xfrm>
            <a:off x="4267200" y="4267200"/>
            <a:ext cx="2982259" cy="1676400"/>
          </a:xfrm>
          <a:prstGeom prst="irregularSeal2">
            <a:avLst/>
          </a:prstGeom>
          <a:solidFill>
            <a:srgbClr val="FF00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4400" b="0" i="0" u="none" strike="noStrike" cap="none" normalizeH="0" baseline="0" dirty="0" smtClean="0">
                <a:ln>
                  <a:noFill/>
                </a:ln>
                <a:solidFill>
                  <a:schemeClr val="tx1"/>
                </a:solidFill>
                <a:effectLst/>
                <a:latin typeface="Arial" charset="0"/>
              </a:rPr>
              <a:t>NG</a:t>
            </a:r>
          </a:p>
        </p:txBody>
      </p:sp>
    </p:spTree>
    <p:extLst>
      <p:ext uri="{BB962C8B-B14F-4D97-AF65-F5344CB8AC3E}">
        <p14:creationId xmlns:p14="http://schemas.microsoft.com/office/powerpoint/2010/main" val="806283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#5: </a:t>
            </a:r>
            <a:br>
              <a:rPr lang="en-US" sz="2800" dirty="0" smtClean="0"/>
            </a:br>
            <a:r>
              <a:rPr lang="en-US" sz="2800" dirty="0" smtClean="0"/>
              <a:t>Improvement</a:t>
            </a:r>
            <a:endParaRPr lang="en-US" sz="2800" dirty="0"/>
          </a:p>
        </p:txBody>
      </p:sp>
      <p:sp>
        <p:nvSpPr>
          <p:cNvPr id="3" name="Content Placeholder 2"/>
          <p:cNvSpPr>
            <a:spLocks noGrp="1"/>
          </p:cNvSpPr>
          <p:nvPr>
            <p:ph idx="1"/>
          </p:nvPr>
        </p:nvSpPr>
        <p:spPr>
          <a:xfrm>
            <a:off x="228600" y="1143000"/>
            <a:ext cx="8686800" cy="5486400"/>
          </a:xfrm>
        </p:spPr>
        <p:txBody>
          <a:bodyPr/>
          <a:lstStyle/>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1447800"/>
            <a:ext cx="6791325" cy="3876675"/>
          </a:xfrm>
          <a:prstGeom prst="rect">
            <a:avLst/>
          </a:prstGeom>
        </p:spPr>
      </p:pic>
    </p:spTree>
    <p:extLst>
      <p:ext uri="{BB962C8B-B14F-4D97-AF65-F5344CB8AC3E}">
        <p14:creationId xmlns:p14="http://schemas.microsoft.com/office/powerpoint/2010/main" val="29935983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a:t>
            </a:r>
            <a:r>
              <a:rPr lang="en-US" sz="2800" dirty="0"/>
              <a:t>n Principles </a:t>
            </a:r>
            <a:r>
              <a:rPr lang="en-US" sz="2800" dirty="0" smtClean="0"/>
              <a:t>#5: </a:t>
            </a:r>
            <a:br>
              <a:rPr lang="en-US" sz="2800" dirty="0" smtClean="0"/>
            </a:br>
            <a:r>
              <a:rPr lang="en-US" sz="2800" dirty="0" smtClean="0"/>
              <a:t>Improvement (cont.)</a:t>
            </a:r>
            <a:endParaRPr lang="en-US" sz="2800" dirty="0"/>
          </a:p>
        </p:txBody>
      </p:sp>
      <p:sp>
        <p:nvSpPr>
          <p:cNvPr id="3" name="Content Placeholder 2"/>
          <p:cNvSpPr>
            <a:spLocks noGrp="1"/>
          </p:cNvSpPr>
          <p:nvPr>
            <p:ph idx="1"/>
          </p:nvPr>
        </p:nvSpPr>
        <p:spPr>
          <a:xfrm>
            <a:off x="228600" y="1143000"/>
            <a:ext cx="8686800" cy="5486400"/>
          </a:xfrm>
        </p:spPr>
        <p:txBody>
          <a:bodyPr/>
          <a:lstStyle/>
          <a:p>
            <a:pPr marL="0" indent="0">
              <a:buNone/>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1" y="3243264"/>
            <a:ext cx="5334000" cy="304479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0800" y="1143000"/>
            <a:ext cx="3646401" cy="2057400"/>
          </a:xfrm>
          <a:prstGeom prst="rect">
            <a:avLst/>
          </a:prstGeom>
        </p:spPr>
      </p:pic>
      <p:sp>
        <p:nvSpPr>
          <p:cNvPr id="7" name="Explosion 2 6"/>
          <p:cNvSpPr/>
          <p:nvPr/>
        </p:nvSpPr>
        <p:spPr bwMode="auto">
          <a:xfrm>
            <a:off x="5943600" y="1752600"/>
            <a:ext cx="2982259" cy="1676400"/>
          </a:xfrm>
          <a:prstGeom prst="irregularSeal2">
            <a:avLst/>
          </a:prstGeom>
          <a:solidFill>
            <a:srgbClr val="FFFF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4400" b="0" i="0" u="none" strike="noStrike" cap="none" normalizeH="0" baseline="0" dirty="0" smtClean="0">
                <a:ln>
                  <a:noFill/>
                </a:ln>
                <a:solidFill>
                  <a:schemeClr val="tx1"/>
                </a:solidFill>
                <a:effectLst/>
                <a:latin typeface="Arial" charset="0"/>
              </a:rPr>
              <a:t>OK</a:t>
            </a:r>
          </a:p>
        </p:txBody>
      </p:sp>
    </p:spTree>
    <p:extLst>
      <p:ext uri="{BB962C8B-B14F-4D97-AF65-F5344CB8AC3E}">
        <p14:creationId xmlns:p14="http://schemas.microsoft.com/office/powerpoint/2010/main" val="28993171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#5:</a:t>
            </a:r>
            <a:br>
              <a:rPr lang="en-US" sz="2800" dirty="0" smtClean="0"/>
            </a:br>
            <a:r>
              <a:rPr lang="en-US" sz="2800" dirty="0" smtClean="0"/>
              <a:t> Conclusion</a:t>
            </a:r>
            <a:endParaRPr lang="en-US" dirty="0"/>
          </a:p>
        </p:txBody>
      </p:sp>
      <p:sp>
        <p:nvSpPr>
          <p:cNvPr id="3" name="Content Placeholder 2"/>
          <p:cNvSpPr>
            <a:spLocks noGrp="1"/>
          </p:cNvSpPr>
          <p:nvPr>
            <p:ph idx="1"/>
          </p:nvPr>
        </p:nvSpPr>
        <p:spPr>
          <a:xfrm>
            <a:off x="228600" y="1143000"/>
            <a:ext cx="8686800" cy="5486400"/>
          </a:xfrm>
        </p:spPr>
        <p:txBody>
          <a:bodyPr/>
          <a:lstStyle/>
          <a:p>
            <a:pPr>
              <a:defRPr/>
            </a:pPr>
            <a:endParaRPr lang="en-US" dirty="0" smtClean="0"/>
          </a:p>
          <a:p>
            <a:pPr>
              <a:defRPr/>
            </a:pPr>
            <a:r>
              <a:rPr lang="en-US" dirty="0"/>
              <a:t>LSP is about letting the user handle different objects that implement a </a:t>
            </a:r>
            <a:r>
              <a:rPr lang="en-US" dirty="0" smtClean="0"/>
              <a:t>super type </a:t>
            </a:r>
            <a:r>
              <a:rPr lang="en-US" dirty="0"/>
              <a:t>without checking what the actual type they are</a:t>
            </a:r>
            <a:r>
              <a:rPr lang="en-US" dirty="0" smtClean="0"/>
              <a:t>.</a:t>
            </a:r>
          </a:p>
          <a:p>
            <a:pPr>
              <a:defRPr/>
            </a:pPr>
            <a:r>
              <a:rPr lang="en-US" dirty="0"/>
              <a:t>This principle provides an alternative to do type-checking and </a:t>
            </a:r>
            <a:r>
              <a:rPr lang="en-US" dirty="0" smtClean="0"/>
              <a:t>type-conversion.</a:t>
            </a:r>
          </a:p>
          <a:p>
            <a:pPr>
              <a:defRPr/>
            </a:pPr>
            <a:r>
              <a:rPr lang="en-US" dirty="0" smtClean="0"/>
              <a:t>This principle is achieved through pull-up refactoring or applying patterns </a:t>
            </a:r>
            <a:r>
              <a:rPr lang="en-US" dirty="0"/>
              <a:t>such as </a:t>
            </a:r>
            <a:r>
              <a:rPr lang="en-US" b="1" dirty="0"/>
              <a:t>Visitor.</a:t>
            </a:r>
          </a:p>
          <a:p>
            <a:pPr marL="514350" indent="-514350">
              <a:buFont typeface="+mj-lt"/>
              <a:buAutoNum type="arabicPeriod"/>
              <a:defRPr/>
            </a:pPr>
            <a:endParaRPr lang="en-US" dirty="0"/>
          </a:p>
        </p:txBody>
      </p:sp>
    </p:spTree>
    <p:extLst>
      <p:ext uri="{BB962C8B-B14F-4D97-AF65-F5344CB8AC3E}">
        <p14:creationId xmlns:p14="http://schemas.microsoft.com/office/powerpoint/2010/main" val="14929028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charset="0"/>
                <a:cs typeface="Arial" charset="0"/>
              </a:rPr>
              <a:t>Summary</a:t>
            </a:r>
            <a:endParaRPr lang="en-US" sz="2800" dirty="0"/>
          </a:p>
        </p:txBody>
      </p:sp>
      <p:sp>
        <p:nvSpPr>
          <p:cNvPr id="4099" name="Rectangle 7"/>
          <p:cNvSpPr>
            <a:spLocks noGrp="1" noChangeArrowheads="1"/>
          </p:cNvSpPr>
          <p:nvPr>
            <p:ph idx="1"/>
          </p:nvPr>
        </p:nvSpPr>
        <p:spPr>
          <a:xfrm>
            <a:off x="304800" y="1219200"/>
            <a:ext cx="8382000" cy="4800600"/>
          </a:xfrm>
          <a:noFill/>
        </p:spPr>
        <p:txBody>
          <a:bodyPr lIns="92075" tIns="46038" rIns="92075" bIns="46038"/>
          <a:lstStyle/>
          <a:p>
            <a:pPr>
              <a:defRPr/>
            </a:pPr>
            <a:endParaRPr lang="en-US" b="1" dirty="0" smtClean="0"/>
          </a:p>
          <a:p>
            <a:pPr>
              <a:defRPr/>
            </a:pPr>
            <a:r>
              <a:rPr lang="en-US" b="1" dirty="0" smtClean="0"/>
              <a:t>S</a:t>
            </a:r>
            <a:r>
              <a:rPr lang="en-US" dirty="0" smtClean="0"/>
              <a:t>RP </a:t>
            </a:r>
            <a:r>
              <a:rPr lang="en-US" dirty="0"/>
              <a:t>- A class should have only one reason to change.</a:t>
            </a:r>
          </a:p>
          <a:p>
            <a:pPr>
              <a:defRPr/>
            </a:pPr>
            <a:r>
              <a:rPr lang="en-US" b="1" dirty="0" smtClean="0"/>
              <a:t>O</a:t>
            </a:r>
            <a:r>
              <a:rPr lang="en-US" dirty="0" smtClean="0"/>
              <a:t>CP - </a:t>
            </a:r>
            <a:r>
              <a:rPr lang="en-US" sz="2400" dirty="0"/>
              <a:t>Open for extension </a:t>
            </a:r>
            <a:r>
              <a:rPr lang="en-US" sz="2400" dirty="0" smtClean="0"/>
              <a:t>but</a:t>
            </a:r>
            <a:r>
              <a:rPr lang="en-US" sz="2400" dirty="0"/>
              <a:t> closed for modifications.</a:t>
            </a:r>
          </a:p>
          <a:p>
            <a:r>
              <a:rPr lang="en-US" b="1" dirty="0"/>
              <a:t>L</a:t>
            </a:r>
            <a:r>
              <a:rPr lang="en-US" dirty="0"/>
              <a:t>SP - Derived types must be completely substitutable for their base types.</a:t>
            </a:r>
          </a:p>
          <a:p>
            <a:r>
              <a:rPr lang="en-US" b="1" dirty="0"/>
              <a:t>I</a:t>
            </a:r>
            <a:r>
              <a:rPr lang="en-US" dirty="0"/>
              <a:t>SP - Many client specific interfaces are better than one general purpose interface.</a:t>
            </a:r>
          </a:p>
          <a:p>
            <a:r>
              <a:rPr lang="en-US" b="1" dirty="0" smtClean="0"/>
              <a:t>D</a:t>
            </a:r>
            <a:r>
              <a:rPr lang="en-US" dirty="0" smtClean="0"/>
              <a:t>IP - </a:t>
            </a:r>
            <a:r>
              <a:rPr lang="en-US" dirty="0"/>
              <a:t>High-level modules should not depend on low-level modules. Both should depend on </a:t>
            </a:r>
            <a:r>
              <a:rPr lang="en-US" dirty="0" smtClean="0"/>
              <a:t>abstraction.</a:t>
            </a:r>
          </a:p>
          <a:p>
            <a:endParaRPr lang="en-US" dirty="0" smtClean="0"/>
          </a:p>
          <a:p>
            <a:pPr marL="0" indent="0">
              <a:buNone/>
            </a:pPr>
            <a:endParaRPr lang="en-US" sz="2400" dirty="0" smtClean="0"/>
          </a:p>
        </p:txBody>
      </p:sp>
    </p:spTree>
    <p:extLst>
      <p:ext uri="{BB962C8B-B14F-4D97-AF65-F5344CB8AC3E}">
        <p14:creationId xmlns:p14="http://schemas.microsoft.com/office/powerpoint/2010/main" val="4246859437"/>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arn(inVertical)">
                                      <p:cBhvr>
                                        <p:cTn id="7" dur="500"/>
                                        <p:tgtEl>
                                          <p:spTgt spid="40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099">
                                            <p:txEl>
                                              <p:pRg st="3" end="3"/>
                                            </p:txEl>
                                          </p:spTgt>
                                        </p:tgtEl>
                                        <p:attrNameLst>
                                          <p:attrName>style.visibility</p:attrName>
                                        </p:attrNameLst>
                                      </p:cBhvr>
                                      <p:to>
                                        <p:strVal val="visible"/>
                                      </p:to>
                                    </p:set>
                                    <p:animEffect transition="in" filter="barn(inVertical)">
                                      <p:cBhvr>
                                        <p:cTn id="12" dur="500"/>
                                        <p:tgtEl>
                                          <p:spTgt spid="40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099">
                                            <p:txEl>
                                              <p:pRg st="4" end="4"/>
                                            </p:txEl>
                                          </p:spTgt>
                                        </p:tgtEl>
                                        <p:attrNameLst>
                                          <p:attrName>style.visibility</p:attrName>
                                        </p:attrNameLst>
                                      </p:cBhvr>
                                      <p:to>
                                        <p:strVal val="visible"/>
                                      </p:to>
                                    </p:set>
                                    <p:animEffect transition="in" filter="barn(inVertical)">
                                      <p:cBhvr>
                                        <p:cTn id="17" dur="500"/>
                                        <p:tgtEl>
                                          <p:spTgt spid="409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099">
                                            <p:txEl>
                                              <p:pRg st="1" end="1"/>
                                            </p:txEl>
                                          </p:spTgt>
                                        </p:tgtEl>
                                        <p:attrNameLst>
                                          <p:attrName>style.visibility</p:attrName>
                                        </p:attrNameLst>
                                      </p:cBhvr>
                                      <p:to>
                                        <p:strVal val="visible"/>
                                      </p:to>
                                    </p:set>
                                    <p:animEffect transition="in" filter="barn(inVertical)">
                                      <p:cBhvr>
                                        <p:cTn id="22" dur="500"/>
                                        <p:tgtEl>
                                          <p:spTgt spid="409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099">
                                            <p:txEl>
                                              <p:pRg st="5" end="5"/>
                                            </p:txEl>
                                          </p:spTgt>
                                        </p:tgtEl>
                                        <p:attrNameLst>
                                          <p:attrName>style.visibility</p:attrName>
                                        </p:attrNameLst>
                                      </p:cBhvr>
                                      <p:to>
                                        <p:strVal val="visible"/>
                                      </p:to>
                                    </p:set>
                                    <p:animEffect transition="in" filter="barn(inVertical)">
                                      <p:cBhvr>
                                        <p:cTn id="27"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charset="0"/>
                <a:cs typeface="Arial" charset="0"/>
              </a:rPr>
              <a:t>Summary (cont.)</a:t>
            </a:r>
            <a:endParaRPr lang="en-US" sz="2800" dirty="0"/>
          </a:p>
        </p:txBody>
      </p:sp>
      <p:sp>
        <p:nvSpPr>
          <p:cNvPr id="4099" name="Rectangle 7"/>
          <p:cNvSpPr>
            <a:spLocks noGrp="1" noChangeArrowheads="1"/>
          </p:cNvSpPr>
          <p:nvPr>
            <p:ph idx="1"/>
          </p:nvPr>
        </p:nvSpPr>
        <p:spPr>
          <a:xfrm>
            <a:off x="304800" y="1524000"/>
            <a:ext cx="8382000" cy="4800600"/>
          </a:xfrm>
          <a:noFill/>
        </p:spPr>
        <p:txBody>
          <a:bodyPr lIns="92075" tIns="46038" rIns="92075" bIns="46038"/>
          <a:lstStyle/>
          <a:p>
            <a:r>
              <a:rPr lang="en-US" dirty="0"/>
              <a:t>Making a flexible design involves additional time and effort spent for </a:t>
            </a:r>
            <a:r>
              <a:rPr lang="en-US" dirty="0" smtClean="0"/>
              <a:t>it.</a:t>
            </a:r>
          </a:p>
          <a:p>
            <a:endParaRPr lang="en-US" sz="2400" dirty="0" smtClean="0"/>
          </a:p>
          <a:p>
            <a:r>
              <a:rPr lang="en-US" sz="2400" dirty="0" smtClean="0"/>
              <a:t>More </a:t>
            </a:r>
            <a:r>
              <a:rPr lang="en-US" sz="2400" dirty="0"/>
              <a:t>complex code, but more flexible. </a:t>
            </a:r>
            <a:endParaRPr lang="en-US" sz="2400" b="1" dirty="0" smtClean="0"/>
          </a:p>
          <a:p>
            <a:endParaRPr lang="en-US" sz="2400" dirty="0" smtClean="0"/>
          </a:p>
          <a:p>
            <a:r>
              <a:rPr lang="en-US" sz="2400" dirty="0" smtClean="0"/>
              <a:t>Applying </a:t>
            </a:r>
            <a:r>
              <a:rPr lang="en-US" sz="2400" dirty="0"/>
              <a:t>should be done based on experience and common sense in identifying the areas where extension of code are more likely to happens in the future.</a:t>
            </a:r>
            <a:endParaRPr lang="en-US" sz="2400" b="1" dirty="0" smtClean="0"/>
          </a:p>
        </p:txBody>
      </p:sp>
    </p:spTree>
    <p:extLst>
      <p:ext uri="{BB962C8B-B14F-4D97-AF65-F5344CB8AC3E}">
        <p14:creationId xmlns:p14="http://schemas.microsoft.com/office/powerpoint/2010/main" val="4252100990"/>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arn(inVertical)">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099">
                                            <p:txEl>
                                              <p:pRg st="2" end="2"/>
                                            </p:txEl>
                                          </p:spTgt>
                                        </p:tgtEl>
                                        <p:attrNameLst>
                                          <p:attrName>style.visibility</p:attrName>
                                        </p:attrNameLst>
                                      </p:cBhvr>
                                      <p:to>
                                        <p:strVal val="visible"/>
                                      </p:to>
                                    </p:set>
                                    <p:animEffect transition="in" filter="barn(inVertical)">
                                      <p:cBhvr>
                                        <p:cTn id="12" dur="500"/>
                                        <p:tgtEl>
                                          <p:spTgt spid="40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099">
                                            <p:txEl>
                                              <p:pRg st="4" end="4"/>
                                            </p:txEl>
                                          </p:spTgt>
                                        </p:tgtEl>
                                        <p:attrNameLst>
                                          <p:attrName>style.visibility</p:attrName>
                                        </p:attrNameLst>
                                      </p:cBhvr>
                                      <p:to>
                                        <p:strVal val="visible"/>
                                      </p:to>
                                    </p:set>
                                    <p:animEffect transition="in" filter="barn(inVertical)">
                                      <p:cBhvr>
                                        <p:cTn id="1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charset="0"/>
                <a:cs typeface="Arial" charset="0"/>
              </a:rPr>
              <a:t>Reference</a:t>
            </a:r>
            <a:endParaRPr lang="en-US" sz="2800" dirty="0"/>
          </a:p>
        </p:txBody>
      </p:sp>
      <p:sp>
        <p:nvSpPr>
          <p:cNvPr id="4099" name="Rectangle 7"/>
          <p:cNvSpPr>
            <a:spLocks noGrp="1" noChangeArrowheads="1"/>
          </p:cNvSpPr>
          <p:nvPr>
            <p:ph idx="1"/>
          </p:nvPr>
        </p:nvSpPr>
        <p:spPr>
          <a:xfrm>
            <a:off x="304800" y="1524000"/>
            <a:ext cx="8382000" cy="4800600"/>
          </a:xfrm>
          <a:noFill/>
        </p:spPr>
        <p:txBody>
          <a:bodyPr lIns="92075" tIns="46038" rIns="92075" bIns="46038"/>
          <a:lstStyle/>
          <a:p>
            <a:r>
              <a:rPr lang="en-US" dirty="0">
                <a:latin typeface="Arial" charset="0"/>
                <a:hlinkClick r:id="rId3"/>
              </a:rPr>
              <a:t>http://</a:t>
            </a:r>
            <a:r>
              <a:rPr lang="en-US" dirty="0" smtClean="0">
                <a:latin typeface="Arial" charset="0"/>
                <a:hlinkClick r:id="rId3"/>
              </a:rPr>
              <a:t>www.oodesign.com/design-principles.html</a:t>
            </a:r>
            <a:endParaRPr lang="en-US" dirty="0" smtClean="0">
              <a:latin typeface="Arial" charset="0"/>
            </a:endParaRPr>
          </a:p>
          <a:p>
            <a:endParaRPr lang="en-US" dirty="0" smtClean="0">
              <a:solidFill>
                <a:schemeClr val="tx1"/>
              </a:solidFill>
              <a:latin typeface="Arial" charset="0"/>
            </a:endParaRPr>
          </a:p>
          <a:p>
            <a:r>
              <a:rPr lang="en-US" sz="2400" dirty="0">
                <a:latin typeface="Arial" charset="0"/>
              </a:rPr>
              <a:t>O'Reilly </a:t>
            </a:r>
            <a:r>
              <a:rPr lang="en-US" sz="2400" dirty="0" err="1">
                <a:latin typeface="Arial" charset="0"/>
              </a:rPr>
              <a:t>HeadFirst</a:t>
            </a:r>
            <a:r>
              <a:rPr lang="en-US" sz="2400" dirty="0">
                <a:latin typeface="Arial" charset="0"/>
              </a:rPr>
              <a:t> - Object Oriented Analysis and </a:t>
            </a:r>
            <a:r>
              <a:rPr lang="en-US" sz="2400" dirty="0" smtClean="0">
                <a:latin typeface="Arial" charset="0"/>
              </a:rPr>
              <a:t>Design</a:t>
            </a:r>
          </a:p>
          <a:p>
            <a:endParaRPr lang="en-US" sz="2400" dirty="0" smtClean="0">
              <a:solidFill>
                <a:schemeClr val="tx1"/>
              </a:solidFill>
              <a:latin typeface="Arial" charset="0"/>
            </a:endParaRPr>
          </a:p>
          <a:p>
            <a:r>
              <a:rPr lang="en-US" sz="2400" dirty="0" smtClean="0"/>
              <a:t>O'Reilly </a:t>
            </a:r>
            <a:r>
              <a:rPr lang="en-US" sz="2400" dirty="0" err="1"/>
              <a:t>HeadFirst</a:t>
            </a:r>
            <a:r>
              <a:rPr lang="en-US" sz="2400" dirty="0"/>
              <a:t> </a:t>
            </a:r>
            <a:r>
              <a:rPr lang="en-US" sz="2400" dirty="0" smtClean="0"/>
              <a:t>- Design Patterns</a:t>
            </a:r>
          </a:p>
          <a:p>
            <a:endParaRPr lang="en-US" sz="2400" dirty="0" smtClean="0"/>
          </a:p>
          <a:p>
            <a:r>
              <a:rPr lang="en-US" sz="2400" dirty="0"/>
              <a:t>Addison-Wesley </a:t>
            </a:r>
            <a:r>
              <a:rPr lang="en-US" sz="2400" dirty="0" smtClean="0"/>
              <a:t>Professional - </a:t>
            </a:r>
            <a:r>
              <a:rPr lang="en-US" sz="2400" dirty="0"/>
              <a:t>Refactoring: Improving the Design of Existing Code</a:t>
            </a:r>
          </a:p>
          <a:p>
            <a:endParaRPr lang="en-US" sz="2400" dirty="0" smtClean="0"/>
          </a:p>
        </p:txBody>
      </p:sp>
    </p:spTree>
    <p:extLst>
      <p:ext uri="{BB962C8B-B14F-4D97-AF65-F5344CB8AC3E}">
        <p14:creationId xmlns:p14="http://schemas.microsoft.com/office/powerpoint/2010/main" val="3395473799"/>
      </p:ext>
    </p:extLst>
  </p:cSld>
  <p:clrMapOvr>
    <a:masterClrMapping/>
  </p:clrMapOvr>
  <p:transition>
    <p:checke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ncrypted-tbn3.gstatic.com/images?q=tbn:ANd9GcSMjRd2K5uJ6whNf349YHYX3MMOR5cgpA91-z3CLGYfjMQYG73LX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24384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710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a:xfrm>
            <a:off x="381000" y="1143000"/>
            <a:ext cx="8686800" cy="3352800"/>
          </a:xfrm>
        </p:spPr>
        <p:txBody>
          <a:bodyPr/>
          <a:lstStyle/>
          <a:p>
            <a:pPr marL="514350" indent="-514350">
              <a:buFont typeface="+mj-lt"/>
              <a:buAutoNum type="arabicPeriod"/>
              <a:defRPr/>
            </a:pPr>
            <a:endParaRPr lang="en-US" dirty="0" smtClean="0"/>
          </a:p>
          <a:p>
            <a:pPr marL="514350" indent="-514350">
              <a:buFont typeface="+mj-lt"/>
              <a:buAutoNum type="arabicPeriod"/>
              <a:defRPr/>
            </a:pPr>
            <a:r>
              <a:rPr lang="en-US" dirty="0" smtClean="0"/>
              <a:t>Open Close Principle (OCP)</a:t>
            </a:r>
          </a:p>
          <a:p>
            <a:pPr marL="514350" indent="-514350">
              <a:buFont typeface="+mj-lt"/>
              <a:buAutoNum type="arabicPeriod"/>
              <a:defRPr/>
            </a:pPr>
            <a:r>
              <a:rPr lang="en-US" dirty="0" smtClean="0"/>
              <a:t>Dependency </a:t>
            </a:r>
            <a:r>
              <a:rPr lang="en-US" dirty="0"/>
              <a:t>Inversion </a:t>
            </a:r>
            <a:r>
              <a:rPr lang="en-US" dirty="0" smtClean="0"/>
              <a:t>Principle (DIP)</a:t>
            </a:r>
          </a:p>
          <a:p>
            <a:pPr marL="514350" indent="-514350">
              <a:buFont typeface="+mj-lt"/>
              <a:buAutoNum type="arabicPeriod"/>
              <a:defRPr/>
            </a:pPr>
            <a:r>
              <a:rPr lang="en-US" dirty="0" smtClean="0"/>
              <a:t>Interface </a:t>
            </a:r>
            <a:r>
              <a:rPr lang="en-US" dirty="0"/>
              <a:t>Segregation </a:t>
            </a:r>
            <a:r>
              <a:rPr lang="en-US" dirty="0" smtClean="0"/>
              <a:t>Principle (ISP) </a:t>
            </a:r>
          </a:p>
          <a:p>
            <a:pPr marL="514350" indent="-514350">
              <a:buFont typeface="+mj-lt"/>
              <a:buAutoNum type="arabicPeriod"/>
              <a:defRPr/>
            </a:pPr>
            <a:r>
              <a:rPr lang="en-US" dirty="0" smtClean="0"/>
              <a:t>Single </a:t>
            </a:r>
            <a:r>
              <a:rPr lang="en-US" dirty="0"/>
              <a:t>Responsibility </a:t>
            </a:r>
            <a:r>
              <a:rPr lang="en-US" dirty="0" smtClean="0"/>
              <a:t>Principle (SRP)</a:t>
            </a:r>
          </a:p>
          <a:p>
            <a:pPr marL="514350" indent="-514350">
              <a:buFont typeface="+mj-lt"/>
              <a:buAutoNum type="arabicPeriod"/>
              <a:defRPr/>
            </a:pPr>
            <a:r>
              <a:rPr lang="en-US" dirty="0" err="1" smtClean="0"/>
              <a:t>Liskov's</a:t>
            </a:r>
            <a:r>
              <a:rPr lang="en-US" dirty="0" smtClean="0"/>
              <a:t> </a:t>
            </a:r>
            <a:r>
              <a:rPr lang="en-US" dirty="0"/>
              <a:t>Substitution </a:t>
            </a:r>
            <a:r>
              <a:rPr lang="en-US" dirty="0" smtClean="0"/>
              <a:t>Principle (LSP)</a:t>
            </a:r>
          </a:p>
          <a:p>
            <a:pPr marL="514350" indent="-514350">
              <a:buFont typeface="+mj-lt"/>
              <a:buAutoNum type="arabicPeriod"/>
              <a:defRPr/>
            </a:pPr>
            <a:r>
              <a:rPr lang="en-US" dirty="0" smtClean="0"/>
              <a:t>Summary</a:t>
            </a: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#1:Open </a:t>
            </a:r>
            <a:r>
              <a:rPr lang="en-US" sz="2800" dirty="0"/>
              <a:t>Close </a:t>
            </a:r>
            <a:r>
              <a:rPr lang="en-US" sz="2800" dirty="0" smtClean="0"/>
              <a:t>Principle</a:t>
            </a:r>
            <a:endParaRPr lang="en-US" dirty="0"/>
          </a:p>
        </p:txBody>
      </p:sp>
      <p:sp>
        <p:nvSpPr>
          <p:cNvPr id="3" name="Content Placeholder 2"/>
          <p:cNvSpPr>
            <a:spLocks noGrp="1"/>
          </p:cNvSpPr>
          <p:nvPr>
            <p:ph idx="1"/>
          </p:nvPr>
        </p:nvSpPr>
        <p:spPr>
          <a:xfrm>
            <a:off x="228600" y="1143000"/>
            <a:ext cx="8686800" cy="5486400"/>
          </a:xfrm>
        </p:spPr>
        <p:txBody>
          <a:bodyPr/>
          <a:lstStyle/>
          <a:p>
            <a:pPr>
              <a:defRPr/>
            </a:pPr>
            <a:endParaRPr lang="en-US" dirty="0" smtClean="0"/>
          </a:p>
          <a:p>
            <a:pPr>
              <a:defRPr/>
            </a:pPr>
            <a:endParaRPr lang="en-US" sz="2800" b="1" dirty="0" smtClean="0"/>
          </a:p>
          <a:p>
            <a:pPr>
              <a:defRPr/>
            </a:pPr>
            <a:r>
              <a:rPr lang="en-US" sz="2800" b="1" dirty="0" smtClean="0"/>
              <a:t>Open </a:t>
            </a:r>
            <a:r>
              <a:rPr lang="en-US" sz="2800" b="1" dirty="0"/>
              <a:t>for extension</a:t>
            </a:r>
            <a:r>
              <a:rPr lang="en-US" sz="2800" dirty="0"/>
              <a:t> </a:t>
            </a:r>
            <a:endParaRPr lang="en-US" sz="2800" dirty="0" smtClean="0"/>
          </a:p>
          <a:p>
            <a:pPr>
              <a:defRPr/>
            </a:pPr>
            <a:endParaRPr lang="en-US" sz="2800" dirty="0" smtClean="0"/>
          </a:p>
          <a:p>
            <a:pPr>
              <a:defRPr/>
            </a:pPr>
            <a:r>
              <a:rPr lang="en-US" sz="2800" dirty="0" smtClean="0"/>
              <a:t>But</a:t>
            </a:r>
            <a:r>
              <a:rPr lang="en-US" sz="2800" dirty="0"/>
              <a:t> </a:t>
            </a:r>
            <a:r>
              <a:rPr lang="en-US" sz="2800" b="1" dirty="0"/>
              <a:t>closed for modifications</a:t>
            </a:r>
            <a:r>
              <a:rPr lang="en-US" sz="2800" dirty="0" smtClean="0"/>
              <a:t>.</a:t>
            </a:r>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4495800"/>
            <a:ext cx="2057400" cy="1553337"/>
          </a:xfrm>
          <a:prstGeom prst="rect">
            <a:avLst/>
          </a:prstGeom>
        </p:spPr>
      </p:pic>
    </p:spTree>
    <p:extLst>
      <p:ext uri="{BB962C8B-B14F-4D97-AF65-F5344CB8AC3E}">
        <p14:creationId xmlns:p14="http://schemas.microsoft.com/office/powerpoint/2010/main" val="2225206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76200"/>
            <a:ext cx="6477000" cy="1143000"/>
          </a:xfrm>
        </p:spPr>
        <p:txBody>
          <a:bodyPr/>
          <a:lstStyle/>
          <a:p>
            <a:r>
              <a:rPr lang="en-US" sz="2800" dirty="0" smtClean="0"/>
              <a:t>Design Principles #1: Graphic editor</a:t>
            </a:r>
            <a:endParaRPr lang="en-US" dirty="0"/>
          </a:p>
        </p:txBody>
      </p:sp>
      <p:sp>
        <p:nvSpPr>
          <p:cNvPr id="3" name="Content Placeholder 2"/>
          <p:cNvSpPr>
            <a:spLocks noGrp="1"/>
          </p:cNvSpPr>
          <p:nvPr>
            <p:ph idx="1"/>
          </p:nvPr>
        </p:nvSpPr>
        <p:spPr>
          <a:xfrm>
            <a:off x="228600" y="1143000"/>
            <a:ext cx="8686800" cy="2438400"/>
          </a:xfrm>
        </p:spPr>
        <p:txBody>
          <a:bodyPr/>
          <a:lstStyle/>
          <a:p>
            <a:pPr>
              <a:defRPr/>
            </a:pPr>
            <a:endParaRPr lang="en-US" sz="2800" dirty="0"/>
          </a:p>
          <a:p>
            <a:pPr>
              <a:defRPr/>
            </a:pPr>
            <a:r>
              <a:rPr lang="en-US" sz="2800" dirty="0" smtClean="0"/>
              <a:t>Graphic editor is a program that has been developed to handle drawing other shapes (Circle, Rectangle, ...).</a:t>
            </a:r>
          </a:p>
          <a:p>
            <a:pPr>
              <a:buNone/>
              <a:defRPr/>
            </a:pPr>
            <a:endParaRPr lang="en-US"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6100" y="4267200"/>
            <a:ext cx="2317118" cy="1676400"/>
          </a:xfrm>
          <a:prstGeom prst="rect">
            <a:avLst/>
          </a:prstGeom>
        </p:spPr>
      </p:pic>
    </p:spTree>
    <p:extLst>
      <p:ext uri="{BB962C8B-B14F-4D97-AF65-F5344CB8AC3E}">
        <p14:creationId xmlns:p14="http://schemas.microsoft.com/office/powerpoint/2010/main" val="2132710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086600" cy="828675"/>
          </a:xfrm>
        </p:spPr>
        <p:txBody>
          <a:bodyPr/>
          <a:lstStyle/>
          <a:p>
            <a:r>
              <a:rPr lang="en-US" sz="2800" dirty="0" smtClean="0"/>
              <a:t>Design Principles #1</a:t>
            </a:r>
            <a:r>
              <a:rPr lang="en-US" sz="2800" dirty="0"/>
              <a:t>: A temporal solution</a:t>
            </a:r>
            <a:endParaRPr lang="en-US" dirty="0"/>
          </a:p>
        </p:txBody>
      </p:sp>
      <p:sp>
        <p:nvSpPr>
          <p:cNvPr id="3" name="Content Placeholder 2"/>
          <p:cNvSpPr>
            <a:spLocks noGrp="1"/>
          </p:cNvSpPr>
          <p:nvPr>
            <p:ph idx="1"/>
          </p:nvPr>
        </p:nvSpPr>
        <p:spPr>
          <a:xfrm>
            <a:off x="228600" y="1143000"/>
            <a:ext cx="8686800" cy="4191000"/>
          </a:xfrm>
        </p:spPr>
        <p:txBody>
          <a:bodyPr/>
          <a:lstStyle/>
          <a:p>
            <a:pPr>
              <a:defRPr/>
            </a:pPr>
            <a:r>
              <a:rPr lang="en-US" dirty="0"/>
              <a:t>Have </a:t>
            </a:r>
            <a:r>
              <a:rPr lang="en-US" dirty="0" err="1"/>
              <a:t>GraphicEditor</a:t>
            </a:r>
            <a:r>
              <a:rPr lang="en-US" dirty="0"/>
              <a:t> class to handle drawing</a:t>
            </a:r>
          </a:p>
          <a:p>
            <a:pPr>
              <a:defRPr/>
            </a:pPr>
            <a:r>
              <a:rPr lang="en-US" dirty="0"/>
              <a:t>Have 2 classes representative to Rectangle </a:t>
            </a:r>
            <a:r>
              <a:rPr lang="en-US" dirty="0" smtClean="0"/>
              <a:t>and </a:t>
            </a:r>
            <a:r>
              <a:rPr lang="en-US" dirty="0"/>
              <a:t>Circle </a:t>
            </a:r>
            <a:r>
              <a:rPr lang="en-US" dirty="0" smtClean="0"/>
              <a:t>objects.</a:t>
            </a:r>
            <a:endParaRPr lang="en-US" dirty="0"/>
          </a:p>
          <a:p>
            <a:pPr>
              <a:defRPr/>
            </a:pPr>
            <a:r>
              <a:rPr lang="en-US" dirty="0"/>
              <a:t>Rectangle and Circle share so many properties, we create </a:t>
            </a:r>
            <a:r>
              <a:rPr lang="en-US" dirty="0" smtClean="0"/>
              <a:t>a new abstract base class (Shape).</a:t>
            </a:r>
            <a:endParaRPr lang="en-US" dirty="0"/>
          </a:p>
          <a:p>
            <a:pPr>
              <a:defRPr/>
            </a:pPr>
            <a:endParaRPr lang="en-US" dirty="0" smtClean="0"/>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3352800"/>
            <a:ext cx="6624638" cy="2901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684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Design Principles #1</a:t>
            </a:r>
            <a:r>
              <a:rPr lang="en-US" sz="2800" dirty="0"/>
              <a:t>: </a:t>
            </a:r>
            <a:r>
              <a:rPr lang="en-US" sz="2800" dirty="0" smtClean="0"/>
              <a:t>Violation points for extension</a:t>
            </a:r>
            <a:endParaRPr lang="en-US" dirty="0"/>
          </a:p>
        </p:txBody>
      </p:sp>
      <p:sp>
        <p:nvSpPr>
          <p:cNvPr id="3" name="Content Placeholder 2"/>
          <p:cNvSpPr>
            <a:spLocks noGrp="1"/>
          </p:cNvSpPr>
          <p:nvPr>
            <p:ph idx="1"/>
          </p:nvPr>
        </p:nvSpPr>
        <p:spPr>
          <a:xfrm>
            <a:off x="228600" y="1143000"/>
            <a:ext cx="8686800" cy="5029200"/>
          </a:xfrm>
        </p:spPr>
        <p:txBody>
          <a:bodyPr/>
          <a:lstStyle/>
          <a:p>
            <a:pPr>
              <a:defRPr/>
            </a:pPr>
            <a:endParaRPr lang="en-US" dirty="0" smtClean="0"/>
          </a:p>
          <a:p>
            <a:pPr>
              <a:defRPr/>
            </a:pPr>
            <a:r>
              <a:rPr lang="en-US" dirty="0" smtClean="0"/>
              <a:t>What are violation points for extension ?</a:t>
            </a:r>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200399"/>
            <a:ext cx="6624638" cy="2901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bwMode="auto">
          <a:xfrm>
            <a:off x="1219200" y="2514600"/>
            <a:ext cx="3886200" cy="688848"/>
          </a:xfrm>
          <a:prstGeom prst="wedgeRoundRectCallout">
            <a:avLst>
              <a:gd name="adj1" fmla="val 72994"/>
              <a:gd name="adj2" fmla="val 82762"/>
              <a:gd name="adj3" fmla="val 1666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Arial" charset="0"/>
              </a:rPr>
              <a:t>When a new shape is added,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2"/>
                </a:solidFill>
                <a:effectLst/>
                <a:latin typeface="Arial" charset="0"/>
              </a:rPr>
              <a:t>this should be changed</a:t>
            </a:r>
          </a:p>
        </p:txBody>
      </p:sp>
    </p:spTree>
    <p:extLst>
      <p:ext uri="{BB962C8B-B14F-4D97-AF65-F5344CB8AC3E}">
        <p14:creationId xmlns:p14="http://schemas.microsoft.com/office/powerpoint/2010/main" val="379308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52400"/>
            <a:ext cx="5791200" cy="828675"/>
          </a:xfrm>
        </p:spPr>
        <p:txBody>
          <a:bodyPr/>
          <a:lstStyle/>
          <a:p>
            <a:r>
              <a:rPr lang="en-US" sz="2800" dirty="0" smtClean="0"/>
              <a:t>Design Principles #1</a:t>
            </a:r>
            <a:r>
              <a:rPr lang="en-US" sz="2800" dirty="0"/>
              <a:t>: </a:t>
            </a:r>
            <a:r>
              <a:rPr lang="en-US" sz="2800" dirty="0" smtClean="0"/>
              <a:t>Violation points for extension</a:t>
            </a:r>
            <a:endParaRPr lang="en-US" dirty="0"/>
          </a:p>
        </p:txBody>
      </p:sp>
      <p:sp>
        <p:nvSpPr>
          <p:cNvPr id="3" name="Content Placeholder 2"/>
          <p:cNvSpPr>
            <a:spLocks noGrp="1"/>
          </p:cNvSpPr>
          <p:nvPr>
            <p:ph idx="1"/>
          </p:nvPr>
        </p:nvSpPr>
        <p:spPr>
          <a:xfrm>
            <a:off x="228600" y="1143000"/>
            <a:ext cx="8686800" cy="4114800"/>
          </a:xfrm>
        </p:spPr>
        <p:txBody>
          <a:bodyPr/>
          <a:lstStyle/>
          <a:p>
            <a:pPr>
              <a:defRPr/>
            </a:pPr>
            <a:endParaRPr lang="en-US" dirty="0" smtClean="0"/>
          </a:p>
          <a:p>
            <a:pPr>
              <a:defRPr/>
            </a:pPr>
            <a:r>
              <a:rPr lang="en-US" dirty="0" smtClean="0"/>
              <a:t>Need re-create Unit Testing for </a:t>
            </a:r>
            <a:r>
              <a:rPr lang="en-US" dirty="0" err="1" smtClean="0"/>
              <a:t>GraphicEditor</a:t>
            </a:r>
            <a:r>
              <a:rPr lang="en-US" dirty="0" smtClean="0"/>
              <a:t> class, including </a:t>
            </a:r>
            <a:r>
              <a:rPr lang="en-US" dirty="0" err="1" smtClean="0"/>
              <a:t>drawShape</a:t>
            </a:r>
            <a:r>
              <a:rPr lang="en-US" dirty="0" smtClean="0"/>
              <a:t>() method.</a:t>
            </a:r>
            <a:endParaRPr lang="en-US" dirty="0"/>
          </a:p>
          <a:p>
            <a:pPr>
              <a:defRPr/>
            </a:pPr>
            <a:endParaRPr lang="en-US" dirty="0" smtClean="0"/>
          </a:p>
          <a:p>
            <a:pPr>
              <a:defRPr/>
            </a:pPr>
            <a:r>
              <a:rPr lang="en-US" dirty="0" smtClean="0"/>
              <a:t>Need deeply understand logic in “if” statement.</a:t>
            </a:r>
            <a:endParaRPr lang="en-US" dirty="0"/>
          </a:p>
          <a:p>
            <a:pPr>
              <a:defRPr/>
            </a:pPr>
            <a:endParaRPr lang="en-US" dirty="0" smtClean="0"/>
          </a:p>
          <a:p>
            <a:pPr>
              <a:defRPr/>
            </a:pPr>
            <a:r>
              <a:rPr lang="en-US" dirty="0" smtClean="0"/>
              <a:t>Affect </a:t>
            </a:r>
            <a:r>
              <a:rPr lang="en-US" dirty="0"/>
              <a:t>the existing </a:t>
            </a:r>
            <a:r>
              <a:rPr lang="en-US" dirty="0" smtClean="0"/>
              <a:t>functionality.</a:t>
            </a:r>
            <a:endParaRPr lang="en-US" dirty="0"/>
          </a:p>
          <a:p>
            <a:pPr>
              <a:defRPr/>
            </a:pPr>
            <a:endParaRPr lang="en-US" dirty="0" smtClean="0"/>
          </a:p>
          <a:p>
            <a:pPr marL="514350" indent="-514350">
              <a:buFont typeface="+mj-lt"/>
              <a:buAutoNum type="arabicPeriod"/>
              <a:defRPr/>
            </a:pPr>
            <a:endParaRPr lang="en-US" dirty="0"/>
          </a:p>
          <a:p>
            <a:pPr marL="514350" indent="-514350">
              <a:buFont typeface="+mj-lt"/>
              <a:buAutoNum type="arabicPeriod"/>
              <a:defRPr/>
            </a:pPr>
            <a:endParaRPr lang="en-US" dirty="0"/>
          </a:p>
          <a:p>
            <a:pPr marL="514350" indent="-514350">
              <a:buFont typeface="+mj-lt"/>
              <a:buAutoNum type="arabicPeriod"/>
              <a:defRPr/>
            </a:pPr>
            <a:endParaRPr lang="en-US" dirty="0"/>
          </a:p>
        </p:txBody>
      </p:sp>
    </p:spTree>
    <p:extLst>
      <p:ext uri="{BB962C8B-B14F-4D97-AF65-F5344CB8AC3E}">
        <p14:creationId xmlns:p14="http://schemas.microsoft.com/office/powerpoint/2010/main" val="1200374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Fs-Theme_20140415">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_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3_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_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_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_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4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5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4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5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6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6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0.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1.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2.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3.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4.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8.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9.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6516</TotalTime>
  <Words>1922</Words>
  <Application>Microsoft Office PowerPoint</Application>
  <PresentationFormat>On-screen Show (4:3)</PresentationFormat>
  <Paragraphs>321</Paragraphs>
  <Slides>39</Slides>
  <Notes>36</Notes>
  <HiddenSlides>0</HiddenSlides>
  <MMClips>0</MMClips>
  <ScaleCrop>false</ScaleCrop>
  <HeadingPairs>
    <vt:vector size="8" baseType="variant">
      <vt:variant>
        <vt:lpstr>Fonts Used</vt:lpstr>
      </vt:variant>
      <vt:variant>
        <vt:i4>14</vt:i4>
      </vt:variant>
      <vt:variant>
        <vt:lpstr>Theme</vt:lpstr>
      </vt:variant>
      <vt:variant>
        <vt:i4>28</vt:i4>
      </vt:variant>
      <vt:variant>
        <vt:lpstr>Embedded OLE Servers</vt:lpstr>
      </vt:variant>
      <vt:variant>
        <vt:i4>2</vt:i4>
      </vt:variant>
      <vt:variant>
        <vt:lpstr>Slide Titles</vt:lpstr>
      </vt:variant>
      <vt:variant>
        <vt:i4>39</vt:i4>
      </vt:variant>
    </vt:vector>
  </HeadingPairs>
  <TitlesOfParts>
    <vt:vector size="83" baseType="lpstr">
      <vt:lpstr>MS PGothic</vt:lpstr>
      <vt:lpstr>MS PGothic</vt:lpstr>
      <vt:lpstr>ＭＳ Ｐ明朝</vt:lpstr>
      <vt:lpstr>PMingLiU</vt:lpstr>
      <vt:lpstr>Arial</vt:lpstr>
      <vt:lpstr>Calibri</vt:lpstr>
      <vt:lpstr>Consolas</vt:lpstr>
      <vt:lpstr>Corbel</vt:lpstr>
      <vt:lpstr>Courier New</vt:lpstr>
      <vt:lpstr>Monotype Sorts</vt:lpstr>
      <vt:lpstr>SEOptimist</vt:lpstr>
      <vt:lpstr>Times New Roman</vt:lpstr>
      <vt:lpstr>Wingdings</vt:lpstr>
      <vt:lpstr>Wingdings 2</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Fs-Theme_20140415</vt:lpstr>
      <vt:lpstr>1_ppt-model</vt:lpstr>
      <vt:lpstr>3_PPT08_EN</vt:lpstr>
      <vt:lpstr>1_blank</vt:lpstr>
      <vt:lpstr>2_Template_PPT08_EN</vt:lpstr>
      <vt:lpstr>1_F Theme-2014_1</vt:lpstr>
      <vt:lpstr>1_F Theme-2014_2</vt:lpstr>
      <vt:lpstr>4_PPT08_EN</vt:lpstr>
      <vt:lpstr>5_PPT08_EN</vt:lpstr>
      <vt:lpstr>4_1 Schneider Electric IT organization v11</vt:lpstr>
      <vt:lpstr>5_1 Schneider Electric IT organization v11</vt:lpstr>
      <vt:lpstr>6_Axis</vt:lpstr>
      <vt:lpstr>2_Capsules</vt:lpstr>
      <vt:lpstr>6_1 Schneider Electric IT organization v11</vt:lpstr>
      <vt:lpstr>CorelDRAW</vt:lpstr>
      <vt:lpstr>Chart</vt:lpstr>
      <vt:lpstr>Object Oriented Design  in practice</vt:lpstr>
      <vt:lpstr>Agenda</vt:lpstr>
      <vt:lpstr>How to avoid a bad design ?</vt:lpstr>
      <vt:lpstr>Design Principles</vt:lpstr>
      <vt:lpstr>Design Principles #1:Open Close Principle</vt:lpstr>
      <vt:lpstr>Design Principles #1: Graphic editor</vt:lpstr>
      <vt:lpstr>Design Principles #1: A temporal solution</vt:lpstr>
      <vt:lpstr>Design Principles #1: Violation points for extension</vt:lpstr>
      <vt:lpstr>Design Principles #1: Violation points for extension</vt:lpstr>
      <vt:lpstr>Design Principles #1: Improvement</vt:lpstr>
      <vt:lpstr>Design Principles #1: Conclusion</vt:lpstr>
      <vt:lpstr>Design Principles #2: Dependency Inversion Principle</vt:lpstr>
      <vt:lpstr>Design Principles #2:  Problems</vt:lpstr>
      <vt:lpstr>Design Principles #2:  Violation points of dependency</vt:lpstr>
      <vt:lpstr>Design Principles #2: Improvement</vt:lpstr>
      <vt:lpstr>Design Principles #2:  Conclusion</vt:lpstr>
      <vt:lpstr>Design Principles #3:Interface Segregation Principle</vt:lpstr>
      <vt:lpstr>Design Principles #3:  Example</vt:lpstr>
      <vt:lpstr>Design Principles #3: Detect problems</vt:lpstr>
      <vt:lpstr>Design Principles #3: Improvement</vt:lpstr>
      <vt:lpstr>Design Principles #3:  Conclusion</vt:lpstr>
      <vt:lpstr>Design Principles #4:  Single Responsibility Principle</vt:lpstr>
      <vt:lpstr>Design Principles #4:  Still example</vt:lpstr>
      <vt:lpstr>Design Principles #4:  Detect problems</vt:lpstr>
      <vt:lpstr>Design Principles #4:  Improvement</vt:lpstr>
      <vt:lpstr>Design Principles #4:  Conclusion</vt:lpstr>
      <vt:lpstr>Design Principles #5:  Liskov's Substitution Principle</vt:lpstr>
      <vt:lpstr>Design Principles #5:  A bad example</vt:lpstr>
      <vt:lpstr>Design Principles #5:  A bad example (cont.)</vt:lpstr>
      <vt:lpstr>Design Principles #5:  A bad example (cont.)</vt:lpstr>
      <vt:lpstr>Design Principles #5:  A bad example (cont.)</vt:lpstr>
      <vt:lpstr>Design Principles #5:  A bad example (cont.)</vt:lpstr>
      <vt:lpstr>Design Principles #5:  Improvement</vt:lpstr>
      <vt:lpstr>Design Principles #5:  Improvement (cont.)</vt:lpstr>
      <vt:lpstr>Design Principles #5:  Conclusion</vt:lpstr>
      <vt:lpstr>Summary</vt:lpstr>
      <vt:lpstr>Summary (cont.)</vt:lpstr>
      <vt:lpstr>Reference</vt:lpstr>
      <vt:lpstr>PowerPoint Presentation</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Svetlin Nakov</dc:creator>
  <cp:lastModifiedBy>To Viet</cp:lastModifiedBy>
  <cp:revision>514</cp:revision>
  <dcterms:created xsi:type="dcterms:W3CDTF">2007-12-08T16:03:35Z</dcterms:created>
  <dcterms:modified xsi:type="dcterms:W3CDTF">2018-06-14T12:23:07Z</dcterms:modified>
</cp:coreProperties>
</file>