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5" y="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30BB8-B449-4A56-B3D3-ABB95A12553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70D4F-7C79-48DC-B59C-A2002042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0D4F-7C79-48DC-B59C-A20020428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0D4F-7C79-48DC-B59C-A20020428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8357" y="461594"/>
            <a:ext cx="54472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91ED-A6B9-4218-8DD6-C4C8A6DF9DDD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102B-64B8-4F4E-9B63-B88B93D8AD54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39950"/>
            <a:ext cx="379095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3383-83A0-4E0D-BFC9-4ED777357EEE}" type="datetime1">
              <a:rPr lang="en-US" smtClean="0"/>
              <a:t>6/21/2018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r>
              <a:rPr spc="-60" dirty="0"/>
              <a:t> </a:t>
            </a:r>
            <a:r>
              <a:rPr spc="-5" dirty="0"/>
              <a:t>of</a:t>
            </a:r>
            <a:r>
              <a:rPr spc="-145" dirty="0"/>
              <a:t> </a:t>
            </a:r>
            <a:r>
              <a:rPr spc="-60" dirty="0"/>
              <a:t>114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4F22-85A0-4103-8684-4E67CB1B6382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76400" y="228600"/>
            <a:ext cx="5181600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81F0-9433-4120-A47B-A2FF9DF4E7F4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9558" y="461594"/>
            <a:ext cx="71648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7972425" cy="256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72ED-5821-4D01-8668-63F0FBEBA073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8290" y="6464909"/>
            <a:ext cx="69977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‹#›</a:t>
            </a:fld>
            <a:endParaRPr lang="en-US"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7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6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rubyonrails.org/" TargetMode="External"/><Relationship Id="rId3" Type="http://schemas.openxmlformats.org/officeDocument/2006/relationships/hyperlink" Target="http://cakephp.org/" TargetMode="External"/><Relationship Id="rId7" Type="http://schemas.openxmlformats.org/officeDocument/2006/relationships/hyperlink" Target="https://www.djangoproject.com/" TargetMode="External"/><Relationship Id="rId12" Type="http://schemas.openxmlformats.org/officeDocument/2006/relationships/hyperlink" Target="http://www.asp.net/mv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source.org/" TargetMode="External"/><Relationship Id="rId11" Type="http://schemas.openxmlformats.org/officeDocument/2006/relationships/hyperlink" Target="http://spinejs.com/" TargetMode="External"/><Relationship Id="rId5" Type="http://schemas.openxmlformats.org/officeDocument/2006/relationships/hyperlink" Target="http://laravel.com/" TargetMode="External"/><Relationship Id="rId10" Type="http://schemas.openxmlformats.org/officeDocument/2006/relationships/hyperlink" Target="http://javascriptmvc.com/" TargetMode="External"/><Relationship Id="rId4" Type="http://schemas.openxmlformats.org/officeDocument/2006/relationships/hyperlink" Target="http://ellislab.com/codeigniter" TargetMode="External"/><Relationship Id="rId9" Type="http://schemas.openxmlformats.org/officeDocument/2006/relationships/hyperlink" Target="http://angularj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342" y="2481452"/>
            <a:ext cx="51804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mtClean="0">
                <a:latin typeface="Arial"/>
                <a:cs typeface="Arial"/>
              </a:rPr>
              <a:t>Introduction to </a:t>
            </a:r>
            <a:r>
              <a:rPr sz="4400" smtClean="0">
                <a:latin typeface="Arial"/>
                <a:cs typeface="Arial"/>
              </a:rPr>
              <a:t>ASP </a:t>
            </a:r>
            <a:r>
              <a:rPr sz="4400" dirty="0">
                <a:latin typeface="Arial"/>
                <a:cs typeface="Arial"/>
              </a:rPr>
              <a:t>.</a:t>
            </a:r>
            <a:r>
              <a:rPr sz="4400">
                <a:latin typeface="Arial"/>
                <a:cs typeface="Arial"/>
              </a:rPr>
              <a:t>NET </a:t>
            </a:r>
            <a:r>
              <a:rPr sz="4400" smtClean="0">
                <a:latin typeface="Arial"/>
                <a:cs typeface="Arial"/>
              </a:rPr>
              <a:t>MVC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275" y="5581650"/>
            <a:ext cx="2914650" cy="114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1152" y="9832"/>
            <a:ext cx="1990725" cy="581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0"/>
            <a:ext cx="2371725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613" y="191465"/>
            <a:ext cx="543433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9540" marR="5080" indent="-1387475">
              <a:lnSpc>
                <a:spcPct val="100000"/>
              </a:lnSpc>
              <a:spcBef>
                <a:spcPts val="95"/>
              </a:spcBef>
            </a:pPr>
            <a:r>
              <a:rPr sz="4000" spc="-600" dirty="0"/>
              <a:t>ASP </a:t>
            </a:r>
            <a:r>
              <a:rPr sz="4000" spc="-409" dirty="0"/>
              <a:t>.NET </a:t>
            </a:r>
            <a:r>
              <a:rPr sz="4000" spc="-365" dirty="0"/>
              <a:t>MVC </a:t>
            </a:r>
            <a:r>
              <a:rPr sz="4000" spc="-185" dirty="0"/>
              <a:t>Framework  </a:t>
            </a:r>
            <a:r>
              <a:rPr sz="4000" spc="-200" dirty="0"/>
              <a:t>Components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7437755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5" dirty="0">
                <a:latin typeface="Arial"/>
                <a:cs typeface="Arial"/>
              </a:rPr>
              <a:t>Models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spc="-114" dirty="0">
                <a:latin typeface="Arial"/>
                <a:cs typeface="Arial"/>
              </a:rPr>
              <a:t>Business/domain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logic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ts val="25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600" spc="-45" dirty="0">
                <a:latin typeface="Arial"/>
                <a:cs typeface="Arial"/>
              </a:rPr>
              <a:t>Model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objects,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retrieve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store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model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state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  </a:t>
            </a:r>
            <a:r>
              <a:rPr sz="2600" spc="-85" dirty="0">
                <a:latin typeface="Arial"/>
                <a:cs typeface="Arial"/>
              </a:rPr>
              <a:t>persistent </a:t>
            </a:r>
            <a:r>
              <a:rPr sz="2600" spc="-125" dirty="0">
                <a:latin typeface="Arial"/>
                <a:cs typeface="Arial"/>
              </a:rPr>
              <a:t>storage</a:t>
            </a:r>
            <a:r>
              <a:rPr sz="2600" spc="-26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(database).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75" dirty="0">
                <a:latin typeface="Arial"/>
                <a:cs typeface="Arial"/>
              </a:rPr>
              <a:t>Views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spc="-140" dirty="0">
                <a:latin typeface="Arial"/>
                <a:cs typeface="Arial"/>
              </a:rPr>
              <a:t>Display </a:t>
            </a:r>
            <a:r>
              <a:rPr sz="2600" spc="-85" dirty="0">
                <a:latin typeface="Arial"/>
                <a:cs typeface="Arial"/>
              </a:rPr>
              <a:t>application’s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UI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140" dirty="0">
                <a:latin typeface="Arial"/>
                <a:cs typeface="Arial"/>
              </a:rPr>
              <a:t>UI </a:t>
            </a:r>
            <a:r>
              <a:rPr sz="2600" spc="-100" dirty="0">
                <a:latin typeface="Arial"/>
                <a:cs typeface="Arial"/>
              </a:rPr>
              <a:t>created </a:t>
            </a:r>
            <a:r>
              <a:rPr sz="2600" spc="-25" dirty="0">
                <a:latin typeface="Arial"/>
                <a:cs typeface="Arial"/>
              </a:rPr>
              <a:t>from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0" dirty="0">
                <a:latin typeface="Arial"/>
                <a:cs typeface="Arial"/>
              </a:rPr>
              <a:t>model</a:t>
            </a:r>
            <a:r>
              <a:rPr sz="2600" spc="-4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10" dirty="0">
                <a:latin typeface="Arial"/>
                <a:cs typeface="Arial"/>
              </a:rPr>
              <a:t>Controllers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130" dirty="0">
                <a:latin typeface="Arial"/>
                <a:cs typeface="Arial"/>
              </a:rPr>
              <a:t>Handle </a:t>
            </a:r>
            <a:r>
              <a:rPr sz="2600" spc="-125" dirty="0">
                <a:latin typeface="Arial"/>
                <a:cs typeface="Arial"/>
              </a:rPr>
              <a:t>user </a:t>
            </a:r>
            <a:r>
              <a:rPr sz="2600" spc="-15" dirty="0">
                <a:latin typeface="Arial"/>
                <a:cs typeface="Arial"/>
              </a:rPr>
              <a:t>input </a:t>
            </a:r>
            <a:r>
              <a:rPr sz="2600" spc="-120" dirty="0">
                <a:latin typeface="Arial"/>
                <a:cs typeface="Arial"/>
              </a:rPr>
              <a:t>and</a:t>
            </a:r>
            <a:r>
              <a:rPr sz="2600" spc="-34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interaction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600" spc="-105" dirty="0">
                <a:latin typeface="Arial"/>
                <a:cs typeface="Arial"/>
              </a:rPr>
              <a:t>Work </a:t>
            </a:r>
            <a:r>
              <a:rPr sz="2600" spc="20" dirty="0">
                <a:latin typeface="Arial"/>
                <a:cs typeface="Arial"/>
              </a:rPr>
              <a:t>with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50" dirty="0">
                <a:latin typeface="Arial"/>
                <a:cs typeface="Arial"/>
              </a:rPr>
              <a:t>Select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75" dirty="0">
                <a:latin typeface="Arial"/>
                <a:cs typeface="Arial"/>
              </a:rPr>
              <a:t>view </a:t>
            </a:r>
            <a:r>
              <a:rPr sz="2600" spc="-15" dirty="0">
                <a:latin typeface="Arial"/>
                <a:cs typeface="Arial"/>
              </a:rPr>
              <a:t>for </a:t>
            </a:r>
            <a:r>
              <a:rPr sz="2600" spc="-80" dirty="0">
                <a:latin typeface="Arial"/>
                <a:cs typeface="Arial"/>
              </a:rPr>
              <a:t>rendering</a:t>
            </a:r>
            <a:r>
              <a:rPr sz="2600" spc="-29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UI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10</a:t>
            </a:fld>
            <a:endParaRPr lang="en-US"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669" y="461594"/>
            <a:ext cx="76203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When to use MVC approach?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962900" cy="459292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Advantages: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Easier to manage complexity (divide and conquer)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It does not use server forms and view state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Front Controller pattern (rich routing)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Better support for test-driven development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Ideal for distributed and large teams</a:t>
            </a:r>
            <a:endParaRPr sz="2800">
              <a:latin typeface="Arial"/>
              <a:cs typeface="Arial"/>
            </a:endParaRPr>
          </a:p>
          <a:p>
            <a:pPr marL="756285" marR="101663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High degree of control over the application  behavior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11</a:t>
            </a:fld>
            <a:endParaRPr lang="en-US"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461594"/>
            <a:ext cx="5375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5" dirty="0"/>
              <a:t>ASP </a:t>
            </a:r>
            <a:r>
              <a:rPr spc="-450" dirty="0"/>
              <a:t>.NET </a:t>
            </a:r>
            <a:r>
              <a:rPr spc="-400" dirty="0"/>
              <a:t>MVC</a:t>
            </a:r>
            <a:r>
              <a:rPr spc="-185" dirty="0"/>
              <a:t> </a:t>
            </a:r>
            <a:r>
              <a:rPr spc="-24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530465" cy="42627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Separation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90" dirty="0">
                <a:latin typeface="Arial"/>
                <a:cs typeface="Arial"/>
              </a:rPr>
              <a:t>application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tasks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40" dirty="0">
                <a:latin typeface="Arial"/>
                <a:cs typeface="Arial"/>
              </a:rPr>
              <a:t>Input </a:t>
            </a:r>
            <a:r>
              <a:rPr sz="2800" spc="-100" dirty="0">
                <a:latin typeface="Arial"/>
                <a:cs typeface="Arial"/>
              </a:rPr>
              <a:t>logic, </a:t>
            </a:r>
            <a:r>
              <a:rPr sz="2800" spc="-175" dirty="0">
                <a:latin typeface="Arial"/>
                <a:cs typeface="Arial"/>
              </a:rPr>
              <a:t>business </a:t>
            </a:r>
            <a:r>
              <a:rPr sz="2800" spc="-100" dirty="0">
                <a:latin typeface="Arial"/>
                <a:cs typeface="Arial"/>
              </a:rPr>
              <a:t>logic, </a:t>
            </a:r>
            <a:r>
              <a:rPr sz="2800" spc="-150" dirty="0">
                <a:latin typeface="Arial"/>
                <a:cs typeface="Arial"/>
              </a:rPr>
              <a:t>UI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logic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Arial"/>
                <a:cs typeface="Arial"/>
              </a:rPr>
              <a:t>Support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80" dirty="0">
                <a:latin typeface="Arial"/>
                <a:cs typeface="Arial"/>
              </a:rPr>
              <a:t>test-driven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development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35" dirty="0">
                <a:latin typeface="Arial"/>
                <a:cs typeface="Arial"/>
              </a:rPr>
              <a:t>Unit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50" dirty="0">
                <a:latin typeface="Arial"/>
                <a:cs typeface="Arial"/>
              </a:rPr>
              <a:t>No </a:t>
            </a:r>
            <a:r>
              <a:rPr sz="2800" spc="-130" dirty="0">
                <a:latin typeface="Arial"/>
                <a:cs typeface="Arial"/>
              </a:rPr>
              <a:t>need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50" dirty="0">
                <a:latin typeface="Arial"/>
                <a:cs typeface="Arial"/>
              </a:rPr>
              <a:t>start </a:t>
            </a:r>
            <a:r>
              <a:rPr sz="2800" spc="-135" dirty="0">
                <a:latin typeface="Arial"/>
                <a:cs typeface="Arial"/>
              </a:rPr>
              <a:t>app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5" dirty="0">
                <a:latin typeface="Arial"/>
                <a:cs typeface="Arial"/>
              </a:rPr>
              <a:t>Extensible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45" dirty="0">
                <a:latin typeface="Arial"/>
                <a:cs typeface="Arial"/>
              </a:rPr>
              <a:t>pluggable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45" dirty="0">
                <a:latin typeface="Arial"/>
                <a:cs typeface="Arial"/>
              </a:rPr>
              <a:t>Components </a:t>
            </a:r>
            <a:r>
              <a:rPr sz="2800" spc="-135" dirty="0">
                <a:latin typeface="Arial"/>
                <a:cs typeface="Arial"/>
              </a:rPr>
              <a:t>easily </a:t>
            </a:r>
            <a:r>
              <a:rPr sz="2800" spc="-120" dirty="0">
                <a:latin typeface="Arial"/>
                <a:cs typeface="Arial"/>
              </a:rPr>
              <a:t>replaceable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35" dirty="0">
                <a:latin typeface="Arial"/>
                <a:cs typeface="Arial"/>
              </a:rPr>
              <a:t>customized  </a:t>
            </a:r>
            <a:r>
              <a:rPr sz="2800" spc="-85" dirty="0">
                <a:latin typeface="Arial"/>
                <a:cs typeface="Arial"/>
              </a:rPr>
              <a:t>(view </a:t>
            </a:r>
            <a:r>
              <a:rPr sz="2800" spc="-120" dirty="0">
                <a:latin typeface="Arial"/>
                <a:cs typeface="Arial"/>
              </a:rPr>
              <a:t>engine, </a:t>
            </a:r>
            <a:r>
              <a:rPr sz="2800" spc="-370" dirty="0">
                <a:latin typeface="Arial"/>
                <a:cs typeface="Arial"/>
              </a:rPr>
              <a:t>URL </a:t>
            </a:r>
            <a:r>
              <a:rPr sz="2800" spc="-55" dirty="0">
                <a:latin typeface="Arial"/>
                <a:cs typeface="Arial"/>
              </a:rPr>
              <a:t>routing,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serialization,…)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12</a:t>
            </a:fld>
            <a:endParaRPr lang="en-US"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461594"/>
            <a:ext cx="6983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5" dirty="0"/>
              <a:t>ASP </a:t>
            </a:r>
            <a:r>
              <a:rPr spc="-450" dirty="0"/>
              <a:t>.NET </a:t>
            </a:r>
            <a:r>
              <a:rPr spc="-400" dirty="0"/>
              <a:t>MVC </a:t>
            </a:r>
            <a:r>
              <a:rPr spc="-245" dirty="0"/>
              <a:t>Features</a:t>
            </a:r>
            <a:r>
              <a:rPr spc="-20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357745" cy="35921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Arial"/>
                <a:cs typeface="Arial"/>
              </a:rPr>
              <a:t>Support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175" dirty="0">
                <a:latin typeface="Arial"/>
                <a:cs typeface="Arial"/>
              </a:rPr>
              <a:t>Dependency </a:t>
            </a:r>
            <a:r>
              <a:rPr sz="3200" spc="-65" dirty="0">
                <a:latin typeface="Arial"/>
                <a:cs typeface="Arial"/>
              </a:rPr>
              <a:t>Injection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(DI)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75" dirty="0">
                <a:latin typeface="Arial"/>
                <a:cs typeface="Arial"/>
              </a:rPr>
              <a:t>Injecting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5" dirty="0">
                <a:latin typeface="Arial"/>
                <a:cs typeface="Arial"/>
              </a:rPr>
              <a:t>into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275" dirty="0">
                <a:latin typeface="Arial"/>
                <a:cs typeface="Arial"/>
              </a:rPr>
              <a:t>Class </a:t>
            </a:r>
            <a:r>
              <a:rPr sz="2800" spc="-80" dirty="0">
                <a:latin typeface="Arial"/>
                <a:cs typeface="Arial"/>
              </a:rPr>
              <a:t>doesn’t </a:t>
            </a:r>
            <a:r>
              <a:rPr sz="2800" spc="-135" dirty="0">
                <a:latin typeface="Arial"/>
                <a:cs typeface="Arial"/>
              </a:rPr>
              <a:t>need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create </a:t>
            </a:r>
            <a:r>
              <a:rPr sz="2800" spc="-100" dirty="0">
                <a:latin typeface="Arial"/>
                <a:cs typeface="Arial"/>
              </a:rPr>
              <a:t>objects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itself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Arial"/>
                <a:cs typeface="Arial"/>
              </a:rPr>
              <a:t>Support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130" dirty="0">
                <a:latin typeface="Arial"/>
                <a:cs typeface="Arial"/>
              </a:rPr>
              <a:t>Inversion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105" dirty="0">
                <a:latin typeface="Arial"/>
                <a:cs typeface="Arial"/>
              </a:rPr>
              <a:t>Control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254" dirty="0">
                <a:latin typeface="Arial"/>
                <a:cs typeface="Arial"/>
              </a:rPr>
              <a:t>(IOC)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65" dirty="0">
                <a:latin typeface="Arial"/>
                <a:cs typeface="Arial"/>
              </a:rPr>
              <a:t>object </a:t>
            </a:r>
            <a:r>
              <a:rPr sz="2800" spc="-105" dirty="0">
                <a:latin typeface="Arial"/>
                <a:cs typeface="Arial"/>
              </a:rPr>
              <a:t>requires </a:t>
            </a:r>
            <a:r>
              <a:rPr sz="2800" spc="-65" dirty="0">
                <a:latin typeface="Arial"/>
                <a:cs typeface="Arial"/>
              </a:rPr>
              <a:t>another object,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first  </a:t>
            </a:r>
            <a:r>
              <a:rPr sz="2800" spc="-114" dirty="0">
                <a:latin typeface="Arial"/>
                <a:cs typeface="Arial"/>
              </a:rPr>
              <a:t>should </a:t>
            </a:r>
            <a:r>
              <a:rPr sz="2800" spc="-95" dirty="0">
                <a:latin typeface="Arial"/>
                <a:cs typeface="Arial"/>
              </a:rPr>
              <a:t>get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second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85" dirty="0">
                <a:latin typeface="Arial"/>
                <a:cs typeface="Arial"/>
              </a:rPr>
              <a:t>outside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source  </a:t>
            </a:r>
            <a:r>
              <a:rPr sz="2800" spc="-75" dirty="0">
                <a:latin typeface="Arial"/>
                <a:cs typeface="Arial"/>
              </a:rPr>
              <a:t>(configuration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file)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4600575"/>
            <a:ext cx="2857500" cy="225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13</a:t>
            </a:fld>
            <a:endParaRPr lang="en-US" spc="-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446" y="461594"/>
            <a:ext cx="6983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5" dirty="0"/>
              <a:t>ASP </a:t>
            </a:r>
            <a:r>
              <a:rPr spc="-450" dirty="0"/>
              <a:t>.NET </a:t>
            </a:r>
            <a:r>
              <a:rPr spc="-400" dirty="0"/>
              <a:t>MVC </a:t>
            </a:r>
            <a:r>
              <a:rPr spc="-245" dirty="0"/>
              <a:t>Features</a:t>
            </a:r>
            <a:r>
              <a:rPr spc="-20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7998460" cy="45063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Extensive support for ASP .NET routing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Building apps with comprehensible and  searchable URLs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Customizable URLs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Adapted to work well with search engines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Adapted to REST addressing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Decoupled from resource files</a:t>
            </a:r>
            <a:endParaRPr sz="2800">
              <a:latin typeface="Arial"/>
              <a:cs typeface="Arial"/>
            </a:endParaRPr>
          </a:p>
          <a:p>
            <a:pPr marL="355600" marR="1076325" indent="-342900">
              <a:lnSpc>
                <a:spcPts val="346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of existing ASP .NET features  (backward compatibility)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14</a:t>
            </a:fld>
            <a:endParaRPr lang="en-US" spc="-6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161" y="461594"/>
            <a:ext cx="65728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5" dirty="0"/>
              <a:t>ASP </a:t>
            </a:r>
            <a:r>
              <a:rPr spc="-450" dirty="0"/>
              <a:t>.NET </a:t>
            </a:r>
            <a:r>
              <a:rPr spc="-400" dirty="0"/>
              <a:t>MVC </a:t>
            </a:r>
            <a:r>
              <a:rPr spc="-220" dirty="0"/>
              <a:t>App</a:t>
            </a:r>
            <a:r>
              <a:rPr spc="-25" dirty="0"/>
              <a:t> </a:t>
            </a:r>
            <a:r>
              <a:rPr spc="-13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7998460" cy="44545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URLs mapped to controller classes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Controller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handles requests,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executes appropriate logic and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calls a View to generate HTML response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URL routing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ASP .NET routing engine (flexible mapping)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Support for defining customized routing rules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Automatic passing/parsing of parameters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15</a:t>
            </a:fld>
            <a:endParaRPr lang="en-US" spc="-6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662" y="461594"/>
            <a:ext cx="71587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mtClean="0"/>
              <a:t>ASP </a:t>
            </a:r>
            <a:r>
              <a:rPr dirty="0"/>
              <a:t>.NET App 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3907154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030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No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Postback  </a:t>
            </a:r>
            <a:r>
              <a:rPr sz="3200" spc="-45" dirty="0">
                <a:latin typeface="Arial"/>
                <a:cs typeface="Arial"/>
              </a:rPr>
              <a:t>interaction!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All </a:t>
            </a:r>
            <a:r>
              <a:rPr sz="3200" spc="-155" dirty="0">
                <a:latin typeface="Arial"/>
                <a:cs typeface="Arial"/>
              </a:rPr>
              <a:t>user </a:t>
            </a:r>
            <a:r>
              <a:rPr sz="3200" spc="-85" dirty="0">
                <a:latin typeface="Arial"/>
                <a:cs typeface="Arial"/>
              </a:rPr>
              <a:t>interactions  </a:t>
            </a:r>
            <a:r>
              <a:rPr sz="3200" spc="-60" dirty="0">
                <a:latin typeface="Arial"/>
                <a:cs typeface="Arial"/>
              </a:rPr>
              <a:t>routed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controller</a:t>
            </a:r>
            <a:endParaRPr sz="3200">
              <a:latin typeface="Arial"/>
              <a:cs typeface="Arial"/>
            </a:endParaRPr>
          </a:p>
          <a:p>
            <a:pPr marL="355600" marR="15113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No </a:t>
            </a:r>
            <a:r>
              <a:rPr sz="3200" spc="-90" dirty="0">
                <a:latin typeface="Arial"/>
                <a:cs typeface="Arial"/>
              </a:rPr>
              <a:t>view </a:t>
            </a:r>
            <a:r>
              <a:rPr sz="3200" spc="-114" dirty="0">
                <a:latin typeface="Arial"/>
                <a:cs typeface="Arial"/>
              </a:rPr>
              <a:t>state </a:t>
            </a:r>
            <a:r>
              <a:rPr sz="3200" spc="-145" dirty="0">
                <a:latin typeface="Arial"/>
                <a:cs typeface="Arial"/>
              </a:rPr>
              <a:t>and  </a:t>
            </a:r>
            <a:r>
              <a:rPr sz="3200" spc="-210" dirty="0">
                <a:latin typeface="Arial"/>
                <a:cs typeface="Arial"/>
              </a:rPr>
              <a:t>page </a:t>
            </a:r>
            <a:r>
              <a:rPr sz="3200" spc="-110" dirty="0">
                <a:latin typeface="Arial"/>
                <a:cs typeface="Arial"/>
              </a:rPr>
              <a:t>lifecycle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events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1371536"/>
            <a:ext cx="3505200" cy="485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16</a:t>
            </a:fld>
            <a:endParaRPr lang="en-US"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461594"/>
            <a:ext cx="51733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 App 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7769860" cy="328487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Entry points to MVC: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UrlRoutingModule and MvcRouteHandler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Request handling: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Select appropriate controller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Obtain a specific controller instance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Call the controller’s Execute method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908289" y="6464909"/>
            <a:ext cx="804887" cy="153888"/>
          </a:xfrm>
        </p:spPr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mtClean="0"/>
              <a:pPr marL="25400" algn="r">
                <a:lnSpc>
                  <a:spcPts val="1240"/>
                </a:lnSpc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711" y="461594"/>
            <a:ext cx="72434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MVC App Execution - 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227060" cy="467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Receive first request for the application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Populating RouteTable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Perform routing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Create MVC Request handler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Create controller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Execute controller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Invoke action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Execute result</a:t>
            </a:r>
            <a:endParaRPr sz="3000">
              <a:latin typeface="Arial"/>
              <a:cs typeface="Arial"/>
            </a:endParaRPr>
          </a:p>
          <a:p>
            <a:pPr marL="756285" marR="5080" lvl="1" indent="-286385">
              <a:lnSpc>
                <a:spcPct val="8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ViewResult, RedirectToRouteResult, ContentResult,  FileResult, JsonResult, RedirectResult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mtClean="0"/>
              <a:pPr marL="25400" algn="r">
                <a:lnSpc>
                  <a:spcPts val="1240"/>
                </a:lnSpc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461594"/>
            <a:ext cx="4497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MVC </a:t>
            </a:r>
            <a:r>
              <a:rPr spc="-220" dirty="0"/>
              <a:t>App</a:t>
            </a:r>
            <a:r>
              <a:rPr spc="-85" dirty="0"/>
              <a:t> </a:t>
            </a:r>
            <a:r>
              <a:rPr spc="-2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398383" cy="4493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19</a:t>
            </a:fld>
            <a:endParaRPr lang="en-US" spc="-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942" y="461594"/>
            <a:ext cx="3218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What </a:t>
            </a:r>
            <a:r>
              <a:rPr spc="-225" dirty="0"/>
              <a:t>is</a:t>
            </a:r>
            <a:r>
              <a:rPr spc="-430" dirty="0"/>
              <a:t> </a:t>
            </a:r>
            <a:r>
              <a:rPr spc="-405" dirty="0"/>
              <a:t>MVC?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5379085" cy="2269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Model-View-Controller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(MVC)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Standard </a:t>
            </a:r>
            <a:r>
              <a:rPr sz="3200" spc="-85" dirty="0">
                <a:latin typeface="Arial"/>
                <a:cs typeface="Arial"/>
              </a:rPr>
              <a:t>Architectural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Pattern</a:t>
            </a:r>
            <a:endParaRPr sz="3200">
              <a:latin typeface="Arial"/>
              <a:cs typeface="Arial"/>
            </a:endParaRPr>
          </a:p>
          <a:p>
            <a:pPr marL="355600" marR="111950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Separation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concerns:  </a:t>
            </a:r>
            <a:r>
              <a:rPr sz="3200" spc="-95" dirty="0">
                <a:latin typeface="Arial"/>
                <a:cs typeface="Arial"/>
              </a:rPr>
              <a:t>model, </a:t>
            </a:r>
            <a:r>
              <a:rPr sz="3200" spc="-145" dirty="0">
                <a:latin typeface="Arial"/>
                <a:cs typeface="Arial"/>
              </a:rPr>
              <a:t>view,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controller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7494" y="3381789"/>
            <a:ext cx="3130771" cy="26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</a:t>
            </a:fld>
            <a:endParaRPr lang="en-US" spc="-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989944"/>
            <a:ext cx="5083175" cy="135934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888888"/>
                </a:solidFill>
              </a:rPr>
              <a:t>BUILDING VIEW PAGES USING RAZOR LANGUAGE</a:t>
            </a:r>
            <a:endParaRPr sz="2000"/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4000" b="1" spc="-204" dirty="0">
                <a:latin typeface="Trebuchet MS"/>
                <a:cs typeface="Trebuchet MS"/>
              </a:rPr>
              <a:t>RAZOR</a:t>
            </a:r>
            <a:r>
              <a:rPr sz="4000" b="1" spc="-310" dirty="0">
                <a:latin typeface="Trebuchet MS"/>
                <a:cs typeface="Trebuchet MS"/>
              </a:rPr>
              <a:t> </a:t>
            </a:r>
            <a:r>
              <a:rPr sz="4000" b="1" spc="-160" dirty="0">
                <a:latin typeface="Trebuchet MS"/>
                <a:cs typeface="Trebuchet MS"/>
              </a:rPr>
              <a:t>ENGINE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20</a:t>
            </a:fld>
            <a:endParaRPr lang="en-US"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594"/>
            <a:ext cx="34571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Razor 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364844" cy="17934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new view-engine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Optimized around HTML generation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Code-focused templating approach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908290" y="6464909"/>
            <a:ext cx="819142" cy="153888"/>
          </a:xfrm>
        </p:spPr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mtClean="0"/>
              <a:pPr marL="25400" algn="r">
                <a:lnSpc>
                  <a:spcPts val="1240"/>
                </a:lnSpc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461594"/>
            <a:ext cx="76583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Razor Engine – Design 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69860" cy="409919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Compact, Expressive and Fluid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Easy to learn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It is not a new language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Works with any text editor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Great Intellisense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Unit-testable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Testing views without server, controllers…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908289" y="6464909"/>
            <a:ext cx="801947" cy="153888"/>
          </a:xfrm>
        </p:spPr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mtClean="0"/>
              <a:pPr marL="25400" algn="r">
                <a:lnSpc>
                  <a:spcPts val="1240"/>
                </a:lnSpc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461594"/>
            <a:ext cx="4394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Razor </a:t>
            </a:r>
            <a:r>
              <a:rPr spc="-254" dirty="0"/>
              <a:t>–</a:t>
            </a:r>
            <a:r>
              <a:rPr spc="-190" dirty="0"/>
              <a:t> </a:t>
            </a:r>
            <a:r>
              <a:rPr spc="-135" dirty="0"/>
              <a:t>HelloWorld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24149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90" dirty="0">
                <a:latin typeface="Arial"/>
                <a:cs typeface="Arial"/>
              </a:rPr>
              <a:t>Uses </a:t>
            </a:r>
            <a:r>
              <a:rPr sz="3200" spc="-385" dirty="0">
                <a:latin typeface="Arial"/>
                <a:cs typeface="Arial"/>
              </a:rPr>
              <a:t>@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254" dirty="0">
                <a:latin typeface="Arial"/>
                <a:cs typeface="Arial"/>
              </a:rPr>
              <a:t>Razor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blocks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819400"/>
            <a:ext cx="2796794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8525" y="2286000"/>
            <a:ext cx="5133975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9900" y="4419600"/>
            <a:ext cx="5591175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0032" y="4543044"/>
            <a:ext cx="1386840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5083" y="4570476"/>
            <a:ext cx="1168908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4572000"/>
            <a:ext cx="1288669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4572000"/>
            <a:ext cx="1289050" cy="457200"/>
          </a:xfrm>
          <a:custGeom>
            <a:avLst/>
            <a:gdLst/>
            <a:ahLst/>
            <a:cxnLst/>
            <a:rect l="l" t="t" r="r" b="b"/>
            <a:pathLst>
              <a:path w="128905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666750" y="0"/>
                </a:lnTo>
                <a:lnTo>
                  <a:pt x="952500" y="0"/>
                </a:lnTo>
                <a:lnTo>
                  <a:pt x="1066800" y="0"/>
                </a:lnTo>
                <a:lnTo>
                  <a:pt x="1096440" y="5994"/>
                </a:lnTo>
                <a:lnTo>
                  <a:pt x="1120663" y="22336"/>
                </a:lnTo>
                <a:lnTo>
                  <a:pt x="1137005" y="46559"/>
                </a:lnTo>
                <a:lnTo>
                  <a:pt x="1143000" y="76200"/>
                </a:lnTo>
                <a:lnTo>
                  <a:pt x="1288669" y="118618"/>
                </a:lnTo>
                <a:lnTo>
                  <a:pt x="1143000" y="190500"/>
                </a:lnTo>
                <a:lnTo>
                  <a:pt x="1143000" y="381000"/>
                </a:lnTo>
                <a:lnTo>
                  <a:pt x="1137005" y="410640"/>
                </a:lnTo>
                <a:lnTo>
                  <a:pt x="1120663" y="434863"/>
                </a:lnTo>
                <a:lnTo>
                  <a:pt x="1096440" y="451205"/>
                </a:lnTo>
                <a:lnTo>
                  <a:pt x="1066800" y="457200"/>
                </a:lnTo>
                <a:lnTo>
                  <a:pt x="952500" y="457200"/>
                </a:lnTo>
                <a:lnTo>
                  <a:pt x="6667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1905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2470" y="4636389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.aspx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5671" y="1799844"/>
            <a:ext cx="1453896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4084" y="1827276"/>
            <a:ext cx="1168908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5328" y="1828800"/>
            <a:ext cx="1355471" cy="5279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5328" y="1828800"/>
            <a:ext cx="1355725" cy="528320"/>
          </a:xfrm>
          <a:custGeom>
            <a:avLst/>
            <a:gdLst/>
            <a:ahLst/>
            <a:cxnLst/>
            <a:rect l="l" t="t" r="r" b="b"/>
            <a:pathLst>
              <a:path w="1355725" h="528319">
                <a:moveTo>
                  <a:pt x="212471" y="76200"/>
                </a:moveTo>
                <a:lnTo>
                  <a:pt x="218465" y="46559"/>
                </a:lnTo>
                <a:lnTo>
                  <a:pt x="234807" y="22336"/>
                </a:lnTo>
                <a:lnTo>
                  <a:pt x="259030" y="5994"/>
                </a:lnTo>
                <a:lnTo>
                  <a:pt x="288671" y="0"/>
                </a:lnTo>
                <a:lnTo>
                  <a:pt x="402971" y="0"/>
                </a:lnTo>
                <a:lnTo>
                  <a:pt x="688721" y="0"/>
                </a:lnTo>
                <a:lnTo>
                  <a:pt x="1279271" y="0"/>
                </a:lnTo>
                <a:lnTo>
                  <a:pt x="1308911" y="5994"/>
                </a:lnTo>
                <a:lnTo>
                  <a:pt x="1333134" y="22336"/>
                </a:lnTo>
                <a:lnTo>
                  <a:pt x="1349476" y="46559"/>
                </a:lnTo>
                <a:lnTo>
                  <a:pt x="1355471" y="76200"/>
                </a:lnTo>
                <a:lnTo>
                  <a:pt x="1355471" y="266700"/>
                </a:lnTo>
                <a:lnTo>
                  <a:pt x="1355471" y="381000"/>
                </a:lnTo>
                <a:lnTo>
                  <a:pt x="1349476" y="410640"/>
                </a:lnTo>
                <a:lnTo>
                  <a:pt x="1333134" y="434863"/>
                </a:lnTo>
                <a:lnTo>
                  <a:pt x="1308911" y="451205"/>
                </a:lnTo>
                <a:lnTo>
                  <a:pt x="1279271" y="457200"/>
                </a:lnTo>
                <a:lnTo>
                  <a:pt x="688721" y="457200"/>
                </a:lnTo>
                <a:lnTo>
                  <a:pt x="402971" y="457200"/>
                </a:lnTo>
                <a:lnTo>
                  <a:pt x="288671" y="457200"/>
                </a:lnTo>
                <a:lnTo>
                  <a:pt x="259030" y="451205"/>
                </a:lnTo>
                <a:lnTo>
                  <a:pt x="234807" y="434863"/>
                </a:lnTo>
                <a:lnTo>
                  <a:pt x="218465" y="410640"/>
                </a:lnTo>
                <a:lnTo>
                  <a:pt x="212471" y="381000"/>
                </a:lnTo>
                <a:lnTo>
                  <a:pt x="0" y="527938"/>
                </a:lnTo>
                <a:lnTo>
                  <a:pt x="212471" y="266700"/>
                </a:lnTo>
                <a:lnTo>
                  <a:pt x="212471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12104" y="1892553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razor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23</a:t>
            </a:fld>
            <a:endParaRPr lang="en-US"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4797" y="461594"/>
            <a:ext cx="5541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 dirty="0">
                <a:latin typeface="Arial"/>
                <a:cs typeface="Arial"/>
              </a:rPr>
              <a:t>Loops </a:t>
            </a:r>
            <a:r>
              <a:rPr sz="4400" spc="-204" dirty="0">
                <a:latin typeface="Arial"/>
                <a:cs typeface="Arial"/>
              </a:rPr>
              <a:t>and </a:t>
            </a:r>
            <a:r>
              <a:rPr sz="4400" spc="-215" dirty="0">
                <a:latin typeface="Arial"/>
                <a:cs typeface="Arial"/>
              </a:rPr>
              <a:t>Nested</a:t>
            </a:r>
            <a:r>
              <a:rPr sz="4400" spc="-254" dirty="0">
                <a:latin typeface="Arial"/>
                <a:cs typeface="Arial"/>
              </a:rPr>
              <a:t> </a:t>
            </a:r>
            <a:r>
              <a:rPr sz="4400" spc="-375" dirty="0">
                <a:latin typeface="Arial"/>
                <a:cs typeface="Arial"/>
              </a:rPr>
              <a:t>HTML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6325" y="1905000"/>
            <a:ext cx="3581400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3581400"/>
            <a:ext cx="5514975" cy="227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8725" y="1924050"/>
            <a:ext cx="2962275" cy="140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28459" y="1495044"/>
            <a:ext cx="1702307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2007" y="1484375"/>
            <a:ext cx="1469136" cy="429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7863" y="1524000"/>
            <a:ext cx="1604136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7863" y="1524000"/>
            <a:ext cx="1604645" cy="381000"/>
          </a:xfrm>
          <a:custGeom>
            <a:avLst/>
            <a:gdLst/>
            <a:ahLst/>
            <a:cxnLst/>
            <a:rect l="l" t="t" r="r" b="b"/>
            <a:pathLst>
              <a:path w="1604645" h="381000">
                <a:moveTo>
                  <a:pt x="156336" y="63500"/>
                </a:moveTo>
                <a:lnTo>
                  <a:pt x="161329" y="38790"/>
                </a:lnTo>
                <a:lnTo>
                  <a:pt x="174942" y="18605"/>
                </a:lnTo>
                <a:lnTo>
                  <a:pt x="195127" y="4992"/>
                </a:lnTo>
                <a:lnTo>
                  <a:pt x="219836" y="0"/>
                </a:lnTo>
                <a:lnTo>
                  <a:pt x="397636" y="0"/>
                </a:lnTo>
                <a:lnTo>
                  <a:pt x="759586" y="0"/>
                </a:lnTo>
                <a:lnTo>
                  <a:pt x="1540636" y="0"/>
                </a:lnTo>
                <a:lnTo>
                  <a:pt x="1565346" y="4992"/>
                </a:lnTo>
                <a:lnTo>
                  <a:pt x="1585531" y="18605"/>
                </a:lnTo>
                <a:lnTo>
                  <a:pt x="1599144" y="38790"/>
                </a:lnTo>
                <a:lnTo>
                  <a:pt x="1604136" y="63500"/>
                </a:lnTo>
                <a:lnTo>
                  <a:pt x="1604136" y="222250"/>
                </a:lnTo>
                <a:lnTo>
                  <a:pt x="1604136" y="317500"/>
                </a:lnTo>
                <a:lnTo>
                  <a:pt x="1599144" y="342209"/>
                </a:lnTo>
                <a:lnTo>
                  <a:pt x="1585531" y="362394"/>
                </a:lnTo>
                <a:lnTo>
                  <a:pt x="1565346" y="376007"/>
                </a:lnTo>
                <a:lnTo>
                  <a:pt x="1540636" y="381000"/>
                </a:lnTo>
                <a:lnTo>
                  <a:pt x="759586" y="381000"/>
                </a:lnTo>
                <a:lnTo>
                  <a:pt x="397636" y="381000"/>
                </a:lnTo>
                <a:lnTo>
                  <a:pt x="219836" y="381000"/>
                </a:lnTo>
                <a:lnTo>
                  <a:pt x="195127" y="376007"/>
                </a:lnTo>
                <a:lnTo>
                  <a:pt x="174942" y="362394"/>
                </a:lnTo>
                <a:lnTo>
                  <a:pt x="161329" y="342209"/>
                </a:lnTo>
                <a:lnTo>
                  <a:pt x="156336" y="317500"/>
                </a:lnTo>
                <a:lnTo>
                  <a:pt x="0" y="371728"/>
                </a:lnTo>
                <a:lnTo>
                  <a:pt x="156336" y="222250"/>
                </a:lnTo>
                <a:lnTo>
                  <a:pt x="15633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9032" y="1495044"/>
            <a:ext cx="1729739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1224" y="1484375"/>
            <a:ext cx="1517903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1524000"/>
            <a:ext cx="1631442" cy="4263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1524000"/>
            <a:ext cx="1631950" cy="426720"/>
          </a:xfrm>
          <a:custGeom>
            <a:avLst/>
            <a:gdLst/>
            <a:ahLst/>
            <a:cxnLst/>
            <a:rect l="l" t="t" r="r" b="b"/>
            <a:pathLst>
              <a:path w="1631950" h="426719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844550" y="0"/>
                </a:lnTo>
                <a:lnTo>
                  <a:pt x="1206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222250"/>
                </a:lnTo>
                <a:lnTo>
                  <a:pt x="1631442" y="426338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1206500" y="381000"/>
                </a:lnTo>
                <a:lnTo>
                  <a:pt x="84455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8991" y="1549653"/>
            <a:ext cx="664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3865" algn="l"/>
              </a:tabLst>
            </a:pPr>
            <a:r>
              <a:rPr sz="1800" spc="-145" dirty="0">
                <a:latin typeface="Arial"/>
                <a:cs typeface="Arial"/>
              </a:rPr>
              <a:t>Razor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syntax	</a:t>
            </a:r>
            <a:r>
              <a:rPr sz="1800" spc="-120" dirty="0">
                <a:latin typeface="Arial"/>
                <a:cs typeface="Arial"/>
              </a:rPr>
              <a:t>.aspx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53" y="461594"/>
            <a:ext cx="7936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If </a:t>
            </a:r>
            <a:r>
              <a:rPr spc="-280" dirty="0"/>
              <a:t>Blocks </a:t>
            </a:r>
            <a:r>
              <a:rPr spc="-204" dirty="0"/>
              <a:t>and </a:t>
            </a:r>
            <a:r>
              <a:rPr spc="-20" dirty="0"/>
              <a:t>Multi-line</a:t>
            </a:r>
            <a:r>
              <a:rPr spc="-450" dirty="0"/>
              <a:t> </a:t>
            </a:r>
            <a:r>
              <a:rPr spc="-195" dirty="0"/>
              <a:t>Statements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90575" y="2428875"/>
            <a:ext cx="37052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725" y="4600575"/>
            <a:ext cx="3248025" cy="1247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2050" y="2438400"/>
            <a:ext cx="3486150" cy="52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0432" y="1647444"/>
            <a:ext cx="1926336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0555" y="1615439"/>
            <a:ext cx="1519427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1676400"/>
            <a:ext cx="1828800" cy="759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1676400"/>
            <a:ext cx="1828800" cy="760095"/>
          </a:xfrm>
          <a:custGeom>
            <a:avLst/>
            <a:gdLst/>
            <a:ahLst/>
            <a:cxnLst/>
            <a:rect l="l" t="t" r="r" b="b"/>
            <a:pathLst>
              <a:path w="1828800" h="760094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304800" y="0"/>
                </a:lnTo>
                <a:lnTo>
                  <a:pt x="762000" y="0"/>
                </a:lnTo>
                <a:lnTo>
                  <a:pt x="1726692" y="0"/>
                </a:lnTo>
                <a:lnTo>
                  <a:pt x="1766435" y="8024"/>
                </a:lnTo>
                <a:lnTo>
                  <a:pt x="1798891" y="29908"/>
                </a:lnTo>
                <a:lnTo>
                  <a:pt x="1820775" y="62364"/>
                </a:lnTo>
                <a:lnTo>
                  <a:pt x="1828800" y="102108"/>
                </a:lnTo>
                <a:lnTo>
                  <a:pt x="1828800" y="357377"/>
                </a:lnTo>
                <a:lnTo>
                  <a:pt x="1828800" y="510539"/>
                </a:lnTo>
                <a:lnTo>
                  <a:pt x="1820775" y="550283"/>
                </a:lnTo>
                <a:lnTo>
                  <a:pt x="1798891" y="582739"/>
                </a:lnTo>
                <a:lnTo>
                  <a:pt x="1766435" y="604623"/>
                </a:lnTo>
                <a:lnTo>
                  <a:pt x="1726692" y="612648"/>
                </a:lnTo>
                <a:lnTo>
                  <a:pt x="762000" y="612648"/>
                </a:lnTo>
                <a:lnTo>
                  <a:pt x="533400" y="759587"/>
                </a:lnTo>
                <a:lnTo>
                  <a:pt x="3048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8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77941" y="1680717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Mul</a:t>
            </a:r>
            <a:r>
              <a:rPr sz="1800" dirty="0">
                <a:latin typeface="Arial"/>
                <a:cs typeface="Arial"/>
              </a:rPr>
              <a:t>ti</a:t>
            </a:r>
            <a:r>
              <a:rPr sz="1800" spc="-50" dirty="0">
                <a:latin typeface="Arial"/>
                <a:cs typeface="Arial"/>
              </a:rPr>
              <a:t>-</a:t>
            </a:r>
            <a:r>
              <a:rPr sz="1800" spc="-385" dirty="0">
                <a:latin typeface="Arial"/>
                <a:cs typeface="Arial"/>
              </a:rPr>
              <a:t>T</a:t>
            </a:r>
            <a:r>
              <a:rPr sz="1800" spc="-80" dirty="0">
                <a:latin typeface="Arial"/>
                <a:cs typeface="Arial"/>
              </a:rPr>
              <a:t>o</a:t>
            </a:r>
            <a:r>
              <a:rPr sz="1800" spc="-130" dirty="0">
                <a:latin typeface="Arial"/>
                <a:cs typeface="Arial"/>
              </a:rPr>
              <a:t>k</a:t>
            </a:r>
            <a:r>
              <a:rPr sz="1800" spc="-65" dirty="0">
                <a:latin typeface="Arial"/>
                <a:cs typeface="Arial"/>
              </a:rPr>
              <a:t>en  </a:t>
            </a:r>
            <a:r>
              <a:rPr sz="1800" spc="-5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231" y="1647444"/>
            <a:ext cx="1621536" cy="845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3523" y="1752600"/>
            <a:ext cx="1520952" cy="429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1676400"/>
            <a:ext cx="1524000" cy="7479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1676400"/>
            <a:ext cx="1524000" cy="748030"/>
          </a:xfrm>
          <a:custGeom>
            <a:avLst/>
            <a:gdLst/>
            <a:ahLst/>
            <a:cxnLst/>
            <a:rect l="l" t="t" r="r" b="b"/>
            <a:pathLst>
              <a:path w="1524000" h="748030">
                <a:moveTo>
                  <a:pt x="0" y="102108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54000" y="0"/>
                </a:lnTo>
                <a:lnTo>
                  <a:pt x="635000" y="0"/>
                </a:lnTo>
                <a:lnTo>
                  <a:pt x="1421892" y="0"/>
                </a:lnTo>
                <a:lnTo>
                  <a:pt x="1461635" y="8024"/>
                </a:lnTo>
                <a:lnTo>
                  <a:pt x="1494091" y="29908"/>
                </a:lnTo>
                <a:lnTo>
                  <a:pt x="1515975" y="62364"/>
                </a:lnTo>
                <a:lnTo>
                  <a:pt x="1524000" y="102108"/>
                </a:lnTo>
                <a:lnTo>
                  <a:pt x="1524000" y="357377"/>
                </a:lnTo>
                <a:lnTo>
                  <a:pt x="1524000" y="510539"/>
                </a:lnTo>
                <a:lnTo>
                  <a:pt x="1515975" y="550283"/>
                </a:lnTo>
                <a:lnTo>
                  <a:pt x="1494091" y="582739"/>
                </a:lnTo>
                <a:lnTo>
                  <a:pt x="1461635" y="604623"/>
                </a:lnTo>
                <a:lnTo>
                  <a:pt x="1421892" y="612648"/>
                </a:lnTo>
                <a:lnTo>
                  <a:pt x="635000" y="612648"/>
                </a:lnTo>
                <a:lnTo>
                  <a:pt x="444500" y="747902"/>
                </a:lnTo>
                <a:lnTo>
                  <a:pt x="2540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0046" y="1817878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IF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9431" y="3781044"/>
            <a:ext cx="1773936" cy="880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2603" y="3749040"/>
            <a:ext cx="1339596" cy="704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3810000"/>
            <a:ext cx="1676400" cy="7829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3810000"/>
            <a:ext cx="1676400" cy="782955"/>
          </a:xfrm>
          <a:custGeom>
            <a:avLst/>
            <a:gdLst/>
            <a:ahLst/>
            <a:cxnLst/>
            <a:rect l="l" t="t" r="r" b="b"/>
            <a:pathLst>
              <a:path w="1676400" h="782954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279400" y="0"/>
                </a:lnTo>
                <a:lnTo>
                  <a:pt x="698500" y="0"/>
                </a:lnTo>
                <a:lnTo>
                  <a:pt x="1574292" y="0"/>
                </a:lnTo>
                <a:lnTo>
                  <a:pt x="1614035" y="8024"/>
                </a:lnTo>
                <a:lnTo>
                  <a:pt x="1646491" y="29908"/>
                </a:lnTo>
                <a:lnTo>
                  <a:pt x="1668375" y="62364"/>
                </a:lnTo>
                <a:lnTo>
                  <a:pt x="1676400" y="102107"/>
                </a:lnTo>
                <a:lnTo>
                  <a:pt x="1676400" y="357377"/>
                </a:lnTo>
                <a:lnTo>
                  <a:pt x="1676400" y="510539"/>
                </a:lnTo>
                <a:lnTo>
                  <a:pt x="1668375" y="550283"/>
                </a:lnTo>
                <a:lnTo>
                  <a:pt x="1646491" y="582739"/>
                </a:lnTo>
                <a:lnTo>
                  <a:pt x="1614035" y="604623"/>
                </a:lnTo>
                <a:lnTo>
                  <a:pt x="1574292" y="612648"/>
                </a:lnTo>
                <a:lnTo>
                  <a:pt x="698500" y="612648"/>
                </a:lnTo>
                <a:lnTo>
                  <a:pt x="472821" y="782955"/>
                </a:lnTo>
                <a:lnTo>
                  <a:pt x="279400" y="612648"/>
                </a:lnTo>
                <a:lnTo>
                  <a:pt x="102108" y="612648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7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9431" y="3814953"/>
            <a:ext cx="973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Multi-line  </a:t>
            </a:r>
            <a:r>
              <a:rPr sz="1800" spc="-220" dirty="0">
                <a:latin typeface="Arial"/>
                <a:cs typeface="Arial"/>
              </a:rPr>
              <a:t>s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a</a:t>
            </a:r>
            <a:r>
              <a:rPr sz="1800" spc="70" dirty="0">
                <a:latin typeface="Arial"/>
                <a:cs typeface="Arial"/>
              </a:rPr>
              <a:t>t</a:t>
            </a:r>
            <a:r>
              <a:rPr sz="1800" spc="-100" dirty="0">
                <a:latin typeface="Arial"/>
                <a:cs typeface="Arial"/>
              </a:rPr>
              <a:t>em</a:t>
            </a:r>
            <a:r>
              <a:rPr sz="1800" spc="-75" dirty="0">
                <a:latin typeface="Arial"/>
                <a:cs typeface="Arial"/>
              </a:rPr>
              <a:t>e</a:t>
            </a:r>
            <a:r>
              <a:rPr sz="1800" spc="-70" dirty="0">
                <a:latin typeface="Arial"/>
                <a:cs typeface="Arial"/>
              </a:rPr>
              <a:t>n</a:t>
            </a:r>
            <a:r>
              <a:rPr sz="1800" spc="1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4215" y="3630167"/>
            <a:ext cx="4265676" cy="1321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13628" y="3800347"/>
            <a:ext cx="20923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4965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100" smtClean="0">
                <a:solidFill>
                  <a:srgbClr val="FFFFFF"/>
                </a:solidFill>
                <a:latin typeface="Arial"/>
                <a:cs typeface="Arial"/>
              </a:rPr>
              <a:t>Variables can span multiple server </a:t>
            </a:r>
            <a:br>
              <a:rPr lang="en-US" sz="1800" spc="-10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800" spc="-100" smtClean="0">
                <a:solidFill>
                  <a:srgbClr val="FFFFFF"/>
                </a:solidFill>
                <a:latin typeface="Arial"/>
                <a:cs typeface="Arial"/>
              </a:rPr>
              <a:t>code blocks!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25</a:t>
            </a:fld>
            <a:endParaRPr lang="en-US"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510" y="461594"/>
            <a:ext cx="6723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Integrating </a:t>
            </a:r>
            <a:r>
              <a:rPr spc="-155" dirty="0"/>
              <a:t>Content </a:t>
            </a:r>
            <a:r>
              <a:rPr spc="-204" dirty="0"/>
              <a:t>and</a:t>
            </a:r>
            <a:r>
              <a:rPr spc="-484" dirty="0"/>
              <a:t> </a:t>
            </a:r>
            <a:r>
              <a:rPr spc="-340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286000"/>
            <a:ext cx="5772150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050" y="3076575"/>
            <a:ext cx="6581775" cy="8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5164" y="1344167"/>
            <a:ext cx="4302251" cy="1293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2239" y="1505839"/>
            <a:ext cx="255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Parser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examines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right-hand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character.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4457700"/>
            <a:ext cx="3771900" cy="1552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1311" y="4695444"/>
            <a:ext cx="2505456" cy="1088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4776" y="4715255"/>
            <a:ext cx="2243328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1096" y="4724400"/>
            <a:ext cx="2406904" cy="990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1096" y="4724400"/>
            <a:ext cx="2407285" cy="990600"/>
          </a:xfrm>
          <a:custGeom>
            <a:avLst/>
            <a:gdLst/>
            <a:ahLst/>
            <a:cxnLst/>
            <a:rect l="l" t="t" r="r" b="b"/>
            <a:pathLst>
              <a:path w="2407284" h="990600">
                <a:moveTo>
                  <a:pt x="197103" y="165100"/>
                </a:moveTo>
                <a:lnTo>
                  <a:pt x="203001" y="121208"/>
                </a:lnTo>
                <a:lnTo>
                  <a:pt x="219644" y="81769"/>
                </a:lnTo>
                <a:lnTo>
                  <a:pt x="245459" y="48355"/>
                </a:lnTo>
                <a:lnTo>
                  <a:pt x="278873" y="22540"/>
                </a:lnTo>
                <a:lnTo>
                  <a:pt x="318312" y="5897"/>
                </a:lnTo>
                <a:lnTo>
                  <a:pt x="362203" y="0"/>
                </a:lnTo>
                <a:lnTo>
                  <a:pt x="565403" y="0"/>
                </a:lnTo>
                <a:lnTo>
                  <a:pt x="1117853" y="0"/>
                </a:lnTo>
                <a:lnTo>
                  <a:pt x="2241804" y="0"/>
                </a:lnTo>
                <a:lnTo>
                  <a:pt x="2285695" y="5897"/>
                </a:lnTo>
                <a:lnTo>
                  <a:pt x="2325134" y="22540"/>
                </a:lnTo>
                <a:lnTo>
                  <a:pt x="2358548" y="48355"/>
                </a:lnTo>
                <a:lnTo>
                  <a:pt x="2384363" y="81769"/>
                </a:lnTo>
                <a:lnTo>
                  <a:pt x="2401006" y="121208"/>
                </a:lnTo>
                <a:lnTo>
                  <a:pt x="2406904" y="165100"/>
                </a:lnTo>
                <a:lnTo>
                  <a:pt x="2406904" y="412750"/>
                </a:lnTo>
                <a:lnTo>
                  <a:pt x="2406904" y="825500"/>
                </a:lnTo>
                <a:lnTo>
                  <a:pt x="2401006" y="869391"/>
                </a:lnTo>
                <a:lnTo>
                  <a:pt x="2384363" y="908830"/>
                </a:lnTo>
                <a:lnTo>
                  <a:pt x="2358548" y="942244"/>
                </a:lnTo>
                <a:lnTo>
                  <a:pt x="2325134" y="968059"/>
                </a:lnTo>
                <a:lnTo>
                  <a:pt x="2285695" y="984702"/>
                </a:lnTo>
                <a:lnTo>
                  <a:pt x="2241804" y="990600"/>
                </a:lnTo>
                <a:lnTo>
                  <a:pt x="1117853" y="990600"/>
                </a:lnTo>
                <a:lnTo>
                  <a:pt x="565403" y="990600"/>
                </a:lnTo>
                <a:lnTo>
                  <a:pt x="362203" y="990600"/>
                </a:lnTo>
                <a:lnTo>
                  <a:pt x="318312" y="984702"/>
                </a:lnTo>
                <a:lnTo>
                  <a:pt x="278873" y="968059"/>
                </a:lnTo>
                <a:lnTo>
                  <a:pt x="245459" y="942244"/>
                </a:lnTo>
                <a:lnTo>
                  <a:pt x="219644" y="908830"/>
                </a:lnTo>
                <a:lnTo>
                  <a:pt x="203001" y="869391"/>
                </a:lnTo>
                <a:lnTo>
                  <a:pt x="197103" y="825500"/>
                </a:lnTo>
                <a:lnTo>
                  <a:pt x="197103" y="412750"/>
                </a:lnTo>
                <a:lnTo>
                  <a:pt x="0" y="299338"/>
                </a:lnTo>
                <a:lnTo>
                  <a:pt x="197103" y="1651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2796" y="4781169"/>
            <a:ext cx="18027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Identifying </a:t>
            </a:r>
            <a:r>
              <a:rPr sz="1800" spc="-80" dirty="0">
                <a:latin typeface="Arial"/>
                <a:cs typeface="Arial"/>
              </a:rPr>
              <a:t>nested  </a:t>
            </a:r>
            <a:r>
              <a:rPr sz="1800" spc="-40" dirty="0">
                <a:latin typeface="Arial"/>
                <a:cs typeface="Arial"/>
              </a:rPr>
              <a:t>content </a:t>
            </a:r>
            <a:r>
              <a:rPr sz="1800" spc="5" dirty="0">
                <a:latin typeface="Arial"/>
                <a:cs typeface="Arial"/>
              </a:rPr>
              <a:t>with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HTML  </a:t>
            </a:r>
            <a:r>
              <a:rPr sz="1800" spc="-70" dirty="0">
                <a:latin typeface="Arial"/>
                <a:cs typeface="Arial"/>
              </a:rPr>
              <a:t>block</a:t>
            </a:r>
            <a:r>
              <a:rPr sz="1800" spc="30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26</a:t>
            </a:fld>
            <a:endParaRPr lang="en-US"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461594"/>
            <a:ext cx="4599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Layout/Master</a:t>
            </a:r>
            <a:r>
              <a:rPr spc="-310" dirty="0"/>
              <a:t> </a:t>
            </a:r>
            <a:r>
              <a:rPr spc="-285" dirty="0"/>
              <a:t>page</a:t>
            </a:r>
          </a:p>
        </p:txBody>
      </p:sp>
      <p:sp>
        <p:nvSpPr>
          <p:cNvPr id="3" name="object 3"/>
          <p:cNvSpPr/>
          <p:nvPr/>
        </p:nvSpPr>
        <p:spPr>
          <a:xfrm>
            <a:off x="542925" y="1695450"/>
            <a:ext cx="3819525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6823" y="1723644"/>
            <a:ext cx="2295144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5591" y="1752600"/>
            <a:ext cx="2197608" cy="612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591" y="1752600"/>
            <a:ext cx="2197735" cy="612775"/>
          </a:xfrm>
          <a:custGeom>
            <a:avLst/>
            <a:gdLst/>
            <a:ahLst/>
            <a:cxnLst/>
            <a:rect l="l" t="t" r="r" b="b"/>
            <a:pathLst>
              <a:path w="2197734" h="612775">
                <a:moveTo>
                  <a:pt x="140208" y="102108"/>
                </a:moveTo>
                <a:lnTo>
                  <a:pt x="148232" y="62364"/>
                </a:lnTo>
                <a:lnTo>
                  <a:pt x="170116" y="29908"/>
                </a:lnTo>
                <a:lnTo>
                  <a:pt x="202572" y="8024"/>
                </a:lnTo>
                <a:lnTo>
                  <a:pt x="242316" y="0"/>
                </a:lnTo>
                <a:lnTo>
                  <a:pt x="483108" y="0"/>
                </a:lnTo>
                <a:lnTo>
                  <a:pt x="997458" y="0"/>
                </a:lnTo>
                <a:lnTo>
                  <a:pt x="2095500" y="0"/>
                </a:lnTo>
                <a:lnTo>
                  <a:pt x="2135243" y="8024"/>
                </a:lnTo>
                <a:lnTo>
                  <a:pt x="2167699" y="29908"/>
                </a:lnTo>
                <a:lnTo>
                  <a:pt x="2189583" y="62364"/>
                </a:lnTo>
                <a:lnTo>
                  <a:pt x="2197608" y="102108"/>
                </a:lnTo>
                <a:lnTo>
                  <a:pt x="2197608" y="255270"/>
                </a:lnTo>
                <a:lnTo>
                  <a:pt x="2197608" y="510539"/>
                </a:lnTo>
                <a:lnTo>
                  <a:pt x="2189583" y="550283"/>
                </a:lnTo>
                <a:lnTo>
                  <a:pt x="2167699" y="582739"/>
                </a:lnTo>
                <a:lnTo>
                  <a:pt x="2135243" y="604623"/>
                </a:lnTo>
                <a:lnTo>
                  <a:pt x="2095500" y="612648"/>
                </a:lnTo>
                <a:lnTo>
                  <a:pt x="997458" y="612648"/>
                </a:lnTo>
                <a:lnTo>
                  <a:pt x="483108" y="612648"/>
                </a:lnTo>
                <a:lnTo>
                  <a:pt x="242316" y="612648"/>
                </a:lnTo>
                <a:lnTo>
                  <a:pt x="202572" y="604623"/>
                </a:lnTo>
                <a:lnTo>
                  <a:pt x="170116" y="582739"/>
                </a:lnTo>
                <a:lnTo>
                  <a:pt x="148232" y="550283"/>
                </a:lnTo>
                <a:lnTo>
                  <a:pt x="140208" y="510539"/>
                </a:lnTo>
                <a:lnTo>
                  <a:pt x="140208" y="255270"/>
                </a:lnTo>
                <a:lnTo>
                  <a:pt x="0" y="173354"/>
                </a:lnTo>
                <a:lnTo>
                  <a:pt x="140208" y="1021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3411" y="1894078"/>
            <a:ext cx="1663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Si</a:t>
            </a:r>
            <a:r>
              <a:rPr sz="1800" spc="-100" dirty="0">
                <a:latin typeface="Arial"/>
                <a:cs typeface="Arial"/>
              </a:rPr>
              <a:t>t</a:t>
            </a:r>
            <a:r>
              <a:rPr sz="1800" spc="-165" dirty="0">
                <a:latin typeface="Arial"/>
                <a:cs typeface="Arial"/>
              </a:rPr>
              <a:t>eL</a:t>
            </a:r>
            <a:r>
              <a:rPr sz="1800" spc="-195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y</a:t>
            </a:r>
            <a:r>
              <a:rPr sz="1800" spc="-70" dirty="0">
                <a:latin typeface="Arial"/>
                <a:cs typeface="Arial"/>
              </a:rPr>
              <a:t>out.cs</a:t>
            </a:r>
            <a:r>
              <a:rPr sz="1800" spc="-90" dirty="0">
                <a:latin typeface="Arial"/>
                <a:cs typeface="Arial"/>
              </a:rPr>
              <a:t>h</a:t>
            </a:r>
            <a:r>
              <a:rPr sz="1800" spc="15" dirty="0">
                <a:latin typeface="Arial"/>
                <a:cs typeface="Arial"/>
              </a:rPr>
              <a:t>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1344" y="3933444"/>
            <a:ext cx="3544824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1655" y="3901440"/>
            <a:ext cx="3348228" cy="704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1127" y="3962400"/>
            <a:ext cx="3446272" cy="6126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1127" y="3962400"/>
            <a:ext cx="3446779" cy="612775"/>
          </a:xfrm>
          <a:custGeom>
            <a:avLst/>
            <a:gdLst/>
            <a:ahLst/>
            <a:cxnLst/>
            <a:rect l="l" t="t" r="r" b="b"/>
            <a:pathLst>
              <a:path w="3446779" h="612775">
                <a:moveTo>
                  <a:pt x="169672" y="102107"/>
                </a:moveTo>
                <a:lnTo>
                  <a:pt x="177696" y="62364"/>
                </a:lnTo>
                <a:lnTo>
                  <a:pt x="199580" y="29908"/>
                </a:lnTo>
                <a:lnTo>
                  <a:pt x="232036" y="8024"/>
                </a:lnTo>
                <a:lnTo>
                  <a:pt x="271780" y="0"/>
                </a:lnTo>
                <a:lnTo>
                  <a:pt x="715772" y="0"/>
                </a:lnTo>
                <a:lnTo>
                  <a:pt x="1534922" y="0"/>
                </a:lnTo>
                <a:lnTo>
                  <a:pt x="3344164" y="0"/>
                </a:lnTo>
                <a:lnTo>
                  <a:pt x="3383907" y="8024"/>
                </a:lnTo>
                <a:lnTo>
                  <a:pt x="3416363" y="29908"/>
                </a:lnTo>
                <a:lnTo>
                  <a:pt x="3438247" y="62364"/>
                </a:lnTo>
                <a:lnTo>
                  <a:pt x="3446272" y="102107"/>
                </a:lnTo>
                <a:lnTo>
                  <a:pt x="3446272" y="255269"/>
                </a:lnTo>
                <a:lnTo>
                  <a:pt x="3446272" y="510539"/>
                </a:lnTo>
                <a:lnTo>
                  <a:pt x="3438247" y="550283"/>
                </a:lnTo>
                <a:lnTo>
                  <a:pt x="3416363" y="582739"/>
                </a:lnTo>
                <a:lnTo>
                  <a:pt x="3383907" y="604623"/>
                </a:lnTo>
                <a:lnTo>
                  <a:pt x="3344164" y="612648"/>
                </a:lnTo>
                <a:lnTo>
                  <a:pt x="1534922" y="612648"/>
                </a:lnTo>
                <a:lnTo>
                  <a:pt x="715772" y="612648"/>
                </a:lnTo>
                <a:lnTo>
                  <a:pt x="271780" y="612648"/>
                </a:lnTo>
                <a:lnTo>
                  <a:pt x="232036" y="604623"/>
                </a:lnTo>
                <a:lnTo>
                  <a:pt x="199580" y="582739"/>
                </a:lnTo>
                <a:lnTo>
                  <a:pt x="177696" y="550283"/>
                </a:lnTo>
                <a:lnTo>
                  <a:pt x="169672" y="510539"/>
                </a:lnTo>
                <a:lnTo>
                  <a:pt x="169672" y="255269"/>
                </a:lnTo>
                <a:lnTo>
                  <a:pt x="0" y="173355"/>
                </a:lnTo>
                <a:lnTo>
                  <a:pt x="169672" y="102107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8533" y="3967353"/>
            <a:ext cx="296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834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@RenderBody()  </a:t>
            </a:r>
            <a:r>
              <a:rPr sz="1800" spc="-65" dirty="0">
                <a:latin typeface="Arial"/>
                <a:cs typeface="Arial"/>
              </a:rPr>
              <a:t>Including </a:t>
            </a:r>
            <a:r>
              <a:rPr sz="1800" spc="-75" dirty="0">
                <a:latin typeface="Arial"/>
                <a:cs typeface="Arial"/>
              </a:rPr>
              <a:t>specific </a:t>
            </a:r>
            <a:r>
              <a:rPr sz="1800" spc="-70" dirty="0">
                <a:latin typeface="Arial"/>
                <a:cs typeface="Arial"/>
              </a:rPr>
              <a:t>body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content.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27</a:t>
            </a:fld>
            <a:endParaRPr lang="en-US"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1724025"/>
            <a:ext cx="5419725" cy="309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3965" y="2743200"/>
            <a:ext cx="4208907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38094" y="461594"/>
            <a:ext cx="3070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Content</a:t>
            </a:r>
            <a:r>
              <a:rPr spc="-340" dirty="0"/>
              <a:t> </a:t>
            </a:r>
            <a:r>
              <a:rPr spc="-285" dirty="0"/>
              <a:t>page</a:t>
            </a:r>
          </a:p>
        </p:txBody>
      </p:sp>
      <p:sp>
        <p:nvSpPr>
          <p:cNvPr id="5" name="object 5"/>
          <p:cNvSpPr/>
          <p:nvPr/>
        </p:nvSpPr>
        <p:spPr>
          <a:xfrm>
            <a:off x="2950464" y="2028444"/>
            <a:ext cx="4184903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923" y="2017776"/>
            <a:ext cx="388010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9104" y="2057400"/>
            <a:ext cx="4087495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9104" y="2057400"/>
            <a:ext cx="4087495" cy="381000"/>
          </a:xfrm>
          <a:custGeom>
            <a:avLst/>
            <a:gdLst/>
            <a:ahLst/>
            <a:cxnLst/>
            <a:rect l="l" t="t" r="r" b="b"/>
            <a:pathLst>
              <a:path w="4087495" h="381000">
                <a:moveTo>
                  <a:pt x="201294" y="63500"/>
                </a:moveTo>
                <a:lnTo>
                  <a:pt x="206287" y="38790"/>
                </a:lnTo>
                <a:lnTo>
                  <a:pt x="219900" y="18605"/>
                </a:lnTo>
                <a:lnTo>
                  <a:pt x="240085" y="4992"/>
                </a:lnTo>
                <a:lnTo>
                  <a:pt x="264794" y="0"/>
                </a:lnTo>
                <a:lnTo>
                  <a:pt x="848994" y="0"/>
                </a:lnTo>
                <a:lnTo>
                  <a:pt x="1820545" y="0"/>
                </a:lnTo>
                <a:lnTo>
                  <a:pt x="4023995" y="0"/>
                </a:lnTo>
                <a:lnTo>
                  <a:pt x="4048704" y="4992"/>
                </a:lnTo>
                <a:lnTo>
                  <a:pt x="4068889" y="18605"/>
                </a:lnTo>
                <a:lnTo>
                  <a:pt x="4082502" y="38790"/>
                </a:lnTo>
                <a:lnTo>
                  <a:pt x="4087495" y="63500"/>
                </a:lnTo>
                <a:lnTo>
                  <a:pt x="4087495" y="158750"/>
                </a:lnTo>
                <a:lnTo>
                  <a:pt x="4087495" y="317500"/>
                </a:lnTo>
                <a:lnTo>
                  <a:pt x="4082502" y="342209"/>
                </a:lnTo>
                <a:lnTo>
                  <a:pt x="4068889" y="362394"/>
                </a:lnTo>
                <a:lnTo>
                  <a:pt x="4048704" y="376007"/>
                </a:lnTo>
                <a:lnTo>
                  <a:pt x="4023995" y="381000"/>
                </a:lnTo>
                <a:lnTo>
                  <a:pt x="1820545" y="381000"/>
                </a:lnTo>
                <a:lnTo>
                  <a:pt x="848994" y="381000"/>
                </a:lnTo>
                <a:lnTo>
                  <a:pt x="264794" y="381000"/>
                </a:lnTo>
                <a:lnTo>
                  <a:pt x="240085" y="376007"/>
                </a:lnTo>
                <a:lnTo>
                  <a:pt x="219900" y="362394"/>
                </a:lnTo>
                <a:lnTo>
                  <a:pt x="206287" y="342209"/>
                </a:lnTo>
                <a:lnTo>
                  <a:pt x="201294" y="317500"/>
                </a:lnTo>
                <a:lnTo>
                  <a:pt x="201294" y="158750"/>
                </a:lnTo>
                <a:lnTo>
                  <a:pt x="0" y="107823"/>
                </a:lnTo>
                <a:lnTo>
                  <a:pt x="201294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9945" y="2083130"/>
            <a:ext cx="3545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Explicitly </a:t>
            </a:r>
            <a:r>
              <a:rPr sz="1800" spc="-50" dirty="0">
                <a:latin typeface="Arial"/>
                <a:cs typeface="Arial"/>
              </a:rPr>
              <a:t>setting </a:t>
            </a:r>
            <a:r>
              <a:rPr sz="1800" spc="-130" dirty="0">
                <a:latin typeface="Arial"/>
                <a:cs typeface="Arial"/>
              </a:rPr>
              <a:t>LayoutPage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property.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1032" y="5228844"/>
            <a:ext cx="2683764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8944" y="5219700"/>
            <a:ext cx="2417063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5257800"/>
            <a:ext cx="2585466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5257800"/>
            <a:ext cx="2585720" cy="384175"/>
          </a:xfrm>
          <a:custGeom>
            <a:avLst/>
            <a:gdLst/>
            <a:ahLst/>
            <a:cxnLst/>
            <a:rect l="l" t="t" r="r" b="b"/>
            <a:pathLst>
              <a:path w="2585720" h="384175">
                <a:moveTo>
                  <a:pt x="0" y="64008"/>
                </a:moveTo>
                <a:lnTo>
                  <a:pt x="5036" y="39112"/>
                </a:lnTo>
                <a:lnTo>
                  <a:pt x="18764" y="18764"/>
                </a:lnTo>
                <a:lnTo>
                  <a:pt x="39112" y="5036"/>
                </a:lnTo>
                <a:lnTo>
                  <a:pt x="64007" y="0"/>
                </a:lnTo>
                <a:lnTo>
                  <a:pt x="1422400" y="0"/>
                </a:lnTo>
                <a:lnTo>
                  <a:pt x="2032000" y="0"/>
                </a:lnTo>
                <a:lnTo>
                  <a:pt x="2374391" y="0"/>
                </a:lnTo>
                <a:lnTo>
                  <a:pt x="2399287" y="5036"/>
                </a:lnTo>
                <a:lnTo>
                  <a:pt x="2419635" y="18764"/>
                </a:lnTo>
                <a:lnTo>
                  <a:pt x="2433363" y="39112"/>
                </a:lnTo>
                <a:lnTo>
                  <a:pt x="2438400" y="64008"/>
                </a:lnTo>
                <a:lnTo>
                  <a:pt x="2585466" y="117221"/>
                </a:lnTo>
                <a:lnTo>
                  <a:pt x="2438400" y="160019"/>
                </a:lnTo>
                <a:lnTo>
                  <a:pt x="2438400" y="320040"/>
                </a:lnTo>
                <a:lnTo>
                  <a:pt x="2433363" y="344952"/>
                </a:lnTo>
                <a:lnTo>
                  <a:pt x="2419635" y="365298"/>
                </a:lnTo>
                <a:lnTo>
                  <a:pt x="2399287" y="379017"/>
                </a:lnTo>
                <a:lnTo>
                  <a:pt x="2374391" y="384047"/>
                </a:lnTo>
                <a:lnTo>
                  <a:pt x="2032000" y="384047"/>
                </a:lnTo>
                <a:lnTo>
                  <a:pt x="1422400" y="384047"/>
                </a:lnTo>
                <a:lnTo>
                  <a:pt x="64007" y="384047"/>
                </a:lnTo>
                <a:lnTo>
                  <a:pt x="39112" y="379017"/>
                </a:lnTo>
                <a:lnTo>
                  <a:pt x="18764" y="365298"/>
                </a:lnTo>
                <a:lnTo>
                  <a:pt x="5036" y="344952"/>
                </a:lnTo>
                <a:lnTo>
                  <a:pt x="0" y="320040"/>
                </a:lnTo>
                <a:lnTo>
                  <a:pt x="0" y="160019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86964" y="5285689"/>
            <a:ext cx="2081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Complete </a:t>
            </a:r>
            <a:r>
              <a:rPr sz="1800" spc="-160" dirty="0">
                <a:latin typeface="Arial"/>
                <a:cs typeface="Arial"/>
              </a:rPr>
              <a:t>HTML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28</a:t>
            </a:fld>
            <a:endParaRPr lang="en-US"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461594"/>
            <a:ext cx="7291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Master </a:t>
            </a:r>
            <a:r>
              <a:rPr spc="-285" dirty="0"/>
              <a:t>page </a:t>
            </a:r>
            <a:r>
              <a:rPr spc="-254" dirty="0"/>
              <a:t>– </a:t>
            </a:r>
            <a:r>
              <a:rPr spc="-155" dirty="0"/>
              <a:t>section</a:t>
            </a:r>
            <a:r>
              <a:rPr spc="-335" dirty="0"/>
              <a:t> </a:t>
            </a:r>
            <a:r>
              <a:rPr spc="-150" dirty="0"/>
              <a:t>overrides</a:t>
            </a:r>
          </a:p>
        </p:txBody>
      </p:sp>
      <p:sp>
        <p:nvSpPr>
          <p:cNvPr id="3" name="object 3"/>
          <p:cNvSpPr/>
          <p:nvPr/>
        </p:nvSpPr>
        <p:spPr>
          <a:xfrm>
            <a:off x="1228725" y="1619250"/>
            <a:ext cx="4438650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5547" y="3857244"/>
            <a:ext cx="2903220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1579" y="3846576"/>
            <a:ext cx="252679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4823" y="3886200"/>
            <a:ext cx="2805176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4823" y="3886200"/>
            <a:ext cx="2805430" cy="381000"/>
          </a:xfrm>
          <a:custGeom>
            <a:avLst/>
            <a:gdLst/>
            <a:ahLst/>
            <a:cxnLst/>
            <a:rect l="l" t="t" r="r" b="b"/>
            <a:pathLst>
              <a:path w="2805429" h="381000">
                <a:moveTo>
                  <a:pt x="138175" y="63500"/>
                </a:moveTo>
                <a:lnTo>
                  <a:pt x="143168" y="38790"/>
                </a:lnTo>
                <a:lnTo>
                  <a:pt x="156781" y="18605"/>
                </a:lnTo>
                <a:lnTo>
                  <a:pt x="176966" y="4992"/>
                </a:lnTo>
                <a:lnTo>
                  <a:pt x="201675" y="0"/>
                </a:lnTo>
                <a:lnTo>
                  <a:pt x="582676" y="0"/>
                </a:lnTo>
                <a:lnTo>
                  <a:pt x="1249426" y="0"/>
                </a:lnTo>
                <a:lnTo>
                  <a:pt x="2741676" y="0"/>
                </a:lnTo>
                <a:lnTo>
                  <a:pt x="2766385" y="4992"/>
                </a:lnTo>
                <a:lnTo>
                  <a:pt x="2786570" y="18605"/>
                </a:lnTo>
                <a:lnTo>
                  <a:pt x="2800183" y="38790"/>
                </a:lnTo>
                <a:lnTo>
                  <a:pt x="2805176" y="63500"/>
                </a:lnTo>
                <a:lnTo>
                  <a:pt x="2805176" y="158750"/>
                </a:lnTo>
                <a:lnTo>
                  <a:pt x="2805176" y="317500"/>
                </a:lnTo>
                <a:lnTo>
                  <a:pt x="2800183" y="342209"/>
                </a:lnTo>
                <a:lnTo>
                  <a:pt x="2786570" y="362394"/>
                </a:lnTo>
                <a:lnTo>
                  <a:pt x="2766385" y="376007"/>
                </a:lnTo>
                <a:lnTo>
                  <a:pt x="2741676" y="381000"/>
                </a:lnTo>
                <a:lnTo>
                  <a:pt x="1249426" y="381000"/>
                </a:lnTo>
                <a:lnTo>
                  <a:pt x="582676" y="381000"/>
                </a:lnTo>
                <a:lnTo>
                  <a:pt x="201675" y="381000"/>
                </a:lnTo>
                <a:lnTo>
                  <a:pt x="176966" y="376007"/>
                </a:lnTo>
                <a:lnTo>
                  <a:pt x="156781" y="362394"/>
                </a:lnTo>
                <a:lnTo>
                  <a:pt x="143168" y="342209"/>
                </a:lnTo>
                <a:lnTo>
                  <a:pt x="138175" y="317500"/>
                </a:lnTo>
                <a:lnTo>
                  <a:pt x="138175" y="158750"/>
                </a:lnTo>
                <a:lnTo>
                  <a:pt x="0" y="107823"/>
                </a:lnTo>
                <a:lnTo>
                  <a:pt x="13817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89982" y="3912489"/>
            <a:ext cx="219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70" dirty="0">
                <a:latin typeface="Arial"/>
                <a:cs typeface="Arial"/>
              </a:rPr>
              <a:t>section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optional.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5547" y="5152644"/>
            <a:ext cx="2903220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1579" y="5141976"/>
            <a:ext cx="2526792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4823" y="5181600"/>
            <a:ext cx="2805176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4823" y="5181600"/>
            <a:ext cx="2805430" cy="381000"/>
          </a:xfrm>
          <a:custGeom>
            <a:avLst/>
            <a:gdLst/>
            <a:ahLst/>
            <a:cxnLst/>
            <a:rect l="l" t="t" r="r" b="b"/>
            <a:pathLst>
              <a:path w="2805429" h="381000">
                <a:moveTo>
                  <a:pt x="138175" y="63500"/>
                </a:moveTo>
                <a:lnTo>
                  <a:pt x="143168" y="38790"/>
                </a:lnTo>
                <a:lnTo>
                  <a:pt x="156781" y="18605"/>
                </a:lnTo>
                <a:lnTo>
                  <a:pt x="176966" y="4992"/>
                </a:lnTo>
                <a:lnTo>
                  <a:pt x="201675" y="0"/>
                </a:lnTo>
                <a:lnTo>
                  <a:pt x="582676" y="0"/>
                </a:lnTo>
                <a:lnTo>
                  <a:pt x="1249426" y="0"/>
                </a:lnTo>
                <a:lnTo>
                  <a:pt x="2741676" y="0"/>
                </a:lnTo>
                <a:lnTo>
                  <a:pt x="2766385" y="4992"/>
                </a:lnTo>
                <a:lnTo>
                  <a:pt x="2786570" y="18605"/>
                </a:lnTo>
                <a:lnTo>
                  <a:pt x="2800183" y="38790"/>
                </a:lnTo>
                <a:lnTo>
                  <a:pt x="2805176" y="63500"/>
                </a:lnTo>
                <a:lnTo>
                  <a:pt x="2805176" y="158750"/>
                </a:lnTo>
                <a:lnTo>
                  <a:pt x="2805176" y="317500"/>
                </a:lnTo>
                <a:lnTo>
                  <a:pt x="2800183" y="342209"/>
                </a:lnTo>
                <a:lnTo>
                  <a:pt x="2786570" y="362394"/>
                </a:lnTo>
                <a:lnTo>
                  <a:pt x="2766385" y="376007"/>
                </a:lnTo>
                <a:lnTo>
                  <a:pt x="2741676" y="381000"/>
                </a:lnTo>
                <a:lnTo>
                  <a:pt x="1249426" y="381000"/>
                </a:lnTo>
                <a:lnTo>
                  <a:pt x="582676" y="381000"/>
                </a:lnTo>
                <a:lnTo>
                  <a:pt x="201675" y="381000"/>
                </a:lnTo>
                <a:lnTo>
                  <a:pt x="176966" y="376007"/>
                </a:lnTo>
                <a:lnTo>
                  <a:pt x="156781" y="362394"/>
                </a:lnTo>
                <a:lnTo>
                  <a:pt x="143168" y="342209"/>
                </a:lnTo>
                <a:lnTo>
                  <a:pt x="138175" y="317500"/>
                </a:lnTo>
                <a:lnTo>
                  <a:pt x="138175" y="158750"/>
                </a:lnTo>
                <a:lnTo>
                  <a:pt x="0" y="107822"/>
                </a:lnTo>
                <a:lnTo>
                  <a:pt x="138175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89982" y="5207965"/>
            <a:ext cx="2190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70" dirty="0">
                <a:latin typeface="Arial"/>
                <a:cs typeface="Arial"/>
              </a:rPr>
              <a:t>section </a:t>
            </a:r>
            <a:r>
              <a:rPr sz="1800" spc="-100" dirty="0">
                <a:latin typeface="Arial"/>
                <a:cs typeface="Arial"/>
              </a:rPr>
              <a:t>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optional.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29</a:t>
            </a:fld>
            <a:endParaRPr lang="en-US" spc="-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0" kern="1200" spc="-90" dirty="0"/>
              <a:t>Set </a:t>
            </a:r>
            <a:r>
              <a:rPr lang="en-US" sz="2400" b="0" kern="1200" spc="-90" dirty="0"/>
              <a:t>of classes that describes the data </a:t>
            </a:r>
            <a:r>
              <a:rPr lang="en-US" sz="2400" b="0" kern="1200" spc="-90" dirty="0"/>
              <a:t>we are </a:t>
            </a:r>
            <a:r>
              <a:rPr lang="en-US" sz="2400" b="0" kern="1200" spc="-90" dirty="0"/>
              <a:t>working </a:t>
            </a:r>
            <a:r>
              <a:rPr lang="en-US" sz="2400" b="0" kern="1200" spc="-90" dirty="0"/>
              <a:t>with</a:t>
            </a:r>
            <a:endParaRPr lang="en-US" sz="2400" b="0" kern="1200" spc="-90" dirty="0"/>
          </a:p>
          <a:p>
            <a:pPr marL="355600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0" kern="1200" spc="-90" dirty="0"/>
              <a:t>Rules </a:t>
            </a:r>
            <a:r>
              <a:rPr lang="en-US" sz="2400" b="0" kern="1200" spc="-90" dirty="0"/>
              <a:t>for how the data can </a:t>
            </a:r>
            <a:r>
              <a:rPr lang="en-US" sz="2400" b="0" kern="1200" spc="-90" dirty="0"/>
              <a:t>be changed and manipulated</a:t>
            </a:r>
          </a:p>
          <a:p>
            <a:pPr marL="355600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0" kern="1200" spc="-90" dirty="0"/>
              <a:t>May contain data validation rules</a:t>
            </a:r>
          </a:p>
          <a:p>
            <a:pPr marL="355600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0" kern="1200" spc="-90" dirty="0"/>
              <a:t>Often </a:t>
            </a:r>
            <a:r>
              <a:rPr lang="en-US" sz="2400" b="0" kern="1200" spc="-90" dirty="0"/>
              <a:t>encapsulate data stored in a database </a:t>
            </a:r>
            <a:endParaRPr lang="en-US" sz="2400" b="0" kern="1200" spc="-90" dirty="0"/>
          </a:p>
          <a:p>
            <a:pPr marL="812800" lvl="2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kern="1200" spc="-90" dirty="0">
                <a:solidFill>
                  <a:schemeClr val="tx1"/>
                </a:solidFill>
                <a:latin typeface="Arial"/>
                <a:cs typeface="Arial"/>
              </a:rPr>
              <a:t>as well as code </a:t>
            </a:r>
            <a:r>
              <a:rPr lang="en-US" sz="2400" kern="1200" spc="-90" dirty="0">
                <a:solidFill>
                  <a:schemeClr val="tx1"/>
                </a:solidFill>
                <a:latin typeface="Arial"/>
                <a:cs typeface="Arial"/>
              </a:rPr>
              <a:t>used </a:t>
            </a:r>
            <a:r>
              <a:rPr lang="en-US" sz="2400" kern="1200" spc="-90" dirty="0">
                <a:solidFill>
                  <a:schemeClr val="tx1"/>
                </a:solidFill>
                <a:latin typeface="Arial"/>
                <a:cs typeface="Arial"/>
              </a:rPr>
              <a:t>to manipulate the data</a:t>
            </a:r>
          </a:p>
          <a:p>
            <a:pPr marL="355600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0" kern="1200" spc="-90" dirty="0"/>
              <a:t>Most </a:t>
            </a:r>
            <a:r>
              <a:rPr lang="en-US" sz="2400" b="0" kern="1200" spc="-90" dirty="0"/>
              <a:t>likely </a:t>
            </a:r>
            <a:r>
              <a:rPr lang="en-US" sz="2400" b="0" kern="1200" spc="-90" dirty="0"/>
              <a:t>a Data </a:t>
            </a:r>
            <a:r>
              <a:rPr lang="en-US" sz="2400" b="0" kern="1200" spc="-90" dirty="0"/>
              <a:t>Access Layer of some </a:t>
            </a:r>
            <a:r>
              <a:rPr lang="en-US" sz="2400" b="0" kern="1200" spc="-90" dirty="0"/>
              <a:t>kind</a:t>
            </a:r>
          </a:p>
          <a:p>
            <a:pPr marL="355600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b="0" kern="1200" spc="-90" dirty="0"/>
              <a:t>Apart from giving the data </a:t>
            </a:r>
            <a:r>
              <a:rPr lang="en-US" sz="2400" b="0" kern="1200" spc="-90" dirty="0"/>
              <a:t>objects</a:t>
            </a:r>
          </a:p>
          <a:p>
            <a:pPr marL="812800" lvl="2" indent="-342900" algn="l" rtl="0">
              <a:lnSpc>
                <a:spcPct val="12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kern="1200" spc="-90" dirty="0">
                <a:solidFill>
                  <a:schemeClr val="tx1"/>
                </a:solidFill>
                <a:latin typeface="Arial"/>
                <a:cs typeface="Arial"/>
              </a:rPr>
              <a:t>It </a:t>
            </a:r>
            <a:r>
              <a:rPr lang="en-US" sz="2400" kern="1200" spc="-90" dirty="0">
                <a:solidFill>
                  <a:schemeClr val="tx1"/>
                </a:solidFill>
                <a:latin typeface="Arial"/>
                <a:cs typeface="Arial"/>
              </a:rPr>
              <a:t>doesn't have significance in the </a:t>
            </a:r>
            <a:r>
              <a:rPr lang="en-US" sz="2400" kern="1200" spc="-90" dirty="0">
                <a:solidFill>
                  <a:schemeClr val="tx1"/>
                </a:solidFill>
                <a:latin typeface="Arial"/>
                <a:cs typeface="Arial"/>
              </a:rPr>
              <a:t>framework</a:t>
            </a:r>
            <a:endParaRPr lang="en-US" sz="2400" kern="1200" spc="-9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http://men.plovdivweek.com/js/ckfinder/userfiles/images/Bruklin2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96" y="3099608"/>
            <a:ext cx="1840631" cy="246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3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8749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461594"/>
            <a:ext cx="7291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Master </a:t>
            </a:r>
            <a:r>
              <a:rPr spc="-285" dirty="0"/>
              <a:t>page </a:t>
            </a:r>
            <a:r>
              <a:rPr spc="-254" dirty="0"/>
              <a:t>– </a:t>
            </a:r>
            <a:r>
              <a:rPr spc="-155" dirty="0"/>
              <a:t>section</a:t>
            </a:r>
            <a:r>
              <a:rPr spc="-335" dirty="0"/>
              <a:t> </a:t>
            </a:r>
            <a:r>
              <a:rPr spc="-150" dirty="0"/>
              <a:t>overrides</a:t>
            </a:r>
          </a:p>
        </p:txBody>
      </p:sp>
      <p:sp>
        <p:nvSpPr>
          <p:cNvPr id="3" name="object 3"/>
          <p:cNvSpPr/>
          <p:nvPr/>
        </p:nvSpPr>
        <p:spPr>
          <a:xfrm>
            <a:off x="4437817" y="1609308"/>
            <a:ext cx="4326754" cy="39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407" y="1920614"/>
            <a:ext cx="3638260" cy="3763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535" y="3703320"/>
            <a:ext cx="1316736" cy="329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5535" y="4768596"/>
            <a:ext cx="1316736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9740" y="3552444"/>
            <a:ext cx="2662427" cy="402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7420" y="3503676"/>
            <a:ext cx="1812035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8634" y="3581400"/>
            <a:ext cx="2564765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8634" y="3581400"/>
            <a:ext cx="2564765" cy="304800"/>
          </a:xfrm>
          <a:custGeom>
            <a:avLst/>
            <a:gdLst/>
            <a:ahLst/>
            <a:cxnLst/>
            <a:rect l="l" t="t" r="r" b="b"/>
            <a:pathLst>
              <a:path w="2564765" h="304800">
                <a:moveTo>
                  <a:pt x="126364" y="50800"/>
                </a:moveTo>
                <a:lnTo>
                  <a:pt x="130355" y="31021"/>
                </a:lnTo>
                <a:lnTo>
                  <a:pt x="141239" y="14874"/>
                </a:lnTo>
                <a:lnTo>
                  <a:pt x="157386" y="3990"/>
                </a:lnTo>
                <a:lnTo>
                  <a:pt x="177164" y="0"/>
                </a:lnTo>
                <a:lnTo>
                  <a:pt x="532764" y="0"/>
                </a:lnTo>
                <a:lnTo>
                  <a:pt x="1142364" y="0"/>
                </a:lnTo>
                <a:lnTo>
                  <a:pt x="2513965" y="0"/>
                </a:lnTo>
                <a:lnTo>
                  <a:pt x="2533743" y="3990"/>
                </a:lnTo>
                <a:lnTo>
                  <a:pt x="2549890" y="14874"/>
                </a:lnTo>
                <a:lnTo>
                  <a:pt x="2560774" y="31021"/>
                </a:lnTo>
                <a:lnTo>
                  <a:pt x="2564765" y="50800"/>
                </a:lnTo>
                <a:lnTo>
                  <a:pt x="2564765" y="177800"/>
                </a:lnTo>
                <a:lnTo>
                  <a:pt x="2564765" y="254000"/>
                </a:lnTo>
                <a:lnTo>
                  <a:pt x="2560774" y="273778"/>
                </a:lnTo>
                <a:lnTo>
                  <a:pt x="2549890" y="289925"/>
                </a:lnTo>
                <a:lnTo>
                  <a:pt x="2533743" y="300809"/>
                </a:lnTo>
                <a:lnTo>
                  <a:pt x="2513965" y="304800"/>
                </a:lnTo>
                <a:lnTo>
                  <a:pt x="1142364" y="304800"/>
                </a:lnTo>
                <a:lnTo>
                  <a:pt x="532764" y="304800"/>
                </a:lnTo>
                <a:lnTo>
                  <a:pt x="177164" y="304800"/>
                </a:lnTo>
                <a:lnTo>
                  <a:pt x="157386" y="300809"/>
                </a:lnTo>
                <a:lnTo>
                  <a:pt x="141239" y="289925"/>
                </a:lnTo>
                <a:lnTo>
                  <a:pt x="130355" y="273778"/>
                </a:lnTo>
                <a:lnTo>
                  <a:pt x="126364" y="254000"/>
                </a:lnTo>
                <a:lnTo>
                  <a:pt x="0" y="211327"/>
                </a:lnTo>
                <a:lnTo>
                  <a:pt x="126364" y="177800"/>
                </a:lnTo>
                <a:lnTo>
                  <a:pt x="126364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5186" y="3569334"/>
            <a:ext cx="147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Named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section.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5940" y="4619244"/>
            <a:ext cx="2662427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03620" y="4570476"/>
            <a:ext cx="1812035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834" y="4648200"/>
            <a:ext cx="2564765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4834" y="4648200"/>
            <a:ext cx="2564765" cy="304800"/>
          </a:xfrm>
          <a:custGeom>
            <a:avLst/>
            <a:gdLst/>
            <a:ahLst/>
            <a:cxnLst/>
            <a:rect l="l" t="t" r="r" b="b"/>
            <a:pathLst>
              <a:path w="2564765" h="304800">
                <a:moveTo>
                  <a:pt x="126364" y="50800"/>
                </a:moveTo>
                <a:lnTo>
                  <a:pt x="130355" y="31021"/>
                </a:lnTo>
                <a:lnTo>
                  <a:pt x="141239" y="14874"/>
                </a:lnTo>
                <a:lnTo>
                  <a:pt x="157386" y="3990"/>
                </a:lnTo>
                <a:lnTo>
                  <a:pt x="177164" y="0"/>
                </a:lnTo>
                <a:lnTo>
                  <a:pt x="532764" y="0"/>
                </a:lnTo>
                <a:lnTo>
                  <a:pt x="1142364" y="0"/>
                </a:lnTo>
                <a:lnTo>
                  <a:pt x="2513965" y="0"/>
                </a:lnTo>
                <a:lnTo>
                  <a:pt x="2533743" y="3990"/>
                </a:lnTo>
                <a:lnTo>
                  <a:pt x="2549890" y="14874"/>
                </a:lnTo>
                <a:lnTo>
                  <a:pt x="2560774" y="31021"/>
                </a:lnTo>
                <a:lnTo>
                  <a:pt x="2564765" y="50800"/>
                </a:lnTo>
                <a:lnTo>
                  <a:pt x="2564765" y="177800"/>
                </a:lnTo>
                <a:lnTo>
                  <a:pt x="2564765" y="254000"/>
                </a:lnTo>
                <a:lnTo>
                  <a:pt x="2560774" y="273778"/>
                </a:lnTo>
                <a:lnTo>
                  <a:pt x="2549890" y="289925"/>
                </a:lnTo>
                <a:lnTo>
                  <a:pt x="2533743" y="300809"/>
                </a:lnTo>
                <a:lnTo>
                  <a:pt x="2513965" y="304800"/>
                </a:lnTo>
                <a:lnTo>
                  <a:pt x="1142364" y="304800"/>
                </a:lnTo>
                <a:lnTo>
                  <a:pt x="532764" y="304800"/>
                </a:lnTo>
                <a:lnTo>
                  <a:pt x="177164" y="304800"/>
                </a:lnTo>
                <a:lnTo>
                  <a:pt x="157386" y="300809"/>
                </a:lnTo>
                <a:lnTo>
                  <a:pt x="141239" y="289925"/>
                </a:lnTo>
                <a:lnTo>
                  <a:pt x="130355" y="273778"/>
                </a:lnTo>
                <a:lnTo>
                  <a:pt x="126364" y="254000"/>
                </a:lnTo>
                <a:lnTo>
                  <a:pt x="0" y="211327"/>
                </a:lnTo>
                <a:lnTo>
                  <a:pt x="126364" y="177800"/>
                </a:lnTo>
                <a:lnTo>
                  <a:pt x="126364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1386" y="4636389"/>
            <a:ext cx="147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Named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section.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30</a:t>
            </a:fld>
            <a:endParaRPr lang="en-US"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80" y="461594"/>
            <a:ext cx="5870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Master </a:t>
            </a:r>
            <a:r>
              <a:rPr spc="-285" dirty="0"/>
              <a:t>page </a:t>
            </a:r>
            <a:r>
              <a:rPr spc="-254" dirty="0"/>
              <a:t>– </a:t>
            </a:r>
            <a:r>
              <a:rPr spc="-95" dirty="0"/>
              <a:t>result</a:t>
            </a:r>
            <a:r>
              <a:rPr spc="-340" dirty="0"/>
              <a:t> </a:t>
            </a:r>
            <a:r>
              <a:rPr spc="-10" dirty="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385072"/>
            <a:ext cx="4087905" cy="519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31</a:t>
            </a:fld>
            <a:endParaRPr lang="en-US"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336" y="461594"/>
            <a:ext cx="6035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Re-usable </a:t>
            </a:r>
            <a:r>
              <a:rPr spc="-220" dirty="0"/>
              <a:t>“HTML</a:t>
            </a:r>
            <a:r>
              <a:rPr spc="-254" dirty="0"/>
              <a:t> </a:t>
            </a:r>
            <a:r>
              <a:rPr spc="-150" dirty="0"/>
              <a:t>Helpers”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61746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14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Methods that can be invoked  within code-blocks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Encapsulate generating HTML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Implemented using pure code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Work with Razor engine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6325" y="3733800"/>
            <a:ext cx="4029075" cy="230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5432" y="5000244"/>
            <a:ext cx="2523744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9148" y="4989576"/>
            <a:ext cx="2278379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5029200"/>
            <a:ext cx="2425954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200" y="5029200"/>
            <a:ext cx="2426335" cy="381000"/>
          </a:xfrm>
          <a:custGeom>
            <a:avLst/>
            <a:gdLst/>
            <a:ahLst/>
            <a:cxnLst/>
            <a:rect l="l" t="t" r="r" b="b"/>
            <a:pathLst>
              <a:path w="2426335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289050" y="0"/>
                </a:lnTo>
                <a:lnTo>
                  <a:pt x="1841500" y="0"/>
                </a:lnTo>
                <a:lnTo>
                  <a:pt x="2146300" y="0"/>
                </a:lnTo>
                <a:lnTo>
                  <a:pt x="2171009" y="4992"/>
                </a:lnTo>
                <a:lnTo>
                  <a:pt x="2191194" y="18605"/>
                </a:lnTo>
                <a:lnTo>
                  <a:pt x="2204807" y="38790"/>
                </a:lnTo>
                <a:lnTo>
                  <a:pt x="2209800" y="63500"/>
                </a:lnTo>
                <a:lnTo>
                  <a:pt x="2209800" y="222250"/>
                </a:lnTo>
                <a:lnTo>
                  <a:pt x="2425954" y="286131"/>
                </a:lnTo>
                <a:lnTo>
                  <a:pt x="2209800" y="317500"/>
                </a:lnTo>
                <a:lnTo>
                  <a:pt x="2204807" y="342209"/>
                </a:lnTo>
                <a:lnTo>
                  <a:pt x="2191194" y="362394"/>
                </a:lnTo>
                <a:lnTo>
                  <a:pt x="2171009" y="376007"/>
                </a:lnTo>
                <a:lnTo>
                  <a:pt x="2146300" y="381000"/>
                </a:lnTo>
                <a:lnTo>
                  <a:pt x="1841500" y="381000"/>
                </a:lnTo>
                <a:lnTo>
                  <a:pt x="128905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57169" y="5055489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Built-in </a:t>
            </a:r>
            <a:r>
              <a:rPr sz="1800" spc="-160" dirty="0">
                <a:latin typeface="Arial"/>
                <a:cs typeface="Arial"/>
              </a:rPr>
              <a:t>HTML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helper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32</a:t>
            </a:fld>
            <a:endParaRPr lang="en-US" spc="-6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461594"/>
            <a:ext cx="5894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Define </a:t>
            </a:r>
            <a:r>
              <a:rPr spc="-100" dirty="0"/>
              <a:t>own </a:t>
            </a:r>
            <a:r>
              <a:rPr spc="-370" dirty="0"/>
              <a:t>HTML</a:t>
            </a:r>
            <a:r>
              <a:rPr spc="-509" dirty="0"/>
              <a:t> </a:t>
            </a:r>
            <a:r>
              <a:rPr spc="-175" dirty="0"/>
              <a:t>helpers</a:t>
            </a:r>
          </a:p>
        </p:txBody>
      </p:sp>
      <p:sp>
        <p:nvSpPr>
          <p:cNvPr id="3" name="object 3"/>
          <p:cNvSpPr/>
          <p:nvPr/>
        </p:nvSpPr>
        <p:spPr>
          <a:xfrm>
            <a:off x="466725" y="2390775"/>
            <a:ext cx="3971925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3450" y="4019550"/>
            <a:ext cx="3667125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6135" y="2561844"/>
            <a:ext cx="2846832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1979" y="2551176"/>
            <a:ext cx="2528316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5920" y="2590800"/>
            <a:ext cx="2748279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5920" y="2590800"/>
            <a:ext cx="2748280" cy="381000"/>
          </a:xfrm>
          <a:custGeom>
            <a:avLst/>
            <a:gdLst/>
            <a:ahLst/>
            <a:cxnLst/>
            <a:rect l="l" t="t" r="r" b="b"/>
            <a:pathLst>
              <a:path w="2748279" h="381000">
                <a:moveTo>
                  <a:pt x="233679" y="63500"/>
                </a:moveTo>
                <a:lnTo>
                  <a:pt x="238672" y="38790"/>
                </a:lnTo>
                <a:lnTo>
                  <a:pt x="252285" y="18605"/>
                </a:lnTo>
                <a:lnTo>
                  <a:pt x="272470" y="4992"/>
                </a:lnTo>
                <a:lnTo>
                  <a:pt x="297179" y="0"/>
                </a:lnTo>
                <a:lnTo>
                  <a:pt x="652779" y="0"/>
                </a:lnTo>
                <a:lnTo>
                  <a:pt x="1281429" y="0"/>
                </a:lnTo>
                <a:lnTo>
                  <a:pt x="2684779" y="0"/>
                </a:lnTo>
                <a:lnTo>
                  <a:pt x="2709489" y="4992"/>
                </a:lnTo>
                <a:lnTo>
                  <a:pt x="2729674" y="18605"/>
                </a:lnTo>
                <a:lnTo>
                  <a:pt x="2743287" y="38790"/>
                </a:lnTo>
                <a:lnTo>
                  <a:pt x="2748279" y="63500"/>
                </a:lnTo>
                <a:lnTo>
                  <a:pt x="2748279" y="158750"/>
                </a:lnTo>
                <a:lnTo>
                  <a:pt x="2748279" y="317500"/>
                </a:lnTo>
                <a:lnTo>
                  <a:pt x="2743287" y="342209"/>
                </a:lnTo>
                <a:lnTo>
                  <a:pt x="2729674" y="362394"/>
                </a:lnTo>
                <a:lnTo>
                  <a:pt x="2709489" y="376007"/>
                </a:lnTo>
                <a:lnTo>
                  <a:pt x="2684779" y="381000"/>
                </a:lnTo>
                <a:lnTo>
                  <a:pt x="1281429" y="381000"/>
                </a:lnTo>
                <a:lnTo>
                  <a:pt x="652779" y="381000"/>
                </a:lnTo>
                <a:lnTo>
                  <a:pt x="297179" y="381000"/>
                </a:lnTo>
                <a:lnTo>
                  <a:pt x="272470" y="376007"/>
                </a:lnTo>
                <a:lnTo>
                  <a:pt x="252285" y="362394"/>
                </a:lnTo>
                <a:lnTo>
                  <a:pt x="238672" y="342209"/>
                </a:lnTo>
                <a:lnTo>
                  <a:pt x="233679" y="317500"/>
                </a:lnTo>
                <a:lnTo>
                  <a:pt x="233679" y="158750"/>
                </a:lnTo>
                <a:lnTo>
                  <a:pt x="0" y="107823"/>
                </a:lnTo>
                <a:lnTo>
                  <a:pt x="233679" y="63500"/>
                </a:lnTo>
                <a:close/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2032" y="4924044"/>
            <a:ext cx="2807208" cy="478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6604" y="4913376"/>
            <a:ext cx="2601468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0800" y="4953000"/>
            <a:ext cx="2708783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4953000"/>
            <a:ext cx="2708910" cy="381000"/>
          </a:xfrm>
          <a:custGeom>
            <a:avLst/>
            <a:gdLst/>
            <a:ahLst/>
            <a:cxnLst/>
            <a:rect l="l" t="t" r="r" b="b"/>
            <a:pathLst>
              <a:path w="270891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451100" y="0"/>
                </a:lnTo>
                <a:lnTo>
                  <a:pt x="2475809" y="4992"/>
                </a:lnTo>
                <a:lnTo>
                  <a:pt x="2495994" y="18605"/>
                </a:lnTo>
                <a:lnTo>
                  <a:pt x="2509607" y="38790"/>
                </a:lnTo>
                <a:lnTo>
                  <a:pt x="2514600" y="63500"/>
                </a:lnTo>
                <a:lnTo>
                  <a:pt x="2708783" y="107823"/>
                </a:lnTo>
                <a:lnTo>
                  <a:pt x="2514600" y="158750"/>
                </a:lnTo>
                <a:lnTo>
                  <a:pt x="2514600" y="317500"/>
                </a:lnTo>
                <a:lnTo>
                  <a:pt x="2509607" y="342209"/>
                </a:lnTo>
                <a:lnTo>
                  <a:pt x="2495994" y="362394"/>
                </a:lnTo>
                <a:lnTo>
                  <a:pt x="2475809" y="376007"/>
                </a:lnTo>
                <a:lnTo>
                  <a:pt x="2451100" y="381000"/>
                </a:lnTo>
                <a:lnTo>
                  <a:pt x="2095500" y="381000"/>
                </a:lnTo>
                <a:lnTo>
                  <a:pt x="146685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1587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14625" y="4979289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HTML </a:t>
            </a:r>
            <a:r>
              <a:rPr sz="1800" spc="-70" dirty="0">
                <a:latin typeface="Arial"/>
                <a:cs typeface="Arial"/>
              </a:rPr>
              <a:t>Helper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Invocation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4631" y="1571244"/>
            <a:ext cx="2078736" cy="998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587" y="1575816"/>
            <a:ext cx="2017776" cy="704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" y="1600200"/>
            <a:ext cx="1981200" cy="9004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" y="1600200"/>
            <a:ext cx="1981200" cy="900430"/>
          </a:xfrm>
          <a:custGeom>
            <a:avLst/>
            <a:gdLst/>
            <a:ahLst/>
            <a:cxnLst/>
            <a:rect l="l" t="t" r="r" b="b"/>
            <a:pathLst>
              <a:path w="1981200" h="90043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330200" y="0"/>
                </a:lnTo>
                <a:lnTo>
                  <a:pt x="825500" y="0"/>
                </a:lnTo>
                <a:lnTo>
                  <a:pt x="1866900" y="0"/>
                </a:lnTo>
                <a:lnTo>
                  <a:pt x="1911387" y="8983"/>
                </a:lnTo>
                <a:lnTo>
                  <a:pt x="1947719" y="33480"/>
                </a:lnTo>
                <a:lnTo>
                  <a:pt x="1972216" y="69812"/>
                </a:lnTo>
                <a:lnTo>
                  <a:pt x="1981200" y="114300"/>
                </a:lnTo>
                <a:lnTo>
                  <a:pt x="1981200" y="400050"/>
                </a:lnTo>
                <a:lnTo>
                  <a:pt x="1981200" y="571500"/>
                </a:lnTo>
                <a:lnTo>
                  <a:pt x="1972216" y="615987"/>
                </a:lnTo>
                <a:lnTo>
                  <a:pt x="1947719" y="652319"/>
                </a:lnTo>
                <a:lnTo>
                  <a:pt x="1911387" y="676816"/>
                </a:lnTo>
                <a:lnTo>
                  <a:pt x="1866900" y="685800"/>
                </a:lnTo>
                <a:lnTo>
                  <a:pt x="825500" y="685800"/>
                </a:lnTo>
                <a:lnTo>
                  <a:pt x="559231" y="900429"/>
                </a:lnTo>
                <a:lnTo>
                  <a:pt x="3302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1329" y="1641094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672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@helper  </a:t>
            </a:r>
            <a:r>
              <a:rPr sz="1800" spc="-65" dirty="0">
                <a:latin typeface="Arial"/>
                <a:cs typeface="Arial"/>
              </a:rPr>
              <a:t>declarative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5467" y="3095244"/>
            <a:ext cx="3619499" cy="710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3128" y="3063239"/>
            <a:ext cx="3262883" cy="7040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5125" y="3124200"/>
            <a:ext cx="3521075" cy="6126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5125" y="3124200"/>
            <a:ext cx="3521075" cy="612775"/>
          </a:xfrm>
          <a:custGeom>
            <a:avLst/>
            <a:gdLst/>
            <a:ahLst/>
            <a:cxnLst/>
            <a:rect l="l" t="t" r="r" b="b"/>
            <a:pathLst>
              <a:path w="3521075" h="612775">
                <a:moveTo>
                  <a:pt x="244475" y="102108"/>
                </a:moveTo>
                <a:lnTo>
                  <a:pt x="252499" y="62364"/>
                </a:lnTo>
                <a:lnTo>
                  <a:pt x="274383" y="29908"/>
                </a:lnTo>
                <a:lnTo>
                  <a:pt x="306839" y="8024"/>
                </a:lnTo>
                <a:lnTo>
                  <a:pt x="346583" y="0"/>
                </a:lnTo>
                <a:lnTo>
                  <a:pt x="790575" y="0"/>
                </a:lnTo>
                <a:lnTo>
                  <a:pt x="1609725" y="0"/>
                </a:lnTo>
                <a:lnTo>
                  <a:pt x="3418967" y="0"/>
                </a:lnTo>
                <a:lnTo>
                  <a:pt x="3458710" y="8024"/>
                </a:lnTo>
                <a:lnTo>
                  <a:pt x="3491166" y="29908"/>
                </a:lnTo>
                <a:lnTo>
                  <a:pt x="3513050" y="62364"/>
                </a:lnTo>
                <a:lnTo>
                  <a:pt x="3521075" y="102108"/>
                </a:lnTo>
                <a:lnTo>
                  <a:pt x="3521075" y="255270"/>
                </a:lnTo>
                <a:lnTo>
                  <a:pt x="3521075" y="510539"/>
                </a:lnTo>
                <a:lnTo>
                  <a:pt x="3513050" y="550283"/>
                </a:lnTo>
                <a:lnTo>
                  <a:pt x="3491166" y="582739"/>
                </a:lnTo>
                <a:lnTo>
                  <a:pt x="3458710" y="604623"/>
                </a:lnTo>
                <a:lnTo>
                  <a:pt x="3418967" y="612648"/>
                </a:lnTo>
                <a:lnTo>
                  <a:pt x="1609725" y="612648"/>
                </a:lnTo>
                <a:lnTo>
                  <a:pt x="790575" y="612648"/>
                </a:lnTo>
                <a:lnTo>
                  <a:pt x="346583" y="612648"/>
                </a:lnTo>
                <a:lnTo>
                  <a:pt x="306839" y="604623"/>
                </a:lnTo>
                <a:lnTo>
                  <a:pt x="274383" y="582739"/>
                </a:lnTo>
                <a:lnTo>
                  <a:pt x="252499" y="550283"/>
                </a:lnTo>
                <a:lnTo>
                  <a:pt x="244475" y="510539"/>
                </a:lnTo>
                <a:lnTo>
                  <a:pt x="244475" y="255270"/>
                </a:lnTo>
                <a:lnTo>
                  <a:pt x="0" y="174878"/>
                </a:lnTo>
                <a:lnTo>
                  <a:pt x="244475" y="102108"/>
                </a:lnTo>
                <a:close/>
              </a:path>
            </a:pathLst>
          </a:custGeom>
          <a:ln w="12699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80382" y="2616834"/>
            <a:ext cx="291274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HTML </a:t>
            </a:r>
            <a:r>
              <a:rPr sz="1800" spc="-70" dirty="0">
                <a:latin typeface="Arial"/>
                <a:cs typeface="Arial"/>
              </a:rPr>
              <a:t>Helper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9715" marR="5080" indent="-207645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HTML </a:t>
            </a:r>
            <a:r>
              <a:rPr sz="1800" spc="-70" dirty="0">
                <a:latin typeface="Arial"/>
                <a:cs typeface="Arial"/>
              </a:rPr>
              <a:t>Helper should </a:t>
            </a:r>
            <a:r>
              <a:rPr sz="1800" spc="-85" dirty="0">
                <a:latin typeface="Arial"/>
                <a:cs typeface="Arial"/>
              </a:rPr>
              <a:t>be placed 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Views\Helper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directory.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2032" y="1571244"/>
            <a:ext cx="3374136" cy="1039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9651" y="1575816"/>
            <a:ext cx="3357372" cy="704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0800" y="1600200"/>
            <a:ext cx="3276600" cy="9414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0800" y="1600200"/>
            <a:ext cx="3276600" cy="941705"/>
          </a:xfrm>
          <a:custGeom>
            <a:avLst/>
            <a:gdLst/>
            <a:ahLst/>
            <a:cxnLst/>
            <a:rect l="l" t="t" r="r" b="b"/>
            <a:pathLst>
              <a:path w="3276600" h="941705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46100" y="0"/>
                </a:lnTo>
                <a:lnTo>
                  <a:pt x="1365250" y="0"/>
                </a:lnTo>
                <a:lnTo>
                  <a:pt x="3162300" y="0"/>
                </a:lnTo>
                <a:lnTo>
                  <a:pt x="3206787" y="8983"/>
                </a:lnTo>
                <a:lnTo>
                  <a:pt x="3243119" y="33480"/>
                </a:lnTo>
                <a:lnTo>
                  <a:pt x="3267616" y="69812"/>
                </a:lnTo>
                <a:lnTo>
                  <a:pt x="3276600" y="114300"/>
                </a:lnTo>
                <a:lnTo>
                  <a:pt x="3276600" y="400050"/>
                </a:lnTo>
                <a:lnTo>
                  <a:pt x="3276600" y="571500"/>
                </a:lnTo>
                <a:lnTo>
                  <a:pt x="3267616" y="615987"/>
                </a:lnTo>
                <a:lnTo>
                  <a:pt x="3243119" y="652319"/>
                </a:lnTo>
                <a:lnTo>
                  <a:pt x="3206787" y="676816"/>
                </a:lnTo>
                <a:lnTo>
                  <a:pt x="3162300" y="685800"/>
                </a:lnTo>
                <a:lnTo>
                  <a:pt x="1365250" y="685800"/>
                </a:lnTo>
                <a:lnTo>
                  <a:pt x="924940" y="941451"/>
                </a:lnTo>
                <a:lnTo>
                  <a:pt x="5461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40005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17673" y="1641094"/>
            <a:ext cx="302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Helper’s </a:t>
            </a:r>
            <a:r>
              <a:rPr sz="1800" spc="-80" dirty="0">
                <a:latin typeface="Arial"/>
                <a:cs typeface="Arial"/>
              </a:rPr>
              <a:t>parameters </a:t>
            </a:r>
            <a:r>
              <a:rPr sz="1800" spc="-15" dirty="0">
                <a:latin typeface="Arial"/>
                <a:cs typeface="Arial"/>
              </a:rPr>
              <a:t>(full  </a:t>
            </a:r>
            <a:r>
              <a:rPr sz="1800" spc="-105" dirty="0">
                <a:latin typeface="Arial"/>
                <a:cs typeface="Arial"/>
              </a:rPr>
              <a:t>language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90" dirty="0">
                <a:latin typeface="Arial"/>
                <a:cs typeface="Arial"/>
              </a:rPr>
              <a:t>ebugging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support)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33</a:t>
            </a:fld>
            <a:endParaRPr lang="en-US"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029" y="461594"/>
            <a:ext cx="486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Visual </a:t>
            </a:r>
            <a:r>
              <a:rPr spc="-170" dirty="0"/>
              <a:t>Studio</a:t>
            </a:r>
            <a:r>
              <a:rPr spc="-280" dirty="0"/>
              <a:t> </a:t>
            </a:r>
            <a:r>
              <a:rPr spc="-100" dirty="0"/>
              <a:t>support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524000"/>
            <a:ext cx="6934200" cy="4860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34</a:t>
            </a:fld>
            <a:endParaRPr lang="en-US"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0" y="461594"/>
            <a:ext cx="47429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Razor –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5560060" cy="29835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good new view engine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Code-focused templating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Fast and expressive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Compact syntax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Integrated with C# and VB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7908289" y="6464909"/>
            <a:ext cx="831481" cy="153888"/>
          </a:xfrm>
        </p:spPr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mtClean="0"/>
              <a:pPr marL="25400" algn="r">
                <a:lnSpc>
                  <a:spcPts val="1240"/>
                </a:lnSpc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60" y="1432127"/>
            <a:ext cx="8132339" cy="3362459"/>
          </a:xfrm>
        </p:spPr>
        <p:txBody>
          <a:bodyPr/>
          <a:lstStyle/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Defines how the application’s user interface (UI) will be displayed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May support master views (layouts) 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May support sub-views (partial views or controls)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Web: Template to dynamically generate 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4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41823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607565"/>
            <a:ext cx="7972425" cy="4139595"/>
          </a:xfrm>
        </p:spPr>
        <p:txBody>
          <a:bodyPr/>
          <a:lstStyle/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The core MVC component – holds the logic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Process the requests with the help of views and models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A set of classes that </a:t>
            </a:r>
            <a:r>
              <a:rPr lang="en-US" sz="2800" b="0" kern="1200" spc="-90" dirty="0"/>
              <a:t>handles</a:t>
            </a:r>
          </a:p>
          <a:p>
            <a:pPr marL="812800" lvl="2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ommunication </a:t>
            </a: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from the </a:t>
            </a: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user</a:t>
            </a:r>
          </a:p>
          <a:p>
            <a:pPr marL="812800" lvl="2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Overall application flow</a:t>
            </a:r>
          </a:p>
          <a:p>
            <a:pPr marL="812800" lvl="2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Application-specific </a:t>
            </a: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logic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Every controller has one or more "</a:t>
            </a:r>
            <a:r>
              <a:rPr lang="en-US" sz="2800" b="0" kern="1200" spc="-90"/>
              <a:t>actions</a:t>
            </a:r>
            <a:r>
              <a:rPr lang="en-US" sz="2800" b="0" kern="1200" spc="-90" smtClean="0"/>
              <a:t>"</a:t>
            </a:r>
            <a:endParaRPr lang="en-US" sz="2800" b="0" kern="1200" spc="-9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5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314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060" y="1447800"/>
            <a:ext cx="8056140" cy="4570482"/>
          </a:xfrm>
        </p:spPr>
        <p:txBody>
          <a:bodyPr/>
          <a:lstStyle/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Incoming request routed to </a:t>
            </a:r>
            <a:r>
              <a:rPr lang="en-US" sz="2800" b="0" kern="1200" spc="-90" dirty="0"/>
              <a:t>Controller</a:t>
            </a:r>
          </a:p>
          <a:p>
            <a:pPr marL="812800" lvl="2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For web: HTTP request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Controller processes request and creates presentation </a:t>
            </a:r>
            <a:r>
              <a:rPr lang="en-US" sz="2800" b="0" kern="1200" spc="-90" dirty="0"/>
              <a:t>Model</a:t>
            </a:r>
          </a:p>
          <a:p>
            <a:pPr marL="812800" lvl="2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kern="1200" spc="-90" dirty="0">
                <a:solidFill>
                  <a:schemeClr val="tx1"/>
                </a:solidFill>
                <a:latin typeface="Arial"/>
                <a:cs typeface="Arial"/>
              </a:rPr>
              <a:t>Controller also selects appropriate result (view)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Model is passed to View</a:t>
            </a:r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View transforms Model into appropriate output </a:t>
            </a:r>
            <a:r>
              <a:rPr lang="en-US" sz="2800" b="0" kern="1200" spc="-90" dirty="0"/>
              <a:t>format (HTML)</a:t>
            </a:r>
            <a:endParaRPr lang="en-US" sz="2800" b="0" kern="1200" spc="-90" dirty="0"/>
          </a:p>
          <a:p>
            <a:pPr marL="355600" indent="-342900" algn="l" rtl="0"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b="0" kern="1200" spc="-90" dirty="0"/>
              <a:t>Response is </a:t>
            </a:r>
            <a:r>
              <a:rPr lang="en-US" sz="2800" b="0" kern="1200" spc="-90" dirty="0"/>
              <a:t>rendered (HTTP response)</a:t>
            </a:r>
            <a:endParaRPr lang="en-US" sz="2800" b="0" kern="1200" spc="-9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6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7472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7069" y="5751607"/>
            <a:ext cx="321700" cy="14739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700305" y="1771218"/>
            <a:ext cx="2057936" cy="8003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/Some/Page/</a:t>
            </a:r>
            <a:endParaRPr lang="en-US" sz="2701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28857" y="3113349"/>
            <a:ext cx="1950332" cy="80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0305" y="1593014"/>
            <a:ext cx="1657782" cy="346267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HTTP </a:t>
            </a:r>
            <a:r>
              <a:rPr lang="en-US" sz="1400" b="1" dirty="0">
                <a:ln w="9525">
                  <a:solidFill>
                    <a:schemeClr val="bg1"/>
                  </a:solidFill>
                  <a:prstDash val="solid"/>
                </a:ln>
              </a:rPr>
              <a:t>Request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28856" y="1715499"/>
            <a:ext cx="2700201" cy="913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4743495" y="2686294"/>
            <a:ext cx="270693" cy="3728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86793" y="4686628"/>
            <a:ext cx="1772111" cy="87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79114" y="4686628"/>
            <a:ext cx="1821962" cy="87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7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70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3815406" y="4929092"/>
            <a:ext cx="1963783" cy="2858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1700304" y="2578673"/>
            <a:ext cx="685979" cy="544311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00304" y="3093157"/>
            <a:ext cx="685979" cy="346267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User</a:t>
            </a:r>
            <a:endParaRPr lang="en-US" sz="165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564033" y="4143356"/>
            <a:ext cx="762967" cy="2858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3322224" y="4146050"/>
            <a:ext cx="750172" cy="2858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024037" y="3481366"/>
            <a:ext cx="600231" cy="10081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9273" y="3886320"/>
            <a:ext cx="2229431" cy="377044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</a:rPr>
              <a:t>HTTP </a:t>
            </a:r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</a:rPr>
              <a:t>Response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75231" y="2687673"/>
            <a:ext cx="1948651" cy="346267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12043" y="4058117"/>
            <a:ext cx="1690621" cy="623266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Select view &amp;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71692" y="5143948"/>
            <a:ext cx="1943606" cy="346267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58719" y="3953197"/>
            <a:ext cx="1143298" cy="623266"/>
          </a:xfrm>
          <a:prstGeom prst="rect">
            <a:avLst/>
          </a:prstGeom>
          <a:noFill/>
        </p:spPr>
        <p:txBody>
          <a:bodyPr wrap="square" lIns="68598" tIns="34299" rIns="68598" bIns="34299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28876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607564"/>
            <a:ext cx="7998460" cy="4564636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PHP: </a:t>
            </a:r>
            <a:r>
              <a:rPr lang="en-US" b="0" dirty="0" err="1" smtClean="0">
                <a:hlinkClick r:id="rId3"/>
              </a:rPr>
              <a:t>CakePHP</a:t>
            </a:r>
            <a:r>
              <a:rPr lang="en-US" b="0" dirty="0" smtClean="0"/>
              <a:t>, </a:t>
            </a:r>
            <a:r>
              <a:rPr lang="en-US" b="0" dirty="0" err="1" smtClean="0">
                <a:hlinkClick r:id="rId4"/>
              </a:rPr>
              <a:t>CodeIgniter</a:t>
            </a:r>
            <a:r>
              <a:rPr lang="en-US" b="0" dirty="0" smtClean="0"/>
              <a:t>, </a:t>
            </a:r>
            <a:r>
              <a:rPr lang="en-US" b="0" dirty="0" smtClean="0">
                <a:hlinkClick r:id="rId5"/>
              </a:rPr>
              <a:t>Laravel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Java</a:t>
            </a:r>
            <a:r>
              <a:rPr lang="en-US" b="0" dirty="0" smtClean="0"/>
              <a:t>: </a:t>
            </a:r>
            <a:r>
              <a:rPr lang="en-US" b="0" dirty="0" smtClean="0">
                <a:hlinkClick r:id="rId6"/>
              </a:rPr>
              <a:t>Spring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Perl: Catalyst</a:t>
            </a:r>
            <a:r>
              <a:rPr lang="en-US" b="0" dirty="0"/>
              <a:t>, </a:t>
            </a:r>
            <a:r>
              <a:rPr lang="en-US" b="0" dirty="0" smtClean="0"/>
              <a:t>Dancer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Python: </a:t>
            </a:r>
            <a:r>
              <a:rPr lang="en-US" b="0" dirty="0" smtClean="0">
                <a:hlinkClick r:id="rId7"/>
              </a:rPr>
              <a:t>Django</a:t>
            </a:r>
            <a:r>
              <a:rPr lang="en-US" b="0" dirty="0"/>
              <a:t>, </a:t>
            </a:r>
            <a:r>
              <a:rPr lang="en-US" b="0" dirty="0" smtClean="0"/>
              <a:t>Flask</a:t>
            </a:r>
            <a:r>
              <a:rPr lang="en-US" b="0" dirty="0"/>
              <a:t>, </a:t>
            </a:r>
            <a:r>
              <a:rPr lang="en-US" b="0" dirty="0" err="1"/>
              <a:t>Grok</a:t>
            </a: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Ruby: </a:t>
            </a:r>
            <a:r>
              <a:rPr lang="en-US" b="0" dirty="0">
                <a:hlinkClick r:id="rId8"/>
              </a:rPr>
              <a:t>Ruby on Rails</a:t>
            </a:r>
            <a:r>
              <a:rPr lang="en-US" b="0" dirty="0"/>
              <a:t>, Camping, </a:t>
            </a:r>
            <a:r>
              <a:rPr lang="en-US" b="0" dirty="0" smtClean="0"/>
              <a:t>Nitro, Sinatra</a:t>
            </a: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JavaScript</a:t>
            </a:r>
            <a:r>
              <a:rPr lang="en-US" b="0" dirty="0"/>
              <a:t>: </a:t>
            </a:r>
            <a:r>
              <a:rPr lang="en-US" b="0" dirty="0">
                <a:hlinkClick r:id="rId9"/>
              </a:rPr>
              <a:t>AngularJS</a:t>
            </a:r>
            <a:r>
              <a:rPr lang="en-US" b="0" dirty="0"/>
              <a:t>, </a:t>
            </a:r>
            <a:r>
              <a:rPr lang="en-US" b="0" dirty="0" smtClean="0">
                <a:hlinkClick r:id="rId10"/>
              </a:rPr>
              <a:t>JavaScriptMVC</a:t>
            </a:r>
            <a:r>
              <a:rPr lang="en-US" b="0" dirty="0" smtClean="0"/>
              <a:t>, </a:t>
            </a:r>
            <a:r>
              <a:rPr lang="en-US" b="0" dirty="0" smtClean="0">
                <a:hlinkClick r:id="rId11"/>
              </a:rPr>
              <a:t>Spine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hlinkClick r:id="rId12"/>
              </a:rPr>
              <a:t>ASP.NET </a:t>
            </a:r>
            <a:r>
              <a:rPr lang="en-US" b="0" dirty="0">
                <a:hlinkClick r:id="rId12"/>
              </a:rPr>
              <a:t>MVC</a:t>
            </a:r>
            <a:r>
              <a:rPr lang="en-US" b="0" dirty="0"/>
              <a:t> (.NET Framework)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8</a:t>
            </a:fld>
            <a:endParaRPr lang="en-US" spc="-60" dirty="0"/>
          </a:p>
        </p:txBody>
      </p:sp>
    </p:spTree>
    <p:extLst>
      <p:ext uri="{BB962C8B-B14F-4D97-AF65-F5344CB8AC3E}">
        <p14:creationId xmlns:p14="http://schemas.microsoft.com/office/powerpoint/2010/main" val="28632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8" y="461594"/>
            <a:ext cx="76187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ASP .NET MVC Framework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10"/>
            <a:ext cx="6270625" cy="44684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80" dirty="0">
                <a:latin typeface="Arial"/>
                <a:cs typeface="Arial"/>
              </a:rPr>
              <a:t>An </a:t>
            </a:r>
            <a:r>
              <a:rPr sz="3000" spc="-70" dirty="0">
                <a:latin typeface="Arial"/>
                <a:cs typeface="Arial"/>
              </a:rPr>
              <a:t>alternative </a:t>
            </a:r>
            <a:r>
              <a:rPr sz="3000" spc="30" dirty="0">
                <a:latin typeface="Arial"/>
                <a:cs typeface="Arial"/>
              </a:rPr>
              <a:t>to </a:t>
            </a:r>
            <a:r>
              <a:rPr sz="3000" spc="-450" dirty="0">
                <a:latin typeface="Arial"/>
                <a:cs typeface="Arial"/>
              </a:rPr>
              <a:t>ASP </a:t>
            </a:r>
            <a:r>
              <a:rPr sz="3000" spc="-310" dirty="0">
                <a:latin typeface="Arial"/>
                <a:cs typeface="Arial"/>
              </a:rPr>
              <a:t>.NET </a:t>
            </a:r>
            <a:r>
              <a:rPr sz="3000" spc="-185" dirty="0">
                <a:latin typeface="Arial"/>
                <a:cs typeface="Arial"/>
              </a:rPr>
              <a:t>Web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Forms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14" dirty="0">
                <a:latin typeface="Arial"/>
                <a:cs typeface="Arial"/>
              </a:rPr>
              <a:t>Presentation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framework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80" dirty="0">
                <a:latin typeface="Arial"/>
                <a:cs typeface="Arial"/>
              </a:rPr>
              <a:t>Lightweight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sz="2600" spc="-110" dirty="0">
                <a:latin typeface="Arial"/>
                <a:cs typeface="Arial"/>
              </a:rPr>
              <a:t>Highly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testable</a:t>
            </a:r>
            <a:endParaRPr sz="2600">
              <a:latin typeface="Arial"/>
              <a:cs typeface="Arial"/>
            </a:endParaRPr>
          </a:p>
          <a:p>
            <a:pPr marL="756285" marR="2924175" lvl="1" indent="-286385">
              <a:lnSpc>
                <a:spcPts val="281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600" spc="-80" dirty="0">
                <a:latin typeface="Arial"/>
                <a:cs typeface="Arial"/>
              </a:rPr>
              <a:t>Integrated </a:t>
            </a:r>
            <a:r>
              <a:rPr sz="2600" spc="15" dirty="0">
                <a:latin typeface="Arial"/>
                <a:cs typeface="Arial"/>
              </a:rPr>
              <a:t>with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  </a:t>
            </a:r>
            <a:r>
              <a:rPr sz="2600" spc="-100" dirty="0">
                <a:latin typeface="Arial"/>
                <a:cs typeface="Arial"/>
              </a:rPr>
              <a:t>existing </a:t>
            </a:r>
            <a:r>
              <a:rPr sz="2600" spc="-385" dirty="0">
                <a:latin typeface="Arial"/>
                <a:cs typeface="Arial"/>
              </a:rPr>
              <a:t>ASP </a:t>
            </a:r>
            <a:r>
              <a:rPr sz="2600" spc="-270" dirty="0">
                <a:latin typeface="Arial"/>
                <a:cs typeface="Arial"/>
              </a:rPr>
              <a:t>.NET  </a:t>
            </a:r>
            <a:r>
              <a:rPr sz="2600" spc="-85" dirty="0">
                <a:latin typeface="Arial"/>
                <a:cs typeface="Arial"/>
              </a:rPr>
              <a:t>features:</a:t>
            </a:r>
            <a:endParaRPr sz="2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70" dirty="0">
                <a:latin typeface="Arial"/>
                <a:cs typeface="Arial"/>
              </a:rPr>
              <a:t>Master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pages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ts val="2510"/>
              </a:lnSpc>
              <a:spcBef>
                <a:spcPts val="2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110" dirty="0">
                <a:latin typeface="Arial"/>
                <a:cs typeface="Arial"/>
              </a:rPr>
              <a:t>Membership-Based</a:t>
            </a:r>
            <a:endParaRPr sz="2200">
              <a:latin typeface="Arial"/>
              <a:cs typeface="Arial"/>
            </a:endParaRPr>
          </a:p>
          <a:p>
            <a:pPr marL="1155700">
              <a:lnSpc>
                <a:spcPts val="2510"/>
              </a:lnSpc>
            </a:pPr>
            <a:r>
              <a:rPr sz="2200" spc="-5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200" spc="-6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2590800"/>
            <a:ext cx="4829175" cy="273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algn="r">
              <a:lnSpc>
                <a:spcPts val="1240"/>
              </a:lnSpc>
            </a:pPr>
            <a:fld id="{81D60167-4931-47E6-BA6A-407CBD079E47}" type="slidenum">
              <a:rPr lang="en-US" spc="-60" smtClean="0"/>
              <a:pPr marL="25400" algn="r">
                <a:lnSpc>
                  <a:spcPts val="1240"/>
                </a:lnSpc>
              </a:pPr>
              <a:t>9</a:t>
            </a:fld>
            <a:endParaRPr lang="en-US" spc="-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1009</Words>
  <Application>Microsoft Office PowerPoint</Application>
  <PresentationFormat>On-screen Show (4:3)</PresentationFormat>
  <Paragraphs>236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Trebuchet MS</vt:lpstr>
      <vt:lpstr>Office Theme</vt:lpstr>
      <vt:lpstr>PowerPoint Presentation</vt:lpstr>
      <vt:lpstr>What is MVC?</vt:lpstr>
      <vt:lpstr>Model</vt:lpstr>
      <vt:lpstr>View</vt:lpstr>
      <vt:lpstr>Controller</vt:lpstr>
      <vt:lpstr>MVC Steps</vt:lpstr>
      <vt:lpstr>The MVC Pattern for Web</vt:lpstr>
      <vt:lpstr>MVC Frameworks</vt:lpstr>
      <vt:lpstr>ASP .NET MVC Framework</vt:lpstr>
      <vt:lpstr>ASP .NET MVC Framework  Components</vt:lpstr>
      <vt:lpstr>When to use MVC approach?</vt:lpstr>
      <vt:lpstr>ASP .NET MVC Features</vt:lpstr>
      <vt:lpstr>ASP .NET MVC Features (cont.)</vt:lpstr>
      <vt:lpstr>ASP .NET MVC Features (cont.)</vt:lpstr>
      <vt:lpstr>ASP .NET MVC App Structure</vt:lpstr>
      <vt:lpstr>ASP .NET App Structure</vt:lpstr>
      <vt:lpstr>MVC App Execution</vt:lpstr>
      <vt:lpstr>MVC App Execution - stages</vt:lpstr>
      <vt:lpstr>MVC App Execution</vt:lpstr>
      <vt:lpstr>BUILDING VIEW PAGES USING RAZOR LANGUAGE RAZOR ENGINE</vt:lpstr>
      <vt:lpstr>Razor Engine</vt:lpstr>
      <vt:lpstr>Razor Engine – Design goals</vt:lpstr>
      <vt:lpstr>Razor – HelloWorld</vt:lpstr>
      <vt:lpstr>PowerPoint Presentation</vt:lpstr>
      <vt:lpstr>If Blocks and Multi-line Statements</vt:lpstr>
      <vt:lpstr>Integrating Content and Code</vt:lpstr>
      <vt:lpstr>Layout/Master page</vt:lpstr>
      <vt:lpstr>Content page</vt:lpstr>
      <vt:lpstr>Master page – section overrides</vt:lpstr>
      <vt:lpstr>Master page – section overrides</vt:lpstr>
      <vt:lpstr>Master page – result html</vt:lpstr>
      <vt:lpstr>Re-usable “HTML Helpers”</vt:lpstr>
      <vt:lpstr>Define own HTML helpers</vt:lpstr>
      <vt:lpstr>Visual Studio support</vt:lpstr>
      <vt:lpstr>Razor –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 5</dc:title>
  <dc:creator>Nemanja Kojic</dc:creator>
  <cp:lastModifiedBy>To Viet</cp:lastModifiedBy>
  <cp:revision>13</cp:revision>
  <dcterms:created xsi:type="dcterms:W3CDTF">2018-06-14T13:06:19Z</dcterms:created>
  <dcterms:modified xsi:type="dcterms:W3CDTF">2018-06-20T23:29:58Z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2018-06-14T00:00:00Z</vt:filetime>
  </property>
</Properties>
</file>