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33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59390-31DB-421B-A315-DBD1BEEC124A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9DD8-48F2-4ACF-A96C-E445587B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9DD8-48F2-4ACF-A96C-E445587B3A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357" y="461594"/>
            <a:ext cx="54472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86ED-EB75-4A22-AC93-6DCBA1646DEF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smtClean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D8DD-D758-44E3-99B1-09ECDAFCD3E0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smtClean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39950"/>
            <a:ext cx="379095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C0DC-845D-41FD-8CA5-5D8D1C3B4D9D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smtClean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9529-0F4E-41DC-8F3A-090238F4A6BD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smtClean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6400" y="228600"/>
            <a:ext cx="51816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D9F7-636F-496F-888D-13EF27DBE58F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smtClean="0"/>
              <a:pPr marL="25400">
                <a:lnSpc>
                  <a:spcPts val="1240"/>
                </a:lnSpc>
              </a:pPr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9558" y="461594"/>
            <a:ext cx="71648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7972425" cy="256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74B7-CD84-4667-8E53-0D71181AACBC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8290" y="6464909"/>
            <a:ext cx="69977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http://webapp/HelloWorld/Welcome/3?name=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3.png"/><Relationship Id="rId7" Type="http://schemas.openxmlformats.org/officeDocument/2006/relationships/image" Target="../media/image99.png"/><Relationship Id="rId12" Type="http://schemas.openxmlformats.org/officeDocument/2006/relationships/image" Target="../media/image17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0.png"/><Relationship Id="rId5" Type="http://schemas.openxmlformats.org/officeDocument/2006/relationships/image" Target="../media/image165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3" Type="http://schemas.openxmlformats.org/officeDocument/2006/relationships/image" Target="../media/image196.jp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2" Type="http://schemas.openxmlformats.org/officeDocument/2006/relationships/image" Target="../media/image195.png"/><Relationship Id="rId16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1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10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10" Type="http://schemas.openxmlformats.org/officeDocument/2006/relationships/image" Target="../media/image217.png"/><Relationship Id="rId4" Type="http://schemas.openxmlformats.org/officeDocument/2006/relationships/image" Target="../media/image198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342" y="2481452"/>
            <a:ext cx="5180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260">
                <a:latin typeface="Trebuchet MS"/>
                <a:cs typeface="Trebuchet MS"/>
              </a:rPr>
              <a:t>CREATING </a:t>
            </a:r>
            <a:r>
              <a:rPr lang="en-US" sz="4400" b="1" spc="-165">
                <a:latin typeface="Trebuchet MS"/>
                <a:cs typeface="Trebuchet MS"/>
              </a:rPr>
              <a:t>ASP </a:t>
            </a:r>
            <a:r>
              <a:rPr lang="en-US" sz="4400" b="1" spc="-315">
                <a:latin typeface="Trebuchet MS"/>
                <a:cs typeface="Trebuchet MS"/>
              </a:rPr>
              <a:t>.NET</a:t>
            </a:r>
            <a:r>
              <a:rPr lang="en-US" sz="4400" b="1" spc="-560">
                <a:latin typeface="Trebuchet MS"/>
                <a:cs typeface="Trebuchet MS"/>
              </a:rPr>
              <a:t> </a:t>
            </a:r>
            <a:r>
              <a:rPr lang="en-US" sz="4400" b="1" spc="-5">
                <a:latin typeface="Trebuchet MS"/>
                <a:cs typeface="Trebuchet MS"/>
              </a:rPr>
              <a:t>MVC </a:t>
            </a:r>
            <a:r>
              <a:rPr lang="en-US" sz="4400" b="1" spc="-235" smtClean="0">
                <a:latin typeface="Trebuchet MS"/>
                <a:cs typeface="Trebuchet MS"/>
              </a:rPr>
              <a:t>APPLICATION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1152" y="9832"/>
            <a:ext cx="1990725" cy="58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8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19225"/>
            <a:ext cx="6134100" cy="505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267200"/>
            <a:ext cx="5715000" cy="158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85" y="461594"/>
            <a:ext cx="5577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 </a:t>
            </a:r>
            <a:r>
              <a:rPr spc="-70" dirty="0"/>
              <a:t>controller</a:t>
            </a:r>
            <a:r>
              <a:rPr spc="-305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10</a:t>
            </a:fld>
            <a:endParaRPr lang="en-US"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717" y="1452117"/>
            <a:ext cx="6167882" cy="4720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6864" y="461594"/>
            <a:ext cx="5974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 </a:t>
            </a:r>
            <a:r>
              <a:rPr spc="-340" dirty="0"/>
              <a:t>a </a:t>
            </a:r>
            <a:r>
              <a:rPr spc="-70" dirty="0"/>
              <a:t>controller</a:t>
            </a:r>
            <a:r>
              <a:rPr spc="-180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11</a:t>
            </a:fld>
            <a:endParaRPr lang="en-US"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20" y="1472972"/>
            <a:ext cx="4242015" cy="446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9175" y="2028825"/>
            <a:ext cx="3952875" cy="3057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2269" y="461594"/>
            <a:ext cx="4841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Testing </a:t>
            </a:r>
            <a:r>
              <a:rPr spc="-45" dirty="0"/>
              <a:t>the</a:t>
            </a:r>
            <a:r>
              <a:rPr spc="-270" dirty="0"/>
              <a:t> </a:t>
            </a:r>
            <a:r>
              <a:rPr spc="-70" dirty="0"/>
              <a:t>controller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12</a:t>
            </a:fld>
            <a:endParaRPr lang="en-US"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461594"/>
            <a:ext cx="4388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Mapping</a:t>
            </a:r>
            <a:r>
              <a:rPr spc="-295" dirty="0"/>
              <a:t> </a:t>
            </a:r>
            <a:r>
              <a:rPr spc="-7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174230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Controller </a:t>
            </a:r>
            <a:r>
              <a:rPr sz="3200" spc="-110" dirty="0">
                <a:latin typeface="Arial"/>
                <a:cs typeface="Arial"/>
              </a:rPr>
              <a:t>selection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420" dirty="0">
                <a:latin typeface="Arial"/>
                <a:cs typeface="Arial"/>
              </a:rPr>
              <a:t>URL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Arial"/>
                <a:cs typeface="Arial"/>
              </a:rPr>
              <a:t>Default </a:t>
            </a:r>
            <a:r>
              <a:rPr sz="3200" spc="-420" dirty="0">
                <a:latin typeface="Arial"/>
                <a:cs typeface="Arial"/>
              </a:rPr>
              <a:t>URL </a:t>
            </a:r>
            <a:r>
              <a:rPr sz="3200" spc="-55" dirty="0">
                <a:latin typeface="Arial"/>
                <a:cs typeface="Arial"/>
              </a:rPr>
              <a:t>routing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logic: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/[Controller]/[ActionName]/[Parameters]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Format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55" dirty="0">
                <a:latin typeface="Arial"/>
                <a:cs typeface="Arial"/>
              </a:rPr>
              <a:t>routing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i="1" spc="-180" dirty="0">
                <a:solidFill>
                  <a:srgbClr val="FF0000"/>
                </a:solidFill>
                <a:latin typeface="Trebuchet MS"/>
                <a:cs typeface="Trebuchet MS"/>
              </a:rPr>
              <a:t>App_Start/RouteConfig.cs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181" y="4364181"/>
            <a:ext cx="6961851" cy="201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13</a:t>
            </a:fld>
            <a:endParaRPr lang="en-US"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22" y="461594"/>
            <a:ext cx="270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0" dirty="0"/>
              <a:t>URL</a:t>
            </a:r>
            <a:r>
              <a:rPr spc="-300" dirty="0"/>
              <a:t> </a:t>
            </a:r>
            <a:r>
              <a:rPr spc="-7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5368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4838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Webapp </a:t>
            </a:r>
            <a:r>
              <a:rPr sz="3200" spc="-420" dirty="0">
                <a:latin typeface="Arial"/>
                <a:cs typeface="Arial"/>
              </a:rPr>
              <a:t>URL </a:t>
            </a:r>
            <a:r>
              <a:rPr sz="3200" spc="5" dirty="0">
                <a:latin typeface="Arial"/>
                <a:cs typeface="Arial"/>
              </a:rPr>
              <a:t>without </a:t>
            </a:r>
            <a:r>
              <a:rPr sz="3200" spc="-420" dirty="0">
                <a:latin typeface="Arial"/>
                <a:cs typeface="Arial"/>
              </a:rPr>
              <a:t>URL </a:t>
            </a:r>
            <a:r>
              <a:rPr sz="3200" spc="-180" dirty="0">
                <a:latin typeface="Arial"/>
                <a:cs typeface="Arial"/>
              </a:rPr>
              <a:t>segments </a:t>
            </a:r>
            <a:r>
              <a:rPr sz="3200" spc="-280" dirty="0">
                <a:latin typeface="Arial"/>
                <a:cs typeface="Arial"/>
              </a:rPr>
              <a:t>=&gt;  </a:t>
            </a:r>
            <a:r>
              <a:rPr sz="3200" spc="-114" dirty="0">
                <a:latin typeface="Arial"/>
                <a:cs typeface="Arial"/>
              </a:rPr>
              <a:t>HomeController::Index()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Index()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65" dirty="0">
                <a:latin typeface="Arial"/>
                <a:cs typeface="Arial"/>
              </a:rPr>
              <a:t>default 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controller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Arial"/>
                <a:cs typeface="Arial"/>
              </a:rPr>
              <a:t>/HelloWorld </a:t>
            </a:r>
            <a:r>
              <a:rPr sz="3200" spc="-275" dirty="0">
                <a:latin typeface="Arial"/>
                <a:cs typeface="Arial"/>
              </a:rPr>
              <a:t>=&gt;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HelloWorldController</a:t>
            </a:r>
            <a:endParaRPr sz="3200">
              <a:latin typeface="Arial"/>
              <a:cs typeface="Arial"/>
            </a:endParaRPr>
          </a:p>
          <a:p>
            <a:pPr marL="355600" marR="26009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Arial"/>
                <a:cs typeface="Arial"/>
              </a:rPr>
              <a:t>/HelloWorld/Index </a:t>
            </a:r>
            <a:r>
              <a:rPr sz="3200" spc="-280" dirty="0">
                <a:latin typeface="Arial"/>
                <a:cs typeface="Arial"/>
              </a:rPr>
              <a:t>=&gt;  </a:t>
            </a:r>
            <a:r>
              <a:rPr sz="3200" spc="-100" dirty="0">
                <a:latin typeface="Arial"/>
                <a:cs typeface="Arial"/>
              </a:rPr>
              <a:t>HelloWorldController::Index()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Arial"/>
                <a:cs typeface="Arial"/>
              </a:rPr>
              <a:t>http://webapp:port/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r>
              <a:rPr sz="3200" spc="-40" dirty="0">
                <a:latin typeface="Arial"/>
                <a:cs typeface="Arial"/>
              </a:rPr>
              <a:t>/Welcome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280" dirty="0">
                <a:latin typeface="Arial"/>
                <a:cs typeface="Arial"/>
              </a:rPr>
              <a:t>=&gt; </a:t>
            </a:r>
            <a:r>
              <a:rPr sz="320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r>
              <a:rPr sz="3200" spc="-105" dirty="0">
                <a:latin typeface="Arial"/>
                <a:cs typeface="Arial"/>
              </a:rPr>
              <a:t>Controller::Welcome()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14</a:t>
            </a:fld>
            <a:endParaRPr lang="en-US"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461594"/>
            <a:ext cx="2612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5" dirty="0"/>
              <a:t>P</a:t>
            </a:r>
            <a:r>
              <a:rPr spc="-170" dirty="0"/>
              <a:t>a</a:t>
            </a:r>
            <a:r>
              <a:rPr spc="-185" dirty="0"/>
              <a:t>r</a:t>
            </a:r>
            <a:r>
              <a:rPr spc="-265" dirty="0"/>
              <a:t>am</a:t>
            </a:r>
            <a:r>
              <a:rPr spc="-235" dirty="0"/>
              <a:t>e</a:t>
            </a:r>
            <a:r>
              <a:rPr spc="200" dirty="0"/>
              <a:t>t</a:t>
            </a:r>
            <a:r>
              <a:rPr spc="-114" dirty="0"/>
              <a:t>e</a:t>
            </a:r>
            <a:r>
              <a:rPr spc="-140" dirty="0"/>
              <a:t>r</a:t>
            </a:r>
            <a:r>
              <a:rPr spc="-4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621"/>
            <a:ext cx="8023225" cy="17037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0" dirty="0">
                <a:latin typeface="Arial"/>
                <a:cs typeface="Arial"/>
              </a:rPr>
              <a:t>/HelloWorld/Welcome?name=Scott&amp;numtimes=4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Introducing </a:t>
            </a:r>
            <a:r>
              <a:rPr sz="3200" spc="-155" dirty="0">
                <a:latin typeface="Arial"/>
                <a:cs typeface="Arial"/>
              </a:rPr>
              <a:t>2 </a:t>
            </a:r>
            <a:r>
              <a:rPr sz="3200" spc="-135" dirty="0">
                <a:latin typeface="Arial"/>
                <a:cs typeface="Arial"/>
              </a:rPr>
              <a:t>parameters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60" dirty="0">
                <a:latin typeface="Arial"/>
                <a:cs typeface="Arial"/>
              </a:rPr>
              <a:t>Welcome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Parameters </a:t>
            </a:r>
            <a:r>
              <a:rPr sz="3200" spc="-225" dirty="0">
                <a:latin typeface="Arial"/>
                <a:cs typeface="Arial"/>
              </a:rPr>
              <a:t>passed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00" dirty="0">
                <a:latin typeface="Arial"/>
                <a:cs typeface="Arial"/>
              </a:rPr>
              <a:t>query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strings!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133" y="3404729"/>
            <a:ext cx="8954680" cy="980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0128" y="4454594"/>
            <a:ext cx="5442578" cy="223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15</a:t>
            </a:fld>
            <a:endParaRPr lang="en-US"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629" y="461594"/>
            <a:ext cx="363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0" dirty="0"/>
              <a:t>URL</a:t>
            </a:r>
            <a:r>
              <a:rPr spc="-285" dirty="0"/>
              <a:t> </a:t>
            </a:r>
            <a:r>
              <a:rPr spc="-24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1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Arial"/>
                <a:cs typeface="Arial"/>
                <a:hlinkClick r:id="rId2"/>
              </a:rPr>
              <a:t>http://webapp/HelloWorld/Welcome/3?name=Rick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850" y="2276475"/>
            <a:ext cx="63817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" y="4467225"/>
            <a:ext cx="6381750" cy="1847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2971800"/>
            <a:ext cx="3429000" cy="1997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31" y="3014472"/>
            <a:ext cx="4059936" cy="101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" y="3252215"/>
            <a:ext cx="4105655" cy="704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042920"/>
            <a:ext cx="3962400" cy="919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042920"/>
            <a:ext cx="3962400" cy="919480"/>
          </a:xfrm>
          <a:custGeom>
            <a:avLst/>
            <a:gdLst/>
            <a:ahLst/>
            <a:cxnLst/>
            <a:rect l="l" t="t" r="r" b="b"/>
            <a:pathLst>
              <a:path w="3962400" h="919479">
                <a:moveTo>
                  <a:pt x="0" y="347979"/>
                </a:moveTo>
                <a:lnTo>
                  <a:pt x="8983" y="303492"/>
                </a:lnTo>
                <a:lnTo>
                  <a:pt x="33480" y="267160"/>
                </a:lnTo>
                <a:lnTo>
                  <a:pt x="69812" y="242663"/>
                </a:lnTo>
                <a:lnTo>
                  <a:pt x="114300" y="233679"/>
                </a:lnTo>
                <a:lnTo>
                  <a:pt x="660400" y="233679"/>
                </a:lnTo>
                <a:lnTo>
                  <a:pt x="1123950" y="0"/>
                </a:lnTo>
                <a:lnTo>
                  <a:pt x="1651000" y="233679"/>
                </a:lnTo>
                <a:lnTo>
                  <a:pt x="3848100" y="233679"/>
                </a:lnTo>
                <a:lnTo>
                  <a:pt x="3892587" y="242663"/>
                </a:lnTo>
                <a:lnTo>
                  <a:pt x="3928919" y="267160"/>
                </a:lnTo>
                <a:lnTo>
                  <a:pt x="3953416" y="303492"/>
                </a:lnTo>
                <a:lnTo>
                  <a:pt x="3962400" y="347979"/>
                </a:lnTo>
                <a:lnTo>
                  <a:pt x="3962400" y="519429"/>
                </a:lnTo>
                <a:lnTo>
                  <a:pt x="3962400" y="805179"/>
                </a:lnTo>
                <a:lnTo>
                  <a:pt x="3953416" y="849667"/>
                </a:lnTo>
                <a:lnTo>
                  <a:pt x="3928919" y="885999"/>
                </a:lnTo>
                <a:lnTo>
                  <a:pt x="3892587" y="910496"/>
                </a:lnTo>
                <a:lnTo>
                  <a:pt x="3848100" y="919479"/>
                </a:lnTo>
                <a:lnTo>
                  <a:pt x="1651000" y="919479"/>
                </a:lnTo>
                <a:lnTo>
                  <a:pt x="660400" y="919479"/>
                </a:lnTo>
                <a:lnTo>
                  <a:pt x="114300" y="919479"/>
                </a:lnTo>
                <a:lnTo>
                  <a:pt x="69812" y="910496"/>
                </a:lnTo>
                <a:lnTo>
                  <a:pt x="33480" y="885999"/>
                </a:lnTo>
                <a:lnTo>
                  <a:pt x="8983" y="849667"/>
                </a:lnTo>
                <a:lnTo>
                  <a:pt x="0" y="805179"/>
                </a:lnTo>
                <a:lnTo>
                  <a:pt x="0" y="519429"/>
                </a:lnTo>
                <a:lnTo>
                  <a:pt x="0" y="347979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7821" y="3317875"/>
            <a:ext cx="3716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 marR="5080" indent="-6203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Parameter </a:t>
            </a:r>
            <a:r>
              <a:rPr sz="1800" spc="-120" dirty="0">
                <a:latin typeface="Arial"/>
                <a:cs typeface="Arial"/>
              </a:rPr>
              <a:t>ID </a:t>
            </a:r>
            <a:r>
              <a:rPr sz="1800" spc="-95" dirty="0">
                <a:latin typeface="Arial"/>
                <a:cs typeface="Arial"/>
              </a:rPr>
              <a:t>matches </a:t>
            </a:r>
            <a:r>
              <a:rPr sz="1800" spc="-245" dirty="0">
                <a:latin typeface="Arial"/>
                <a:cs typeface="Arial"/>
              </a:rPr>
              <a:t>URL </a:t>
            </a:r>
            <a:r>
              <a:rPr sz="1800" spc="-60" dirty="0">
                <a:latin typeface="Arial"/>
                <a:cs typeface="Arial"/>
              </a:rPr>
              <a:t>specification 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14" dirty="0">
                <a:latin typeface="Arial"/>
                <a:cs typeface="Arial"/>
              </a:rPr>
              <a:t>RegisterRoutes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16</a:t>
            </a:fld>
            <a:endParaRPr lang="en-US"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344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>
                <a:latin typeface="Trebuchet MS"/>
                <a:cs typeface="Trebuchet MS"/>
              </a:rPr>
              <a:t>ADDING </a:t>
            </a:r>
            <a:r>
              <a:rPr sz="4000" b="1" spc="-114" dirty="0">
                <a:latin typeface="Trebuchet MS"/>
                <a:cs typeface="Trebuchet MS"/>
              </a:rPr>
              <a:t>A</a:t>
            </a:r>
            <a:r>
              <a:rPr sz="4000" b="1" spc="-595" dirty="0">
                <a:latin typeface="Trebuchet MS"/>
                <a:cs typeface="Trebuchet MS"/>
              </a:rPr>
              <a:t> </a:t>
            </a:r>
            <a:r>
              <a:rPr sz="4000" b="1" spc="-110" dirty="0">
                <a:latin typeface="Trebuchet MS"/>
                <a:cs typeface="Trebuchet MS"/>
              </a:rPr>
              <a:t>VIEW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17</a:t>
            </a:fld>
            <a:endParaRPr lang="en-US"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461594"/>
            <a:ext cx="1360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Vi</a:t>
            </a:r>
            <a:r>
              <a:rPr spc="-285" dirty="0"/>
              <a:t>e</a:t>
            </a:r>
            <a:r>
              <a:rPr spc="-70" dirty="0"/>
              <a:t>w</a:t>
            </a:r>
            <a:r>
              <a:rPr spc="-4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04480" cy="28549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Views </a:t>
            </a:r>
            <a:r>
              <a:rPr sz="3200" spc="-120" dirty="0">
                <a:latin typeface="Arial"/>
                <a:cs typeface="Arial"/>
              </a:rPr>
              <a:t>created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254" dirty="0">
                <a:latin typeface="Arial"/>
                <a:cs typeface="Arial"/>
              </a:rPr>
              <a:t>Razor </a:t>
            </a:r>
            <a:r>
              <a:rPr sz="3200" spc="-90" dirty="0">
                <a:latin typeface="Arial"/>
                <a:cs typeface="Arial"/>
              </a:rPr>
              <a:t>view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engine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Controller 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-75" dirty="0">
                <a:latin typeface="Arial"/>
                <a:cs typeface="Arial"/>
              </a:rPr>
              <a:t>returns </a:t>
            </a:r>
            <a:r>
              <a:rPr sz="3200" spc="-135" dirty="0">
                <a:latin typeface="Arial"/>
                <a:cs typeface="Arial"/>
              </a:rPr>
              <a:t>View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object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Controller 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-30" dirty="0">
                <a:latin typeface="Arial"/>
                <a:cs typeface="Arial"/>
              </a:rPr>
              <a:t>return </a:t>
            </a:r>
            <a:r>
              <a:rPr sz="3200" spc="-70" dirty="0">
                <a:latin typeface="Arial"/>
                <a:cs typeface="Arial"/>
              </a:rPr>
              <a:t>type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ActionResult</a:t>
            </a:r>
            <a:endParaRPr sz="3200">
              <a:latin typeface="Arial"/>
              <a:cs typeface="Arial"/>
            </a:endParaRPr>
          </a:p>
          <a:p>
            <a:pPr marL="355600" marR="57721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Common </a:t>
            </a:r>
            <a:r>
              <a:rPr sz="3200" spc="-50" dirty="0">
                <a:latin typeface="Arial"/>
                <a:cs typeface="Arial"/>
              </a:rPr>
              <a:t>pattern: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240" dirty="0">
                <a:latin typeface="Arial"/>
                <a:cs typeface="Arial"/>
              </a:rPr>
              <a:t>pages </a:t>
            </a:r>
            <a:r>
              <a:rPr sz="3200" spc="-180" dirty="0">
                <a:latin typeface="Arial"/>
                <a:cs typeface="Arial"/>
              </a:rPr>
              <a:t>share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225" dirty="0">
                <a:latin typeface="Arial"/>
                <a:cs typeface="Arial"/>
              </a:rPr>
              <a:t>same </a:t>
            </a:r>
            <a:r>
              <a:rPr sz="3200" spc="-125" dirty="0">
                <a:latin typeface="Arial"/>
                <a:cs typeface="Arial"/>
              </a:rPr>
              <a:t>master </a:t>
            </a:r>
            <a:r>
              <a:rPr sz="3200" spc="-80" dirty="0">
                <a:latin typeface="Arial"/>
                <a:cs typeface="Arial"/>
              </a:rPr>
              <a:t>layout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page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972" y="4594772"/>
            <a:ext cx="7628728" cy="95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18</a:t>
            </a:fld>
            <a:endParaRPr lang="en-US"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461594"/>
            <a:ext cx="3987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Create </a:t>
            </a:r>
            <a:r>
              <a:rPr spc="-185" dirty="0"/>
              <a:t>View</a:t>
            </a:r>
            <a:r>
              <a:rPr spc="-275" dirty="0"/>
              <a:t> </a:t>
            </a:r>
            <a:r>
              <a:rPr spc="-28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1943100" y="1295361"/>
            <a:ext cx="5295900" cy="5424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19</a:t>
            </a:fld>
            <a:endParaRPr lang="en-US"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2499" y="1833498"/>
            <a:ext cx="5910326" cy="4033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222" y="461594"/>
            <a:ext cx="33102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New </a:t>
            </a:r>
            <a:r>
              <a:rPr spc="-150" dirty="0"/>
              <a:t>Project</a:t>
            </a:r>
            <a:r>
              <a:rPr spc="-330" dirty="0"/>
              <a:t> </a:t>
            </a:r>
            <a:r>
              <a:rPr spc="-1360" dirty="0"/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2</a:t>
            </a:fld>
            <a:endParaRPr lang="en-US"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461594"/>
            <a:ext cx="3987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Create </a:t>
            </a:r>
            <a:r>
              <a:rPr spc="-185" dirty="0"/>
              <a:t>View</a:t>
            </a:r>
            <a:r>
              <a:rPr spc="-275" dirty="0"/>
              <a:t> </a:t>
            </a:r>
            <a:r>
              <a:rPr spc="-28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3810000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895600"/>
            <a:ext cx="5732653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1371600"/>
            <a:ext cx="1914525" cy="500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5832" y="3390900"/>
            <a:ext cx="710184" cy="57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3429000"/>
            <a:ext cx="609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3429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114300"/>
                </a:moveTo>
                <a:lnTo>
                  <a:pt x="381000" y="114300"/>
                </a:lnTo>
                <a:lnTo>
                  <a:pt x="381000" y="0"/>
                </a:lnTo>
                <a:lnTo>
                  <a:pt x="609600" y="228600"/>
                </a:lnTo>
                <a:lnTo>
                  <a:pt x="381000" y="457200"/>
                </a:lnTo>
                <a:lnTo>
                  <a:pt x="3810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20" y="3171444"/>
            <a:ext cx="1831848" cy="478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4967" y="3160776"/>
            <a:ext cx="1577339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2596" y="3200400"/>
            <a:ext cx="1733803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2596" y="3200400"/>
            <a:ext cx="1734185" cy="381000"/>
          </a:xfrm>
          <a:custGeom>
            <a:avLst/>
            <a:gdLst/>
            <a:ahLst/>
            <a:cxnLst/>
            <a:rect l="l" t="t" r="r" b="b"/>
            <a:pathLst>
              <a:path w="1734185" h="381000">
                <a:moveTo>
                  <a:pt x="209803" y="63500"/>
                </a:moveTo>
                <a:lnTo>
                  <a:pt x="214796" y="38790"/>
                </a:lnTo>
                <a:lnTo>
                  <a:pt x="228409" y="18605"/>
                </a:lnTo>
                <a:lnTo>
                  <a:pt x="248594" y="4992"/>
                </a:lnTo>
                <a:lnTo>
                  <a:pt x="273303" y="0"/>
                </a:lnTo>
                <a:lnTo>
                  <a:pt x="463803" y="0"/>
                </a:lnTo>
                <a:lnTo>
                  <a:pt x="844803" y="0"/>
                </a:lnTo>
                <a:lnTo>
                  <a:pt x="1670303" y="0"/>
                </a:lnTo>
                <a:lnTo>
                  <a:pt x="1695013" y="4992"/>
                </a:lnTo>
                <a:lnTo>
                  <a:pt x="1715198" y="18605"/>
                </a:lnTo>
                <a:lnTo>
                  <a:pt x="1728811" y="38790"/>
                </a:lnTo>
                <a:lnTo>
                  <a:pt x="1733803" y="63500"/>
                </a:lnTo>
                <a:lnTo>
                  <a:pt x="1733803" y="222250"/>
                </a:lnTo>
                <a:lnTo>
                  <a:pt x="1733803" y="317500"/>
                </a:lnTo>
                <a:lnTo>
                  <a:pt x="1728811" y="342209"/>
                </a:lnTo>
                <a:lnTo>
                  <a:pt x="1715198" y="362394"/>
                </a:lnTo>
                <a:lnTo>
                  <a:pt x="1695013" y="376007"/>
                </a:lnTo>
                <a:lnTo>
                  <a:pt x="1670303" y="381000"/>
                </a:lnTo>
                <a:lnTo>
                  <a:pt x="844803" y="381000"/>
                </a:lnTo>
                <a:lnTo>
                  <a:pt x="463803" y="381000"/>
                </a:lnTo>
                <a:lnTo>
                  <a:pt x="273303" y="381000"/>
                </a:lnTo>
                <a:lnTo>
                  <a:pt x="248594" y="376007"/>
                </a:lnTo>
                <a:lnTo>
                  <a:pt x="228409" y="362394"/>
                </a:lnTo>
                <a:lnTo>
                  <a:pt x="214796" y="342209"/>
                </a:lnTo>
                <a:lnTo>
                  <a:pt x="209803" y="317500"/>
                </a:lnTo>
                <a:lnTo>
                  <a:pt x="0" y="368173"/>
                </a:lnTo>
                <a:lnTo>
                  <a:pt x="209803" y="222250"/>
                </a:lnTo>
                <a:lnTo>
                  <a:pt x="209803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03370" y="3226434"/>
            <a:ext cx="124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Master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20</a:t>
            </a:fld>
            <a:endParaRPr lang="en-US"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217" y="461594"/>
            <a:ext cx="567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Implementing </a:t>
            </a:r>
            <a:r>
              <a:rPr spc="-185" dirty="0"/>
              <a:t>View</a:t>
            </a:r>
            <a:r>
              <a:rPr spc="-390" dirty="0"/>
              <a:t> </a:t>
            </a:r>
            <a:r>
              <a:rPr spc="-28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247650" y="2828925"/>
            <a:ext cx="3133725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200" y="2362200"/>
            <a:ext cx="5362575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31" y="2485644"/>
            <a:ext cx="2383536" cy="670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516" y="2474976"/>
            <a:ext cx="240944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2514600"/>
            <a:ext cx="2286000" cy="572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514600"/>
            <a:ext cx="2286000" cy="573405"/>
          </a:xfrm>
          <a:custGeom>
            <a:avLst/>
            <a:gdLst/>
            <a:ahLst/>
            <a:cxnLst/>
            <a:rect l="l" t="t" r="r" b="b"/>
            <a:pathLst>
              <a:path w="2286000" h="573405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381000" y="0"/>
                </a:lnTo>
                <a:lnTo>
                  <a:pt x="952500" y="0"/>
                </a:lnTo>
                <a:lnTo>
                  <a:pt x="2222500" y="0"/>
                </a:lnTo>
                <a:lnTo>
                  <a:pt x="2247209" y="4992"/>
                </a:lnTo>
                <a:lnTo>
                  <a:pt x="2267394" y="18605"/>
                </a:lnTo>
                <a:lnTo>
                  <a:pt x="2281007" y="38790"/>
                </a:lnTo>
                <a:lnTo>
                  <a:pt x="2286000" y="63500"/>
                </a:lnTo>
                <a:lnTo>
                  <a:pt x="2286000" y="222250"/>
                </a:lnTo>
                <a:lnTo>
                  <a:pt x="2286000" y="317500"/>
                </a:lnTo>
                <a:lnTo>
                  <a:pt x="2281007" y="342209"/>
                </a:lnTo>
                <a:lnTo>
                  <a:pt x="2267394" y="362394"/>
                </a:lnTo>
                <a:lnTo>
                  <a:pt x="2247209" y="376007"/>
                </a:lnTo>
                <a:lnTo>
                  <a:pt x="2222500" y="381000"/>
                </a:lnTo>
                <a:lnTo>
                  <a:pt x="952500" y="381000"/>
                </a:lnTo>
                <a:lnTo>
                  <a:pt x="149339" y="572897"/>
                </a:lnTo>
                <a:lnTo>
                  <a:pt x="3810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257" y="2540634"/>
            <a:ext cx="207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Selected </a:t>
            </a:r>
            <a:r>
              <a:rPr sz="1800" spc="-75" dirty="0">
                <a:latin typeface="Arial"/>
                <a:cs typeface="Arial"/>
              </a:rPr>
              <a:t>master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0631" y="2409444"/>
            <a:ext cx="2002535" cy="615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7395" y="2398776"/>
            <a:ext cx="1965959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9400" y="2438400"/>
            <a:ext cx="1905000" cy="518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2438400"/>
            <a:ext cx="1905000" cy="518795"/>
          </a:xfrm>
          <a:custGeom>
            <a:avLst/>
            <a:gdLst/>
            <a:ahLst/>
            <a:cxnLst/>
            <a:rect l="l" t="t" r="r" b="b"/>
            <a:pathLst>
              <a:path w="1905000" h="518794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317500" y="0"/>
                </a:lnTo>
                <a:lnTo>
                  <a:pt x="793750" y="0"/>
                </a:lnTo>
                <a:lnTo>
                  <a:pt x="1841500" y="0"/>
                </a:lnTo>
                <a:lnTo>
                  <a:pt x="1866209" y="4992"/>
                </a:lnTo>
                <a:lnTo>
                  <a:pt x="1886394" y="18605"/>
                </a:lnTo>
                <a:lnTo>
                  <a:pt x="1900007" y="38790"/>
                </a:lnTo>
                <a:lnTo>
                  <a:pt x="1905000" y="63500"/>
                </a:lnTo>
                <a:lnTo>
                  <a:pt x="1905000" y="222250"/>
                </a:lnTo>
                <a:lnTo>
                  <a:pt x="1905000" y="317500"/>
                </a:lnTo>
                <a:lnTo>
                  <a:pt x="1900007" y="342209"/>
                </a:lnTo>
                <a:lnTo>
                  <a:pt x="1886394" y="362394"/>
                </a:lnTo>
                <a:lnTo>
                  <a:pt x="1866209" y="376007"/>
                </a:lnTo>
                <a:lnTo>
                  <a:pt x="1841500" y="381000"/>
                </a:lnTo>
                <a:lnTo>
                  <a:pt x="793750" y="381000"/>
                </a:lnTo>
                <a:lnTo>
                  <a:pt x="204089" y="518287"/>
                </a:lnTo>
                <a:lnTo>
                  <a:pt x="317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6052" y="2464434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Index, by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default.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" y="5334000"/>
            <a:ext cx="2057400" cy="800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2639" y="5533642"/>
            <a:ext cx="4300728" cy="1240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6583" y="5492494"/>
            <a:ext cx="3931920" cy="1252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1535" y="5562600"/>
            <a:ext cx="4203065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1535" y="5562600"/>
            <a:ext cx="4203065" cy="1143000"/>
          </a:xfrm>
          <a:custGeom>
            <a:avLst/>
            <a:gdLst/>
            <a:ahLst/>
            <a:cxnLst/>
            <a:rect l="l" t="t" r="r" b="b"/>
            <a:pathLst>
              <a:path w="4203065" h="1143000">
                <a:moveTo>
                  <a:pt x="240664" y="190500"/>
                </a:moveTo>
                <a:lnTo>
                  <a:pt x="245699" y="146821"/>
                </a:lnTo>
                <a:lnTo>
                  <a:pt x="260037" y="106724"/>
                </a:lnTo>
                <a:lnTo>
                  <a:pt x="282532" y="71353"/>
                </a:lnTo>
                <a:lnTo>
                  <a:pt x="312039" y="41851"/>
                </a:lnTo>
                <a:lnTo>
                  <a:pt x="347411" y="19363"/>
                </a:lnTo>
                <a:lnTo>
                  <a:pt x="387502" y="5031"/>
                </a:lnTo>
                <a:lnTo>
                  <a:pt x="431164" y="0"/>
                </a:lnTo>
                <a:lnTo>
                  <a:pt x="901064" y="0"/>
                </a:lnTo>
                <a:lnTo>
                  <a:pt x="1891664" y="0"/>
                </a:lnTo>
                <a:lnTo>
                  <a:pt x="4012565" y="0"/>
                </a:lnTo>
                <a:lnTo>
                  <a:pt x="4056227" y="5031"/>
                </a:lnTo>
                <a:lnTo>
                  <a:pt x="4096318" y="19363"/>
                </a:lnTo>
                <a:lnTo>
                  <a:pt x="4131690" y="41851"/>
                </a:lnTo>
                <a:lnTo>
                  <a:pt x="4161197" y="71353"/>
                </a:lnTo>
                <a:lnTo>
                  <a:pt x="4183692" y="106724"/>
                </a:lnTo>
                <a:lnTo>
                  <a:pt x="4198030" y="146821"/>
                </a:lnTo>
                <a:lnTo>
                  <a:pt x="4203065" y="190500"/>
                </a:lnTo>
                <a:lnTo>
                  <a:pt x="4203065" y="476250"/>
                </a:lnTo>
                <a:lnTo>
                  <a:pt x="4203065" y="952500"/>
                </a:lnTo>
                <a:lnTo>
                  <a:pt x="4198030" y="996178"/>
                </a:lnTo>
                <a:lnTo>
                  <a:pt x="4183692" y="1036275"/>
                </a:lnTo>
                <a:lnTo>
                  <a:pt x="4161197" y="1071646"/>
                </a:lnTo>
                <a:lnTo>
                  <a:pt x="4131690" y="1101148"/>
                </a:lnTo>
                <a:lnTo>
                  <a:pt x="4096318" y="1123636"/>
                </a:lnTo>
                <a:lnTo>
                  <a:pt x="4056227" y="1137968"/>
                </a:lnTo>
                <a:lnTo>
                  <a:pt x="4012565" y="1143000"/>
                </a:lnTo>
                <a:lnTo>
                  <a:pt x="1891664" y="1143000"/>
                </a:lnTo>
                <a:lnTo>
                  <a:pt x="901064" y="1143000"/>
                </a:lnTo>
                <a:lnTo>
                  <a:pt x="431164" y="1143000"/>
                </a:lnTo>
                <a:lnTo>
                  <a:pt x="387502" y="1137968"/>
                </a:lnTo>
                <a:lnTo>
                  <a:pt x="347411" y="1123636"/>
                </a:lnTo>
                <a:lnTo>
                  <a:pt x="312039" y="1101148"/>
                </a:lnTo>
                <a:lnTo>
                  <a:pt x="282532" y="1071646"/>
                </a:lnTo>
                <a:lnTo>
                  <a:pt x="260037" y="1036275"/>
                </a:lnTo>
                <a:lnTo>
                  <a:pt x="245699" y="996178"/>
                </a:lnTo>
                <a:lnTo>
                  <a:pt x="240664" y="952500"/>
                </a:lnTo>
                <a:lnTo>
                  <a:pt x="240664" y="476250"/>
                </a:lnTo>
                <a:lnTo>
                  <a:pt x="0" y="233565"/>
                </a:lnTo>
                <a:lnTo>
                  <a:pt x="240664" y="190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53970" y="5558738"/>
            <a:ext cx="35769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Change </a:t>
            </a:r>
            <a:r>
              <a:rPr sz="1800" spc="-45" dirty="0">
                <a:latin typeface="Arial"/>
                <a:cs typeface="Arial"/>
              </a:rPr>
              <a:t>controller’s </a:t>
            </a:r>
            <a:r>
              <a:rPr sz="1800" spc="-40" dirty="0">
                <a:latin typeface="Arial"/>
                <a:cs typeface="Arial"/>
              </a:rPr>
              <a:t>method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signature.</a:t>
            </a:r>
            <a:endParaRPr sz="1800">
              <a:latin typeface="Arial"/>
              <a:cs typeface="Arial"/>
            </a:endParaRPr>
          </a:p>
          <a:p>
            <a:pPr marL="45720" marR="40005" indent="4445" algn="ctr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method </a:t>
            </a:r>
            <a:r>
              <a:rPr sz="1800" spc="-55" dirty="0">
                <a:latin typeface="Arial"/>
                <a:cs typeface="Arial"/>
              </a:rPr>
              <a:t>retures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view </a:t>
            </a:r>
            <a:r>
              <a:rPr sz="1800" spc="-40" dirty="0">
                <a:latin typeface="Arial"/>
                <a:cs typeface="Arial"/>
              </a:rPr>
              <a:t>object:  </a:t>
            </a:r>
            <a:r>
              <a:rPr sz="1800" spc="-120" dirty="0">
                <a:latin typeface="Arial"/>
                <a:cs typeface="Arial"/>
              </a:rPr>
              <a:t>searches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view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90" dirty="0">
                <a:latin typeface="Arial"/>
                <a:cs typeface="Arial"/>
              </a:rPr>
              <a:t>named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130" dirty="0">
                <a:latin typeface="Arial"/>
                <a:cs typeface="Arial"/>
              </a:rPr>
              <a:t>same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method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(Index.cshtml).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21</a:t>
            </a:fld>
            <a:endParaRPr lang="en-US"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461594"/>
            <a:ext cx="1982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ViewBag</a:t>
            </a:r>
          </a:p>
        </p:txBody>
      </p:sp>
      <p:sp>
        <p:nvSpPr>
          <p:cNvPr id="3" name="object 3"/>
          <p:cNvSpPr/>
          <p:nvPr/>
        </p:nvSpPr>
        <p:spPr>
          <a:xfrm>
            <a:off x="566763" y="5138900"/>
            <a:ext cx="5148173" cy="132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9898" y="4072001"/>
            <a:ext cx="5176774" cy="171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1" y="4695444"/>
            <a:ext cx="2223516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6" y="4686300"/>
            <a:ext cx="186080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724400"/>
            <a:ext cx="2125091" cy="41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4724400"/>
            <a:ext cx="2125345" cy="418465"/>
          </a:xfrm>
          <a:custGeom>
            <a:avLst/>
            <a:gdLst/>
            <a:ahLst/>
            <a:cxnLst/>
            <a:rect l="l" t="t" r="r" b="b"/>
            <a:pathLst>
              <a:path w="2125345" h="418464">
                <a:moveTo>
                  <a:pt x="0" y="64007"/>
                </a:moveTo>
                <a:lnTo>
                  <a:pt x="5030" y="39112"/>
                </a:lnTo>
                <a:lnTo>
                  <a:pt x="18749" y="18764"/>
                </a:lnTo>
                <a:lnTo>
                  <a:pt x="39095" y="5036"/>
                </a:lnTo>
                <a:lnTo>
                  <a:pt x="64007" y="0"/>
                </a:lnTo>
                <a:lnTo>
                  <a:pt x="1111250" y="0"/>
                </a:lnTo>
                <a:lnTo>
                  <a:pt x="1587500" y="0"/>
                </a:lnTo>
                <a:lnTo>
                  <a:pt x="1840992" y="0"/>
                </a:lnTo>
                <a:lnTo>
                  <a:pt x="1865887" y="5036"/>
                </a:lnTo>
                <a:lnTo>
                  <a:pt x="1886235" y="18764"/>
                </a:lnTo>
                <a:lnTo>
                  <a:pt x="1899963" y="39112"/>
                </a:lnTo>
                <a:lnTo>
                  <a:pt x="1905000" y="64007"/>
                </a:lnTo>
                <a:lnTo>
                  <a:pt x="1905000" y="224027"/>
                </a:lnTo>
                <a:lnTo>
                  <a:pt x="2125091" y="418464"/>
                </a:lnTo>
                <a:lnTo>
                  <a:pt x="1905000" y="320039"/>
                </a:lnTo>
                <a:lnTo>
                  <a:pt x="1899963" y="344935"/>
                </a:lnTo>
                <a:lnTo>
                  <a:pt x="1886235" y="365283"/>
                </a:lnTo>
                <a:lnTo>
                  <a:pt x="1865887" y="379011"/>
                </a:lnTo>
                <a:lnTo>
                  <a:pt x="1840992" y="384048"/>
                </a:lnTo>
                <a:lnTo>
                  <a:pt x="1587500" y="384048"/>
                </a:lnTo>
                <a:lnTo>
                  <a:pt x="1111250" y="384048"/>
                </a:lnTo>
                <a:lnTo>
                  <a:pt x="64007" y="384048"/>
                </a:lnTo>
                <a:lnTo>
                  <a:pt x="39095" y="379011"/>
                </a:lnTo>
                <a:lnTo>
                  <a:pt x="18749" y="365283"/>
                </a:lnTo>
                <a:lnTo>
                  <a:pt x="5030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477" y="4752213"/>
            <a:ext cx="152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Layout </a:t>
            </a:r>
            <a:r>
              <a:rPr sz="1800" spc="-55" dirty="0">
                <a:latin typeface="Arial"/>
                <a:cs typeface="Arial"/>
              </a:rPr>
              <a:t>view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6771" y="3628644"/>
            <a:ext cx="2482596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9191" y="3617976"/>
            <a:ext cx="2107691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5794" y="3657600"/>
            <a:ext cx="2384805" cy="415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5794" y="3657600"/>
            <a:ext cx="2385060" cy="415290"/>
          </a:xfrm>
          <a:custGeom>
            <a:avLst/>
            <a:gdLst/>
            <a:ahLst/>
            <a:cxnLst/>
            <a:rect l="l" t="t" r="r" b="b"/>
            <a:pathLst>
              <a:path w="2385059" h="415289">
                <a:moveTo>
                  <a:pt x="251205" y="63500"/>
                </a:moveTo>
                <a:lnTo>
                  <a:pt x="256198" y="38790"/>
                </a:lnTo>
                <a:lnTo>
                  <a:pt x="269811" y="18605"/>
                </a:lnTo>
                <a:lnTo>
                  <a:pt x="289996" y="4992"/>
                </a:lnTo>
                <a:lnTo>
                  <a:pt x="314705" y="0"/>
                </a:lnTo>
                <a:lnTo>
                  <a:pt x="606805" y="0"/>
                </a:lnTo>
                <a:lnTo>
                  <a:pt x="1140205" y="0"/>
                </a:lnTo>
                <a:lnTo>
                  <a:pt x="2321305" y="0"/>
                </a:lnTo>
                <a:lnTo>
                  <a:pt x="2346015" y="4992"/>
                </a:lnTo>
                <a:lnTo>
                  <a:pt x="2366200" y="18605"/>
                </a:lnTo>
                <a:lnTo>
                  <a:pt x="2379813" y="38790"/>
                </a:lnTo>
                <a:lnTo>
                  <a:pt x="2384805" y="63500"/>
                </a:lnTo>
                <a:lnTo>
                  <a:pt x="2384805" y="222250"/>
                </a:lnTo>
                <a:lnTo>
                  <a:pt x="2384805" y="317500"/>
                </a:lnTo>
                <a:lnTo>
                  <a:pt x="2379813" y="342209"/>
                </a:lnTo>
                <a:lnTo>
                  <a:pt x="2366200" y="362394"/>
                </a:lnTo>
                <a:lnTo>
                  <a:pt x="2346015" y="376007"/>
                </a:lnTo>
                <a:lnTo>
                  <a:pt x="2321305" y="381000"/>
                </a:lnTo>
                <a:lnTo>
                  <a:pt x="1140205" y="381000"/>
                </a:lnTo>
                <a:lnTo>
                  <a:pt x="606805" y="381000"/>
                </a:lnTo>
                <a:lnTo>
                  <a:pt x="314705" y="381000"/>
                </a:lnTo>
                <a:lnTo>
                  <a:pt x="289996" y="376007"/>
                </a:lnTo>
                <a:lnTo>
                  <a:pt x="269811" y="362394"/>
                </a:lnTo>
                <a:lnTo>
                  <a:pt x="256198" y="342209"/>
                </a:lnTo>
                <a:lnTo>
                  <a:pt x="251205" y="317500"/>
                </a:lnTo>
                <a:lnTo>
                  <a:pt x="0" y="415036"/>
                </a:lnTo>
                <a:lnTo>
                  <a:pt x="251205" y="222250"/>
                </a:lnTo>
                <a:lnTo>
                  <a:pt x="25120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607565"/>
            <a:ext cx="7894955" cy="237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877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75" dirty="0">
                <a:latin typeface="Arial"/>
                <a:cs typeface="Arial"/>
              </a:rPr>
              <a:t>Pass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95" dirty="0">
                <a:latin typeface="Arial"/>
                <a:cs typeface="Arial"/>
              </a:rPr>
              <a:t>between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70" dirty="0">
                <a:latin typeface="Arial"/>
                <a:cs typeface="Arial"/>
              </a:rPr>
              <a:t>template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80" dirty="0">
                <a:latin typeface="Arial"/>
                <a:cs typeface="Arial"/>
              </a:rPr>
              <a:t>layout </a:t>
            </a:r>
            <a:r>
              <a:rPr sz="3200" spc="-90" dirty="0">
                <a:latin typeface="Arial"/>
                <a:cs typeface="Arial"/>
              </a:rPr>
              <a:t>view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355600" marR="286194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latin typeface="Arial"/>
                <a:cs typeface="Arial"/>
              </a:rPr>
              <a:t>ViewBag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0" dirty="0">
                <a:latin typeface="Arial"/>
                <a:cs typeface="Arial"/>
              </a:rPr>
              <a:t>dynamic </a:t>
            </a:r>
            <a:r>
              <a:rPr sz="3200" spc="-70" dirty="0">
                <a:latin typeface="Arial"/>
                <a:cs typeface="Arial"/>
              </a:rPr>
              <a:t>object  </a:t>
            </a:r>
            <a:r>
              <a:rPr sz="3200" spc="-200" dirty="0">
                <a:latin typeface="Arial"/>
                <a:cs typeface="Arial"/>
              </a:rPr>
              <a:t>(has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90" dirty="0">
                <a:latin typeface="Arial"/>
                <a:cs typeface="Arial"/>
              </a:rPr>
              <a:t>defined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properties)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spc="-80" dirty="0">
                <a:latin typeface="Arial"/>
                <a:cs typeface="Arial"/>
              </a:rPr>
              <a:t>View </a:t>
            </a:r>
            <a:r>
              <a:rPr sz="1800" spc="-40" dirty="0">
                <a:latin typeface="Arial"/>
                <a:cs typeface="Arial"/>
              </a:rPr>
              <a:t>template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22</a:t>
            </a:fld>
            <a:endParaRPr lang="en-US"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496646"/>
            <a:ext cx="754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0" dirty="0"/>
              <a:t>Passing </a:t>
            </a:r>
            <a:r>
              <a:rPr sz="4000" spc="-150" dirty="0"/>
              <a:t>data </a:t>
            </a:r>
            <a:r>
              <a:rPr sz="4000" spc="-40" dirty="0"/>
              <a:t>from </a:t>
            </a:r>
            <a:r>
              <a:rPr sz="4000" spc="-105" dirty="0"/>
              <a:t>Controller </a:t>
            </a:r>
            <a:r>
              <a:rPr sz="4000" spc="35" dirty="0"/>
              <a:t>to</a:t>
            </a:r>
            <a:r>
              <a:rPr sz="4000" spc="-525" dirty="0"/>
              <a:t> </a:t>
            </a:r>
            <a:r>
              <a:rPr sz="4000" spc="-17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35570" cy="44176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View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125" dirty="0">
                <a:latin typeface="Arial"/>
                <a:cs typeface="Arial"/>
              </a:rPr>
              <a:t>data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presentation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Controller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90" dirty="0">
                <a:latin typeface="Arial"/>
                <a:cs typeface="Arial"/>
              </a:rPr>
              <a:t>provide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0" dirty="0">
                <a:latin typeface="Arial"/>
                <a:cs typeface="Arial"/>
              </a:rPr>
              <a:t>One </a:t>
            </a:r>
            <a:r>
              <a:rPr sz="3200" spc="-130" dirty="0">
                <a:latin typeface="Arial"/>
                <a:cs typeface="Arial"/>
              </a:rPr>
              <a:t>approach: </a:t>
            </a:r>
            <a:r>
              <a:rPr sz="3200" spc="-165" dirty="0">
                <a:latin typeface="Arial"/>
                <a:cs typeface="Arial"/>
              </a:rPr>
              <a:t>using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ViewBag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80" dirty="0">
                <a:latin typeface="Arial"/>
                <a:cs typeface="Arial"/>
              </a:rPr>
              <a:t>Controller </a:t>
            </a:r>
            <a:r>
              <a:rPr sz="2800" spc="-90" dirty="0">
                <a:latin typeface="Arial"/>
                <a:cs typeface="Arial"/>
              </a:rPr>
              <a:t>puts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ViewBag,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25" dirty="0">
                <a:latin typeface="Arial"/>
                <a:cs typeface="Arial"/>
              </a:rPr>
              <a:t>View </a:t>
            </a:r>
            <a:r>
              <a:rPr sz="2800" spc="-160" dirty="0">
                <a:latin typeface="Arial"/>
                <a:cs typeface="Arial"/>
              </a:rPr>
              <a:t>reads </a:t>
            </a:r>
            <a:r>
              <a:rPr sz="2800" spc="-185" dirty="0">
                <a:latin typeface="Arial"/>
                <a:cs typeface="Arial"/>
              </a:rPr>
              <a:t>ViewBag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renders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No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binding!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Alternative </a:t>
            </a:r>
            <a:r>
              <a:rPr sz="3200" spc="-130" dirty="0">
                <a:latin typeface="Arial"/>
                <a:cs typeface="Arial"/>
              </a:rPr>
              <a:t>approach: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view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25" dirty="0">
                <a:latin typeface="Arial"/>
                <a:cs typeface="Arial"/>
              </a:rPr>
              <a:t>Strongly </a:t>
            </a:r>
            <a:r>
              <a:rPr sz="2800" spc="-70" dirty="0">
                <a:latin typeface="Arial"/>
                <a:cs typeface="Arial"/>
              </a:rPr>
              <a:t>typed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23</a:t>
            </a:fld>
            <a:endParaRPr lang="en-US"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496646"/>
            <a:ext cx="754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0" dirty="0"/>
              <a:t>Passing </a:t>
            </a:r>
            <a:r>
              <a:rPr sz="4000" spc="-150" dirty="0"/>
              <a:t>data </a:t>
            </a:r>
            <a:r>
              <a:rPr sz="4000" spc="-40" dirty="0"/>
              <a:t>from </a:t>
            </a:r>
            <a:r>
              <a:rPr sz="4000" spc="-105" dirty="0"/>
              <a:t>Controller </a:t>
            </a:r>
            <a:r>
              <a:rPr sz="4000" spc="35" dirty="0"/>
              <a:t>to</a:t>
            </a:r>
            <a:r>
              <a:rPr sz="4000" spc="-525" dirty="0"/>
              <a:t> </a:t>
            </a:r>
            <a:r>
              <a:rPr sz="4000" spc="-170" dirty="0"/>
              <a:t>View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6725" y="1847850"/>
            <a:ext cx="4552950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150" y="2019300"/>
            <a:ext cx="3295650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1418844"/>
            <a:ext cx="1699260" cy="51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823" y="1409700"/>
            <a:ext cx="1290827" cy="4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447800"/>
            <a:ext cx="1601089" cy="418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447800"/>
            <a:ext cx="1601470" cy="418465"/>
          </a:xfrm>
          <a:custGeom>
            <a:avLst/>
            <a:gdLst/>
            <a:ahLst/>
            <a:cxnLst/>
            <a:rect l="l" t="t" r="r" b="b"/>
            <a:pathLst>
              <a:path w="1601470" h="418464">
                <a:moveTo>
                  <a:pt x="0" y="64008"/>
                </a:moveTo>
                <a:lnTo>
                  <a:pt x="5030" y="39112"/>
                </a:lnTo>
                <a:lnTo>
                  <a:pt x="18749" y="18764"/>
                </a:lnTo>
                <a:lnTo>
                  <a:pt x="39095" y="5036"/>
                </a:lnTo>
                <a:lnTo>
                  <a:pt x="64007" y="0"/>
                </a:lnTo>
                <a:lnTo>
                  <a:pt x="800100" y="0"/>
                </a:lnTo>
                <a:lnTo>
                  <a:pt x="1143000" y="0"/>
                </a:lnTo>
                <a:lnTo>
                  <a:pt x="1307592" y="0"/>
                </a:lnTo>
                <a:lnTo>
                  <a:pt x="1332487" y="5036"/>
                </a:lnTo>
                <a:lnTo>
                  <a:pt x="1352835" y="18764"/>
                </a:lnTo>
                <a:lnTo>
                  <a:pt x="1366563" y="39112"/>
                </a:lnTo>
                <a:lnTo>
                  <a:pt x="1371600" y="64008"/>
                </a:lnTo>
                <a:lnTo>
                  <a:pt x="1371600" y="224027"/>
                </a:lnTo>
                <a:lnTo>
                  <a:pt x="1601089" y="418464"/>
                </a:lnTo>
                <a:lnTo>
                  <a:pt x="1371600" y="320039"/>
                </a:lnTo>
                <a:lnTo>
                  <a:pt x="1366563" y="344935"/>
                </a:lnTo>
                <a:lnTo>
                  <a:pt x="1352835" y="365283"/>
                </a:lnTo>
                <a:lnTo>
                  <a:pt x="1332487" y="379011"/>
                </a:lnTo>
                <a:lnTo>
                  <a:pt x="1307592" y="384048"/>
                </a:lnTo>
                <a:lnTo>
                  <a:pt x="1143000" y="384048"/>
                </a:lnTo>
                <a:lnTo>
                  <a:pt x="800100" y="384048"/>
                </a:lnTo>
                <a:lnTo>
                  <a:pt x="64007" y="384048"/>
                </a:lnTo>
                <a:lnTo>
                  <a:pt x="39095" y="379011"/>
                </a:lnTo>
                <a:lnTo>
                  <a:pt x="18749" y="365283"/>
                </a:lnTo>
                <a:lnTo>
                  <a:pt x="5030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565" y="1474978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Co</a:t>
            </a:r>
            <a:r>
              <a:rPr sz="1800" spc="-15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t</a:t>
            </a:r>
            <a:r>
              <a:rPr sz="1800" spc="35" dirty="0">
                <a:latin typeface="Arial"/>
                <a:cs typeface="Arial"/>
              </a:rPr>
              <a:t>r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1432" y="1571244"/>
            <a:ext cx="1441704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1744" y="1562100"/>
            <a:ext cx="816863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1600200"/>
            <a:ext cx="1343278" cy="4320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1600200"/>
            <a:ext cx="1343660" cy="432434"/>
          </a:xfrm>
          <a:custGeom>
            <a:avLst/>
            <a:gdLst/>
            <a:ahLst/>
            <a:cxnLst/>
            <a:rect l="l" t="t" r="r" b="b"/>
            <a:pathLst>
              <a:path w="1343659" h="432435">
                <a:moveTo>
                  <a:pt x="0" y="64008"/>
                </a:moveTo>
                <a:lnTo>
                  <a:pt x="5036" y="39112"/>
                </a:lnTo>
                <a:lnTo>
                  <a:pt x="18764" y="18764"/>
                </a:lnTo>
                <a:lnTo>
                  <a:pt x="39112" y="5036"/>
                </a:lnTo>
                <a:lnTo>
                  <a:pt x="64008" y="0"/>
                </a:lnTo>
                <a:lnTo>
                  <a:pt x="666750" y="0"/>
                </a:lnTo>
                <a:lnTo>
                  <a:pt x="952500" y="0"/>
                </a:lnTo>
                <a:lnTo>
                  <a:pt x="1078991" y="0"/>
                </a:lnTo>
                <a:lnTo>
                  <a:pt x="1103887" y="5036"/>
                </a:lnTo>
                <a:lnTo>
                  <a:pt x="1124235" y="18764"/>
                </a:lnTo>
                <a:lnTo>
                  <a:pt x="1137963" y="39112"/>
                </a:lnTo>
                <a:lnTo>
                  <a:pt x="1143000" y="64008"/>
                </a:lnTo>
                <a:lnTo>
                  <a:pt x="1143000" y="224027"/>
                </a:lnTo>
                <a:lnTo>
                  <a:pt x="1343278" y="432053"/>
                </a:lnTo>
                <a:lnTo>
                  <a:pt x="1143000" y="320039"/>
                </a:lnTo>
                <a:lnTo>
                  <a:pt x="1137963" y="344935"/>
                </a:lnTo>
                <a:lnTo>
                  <a:pt x="1124235" y="365283"/>
                </a:lnTo>
                <a:lnTo>
                  <a:pt x="1103887" y="379011"/>
                </a:lnTo>
                <a:lnTo>
                  <a:pt x="1078991" y="384048"/>
                </a:lnTo>
                <a:lnTo>
                  <a:pt x="952500" y="384048"/>
                </a:lnTo>
                <a:lnTo>
                  <a:pt x="666750" y="384048"/>
                </a:lnTo>
                <a:lnTo>
                  <a:pt x="64008" y="384048"/>
                </a:lnTo>
                <a:lnTo>
                  <a:pt x="39112" y="379011"/>
                </a:lnTo>
                <a:lnTo>
                  <a:pt x="18764" y="365283"/>
                </a:lnTo>
                <a:lnTo>
                  <a:pt x="5036" y="344935"/>
                </a:lnTo>
                <a:lnTo>
                  <a:pt x="0" y="320039"/>
                </a:lnTo>
                <a:lnTo>
                  <a:pt x="0" y="224027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40146" y="162737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V</a:t>
            </a:r>
            <a:r>
              <a:rPr sz="1800" spc="-55" dirty="0">
                <a:latin typeface="Arial"/>
                <a:cs typeface="Arial"/>
              </a:rPr>
              <a:t>i</a:t>
            </a:r>
            <a:r>
              <a:rPr sz="1800" spc="-12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99203" y="4160645"/>
            <a:ext cx="4311396" cy="2621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448" y="4847844"/>
            <a:ext cx="2179320" cy="935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7335" y="4791455"/>
            <a:ext cx="1862327" cy="978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9216" y="4876800"/>
            <a:ext cx="2081783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9216" y="4876800"/>
            <a:ext cx="2082164" cy="838200"/>
          </a:xfrm>
          <a:custGeom>
            <a:avLst/>
            <a:gdLst/>
            <a:ahLst/>
            <a:cxnLst/>
            <a:rect l="l" t="t" r="r" b="b"/>
            <a:pathLst>
              <a:path w="2082164" h="838200">
                <a:moveTo>
                  <a:pt x="176783" y="139700"/>
                </a:moveTo>
                <a:lnTo>
                  <a:pt x="183900" y="95520"/>
                </a:lnTo>
                <a:lnTo>
                  <a:pt x="203720" y="57168"/>
                </a:lnTo>
                <a:lnTo>
                  <a:pt x="233952" y="26936"/>
                </a:lnTo>
                <a:lnTo>
                  <a:pt x="272304" y="7116"/>
                </a:lnTo>
                <a:lnTo>
                  <a:pt x="316483" y="0"/>
                </a:lnTo>
                <a:lnTo>
                  <a:pt x="494283" y="0"/>
                </a:lnTo>
                <a:lnTo>
                  <a:pt x="970533" y="0"/>
                </a:lnTo>
                <a:lnTo>
                  <a:pt x="1942083" y="0"/>
                </a:lnTo>
                <a:lnTo>
                  <a:pt x="1986214" y="7116"/>
                </a:lnTo>
                <a:lnTo>
                  <a:pt x="2024560" y="26936"/>
                </a:lnTo>
                <a:lnTo>
                  <a:pt x="2054811" y="57168"/>
                </a:lnTo>
                <a:lnTo>
                  <a:pt x="2074655" y="95520"/>
                </a:lnTo>
                <a:lnTo>
                  <a:pt x="2081783" y="139700"/>
                </a:lnTo>
                <a:lnTo>
                  <a:pt x="2081783" y="349250"/>
                </a:lnTo>
                <a:lnTo>
                  <a:pt x="2081783" y="698500"/>
                </a:lnTo>
                <a:lnTo>
                  <a:pt x="2074655" y="742655"/>
                </a:lnTo>
                <a:lnTo>
                  <a:pt x="2054811" y="781004"/>
                </a:lnTo>
                <a:lnTo>
                  <a:pt x="2024560" y="811245"/>
                </a:lnTo>
                <a:lnTo>
                  <a:pt x="1986214" y="831077"/>
                </a:lnTo>
                <a:lnTo>
                  <a:pt x="1942083" y="838200"/>
                </a:lnTo>
                <a:lnTo>
                  <a:pt x="970533" y="838200"/>
                </a:lnTo>
                <a:lnTo>
                  <a:pt x="494283" y="838200"/>
                </a:lnTo>
                <a:lnTo>
                  <a:pt x="316483" y="838200"/>
                </a:lnTo>
                <a:lnTo>
                  <a:pt x="272304" y="831077"/>
                </a:lnTo>
                <a:lnTo>
                  <a:pt x="233952" y="811245"/>
                </a:lnTo>
                <a:lnTo>
                  <a:pt x="203720" y="781004"/>
                </a:lnTo>
                <a:lnTo>
                  <a:pt x="183900" y="742655"/>
                </a:lnTo>
                <a:lnTo>
                  <a:pt x="176783" y="698500"/>
                </a:lnTo>
                <a:lnTo>
                  <a:pt x="176783" y="349250"/>
                </a:lnTo>
                <a:lnTo>
                  <a:pt x="0" y="97789"/>
                </a:lnTo>
                <a:lnTo>
                  <a:pt x="176783" y="1397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74722" y="4857369"/>
            <a:ext cx="1527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Returns  </a:t>
            </a:r>
            <a:r>
              <a:rPr sz="1800" spc="-190" dirty="0">
                <a:latin typeface="Arial"/>
                <a:cs typeface="Arial"/>
              </a:rPr>
              <a:t>H</a:t>
            </a:r>
            <a:r>
              <a:rPr sz="1800" spc="-35" dirty="0">
                <a:latin typeface="Arial"/>
                <a:cs typeface="Arial"/>
              </a:rPr>
              <a:t>el</a:t>
            </a:r>
            <a:r>
              <a:rPr sz="1800" spc="-30" dirty="0">
                <a:latin typeface="Arial"/>
                <a:cs typeface="Arial"/>
              </a:rPr>
              <a:t>l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-17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l</a:t>
            </a:r>
            <a:r>
              <a:rPr sz="1800" spc="-85" dirty="0">
                <a:latin typeface="Arial"/>
                <a:cs typeface="Arial"/>
              </a:rPr>
              <a:t>dVi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w  </a:t>
            </a:r>
            <a:r>
              <a:rPr sz="1800" spc="-45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24</a:t>
            </a:fld>
            <a:endParaRPr lang="en-US" spc="-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3872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>
                <a:latin typeface="Trebuchet MS"/>
                <a:cs typeface="Trebuchet MS"/>
              </a:rPr>
              <a:t>ADDING </a:t>
            </a:r>
            <a:r>
              <a:rPr sz="4000" b="1" spc="-114" dirty="0">
                <a:latin typeface="Trebuchet MS"/>
                <a:cs typeface="Trebuchet MS"/>
              </a:rPr>
              <a:t>A</a:t>
            </a:r>
            <a:r>
              <a:rPr sz="4000" b="1" spc="-605" dirty="0">
                <a:latin typeface="Trebuchet MS"/>
                <a:cs typeface="Trebuchet MS"/>
              </a:rPr>
              <a:t> </a:t>
            </a:r>
            <a:r>
              <a:rPr sz="4000" b="1" spc="-105" dirty="0">
                <a:latin typeface="Trebuchet MS"/>
                <a:cs typeface="Trebuchet MS"/>
              </a:rPr>
              <a:t>MODEL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25</a:t>
            </a:fld>
            <a:endParaRPr lang="en-US"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769" y="461594"/>
            <a:ext cx="4458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Model</a:t>
            </a:r>
            <a:r>
              <a:rPr spc="-315" dirty="0"/>
              <a:t> </a:t>
            </a:r>
            <a:r>
              <a:rPr spc="-17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815580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0" dirty="0">
                <a:latin typeface="Arial"/>
                <a:cs typeface="Arial"/>
              </a:rPr>
              <a:t>Entity framework </a:t>
            </a:r>
            <a:r>
              <a:rPr sz="3200" spc="-85" dirty="0">
                <a:latin typeface="Arial"/>
                <a:cs typeface="Arial"/>
              </a:rPr>
              <a:t>-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70" dirty="0">
                <a:latin typeface="Arial"/>
                <a:cs typeface="Arial"/>
              </a:rPr>
              <a:t>access</a:t>
            </a:r>
            <a:r>
              <a:rPr sz="3200" spc="-51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technology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“Code </a:t>
            </a:r>
            <a:r>
              <a:rPr sz="3200" spc="40" dirty="0">
                <a:latin typeface="Arial"/>
                <a:cs typeface="Arial"/>
              </a:rPr>
              <a:t>first” </a:t>
            </a:r>
            <a:r>
              <a:rPr sz="3200" spc="-100" dirty="0">
                <a:latin typeface="Arial"/>
                <a:cs typeface="Arial"/>
              </a:rPr>
              <a:t>development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paradigm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40" dirty="0">
                <a:latin typeface="Arial"/>
                <a:cs typeface="Arial"/>
              </a:rPr>
              <a:t>(first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229" dirty="0">
                <a:latin typeface="Arial"/>
                <a:cs typeface="Arial"/>
              </a:rPr>
              <a:t>classes,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140" dirty="0">
                <a:latin typeface="Arial"/>
                <a:cs typeface="Arial"/>
              </a:rPr>
              <a:t>generate </a:t>
            </a:r>
            <a:r>
              <a:rPr sz="3200" spc="-370" dirty="0">
                <a:latin typeface="Arial"/>
                <a:cs typeface="Arial"/>
              </a:rPr>
              <a:t>DB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schema)</a:t>
            </a:r>
            <a:endParaRPr sz="3200">
              <a:latin typeface="Arial"/>
              <a:cs typeface="Arial"/>
            </a:endParaRPr>
          </a:p>
          <a:p>
            <a:pPr marL="355600" marR="8890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“Database </a:t>
            </a:r>
            <a:r>
              <a:rPr sz="3200" spc="40" dirty="0">
                <a:latin typeface="Arial"/>
                <a:cs typeface="Arial"/>
              </a:rPr>
              <a:t>first” </a:t>
            </a:r>
            <a:r>
              <a:rPr sz="3200" spc="-100" dirty="0">
                <a:latin typeface="Arial"/>
                <a:cs typeface="Arial"/>
              </a:rPr>
              <a:t>development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paradigm  </a:t>
            </a:r>
            <a:r>
              <a:rPr sz="3200" spc="-85" dirty="0">
                <a:latin typeface="Arial"/>
                <a:cs typeface="Arial"/>
              </a:rPr>
              <a:t>define </a:t>
            </a:r>
            <a:r>
              <a:rPr sz="3200" spc="-105" dirty="0">
                <a:latin typeface="Arial"/>
                <a:cs typeface="Arial"/>
              </a:rPr>
              <a:t>db </a:t>
            </a:r>
            <a:r>
              <a:rPr sz="3200" spc="-210" dirty="0">
                <a:latin typeface="Arial"/>
                <a:cs typeface="Arial"/>
              </a:rPr>
              <a:t>schema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first,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140" dirty="0">
                <a:latin typeface="Arial"/>
                <a:cs typeface="Arial"/>
              </a:rPr>
              <a:t>generate </a:t>
            </a:r>
            <a:r>
              <a:rPr sz="3200" spc="-130" dirty="0">
                <a:latin typeface="Arial"/>
                <a:cs typeface="Arial"/>
              </a:rPr>
              <a:t>models, </a:t>
            </a:r>
            <a:r>
              <a:rPr sz="3200" spc="-85" dirty="0">
                <a:latin typeface="Arial"/>
                <a:cs typeface="Arial"/>
              </a:rPr>
              <a:t>controllers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views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26</a:t>
            </a:fld>
            <a:endParaRPr lang="en-US"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61594"/>
            <a:ext cx="4785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 </a:t>
            </a:r>
            <a:r>
              <a:rPr spc="-340" dirty="0"/>
              <a:t>a </a:t>
            </a:r>
            <a:r>
              <a:rPr spc="-125" dirty="0"/>
              <a:t>model</a:t>
            </a:r>
            <a:r>
              <a:rPr spc="-220" dirty="0"/>
              <a:t> </a:t>
            </a:r>
            <a:r>
              <a:rPr spc="-32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1142949"/>
            <a:ext cx="5562600" cy="526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31" y="4619244"/>
            <a:ext cx="2799588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9" y="4623815"/>
            <a:ext cx="2397252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4648200"/>
            <a:ext cx="270230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648200"/>
            <a:ext cx="2702560" cy="685800"/>
          </a:xfrm>
          <a:custGeom>
            <a:avLst/>
            <a:gdLst/>
            <a:ahLst/>
            <a:cxnLst/>
            <a:rect l="l" t="t" r="r" b="b"/>
            <a:pathLst>
              <a:path w="270256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422400" y="0"/>
                </a:lnTo>
                <a:lnTo>
                  <a:pt x="2032000" y="0"/>
                </a:lnTo>
                <a:lnTo>
                  <a:pt x="2324100" y="0"/>
                </a:lnTo>
                <a:lnTo>
                  <a:pt x="2368587" y="8983"/>
                </a:lnTo>
                <a:lnTo>
                  <a:pt x="2404919" y="33480"/>
                </a:lnTo>
                <a:lnTo>
                  <a:pt x="2429416" y="69812"/>
                </a:lnTo>
                <a:lnTo>
                  <a:pt x="2438400" y="114300"/>
                </a:lnTo>
                <a:lnTo>
                  <a:pt x="2438400" y="400050"/>
                </a:lnTo>
                <a:lnTo>
                  <a:pt x="2702305" y="463931"/>
                </a:lnTo>
                <a:lnTo>
                  <a:pt x="2438400" y="571500"/>
                </a:lnTo>
                <a:lnTo>
                  <a:pt x="2429416" y="615987"/>
                </a:lnTo>
                <a:lnTo>
                  <a:pt x="2404919" y="652319"/>
                </a:lnTo>
                <a:lnTo>
                  <a:pt x="2368587" y="676816"/>
                </a:lnTo>
                <a:lnTo>
                  <a:pt x="2324100" y="685800"/>
                </a:lnTo>
                <a:lnTo>
                  <a:pt x="2032000" y="685800"/>
                </a:lnTo>
                <a:lnTo>
                  <a:pt x="14224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061" y="4689729"/>
            <a:ext cx="200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Enter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class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name,</a:t>
            </a:r>
            <a:endParaRPr sz="18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800" spc="-85" dirty="0">
                <a:latin typeface="Arial"/>
                <a:cs typeface="Arial"/>
              </a:rPr>
              <a:t>e.g.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Movie.cs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27</a:t>
            </a:fld>
            <a:endParaRPr lang="en-US"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461594"/>
            <a:ext cx="787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 </a:t>
            </a:r>
            <a:r>
              <a:rPr spc="-105" dirty="0"/>
              <a:t>properties </a:t>
            </a:r>
            <a:r>
              <a:rPr spc="40" dirty="0"/>
              <a:t>to </a:t>
            </a:r>
            <a:r>
              <a:rPr spc="-340" dirty="0"/>
              <a:t>a </a:t>
            </a:r>
            <a:r>
              <a:rPr spc="-125" dirty="0"/>
              <a:t>model</a:t>
            </a:r>
            <a:r>
              <a:rPr spc="-560" dirty="0"/>
              <a:t> </a:t>
            </a:r>
            <a:r>
              <a:rPr spc="-32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696937" y="2830601"/>
            <a:ext cx="7462342" cy="277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28</a:t>
            </a:fld>
            <a:endParaRPr lang="en-US"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461594"/>
            <a:ext cx="5744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 </a:t>
            </a:r>
            <a:r>
              <a:rPr spc="-340" dirty="0"/>
              <a:t>a </a:t>
            </a:r>
            <a:r>
              <a:rPr spc="-210" dirty="0"/>
              <a:t>DbContext</a:t>
            </a:r>
            <a:r>
              <a:rPr spc="-250" dirty="0"/>
              <a:t> </a:t>
            </a:r>
            <a:r>
              <a:rPr spc="-32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526098" y="1764161"/>
            <a:ext cx="4150926" cy="4116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9431" y="4390644"/>
            <a:ext cx="1993392" cy="154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208" y="4364735"/>
            <a:ext cx="1522476" cy="152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419600"/>
            <a:ext cx="1895475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419600"/>
            <a:ext cx="1895475" cy="1447800"/>
          </a:xfrm>
          <a:custGeom>
            <a:avLst/>
            <a:gdLst/>
            <a:ahLst/>
            <a:cxnLst/>
            <a:rect l="l" t="t" r="r" b="b"/>
            <a:pathLst>
              <a:path w="1895475" h="1447800">
                <a:moveTo>
                  <a:pt x="0" y="241300"/>
                </a:moveTo>
                <a:lnTo>
                  <a:pt x="4902" y="192682"/>
                </a:lnTo>
                <a:lnTo>
                  <a:pt x="18963" y="147393"/>
                </a:lnTo>
                <a:lnTo>
                  <a:pt x="41211" y="106405"/>
                </a:lnTo>
                <a:lnTo>
                  <a:pt x="70677" y="70691"/>
                </a:lnTo>
                <a:lnTo>
                  <a:pt x="106389" y="41221"/>
                </a:lnTo>
                <a:lnTo>
                  <a:pt x="147377" y="18968"/>
                </a:lnTo>
                <a:lnTo>
                  <a:pt x="192671" y="4904"/>
                </a:lnTo>
                <a:lnTo>
                  <a:pt x="241300" y="0"/>
                </a:lnTo>
                <a:lnTo>
                  <a:pt x="933450" y="0"/>
                </a:lnTo>
                <a:lnTo>
                  <a:pt x="1333500" y="0"/>
                </a:lnTo>
                <a:lnTo>
                  <a:pt x="1358900" y="0"/>
                </a:lnTo>
                <a:lnTo>
                  <a:pt x="1407517" y="4904"/>
                </a:lnTo>
                <a:lnTo>
                  <a:pt x="1452806" y="18968"/>
                </a:lnTo>
                <a:lnTo>
                  <a:pt x="1493794" y="41221"/>
                </a:lnTo>
                <a:lnTo>
                  <a:pt x="1529508" y="70691"/>
                </a:lnTo>
                <a:lnTo>
                  <a:pt x="1558978" y="106405"/>
                </a:lnTo>
                <a:lnTo>
                  <a:pt x="1581231" y="147393"/>
                </a:lnTo>
                <a:lnTo>
                  <a:pt x="1595295" y="192682"/>
                </a:lnTo>
                <a:lnTo>
                  <a:pt x="1600200" y="241300"/>
                </a:lnTo>
                <a:lnTo>
                  <a:pt x="1895475" y="382016"/>
                </a:lnTo>
                <a:lnTo>
                  <a:pt x="1600200" y="603250"/>
                </a:lnTo>
                <a:lnTo>
                  <a:pt x="1600200" y="1206500"/>
                </a:lnTo>
                <a:lnTo>
                  <a:pt x="1595295" y="1255128"/>
                </a:lnTo>
                <a:lnTo>
                  <a:pt x="1581231" y="1300422"/>
                </a:lnTo>
                <a:lnTo>
                  <a:pt x="1558978" y="1341410"/>
                </a:lnTo>
                <a:lnTo>
                  <a:pt x="1529508" y="1377122"/>
                </a:lnTo>
                <a:lnTo>
                  <a:pt x="1493794" y="1406588"/>
                </a:lnTo>
                <a:lnTo>
                  <a:pt x="1452806" y="1428836"/>
                </a:lnTo>
                <a:lnTo>
                  <a:pt x="1407517" y="1442897"/>
                </a:lnTo>
                <a:lnTo>
                  <a:pt x="1358900" y="1447800"/>
                </a:lnTo>
                <a:lnTo>
                  <a:pt x="1333500" y="1447800"/>
                </a:lnTo>
                <a:lnTo>
                  <a:pt x="933450" y="1447800"/>
                </a:lnTo>
                <a:lnTo>
                  <a:pt x="241300" y="1447800"/>
                </a:lnTo>
                <a:lnTo>
                  <a:pt x="192671" y="1442897"/>
                </a:lnTo>
                <a:lnTo>
                  <a:pt x="147377" y="1428836"/>
                </a:lnTo>
                <a:lnTo>
                  <a:pt x="106389" y="1406588"/>
                </a:lnTo>
                <a:lnTo>
                  <a:pt x="70677" y="1377122"/>
                </a:lnTo>
                <a:lnTo>
                  <a:pt x="41211" y="1341410"/>
                </a:lnTo>
                <a:lnTo>
                  <a:pt x="18963" y="1300422"/>
                </a:lnTo>
                <a:lnTo>
                  <a:pt x="4902" y="1255128"/>
                </a:lnTo>
                <a:lnTo>
                  <a:pt x="0" y="1206500"/>
                </a:lnTo>
                <a:lnTo>
                  <a:pt x="0" y="603250"/>
                </a:lnTo>
                <a:lnTo>
                  <a:pt x="0" y="241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035" y="4430648"/>
            <a:ext cx="11366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Arial"/>
                <a:cs typeface="Arial"/>
              </a:rPr>
              <a:t>EF </a:t>
            </a:r>
            <a:r>
              <a:rPr sz="1800" spc="-100" dirty="0">
                <a:latin typeface="Arial"/>
                <a:cs typeface="Arial"/>
              </a:rPr>
              <a:t>database  </a:t>
            </a:r>
            <a:r>
              <a:rPr sz="1800" spc="-55" dirty="0">
                <a:latin typeface="Arial"/>
                <a:cs typeface="Arial"/>
              </a:rPr>
              <a:t>context  </a:t>
            </a:r>
            <a:r>
              <a:rPr sz="1800" spc="-245" dirty="0">
                <a:latin typeface="Arial"/>
                <a:cs typeface="Arial"/>
              </a:rPr>
              <a:t>FETCH,  </a:t>
            </a:r>
            <a:r>
              <a:rPr sz="1800" spc="-240" dirty="0">
                <a:latin typeface="Arial"/>
                <a:cs typeface="Arial"/>
              </a:rPr>
              <a:t>INSERT,  </a:t>
            </a:r>
            <a:r>
              <a:rPr sz="1800" spc="-254" dirty="0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2103" y="1876044"/>
            <a:ext cx="2340863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2352" y="1857755"/>
            <a:ext cx="1684020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0998" y="1905000"/>
            <a:ext cx="2243201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0998" y="1905000"/>
            <a:ext cx="2243455" cy="914400"/>
          </a:xfrm>
          <a:custGeom>
            <a:avLst/>
            <a:gdLst/>
            <a:ahLst/>
            <a:cxnLst/>
            <a:rect l="l" t="t" r="r" b="b"/>
            <a:pathLst>
              <a:path w="2243454" h="914400">
                <a:moveTo>
                  <a:pt x="262000" y="152400"/>
                </a:moveTo>
                <a:lnTo>
                  <a:pt x="269767" y="104217"/>
                </a:lnTo>
                <a:lnTo>
                  <a:pt x="291395" y="62380"/>
                </a:lnTo>
                <a:lnTo>
                  <a:pt x="324381" y="29394"/>
                </a:lnTo>
                <a:lnTo>
                  <a:pt x="366218" y="7766"/>
                </a:lnTo>
                <a:lnTo>
                  <a:pt x="414400" y="0"/>
                </a:lnTo>
                <a:lnTo>
                  <a:pt x="592201" y="0"/>
                </a:lnTo>
                <a:lnTo>
                  <a:pt x="1087501" y="0"/>
                </a:lnTo>
                <a:lnTo>
                  <a:pt x="2090801" y="0"/>
                </a:lnTo>
                <a:lnTo>
                  <a:pt x="2138983" y="7766"/>
                </a:lnTo>
                <a:lnTo>
                  <a:pt x="2180820" y="29394"/>
                </a:lnTo>
                <a:lnTo>
                  <a:pt x="2213806" y="62380"/>
                </a:lnTo>
                <a:lnTo>
                  <a:pt x="2235434" y="104217"/>
                </a:lnTo>
                <a:lnTo>
                  <a:pt x="2243201" y="152400"/>
                </a:lnTo>
                <a:lnTo>
                  <a:pt x="2243201" y="381000"/>
                </a:lnTo>
                <a:lnTo>
                  <a:pt x="2243201" y="762000"/>
                </a:lnTo>
                <a:lnTo>
                  <a:pt x="2235434" y="810182"/>
                </a:lnTo>
                <a:lnTo>
                  <a:pt x="2213806" y="852019"/>
                </a:lnTo>
                <a:lnTo>
                  <a:pt x="2180820" y="885005"/>
                </a:lnTo>
                <a:lnTo>
                  <a:pt x="2138983" y="906633"/>
                </a:lnTo>
                <a:lnTo>
                  <a:pt x="2090801" y="914400"/>
                </a:lnTo>
                <a:lnTo>
                  <a:pt x="1087501" y="914400"/>
                </a:lnTo>
                <a:lnTo>
                  <a:pt x="592201" y="914400"/>
                </a:lnTo>
                <a:lnTo>
                  <a:pt x="414400" y="914400"/>
                </a:lnTo>
                <a:lnTo>
                  <a:pt x="366218" y="906633"/>
                </a:lnTo>
                <a:lnTo>
                  <a:pt x="324381" y="885005"/>
                </a:lnTo>
                <a:lnTo>
                  <a:pt x="291395" y="852019"/>
                </a:lnTo>
                <a:lnTo>
                  <a:pt x="269767" y="810182"/>
                </a:lnTo>
                <a:lnTo>
                  <a:pt x="262000" y="762000"/>
                </a:lnTo>
                <a:lnTo>
                  <a:pt x="262000" y="381000"/>
                </a:lnTo>
                <a:lnTo>
                  <a:pt x="0" y="252857"/>
                </a:lnTo>
                <a:lnTo>
                  <a:pt x="262000" y="1524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69738" y="1923034"/>
            <a:ext cx="1348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latin typeface="Arial"/>
                <a:cs typeface="Arial"/>
              </a:rPr>
              <a:t>EF </a:t>
            </a:r>
            <a:r>
              <a:rPr sz="1800" spc="-114" dirty="0">
                <a:latin typeface="Arial"/>
                <a:cs typeface="Arial"/>
              </a:rPr>
              <a:t>namespace  </a:t>
            </a:r>
            <a:r>
              <a:rPr sz="1800" spc="-90" dirty="0">
                <a:latin typeface="Arial"/>
                <a:cs typeface="Arial"/>
              </a:rPr>
              <a:t>DbContext  </a:t>
            </a:r>
            <a:r>
              <a:rPr sz="1800" spc="-130" dirty="0">
                <a:latin typeface="Arial"/>
                <a:cs typeface="Arial"/>
              </a:rPr>
              <a:t>DbSet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29</a:t>
            </a:fld>
            <a:endParaRPr lang="en-US"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</a:t>
            </a:fld>
            <a:endParaRPr lang="en-US" spc="-6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508" y="461594"/>
            <a:ext cx="4809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DB </a:t>
            </a:r>
            <a:r>
              <a:rPr spc="-180" dirty="0"/>
              <a:t>Connection</a:t>
            </a:r>
            <a:r>
              <a:rPr spc="-755" dirty="0"/>
              <a:t> </a:t>
            </a:r>
            <a:r>
              <a:rPr spc="-114" dirty="0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81125"/>
            <a:ext cx="2381250" cy="3648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1371600"/>
            <a:ext cx="5543550" cy="3362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" y="5414645"/>
            <a:ext cx="9135035" cy="129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508" y="5076444"/>
            <a:ext cx="3070860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6632" y="5042915"/>
            <a:ext cx="2895600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5910" y="5105400"/>
            <a:ext cx="2972689" cy="62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5910" y="5105400"/>
            <a:ext cx="2973070" cy="624205"/>
          </a:xfrm>
          <a:custGeom>
            <a:avLst/>
            <a:gdLst/>
            <a:ahLst/>
            <a:cxnLst/>
            <a:rect l="l" t="t" r="r" b="b"/>
            <a:pathLst>
              <a:path w="2973070" h="624204">
                <a:moveTo>
                  <a:pt x="229488" y="101600"/>
                </a:moveTo>
                <a:lnTo>
                  <a:pt x="237470" y="62043"/>
                </a:lnTo>
                <a:lnTo>
                  <a:pt x="259238" y="29749"/>
                </a:lnTo>
                <a:lnTo>
                  <a:pt x="291532" y="7981"/>
                </a:lnTo>
                <a:lnTo>
                  <a:pt x="331088" y="0"/>
                </a:lnTo>
                <a:lnTo>
                  <a:pt x="686688" y="0"/>
                </a:lnTo>
                <a:lnTo>
                  <a:pt x="1372489" y="0"/>
                </a:lnTo>
                <a:lnTo>
                  <a:pt x="2871089" y="0"/>
                </a:lnTo>
                <a:lnTo>
                  <a:pt x="2910645" y="7981"/>
                </a:lnTo>
                <a:lnTo>
                  <a:pt x="2942939" y="29749"/>
                </a:lnTo>
                <a:lnTo>
                  <a:pt x="2964707" y="62043"/>
                </a:lnTo>
                <a:lnTo>
                  <a:pt x="2972689" y="101600"/>
                </a:lnTo>
                <a:lnTo>
                  <a:pt x="2972689" y="355600"/>
                </a:lnTo>
                <a:lnTo>
                  <a:pt x="2972689" y="508000"/>
                </a:lnTo>
                <a:lnTo>
                  <a:pt x="2964707" y="547545"/>
                </a:lnTo>
                <a:lnTo>
                  <a:pt x="2942939" y="579840"/>
                </a:lnTo>
                <a:lnTo>
                  <a:pt x="2910645" y="601615"/>
                </a:lnTo>
                <a:lnTo>
                  <a:pt x="2871089" y="609600"/>
                </a:lnTo>
                <a:lnTo>
                  <a:pt x="1372489" y="609600"/>
                </a:lnTo>
                <a:lnTo>
                  <a:pt x="686688" y="609600"/>
                </a:lnTo>
                <a:lnTo>
                  <a:pt x="331088" y="609600"/>
                </a:lnTo>
                <a:lnTo>
                  <a:pt x="291532" y="601615"/>
                </a:lnTo>
                <a:lnTo>
                  <a:pt x="259238" y="579840"/>
                </a:lnTo>
                <a:lnTo>
                  <a:pt x="237470" y="547545"/>
                </a:lnTo>
                <a:lnTo>
                  <a:pt x="229488" y="508000"/>
                </a:lnTo>
                <a:lnTo>
                  <a:pt x="0" y="623963"/>
                </a:lnTo>
                <a:lnTo>
                  <a:pt x="229488" y="355600"/>
                </a:lnTo>
                <a:lnTo>
                  <a:pt x="229488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3764" y="5108828"/>
            <a:ext cx="2505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Separate </a:t>
            </a:r>
            <a:r>
              <a:rPr sz="1800" spc="-60" dirty="0">
                <a:latin typeface="Arial"/>
                <a:cs typeface="Arial"/>
              </a:rPr>
              <a:t>connection </a:t>
            </a:r>
            <a:r>
              <a:rPr sz="1800" spc="-55" dirty="0">
                <a:latin typeface="Arial"/>
                <a:cs typeface="Arial"/>
              </a:rPr>
              <a:t>string 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14" dirty="0">
                <a:latin typeface="Arial"/>
                <a:cs typeface="Arial"/>
              </a:rPr>
              <a:t>each DbContex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30</a:t>
            </a:fld>
            <a:endParaRPr lang="en-US"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461594"/>
            <a:ext cx="7857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Accessing </a:t>
            </a:r>
            <a:r>
              <a:rPr spc="-75" dirty="0"/>
              <a:t>Model </a:t>
            </a:r>
            <a:r>
              <a:rPr spc="-45" dirty="0"/>
              <a:t>from </a:t>
            </a:r>
            <a:r>
              <a:rPr spc="-340" dirty="0"/>
              <a:t>a</a:t>
            </a:r>
            <a:r>
              <a:rPr spc="-535" dirty="0"/>
              <a:t>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528699" y="1452625"/>
            <a:ext cx="6129274" cy="468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31</a:t>
            </a:fld>
            <a:endParaRPr lang="en-US"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461594"/>
            <a:ext cx="7857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Accessing </a:t>
            </a:r>
            <a:r>
              <a:rPr spc="-75" dirty="0"/>
              <a:t>Model </a:t>
            </a:r>
            <a:r>
              <a:rPr spc="-45" dirty="0"/>
              <a:t>from </a:t>
            </a:r>
            <a:r>
              <a:rPr spc="-340" dirty="0"/>
              <a:t>a</a:t>
            </a:r>
            <a:r>
              <a:rPr spc="-535" dirty="0"/>
              <a:t>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57162" y="1147699"/>
            <a:ext cx="6472174" cy="353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289" y="3128772"/>
            <a:ext cx="5561710" cy="3195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19243"/>
            <a:ext cx="3866388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48200"/>
            <a:ext cx="3818001" cy="2133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648200"/>
            <a:ext cx="3818254" cy="2133600"/>
          </a:xfrm>
          <a:custGeom>
            <a:avLst/>
            <a:gdLst/>
            <a:ahLst/>
            <a:cxnLst/>
            <a:rect l="l" t="t" r="r" b="b"/>
            <a:pathLst>
              <a:path w="3818254" h="2133600">
                <a:moveTo>
                  <a:pt x="0" y="355600"/>
                </a:moveTo>
                <a:lnTo>
                  <a:pt x="3246" y="307357"/>
                </a:lnTo>
                <a:lnTo>
                  <a:pt x="12702" y="261084"/>
                </a:lnTo>
                <a:lnTo>
                  <a:pt x="27944" y="217205"/>
                </a:lnTo>
                <a:lnTo>
                  <a:pt x="48550" y="176144"/>
                </a:lnTo>
                <a:lnTo>
                  <a:pt x="74094" y="138324"/>
                </a:lnTo>
                <a:lnTo>
                  <a:pt x="104154" y="104171"/>
                </a:lnTo>
                <a:lnTo>
                  <a:pt x="138305" y="74109"/>
                </a:lnTo>
                <a:lnTo>
                  <a:pt x="176125" y="48561"/>
                </a:lnTo>
                <a:lnTo>
                  <a:pt x="217189" y="27951"/>
                </a:lnTo>
                <a:lnTo>
                  <a:pt x="261074" y="12705"/>
                </a:lnTo>
                <a:lnTo>
                  <a:pt x="307356" y="3247"/>
                </a:lnTo>
                <a:lnTo>
                  <a:pt x="355612" y="0"/>
                </a:lnTo>
                <a:lnTo>
                  <a:pt x="2089150" y="0"/>
                </a:lnTo>
                <a:lnTo>
                  <a:pt x="2984500" y="0"/>
                </a:lnTo>
                <a:lnTo>
                  <a:pt x="3225800" y="0"/>
                </a:lnTo>
                <a:lnTo>
                  <a:pt x="3274042" y="3247"/>
                </a:lnTo>
                <a:lnTo>
                  <a:pt x="3320315" y="12705"/>
                </a:lnTo>
                <a:lnTo>
                  <a:pt x="3364194" y="27951"/>
                </a:lnTo>
                <a:lnTo>
                  <a:pt x="3405255" y="48561"/>
                </a:lnTo>
                <a:lnTo>
                  <a:pt x="3443075" y="74109"/>
                </a:lnTo>
                <a:lnTo>
                  <a:pt x="3477228" y="104171"/>
                </a:lnTo>
                <a:lnTo>
                  <a:pt x="3507290" y="138324"/>
                </a:lnTo>
                <a:lnTo>
                  <a:pt x="3532838" y="176144"/>
                </a:lnTo>
                <a:lnTo>
                  <a:pt x="3553448" y="217205"/>
                </a:lnTo>
                <a:lnTo>
                  <a:pt x="3568694" y="261084"/>
                </a:lnTo>
                <a:lnTo>
                  <a:pt x="3578152" y="307357"/>
                </a:lnTo>
                <a:lnTo>
                  <a:pt x="3581400" y="355600"/>
                </a:lnTo>
                <a:lnTo>
                  <a:pt x="3818001" y="600075"/>
                </a:lnTo>
                <a:lnTo>
                  <a:pt x="3581400" y="889000"/>
                </a:lnTo>
                <a:lnTo>
                  <a:pt x="3581400" y="1777987"/>
                </a:lnTo>
                <a:lnTo>
                  <a:pt x="3578152" y="1826243"/>
                </a:lnTo>
                <a:lnTo>
                  <a:pt x="3568694" y="1872525"/>
                </a:lnTo>
                <a:lnTo>
                  <a:pt x="3553448" y="1916410"/>
                </a:lnTo>
                <a:lnTo>
                  <a:pt x="3532838" y="1957474"/>
                </a:lnTo>
                <a:lnTo>
                  <a:pt x="3507290" y="1995293"/>
                </a:lnTo>
                <a:lnTo>
                  <a:pt x="3477228" y="2029445"/>
                </a:lnTo>
                <a:lnTo>
                  <a:pt x="3443075" y="2059504"/>
                </a:lnTo>
                <a:lnTo>
                  <a:pt x="3405255" y="2085048"/>
                </a:lnTo>
                <a:lnTo>
                  <a:pt x="3364194" y="2105653"/>
                </a:lnTo>
                <a:lnTo>
                  <a:pt x="3320315" y="2120896"/>
                </a:lnTo>
                <a:lnTo>
                  <a:pt x="3274042" y="2130352"/>
                </a:lnTo>
                <a:lnTo>
                  <a:pt x="3225800" y="2133598"/>
                </a:lnTo>
                <a:lnTo>
                  <a:pt x="2984500" y="2133598"/>
                </a:lnTo>
                <a:lnTo>
                  <a:pt x="2089150" y="2133598"/>
                </a:lnTo>
                <a:lnTo>
                  <a:pt x="355612" y="2133598"/>
                </a:lnTo>
                <a:lnTo>
                  <a:pt x="307356" y="2130352"/>
                </a:lnTo>
                <a:lnTo>
                  <a:pt x="261074" y="2120896"/>
                </a:lnTo>
                <a:lnTo>
                  <a:pt x="217189" y="2105653"/>
                </a:lnTo>
                <a:lnTo>
                  <a:pt x="176125" y="2085048"/>
                </a:lnTo>
                <a:lnTo>
                  <a:pt x="138305" y="2059504"/>
                </a:lnTo>
                <a:lnTo>
                  <a:pt x="104154" y="2029445"/>
                </a:lnTo>
                <a:lnTo>
                  <a:pt x="74094" y="1995293"/>
                </a:lnTo>
                <a:lnTo>
                  <a:pt x="48550" y="1957474"/>
                </a:lnTo>
                <a:lnTo>
                  <a:pt x="27944" y="1916410"/>
                </a:lnTo>
                <a:lnTo>
                  <a:pt x="12702" y="1872525"/>
                </a:lnTo>
                <a:lnTo>
                  <a:pt x="3246" y="1826243"/>
                </a:lnTo>
                <a:lnTo>
                  <a:pt x="0" y="1777987"/>
                </a:lnTo>
                <a:lnTo>
                  <a:pt x="0" y="8890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538" y="4864989"/>
            <a:ext cx="29921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Visual </a:t>
            </a:r>
            <a:r>
              <a:rPr sz="1800" spc="-75" dirty="0">
                <a:latin typeface="Arial"/>
                <a:cs typeface="Arial"/>
              </a:rPr>
              <a:t>Studio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Creates: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controller </a:t>
            </a:r>
            <a:r>
              <a:rPr sz="1800" spc="-80" dirty="0">
                <a:latin typeface="Arial"/>
                <a:cs typeface="Arial"/>
              </a:rPr>
              <a:t>MoviesController.cs  </a:t>
            </a:r>
            <a:r>
              <a:rPr sz="1800" spc="-15" dirty="0">
                <a:latin typeface="Arial"/>
                <a:cs typeface="Arial"/>
              </a:rPr>
              <a:t>file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70" dirty="0">
                <a:latin typeface="Arial"/>
                <a:cs typeface="Arial"/>
              </a:rPr>
              <a:t>Controllers </a:t>
            </a:r>
            <a:r>
              <a:rPr sz="1800" spc="-60" dirty="0">
                <a:latin typeface="Arial"/>
                <a:cs typeface="Arial"/>
              </a:rPr>
              <a:t>folder,  </a:t>
            </a:r>
            <a:r>
              <a:rPr sz="1800" spc="-80" dirty="0">
                <a:latin typeface="Arial"/>
                <a:cs typeface="Arial"/>
              </a:rPr>
              <a:t>Create.cshtml, </a:t>
            </a:r>
            <a:r>
              <a:rPr sz="1800" spc="-70" dirty="0">
                <a:latin typeface="Arial"/>
                <a:cs typeface="Arial"/>
              </a:rPr>
              <a:t>Delete.cshtml,  Details.cshtml, Index.cshtml </a:t>
            </a:r>
            <a:r>
              <a:rPr sz="1800" spc="-25" dirty="0">
                <a:latin typeface="Arial"/>
                <a:cs typeface="Arial"/>
              </a:rPr>
              <a:t>in  </a:t>
            </a:r>
            <a:r>
              <a:rPr sz="1800" spc="-65" dirty="0">
                <a:latin typeface="Arial"/>
                <a:cs typeface="Arial"/>
              </a:rPr>
              <a:t>Views\Movies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folder.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2303" y="4945379"/>
            <a:ext cx="234086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8835" y="4928615"/>
            <a:ext cx="1758696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1960" y="4974463"/>
            <a:ext cx="2242439" cy="588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1960" y="4974463"/>
            <a:ext cx="2242820" cy="588645"/>
          </a:xfrm>
          <a:custGeom>
            <a:avLst/>
            <a:gdLst/>
            <a:ahLst/>
            <a:cxnLst/>
            <a:rect l="l" t="t" r="r" b="b"/>
            <a:pathLst>
              <a:path w="2242820" h="588645">
                <a:moveTo>
                  <a:pt x="261238" y="143637"/>
                </a:moveTo>
                <a:lnTo>
                  <a:pt x="268218" y="109011"/>
                </a:lnTo>
                <a:lnTo>
                  <a:pt x="287258" y="80756"/>
                </a:lnTo>
                <a:lnTo>
                  <a:pt x="315513" y="61716"/>
                </a:lnTo>
                <a:lnTo>
                  <a:pt x="350138" y="54737"/>
                </a:lnTo>
                <a:lnTo>
                  <a:pt x="591438" y="54737"/>
                </a:lnTo>
                <a:lnTo>
                  <a:pt x="1086739" y="54737"/>
                </a:lnTo>
                <a:lnTo>
                  <a:pt x="2153539" y="54737"/>
                </a:lnTo>
                <a:lnTo>
                  <a:pt x="2188164" y="61716"/>
                </a:lnTo>
                <a:lnTo>
                  <a:pt x="2216419" y="80756"/>
                </a:lnTo>
                <a:lnTo>
                  <a:pt x="2235459" y="109011"/>
                </a:lnTo>
                <a:lnTo>
                  <a:pt x="2242439" y="143637"/>
                </a:lnTo>
                <a:lnTo>
                  <a:pt x="2242439" y="276987"/>
                </a:lnTo>
                <a:lnTo>
                  <a:pt x="2242439" y="499237"/>
                </a:lnTo>
                <a:lnTo>
                  <a:pt x="2235459" y="533862"/>
                </a:lnTo>
                <a:lnTo>
                  <a:pt x="2216419" y="562117"/>
                </a:lnTo>
                <a:lnTo>
                  <a:pt x="2188164" y="581157"/>
                </a:lnTo>
                <a:lnTo>
                  <a:pt x="2153539" y="588137"/>
                </a:lnTo>
                <a:lnTo>
                  <a:pt x="1086739" y="588137"/>
                </a:lnTo>
                <a:lnTo>
                  <a:pt x="591438" y="588137"/>
                </a:lnTo>
                <a:lnTo>
                  <a:pt x="350138" y="588137"/>
                </a:lnTo>
                <a:lnTo>
                  <a:pt x="315513" y="581157"/>
                </a:lnTo>
                <a:lnTo>
                  <a:pt x="287258" y="562117"/>
                </a:lnTo>
                <a:lnTo>
                  <a:pt x="268218" y="533862"/>
                </a:lnTo>
                <a:lnTo>
                  <a:pt x="261238" y="499237"/>
                </a:lnTo>
                <a:lnTo>
                  <a:pt x="261238" y="276987"/>
                </a:lnTo>
                <a:lnTo>
                  <a:pt x="0" y="0"/>
                </a:lnTo>
                <a:lnTo>
                  <a:pt x="261238" y="14363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7745" y="4994528"/>
            <a:ext cx="137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Strongly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typed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approach.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32</a:t>
            </a:fld>
            <a:endParaRPr lang="en-US"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17" y="461594"/>
            <a:ext cx="4000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Run</a:t>
            </a:r>
            <a:r>
              <a:rPr spc="-290" dirty="0"/>
              <a:t> </a:t>
            </a:r>
            <a:r>
              <a:rPr spc="-225" dirty="0"/>
              <a:t>Application…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1905000"/>
            <a:ext cx="5657850" cy="399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2232" y="1799844"/>
            <a:ext cx="3450336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4484" y="1789176"/>
            <a:ext cx="2462784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1828800"/>
            <a:ext cx="3352800" cy="699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1828800"/>
            <a:ext cx="3352800" cy="699770"/>
          </a:xfrm>
          <a:custGeom>
            <a:avLst/>
            <a:gdLst/>
            <a:ahLst/>
            <a:cxnLst/>
            <a:rect l="l" t="t" r="r" b="b"/>
            <a:pathLst>
              <a:path w="3352800" h="69976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955800" y="0"/>
                </a:lnTo>
                <a:lnTo>
                  <a:pt x="2794000" y="0"/>
                </a:lnTo>
                <a:lnTo>
                  <a:pt x="3289300" y="0"/>
                </a:lnTo>
                <a:lnTo>
                  <a:pt x="3314009" y="4992"/>
                </a:lnTo>
                <a:lnTo>
                  <a:pt x="3334194" y="18605"/>
                </a:lnTo>
                <a:lnTo>
                  <a:pt x="3347807" y="38790"/>
                </a:lnTo>
                <a:lnTo>
                  <a:pt x="3352800" y="63500"/>
                </a:lnTo>
                <a:lnTo>
                  <a:pt x="3352800" y="222250"/>
                </a:lnTo>
                <a:lnTo>
                  <a:pt x="3352800" y="317500"/>
                </a:lnTo>
                <a:lnTo>
                  <a:pt x="3347807" y="342209"/>
                </a:lnTo>
                <a:lnTo>
                  <a:pt x="3334194" y="362394"/>
                </a:lnTo>
                <a:lnTo>
                  <a:pt x="3314009" y="376007"/>
                </a:lnTo>
                <a:lnTo>
                  <a:pt x="3289300" y="381000"/>
                </a:lnTo>
                <a:lnTo>
                  <a:pt x="2794000" y="381000"/>
                </a:lnTo>
                <a:lnTo>
                  <a:pt x="1736725" y="699642"/>
                </a:lnTo>
                <a:lnTo>
                  <a:pt x="19558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2885" y="1854453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Notice: </a:t>
            </a:r>
            <a:r>
              <a:rPr sz="1800" spc="-35" dirty="0">
                <a:latin typeface="Arial"/>
                <a:cs typeface="Arial"/>
              </a:rPr>
              <a:t>default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231" y="3857244"/>
            <a:ext cx="278892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295" y="3846576"/>
            <a:ext cx="2348484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3886200"/>
            <a:ext cx="2690876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3886200"/>
            <a:ext cx="2691130" cy="381000"/>
          </a:xfrm>
          <a:custGeom>
            <a:avLst/>
            <a:gdLst/>
            <a:ahLst/>
            <a:cxnLst/>
            <a:rect l="l" t="t" r="r" b="b"/>
            <a:pathLst>
              <a:path w="269113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690876" y="107187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037" y="3912489"/>
            <a:ext cx="201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Creates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movie.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231" y="4466844"/>
            <a:ext cx="2788920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63" y="4456176"/>
            <a:ext cx="247954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495800"/>
            <a:ext cx="2690876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" y="4495800"/>
            <a:ext cx="2691130" cy="381000"/>
          </a:xfrm>
          <a:custGeom>
            <a:avLst/>
            <a:gdLst/>
            <a:ahLst/>
            <a:cxnLst/>
            <a:rect l="l" t="t" r="r" b="b"/>
            <a:pathLst>
              <a:path w="269113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690876" y="107187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5505" y="4522089"/>
            <a:ext cx="214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Database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still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empty.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5844" y="4402835"/>
            <a:ext cx="2897124" cy="999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5215" y="4410455"/>
            <a:ext cx="2615184" cy="978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5246" y="4431284"/>
            <a:ext cx="2798953" cy="9027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5246" y="4431284"/>
            <a:ext cx="2799080" cy="902969"/>
          </a:xfrm>
          <a:custGeom>
            <a:avLst/>
            <a:gdLst/>
            <a:ahLst/>
            <a:cxnLst/>
            <a:rect l="l" t="t" r="r" b="b"/>
            <a:pathLst>
              <a:path w="2799079" h="902970">
                <a:moveTo>
                  <a:pt x="284352" y="204216"/>
                </a:moveTo>
                <a:lnTo>
                  <a:pt x="291469" y="160036"/>
                </a:lnTo>
                <a:lnTo>
                  <a:pt x="311289" y="121684"/>
                </a:lnTo>
                <a:lnTo>
                  <a:pt x="341521" y="91452"/>
                </a:lnTo>
                <a:lnTo>
                  <a:pt x="379873" y="71632"/>
                </a:lnTo>
                <a:lnTo>
                  <a:pt x="424052" y="64516"/>
                </a:lnTo>
                <a:lnTo>
                  <a:pt x="703452" y="64516"/>
                </a:lnTo>
                <a:lnTo>
                  <a:pt x="1332102" y="64516"/>
                </a:lnTo>
                <a:lnTo>
                  <a:pt x="2659253" y="64516"/>
                </a:lnTo>
                <a:lnTo>
                  <a:pt x="2703383" y="71632"/>
                </a:lnTo>
                <a:lnTo>
                  <a:pt x="2741729" y="91452"/>
                </a:lnTo>
                <a:lnTo>
                  <a:pt x="2771980" y="121684"/>
                </a:lnTo>
                <a:lnTo>
                  <a:pt x="2791824" y="160036"/>
                </a:lnTo>
                <a:lnTo>
                  <a:pt x="2798953" y="204216"/>
                </a:lnTo>
                <a:lnTo>
                  <a:pt x="2798953" y="413766"/>
                </a:lnTo>
                <a:lnTo>
                  <a:pt x="2798953" y="763016"/>
                </a:lnTo>
                <a:lnTo>
                  <a:pt x="2791836" y="807195"/>
                </a:lnTo>
                <a:lnTo>
                  <a:pt x="2772016" y="845547"/>
                </a:lnTo>
                <a:lnTo>
                  <a:pt x="2741784" y="875779"/>
                </a:lnTo>
                <a:lnTo>
                  <a:pt x="2703432" y="895599"/>
                </a:lnTo>
                <a:lnTo>
                  <a:pt x="2659253" y="902716"/>
                </a:lnTo>
                <a:lnTo>
                  <a:pt x="1332102" y="902716"/>
                </a:lnTo>
                <a:lnTo>
                  <a:pt x="703452" y="902716"/>
                </a:lnTo>
                <a:lnTo>
                  <a:pt x="424052" y="902716"/>
                </a:lnTo>
                <a:lnTo>
                  <a:pt x="379873" y="895599"/>
                </a:lnTo>
                <a:lnTo>
                  <a:pt x="341521" y="875779"/>
                </a:lnTo>
                <a:lnTo>
                  <a:pt x="311289" y="845547"/>
                </a:lnTo>
                <a:lnTo>
                  <a:pt x="291469" y="807195"/>
                </a:lnTo>
                <a:lnTo>
                  <a:pt x="284352" y="763016"/>
                </a:lnTo>
                <a:lnTo>
                  <a:pt x="284352" y="413766"/>
                </a:lnTo>
                <a:lnTo>
                  <a:pt x="0" y="0"/>
                </a:lnTo>
                <a:lnTo>
                  <a:pt x="284352" y="204216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62983" y="4476369"/>
            <a:ext cx="2225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Notice: </a:t>
            </a:r>
            <a:r>
              <a:rPr sz="1800" spc="-80" dirty="0">
                <a:latin typeface="Arial"/>
                <a:cs typeface="Arial"/>
              </a:rPr>
              <a:t>generic </a:t>
            </a:r>
            <a:r>
              <a:rPr sz="1800" spc="-70" dirty="0">
                <a:latin typeface="Arial"/>
                <a:cs typeface="Arial"/>
              </a:rPr>
              <a:t>column  </a:t>
            </a:r>
            <a:r>
              <a:rPr sz="1800" spc="-85" dirty="0">
                <a:latin typeface="Arial"/>
                <a:cs typeface="Arial"/>
              </a:rPr>
              <a:t>name, </a:t>
            </a:r>
            <a:r>
              <a:rPr sz="1800" spc="-60" dirty="0">
                <a:latin typeface="Arial"/>
                <a:cs typeface="Arial"/>
              </a:rPr>
              <a:t>derived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55" dirty="0">
                <a:latin typeface="Arial"/>
                <a:cs typeface="Arial"/>
              </a:rPr>
              <a:t>model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33</a:t>
            </a:fld>
            <a:endParaRPr lang="en-US"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Creating </a:t>
            </a:r>
            <a:r>
              <a:rPr spc="-340" dirty="0"/>
              <a:t>a </a:t>
            </a:r>
            <a:r>
              <a:rPr spc="-125" dirty="0"/>
              <a:t>model</a:t>
            </a:r>
            <a:r>
              <a:rPr spc="-204" dirty="0"/>
              <a:t> </a:t>
            </a:r>
            <a:r>
              <a:rPr spc="-90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80081" y="1181480"/>
            <a:ext cx="4187063" cy="438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8496" y="2028444"/>
            <a:ext cx="3471672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3671" y="1994916"/>
            <a:ext cx="3244596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6883" y="2057400"/>
            <a:ext cx="3374516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6883" y="2057400"/>
            <a:ext cx="3375025" cy="609600"/>
          </a:xfrm>
          <a:custGeom>
            <a:avLst/>
            <a:gdLst/>
            <a:ahLst/>
            <a:cxnLst/>
            <a:rect l="l" t="t" r="r" b="b"/>
            <a:pathLst>
              <a:path w="3375025" h="609600">
                <a:moveTo>
                  <a:pt x="250316" y="101600"/>
                </a:moveTo>
                <a:lnTo>
                  <a:pt x="258298" y="62043"/>
                </a:lnTo>
                <a:lnTo>
                  <a:pt x="280066" y="29749"/>
                </a:lnTo>
                <a:lnTo>
                  <a:pt x="312360" y="7981"/>
                </a:lnTo>
                <a:lnTo>
                  <a:pt x="351916" y="0"/>
                </a:lnTo>
                <a:lnTo>
                  <a:pt x="771016" y="0"/>
                </a:lnTo>
                <a:lnTo>
                  <a:pt x="1552066" y="0"/>
                </a:lnTo>
                <a:lnTo>
                  <a:pt x="3272916" y="0"/>
                </a:lnTo>
                <a:lnTo>
                  <a:pt x="3312473" y="7981"/>
                </a:lnTo>
                <a:lnTo>
                  <a:pt x="3344767" y="29749"/>
                </a:lnTo>
                <a:lnTo>
                  <a:pt x="3366535" y="62043"/>
                </a:lnTo>
                <a:lnTo>
                  <a:pt x="3374516" y="101600"/>
                </a:lnTo>
                <a:lnTo>
                  <a:pt x="3374516" y="355600"/>
                </a:lnTo>
                <a:lnTo>
                  <a:pt x="3374516" y="508000"/>
                </a:lnTo>
                <a:lnTo>
                  <a:pt x="3366535" y="547556"/>
                </a:lnTo>
                <a:lnTo>
                  <a:pt x="3344767" y="579850"/>
                </a:lnTo>
                <a:lnTo>
                  <a:pt x="3312473" y="601618"/>
                </a:lnTo>
                <a:lnTo>
                  <a:pt x="3272916" y="609600"/>
                </a:lnTo>
                <a:lnTo>
                  <a:pt x="1552066" y="609600"/>
                </a:lnTo>
                <a:lnTo>
                  <a:pt x="771016" y="609600"/>
                </a:lnTo>
                <a:lnTo>
                  <a:pt x="351916" y="609600"/>
                </a:lnTo>
                <a:lnTo>
                  <a:pt x="312360" y="601618"/>
                </a:lnTo>
                <a:lnTo>
                  <a:pt x="280066" y="579850"/>
                </a:lnTo>
                <a:lnTo>
                  <a:pt x="258298" y="547556"/>
                </a:lnTo>
                <a:lnTo>
                  <a:pt x="250316" y="508000"/>
                </a:lnTo>
                <a:lnTo>
                  <a:pt x="0" y="427863"/>
                </a:lnTo>
                <a:lnTo>
                  <a:pt x="250316" y="355600"/>
                </a:lnTo>
                <a:lnTo>
                  <a:pt x="250316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0803" y="2060194"/>
            <a:ext cx="2857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Automatically </a:t>
            </a:r>
            <a:r>
              <a:rPr sz="1800" spc="-80" dirty="0">
                <a:latin typeface="Arial"/>
                <a:cs typeface="Arial"/>
              </a:rPr>
              <a:t>generated </a:t>
            </a:r>
            <a:r>
              <a:rPr sz="1800" spc="-30" dirty="0">
                <a:latin typeface="Arial"/>
                <a:cs typeface="Arial"/>
              </a:rPr>
              <a:t>form,  </a:t>
            </a:r>
            <a:r>
              <a:rPr sz="1800" spc="-114" dirty="0">
                <a:latin typeface="Arial"/>
                <a:cs typeface="Arial"/>
              </a:rPr>
              <a:t>based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model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info.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1917" y="3693921"/>
            <a:ext cx="5482081" cy="2935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3432" y="5146547"/>
            <a:ext cx="1243583" cy="420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5181600"/>
            <a:ext cx="11430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51816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1143000" y="152400"/>
                </a:lnTo>
                <a:lnTo>
                  <a:pt x="990600" y="304800"/>
                </a:lnTo>
                <a:lnTo>
                  <a:pt x="990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461594"/>
            <a:ext cx="6032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Generated </a:t>
            </a:r>
            <a:r>
              <a:rPr spc="-114" dirty="0"/>
              <a:t>Controller</a:t>
            </a:r>
            <a:r>
              <a:rPr spc="-360" dirty="0"/>
              <a:t> </a:t>
            </a:r>
            <a:r>
              <a:rPr spc="-32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47526" y="1690527"/>
            <a:ext cx="5679029" cy="248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8255" y="1952244"/>
            <a:ext cx="2648711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3055" y="1956816"/>
            <a:ext cx="2225040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6770" y="1981200"/>
            <a:ext cx="2551429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6770" y="1981200"/>
            <a:ext cx="2551430" cy="685800"/>
          </a:xfrm>
          <a:custGeom>
            <a:avLst/>
            <a:gdLst/>
            <a:ahLst/>
            <a:cxnLst/>
            <a:rect l="l" t="t" r="r" b="b"/>
            <a:pathLst>
              <a:path w="2551429" h="685800">
                <a:moveTo>
                  <a:pt x="189229" y="114300"/>
                </a:moveTo>
                <a:lnTo>
                  <a:pt x="198213" y="69812"/>
                </a:lnTo>
                <a:lnTo>
                  <a:pt x="222710" y="33480"/>
                </a:lnTo>
                <a:lnTo>
                  <a:pt x="259042" y="8983"/>
                </a:lnTo>
                <a:lnTo>
                  <a:pt x="303529" y="0"/>
                </a:lnTo>
                <a:lnTo>
                  <a:pt x="582929" y="0"/>
                </a:lnTo>
                <a:lnTo>
                  <a:pt x="1173479" y="0"/>
                </a:lnTo>
                <a:lnTo>
                  <a:pt x="2437129" y="0"/>
                </a:lnTo>
                <a:lnTo>
                  <a:pt x="2481617" y="8983"/>
                </a:lnTo>
                <a:lnTo>
                  <a:pt x="2517949" y="33480"/>
                </a:lnTo>
                <a:lnTo>
                  <a:pt x="2542446" y="69812"/>
                </a:lnTo>
                <a:lnTo>
                  <a:pt x="2551429" y="114300"/>
                </a:lnTo>
                <a:lnTo>
                  <a:pt x="2551429" y="400050"/>
                </a:lnTo>
                <a:lnTo>
                  <a:pt x="2551429" y="571500"/>
                </a:lnTo>
                <a:lnTo>
                  <a:pt x="2542446" y="615987"/>
                </a:lnTo>
                <a:lnTo>
                  <a:pt x="2517949" y="652319"/>
                </a:lnTo>
                <a:lnTo>
                  <a:pt x="2481617" y="676816"/>
                </a:lnTo>
                <a:lnTo>
                  <a:pt x="2437129" y="685800"/>
                </a:lnTo>
                <a:lnTo>
                  <a:pt x="1173479" y="685800"/>
                </a:lnTo>
                <a:lnTo>
                  <a:pt x="582929" y="685800"/>
                </a:lnTo>
                <a:lnTo>
                  <a:pt x="303529" y="685800"/>
                </a:lnTo>
                <a:lnTo>
                  <a:pt x="259042" y="676816"/>
                </a:lnTo>
                <a:lnTo>
                  <a:pt x="222710" y="652319"/>
                </a:lnTo>
                <a:lnTo>
                  <a:pt x="198213" y="615987"/>
                </a:lnTo>
                <a:lnTo>
                  <a:pt x="189229" y="571500"/>
                </a:lnTo>
                <a:lnTo>
                  <a:pt x="0" y="481329"/>
                </a:lnTo>
                <a:lnTo>
                  <a:pt x="189229" y="400050"/>
                </a:lnTo>
                <a:lnTo>
                  <a:pt x="189229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1128" y="2942844"/>
            <a:ext cx="2072639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4111" y="2932176"/>
            <a:ext cx="1709927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9641" y="2971800"/>
            <a:ext cx="1975358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641" y="2971800"/>
            <a:ext cx="1975485" cy="381000"/>
          </a:xfrm>
          <a:custGeom>
            <a:avLst/>
            <a:gdLst/>
            <a:ahLst/>
            <a:cxnLst/>
            <a:rect l="l" t="t" r="r" b="b"/>
            <a:pathLst>
              <a:path w="1975485" h="381000">
                <a:moveTo>
                  <a:pt x="146558" y="63500"/>
                </a:moveTo>
                <a:lnTo>
                  <a:pt x="151550" y="38790"/>
                </a:lnTo>
                <a:lnTo>
                  <a:pt x="165163" y="18605"/>
                </a:lnTo>
                <a:lnTo>
                  <a:pt x="185348" y="4992"/>
                </a:lnTo>
                <a:lnTo>
                  <a:pt x="210058" y="0"/>
                </a:lnTo>
                <a:lnTo>
                  <a:pt x="451358" y="0"/>
                </a:lnTo>
                <a:lnTo>
                  <a:pt x="908558" y="0"/>
                </a:lnTo>
                <a:lnTo>
                  <a:pt x="1911858" y="0"/>
                </a:lnTo>
                <a:lnTo>
                  <a:pt x="1936567" y="4992"/>
                </a:lnTo>
                <a:lnTo>
                  <a:pt x="1956752" y="18605"/>
                </a:lnTo>
                <a:lnTo>
                  <a:pt x="1970365" y="38790"/>
                </a:lnTo>
                <a:lnTo>
                  <a:pt x="1975358" y="63500"/>
                </a:lnTo>
                <a:lnTo>
                  <a:pt x="1975358" y="222250"/>
                </a:lnTo>
                <a:lnTo>
                  <a:pt x="1975358" y="317500"/>
                </a:lnTo>
                <a:lnTo>
                  <a:pt x="1970365" y="342209"/>
                </a:lnTo>
                <a:lnTo>
                  <a:pt x="1956752" y="362394"/>
                </a:lnTo>
                <a:lnTo>
                  <a:pt x="1936567" y="376007"/>
                </a:lnTo>
                <a:lnTo>
                  <a:pt x="1911858" y="381000"/>
                </a:lnTo>
                <a:lnTo>
                  <a:pt x="908558" y="381000"/>
                </a:lnTo>
                <a:lnTo>
                  <a:pt x="451358" y="381000"/>
                </a:lnTo>
                <a:lnTo>
                  <a:pt x="210058" y="381000"/>
                </a:lnTo>
                <a:lnTo>
                  <a:pt x="185348" y="376007"/>
                </a:lnTo>
                <a:lnTo>
                  <a:pt x="165163" y="362394"/>
                </a:lnTo>
                <a:lnTo>
                  <a:pt x="151550" y="342209"/>
                </a:lnTo>
                <a:lnTo>
                  <a:pt x="146558" y="317500"/>
                </a:lnTo>
                <a:lnTo>
                  <a:pt x="0" y="267462"/>
                </a:lnTo>
                <a:lnTo>
                  <a:pt x="146558" y="222250"/>
                </a:lnTo>
                <a:lnTo>
                  <a:pt x="146558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2514" y="2022094"/>
            <a:ext cx="410972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1390" marR="5080" indent="37782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Instantiated  </a:t>
            </a:r>
            <a:r>
              <a:rPr sz="1800" spc="-90" dirty="0">
                <a:latin typeface="Arial"/>
                <a:cs typeface="Arial"/>
              </a:rPr>
              <a:t>DbContext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instance.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85" dirty="0">
                <a:latin typeface="Arial"/>
                <a:cs typeface="Arial"/>
              </a:rPr>
              <a:t>Index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35</a:t>
            </a:fld>
            <a:endParaRPr lang="en-US"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6795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Strongly typed 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15555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MVC provides strongly typed way of passing  data from Controller to View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Better compile-time checking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Richer IntelliSense in VS code editor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112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Strongly </a:t>
            </a:r>
            <a:r>
              <a:rPr spc="-95" dirty="0"/>
              <a:t>typed</a:t>
            </a:r>
            <a:r>
              <a:rPr spc="-365" dirty="0"/>
              <a:t> </a:t>
            </a:r>
            <a:r>
              <a:rPr spc="-185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85725" y="3419475"/>
            <a:ext cx="47053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6325" y="1857375"/>
            <a:ext cx="42291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" y="2714244"/>
            <a:ext cx="4440936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95" y="2642616"/>
            <a:ext cx="430530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2743200"/>
            <a:ext cx="4343400" cy="640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2743200"/>
            <a:ext cx="4343400" cy="640715"/>
          </a:xfrm>
          <a:custGeom>
            <a:avLst/>
            <a:gdLst/>
            <a:ahLst/>
            <a:cxnLst/>
            <a:rect l="l" t="t" r="r" b="b"/>
            <a:pathLst>
              <a:path w="4343400" h="640714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2533650" y="0"/>
                </a:lnTo>
                <a:lnTo>
                  <a:pt x="3619500" y="0"/>
                </a:lnTo>
                <a:lnTo>
                  <a:pt x="4254500" y="0"/>
                </a:lnTo>
                <a:lnTo>
                  <a:pt x="4289125" y="6979"/>
                </a:lnTo>
                <a:lnTo>
                  <a:pt x="4317380" y="26019"/>
                </a:lnTo>
                <a:lnTo>
                  <a:pt x="4336420" y="54274"/>
                </a:lnTo>
                <a:lnTo>
                  <a:pt x="4343400" y="88900"/>
                </a:lnTo>
                <a:lnTo>
                  <a:pt x="4343400" y="311150"/>
                </a:lnTo>
                <a:lnTo>
                  <a:pt x="4343400" y="444500"/>
                </a:lnTo>
                <a:lnTo>
                  <a:pt x="4336420" y="479125"/>
                </a:lnTo>
                <a:lnTo>
                  <a:pt x="4317380" y="507380"/>
                </a:lnTo>
                <a:lnTo>
                  <a:pt x="4289125" y="526420"/>
                </a:lnTo>
                <a:lnTo>
                  <a:pt x="4254500" y="533400"/>
                </a:lnTo>
                <a:lnTo>
                  <a:pt x="3619500" y="533400"/>
                </a:lnTo>
                <a:lnTo>
                  <a:pt x="2337181" y="640461"/>
                </a:lnTo>
                <a:lnTo>
                  <a:pt x="253365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6918" y="2708275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 marR="5080" indent="-14859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Id </a:t>
            </a:r>
            <a:r>
              <a:rPr sz="1800" spc="-60" dirty="0">
                <a:latin typeface="Arial"/>
                <a:cs typeface="Arial"/>
              </a:rPr>
              <a:t>parameter </a:t>
            </a:r>
            <a:r>
              <a:rPr sz="1800" spc="-75" dirty="0">
                <a:latin typeface="Arial"/>
                <a:cs typeface="Arial"/>
              </a:rPr>
              <a:t>generally </a:t>
            </a:r>
            <a:r>
              <a:rPr sz="1800" spc="-130" dirty="0">
                <a:latin typeface="Arial"/>
                <a:cs typeface="Arial"/>
              </a:rPr>
              <a:t>passed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part </a:t>
            </a:r>
            <a:r>
              <a:rPr sz="1800" spc="-10" dirty="0">
                <a:latin typeface="Arial"/>
                <a:cs typeface="Arial"/>
              </a:rPr>
              <a:t>of 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route.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7031" y="1799844"/>
            <a:ext cx="4300728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995" y="1789176"/>
            <a:ext cx="3925824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1828800"/>
            <a:ext cx="4203446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1828800"/>
            <a:ext cx="4203700" cy="381000"/>
          </a:xfrm>
          <a:custGeom>
            <a:avLst/>
            <a:gdLst/>
            <a:ahLst/>
            <a:cxnLst/>
            <a:rect l="l" t="t" r="r" b="b"/>
            <a:pathLst>
              <a:path w="42037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2311400" y="0"/>
                </a:lnTo>
                <a:lnTo>
                  <a:pt x="3302000" y="0"/>
                </a:lnTo>
                <a:lnTo>
                  <a:pt x="3898900" y="0"/>
                </a:lnTo>
                <a:lnTo>
                  <a:pt x="3923609" y="4992"/>
                </a:lnTo>
                <a:lnTo>
                  <a:pt x="3943794" y="18605"/>
                </a:lnTo>
                <a:lnTo>
                  <a:pt x="3957407" y="38790"/>
                </a:lnTo>
                <a:lnTo>
                  <a:pt x="3962400" y="63500"/>
                </a:lnTo>
                <a:lnTo>
                  <a:pt x="4203446" y="125857"/>
                </a:lnTo>
                <a:lnTo>
                  <a:pt x="3962400" y="158750"/>
                </a:lnTo>
                <a:lnTo>
                  <a:pt x="3962400" y="317500"/>
                </a:lnTo>
                <a:lnTo>
                  <a:pt x="3957407" y="342209"/>
                </a:lnTo>
                <a:lnTo>
                  <a:pt x="3943794" y="362394"/>
                </a:lnTo>
                <a:lnTo>
                  <a:pt x="3923609" y="376007"/>
                </a:lnTo>
                <a:lnTo>
                  <a:pt x="3898900" y="381000"/>
                </a:lnTo>
                <a:lnTo>
                  <a:pt x="3302000" y="381000"/>
                </a:lnTo>
                <a:lnTo>
                  <a:pt x="23114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7737" y="1854453"/>
            <a:ext cx="353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@model: </a:t>
            </a:r>
            <a:r>
              <a:rPr sz="1800" spc="-105" dirty="0">
                <a:latin typeface="Arial"/>
                <a:cs typeface="Arial"/>
              </a:rPr>
              <a:t>Specifies </a:t>
            </a:r>
            <a:r>
              <a:rPr sz="1800" spc="-13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0231" y="3323844"/>
            <a:ext cx="1953768" cy="978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0043" y="3328415"/>
            <a:ext cx="1933955" cy="704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000" y="3352800"/>
            <a:ext cx="1905000" cy="880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3352800"/>
            <a:ext cx="1905000" cy="880744"/>
          </a:xfrm>
          <a:custGeom>
            <a:avLst/>
            <a:gdLst/>
            <a:ahLst/>
            <a:cxnLst/>
            <a:rect l="l" t="t" r="r" b="b"/>
            <a:pathLst>
              <a:path w="1905000" h="88074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11250" y="0"/>
                </a:lnTo>
                <a:lnTo>
                  <a:pt x="1587500" y="0"/>
                </a:lnTo>
                <a:lnTo>
                  <a:pt x="1790700" y="0"/>
                </a:lnTo>
                <a:lnTo>
                  <a:pt x="1835187" y="8983"/>
                </a:lnTo>
                <a:lnTo>
                  <a:pt x="1871519" y="33480"/>
                </a:lnTo>
                <a:lnTo>
                  <a:pt x="1896016" y="69812"/>
                </a:lnTo>
                <a:lnTo>
                  <a:pt x="1905000" y="114300"/>
                </a:lnTo>
                <a:lnTo>
                  <a:pt x="1905000" y="400050"/>
                </a:lnTo>
                <a:lnTo>
                  <a:pt x="1905000" y="571500"/>
                </a:lnTo>
                <a:lnTo>
                  <a:pt x="1896016" y="615987"/>
                </a:lnTo>
                <a:lnTo>
                  <a:pt x="1871519" y="652319"/>
                </a:lnTo>
                <a:lnTo>
                  <a:pt x="1835187" y="676816"/>
                </a:lnTo>
                <a:lnTo>
                  <a:pt x="1790700" y="685800"/>
                </a:lnTo>
                <a:lnTo>
                  <a:pt x="1587500" y="685800"/>
                </a:lnTo>
                <a:lnTo>
                  <a:pt x="1044194" y="880491"/>
                </a:lnTo>
                <a:lnTo>
                  <a:pt x="11112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8700" y="3394075"/>
            <a:ext cx="162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Context-sensitive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data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access.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0671" y="2104644"/>
            <a:ext cx="2243328" cy="1011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5576" y="2086355"/>
            <a:ext cx="1868424" cy="978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9693" y="2133600"/>
            <a:ext cx="2194305" cy="914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9693" y="2133600"/>
            <a:ext cx="2194560" cy="914400"/>
          </a:xfrm>
          <a:custGeom>
            <a:avLst/>
            <a:gdLst/>
            <a:ahLst/>
            <a:cxnLst/>
            <a:rect l="l" t="t" r="r" b="b"/>
            <a:pathLst>
              <a:path w="2194559" h="914400">
                <a:moveTo>
                  <a:pt x="289305" y="152400"/>
                </a:moveTo>
                <a:lnTo>
                  <a:pt x="297072" y="104217"/>
                </a:lnTo>
                <a:lnTo>
                  <a:pt x="318700" y="62380"/>
                </a:lnTo>
                <a:lnTo>
                  <a:pt x="351686" y="29394"/>
                </a:lnTo>
                <a:lnTo>
                  <a:pt x="393523" y="7766"/>
                </a:lnTo>
                <a:lnTo>
                  <a:pt x="441705" y="0"/>
                </a:lnTo>
                <a:lnTo>
                  <a:pt x="606805" y="0"/>
                </a:lnTo>
                <a:lnTo>
                  <a:pt x="1083055" y="0"/>
                </a:lnTo>
                <a:lnTo>
                  <a:pt x="2041905" y="0"/>
                </a:lnTo>
                <a:lnTo>
                  <a:pt x="2090088" y="7766"/>
                </a:lnTo>
                <a:lnTo>
                  <a:pt x="2131925" y="29394"/>
                </a:lnTo>
                <a:lnTo>
                  <a:pt x="2164911" y="62380"/>
                </a:lnTo>
                <a:lnTo>
                  <a:pt x="2186539" y="104217"/>
                </a:lnTo>
                <a:lnTo>
                  <a:pt x="2194305" y="152400"/>
                </a:lnTo>
                <a:lnTo>
                  <a:pt x="2194305" y="381000"/>
                </a:lnTo>
                <a:lnTo>
                  <a:pt x="2194305" y="762000"/>
                </a:lnTo>
                <a:lnTo>
                  <a:pt x="2186539" y="810182"/>
                </a:lnTo>
                <a:lnTo>
                  <a:pt x="2164911" y="852019"/>
                </a:lnTo>
                <a:lnTo>
                  <a:pt x="2131925" y="885005"/>
                </a:lnTo>
                <a:lnTo>
                  <a:pt x="2090088" y="906633"/>
                </a:lnTo>
                <a:lnTo>
                  <a:pt x="2041905" y="914400"/>
                </a:lnTo>
                <a:lnTo>
                  <a:pt x="1083055" y="914400"/>
                </a:lnTo>
                <a:lnTo>
                  <a:pt x="606805" y="914400"/>
                </a:lnTo>
                <a:lnTo>
                  <a:pt x="441705" y="914400"/>
                </a:lnTo>
                <a:lnTo>
                  <a:pt x="393523" y="906633"/>
                </a:lnTo>
                <a:lnTo>
                  <a:pt x="351686" y="885005"/>
                </a:lnTo>
                <a:lnTo>
                  <a:pt x="318700" y="852019"/>
                </a:lnTo>
                <a:lnTo>
                  <a:pt x="297072" y="810182"/>
                </a:lnTo>
                <a:lnTo>
                  <a:pt x="289305" y="762000"/>
                </a:lnTo>
                <a:lnTo>
                  <a:pt x="289305" y="381000"/>
                </a:lnTo>
                <a:lnTo>
                  <a:pt x="0" y="330453"/>
                </a:lnTo>
                <a:lnTo>
                  <a:pt x="289305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43343" y="2151710"/>
            <a:ext cx="1499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Communicates 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master 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37</a:t>
            </a:fld>
            <a:endParaRPr lang="en-US"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461594"/>
            <a:ext cx="6723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Strongly </a:t>
            </a:r>
            <a:r>
              <a:rPr spc="-95" dirty="0"/>
              <a:t>typed </a:t>
            </a:r>
            <a:r>
              <a:rPr spc="-185" dirty="0"/>
              <a:t>models</a:t>
            </a:r>
            <a:r>
              <a:rPr spc="-480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461962" y="1614646"/>
            <a:ext cx="4795774" cy="280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62" y="2195576"/>
            <a:ext cx="4795774" cy="428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8623" y="1495044"/>
            <a:ext cx="1761744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5032" y="1484375"/>
            <a:ext cx="154228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7138" y="1524000"/>
            <a:ext cx="1664462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7138" y="1524000"/>
            <a:ext cx="1664970" cy="381000"/>
          </a:xfrm>
          <a:custGeom>
            <a:avLst/>
            <a:gdLst/>
            <a:ahLst/>
            <a:cxnLst/>
            <a:rect l="l" t="t" r="r" b="b"/>
            <a:pathLst>
              <a:path w="1664970" h="381000">
                <a:moveTo>
                  <a:pt x="216662" y="63500"/>
                </a:moveTo>
                <a:lnTo>
                  <a:pt x="221654" y="38790"/>
                </a:lnTo>
                <a:lnTo>
                  <a:pt x="235267" y="18605"/>
                </a:lnTo>
                <a:lnTo>
                  <a:pt x="255452" y="4992"/>
                </a:lnTo>
                <a:lnTo>
                  <a:pt x="280162" y="0"/>
                </a:lnTo>
                <a:lnTo>
                  <a:pt x="457962" y="0"/>
                </a:lnTo>
                <a:lnTo>
                  <a:pt x="819912" y="0"/>
                </a:lnTo>
                <a:lnTo>
                  <a:pt x="1600962" y="0"/>
                </a:lnTo>
                <a:lnTo>
                  <a:pt x="1625671" y="4992"/>
                </a:lnTo>
                <a:lnTo>
                  <a:pt x="1645856" y="18605"/>
                </a:lnTo>
                <a:lnTo>
                  <a:pt x="1659469" y="38790"/>
                </a:lnTo>
                <a:lnTo>
                  <a:pt x="1664462" y="63500"/>
                </a:lnTo>
                <a:lnTo>
                  <a:pt x="1664462" y="222250"/>
                </a:lnTo>
                <a:lnTo>
                  <a:pt x="1664462" y="317500"/>
                </a:lnTo>
                <a:lnTo>
                  <a:pt x="1659469" y="342209"/>
                </a:lnTo>
                <a:lnTo>
                  <a:pt x="1645856" y="362394"/>
                </a:lnTo>
                <a:lnTo>
                  <a:pt x="1625671" y="376007"/>
                </a:lnTo>
                <a:lnTo>
                  <a:pt x="1600962" y="381000"/>
                </a:lnTo>
                <a:lnTo>
                  <a:pt x="819912" y="381000"/>
                </a:lnTo>
                <a:lnTo>
                  <a:pt x="457962" y="381000"/>
                </a:lnTo>
                <a:lnTo>
                  <a:pt x="280162" y="381000"/>
                </a:lnTo>
                <a:lnTo>
                  <a:pt x="255452" y="376007"/>
                </a:lnTo>
                <a:lnTo>
                  <a:pt x="235267" y="362394"/>
                </a:lnTo>
                <a:lnTo>
                  <a:pt x="221654" y="342209"/>
                </a:lnTo>
                <a:lnTo>
                  <a:pt x="216662" y="317500"/>
                </a:lnTo>
                <a:lnTo>
                  <a:pt x="0" y="294639"/>
                </a:lnTo>
                <a:lnTo>
                  <a:pt x="216662" y="222250"/>
                </a:lnTo>
                <a:lnTo>
                  <a:pt x="216662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1511" y="2028444"/>
            <a:ext cx="4181855" cy="707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2260" y="1994916"/>
            <a:ext cx="3230880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0407" y="2057400"/>
            <a:ext cx="408419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0407" y="2057400"/>
            <a:ext cx="4084320" cy="609600"/>
          </a:xfrm>
          <a:custGeom>
            <a:avLst/>
            <a:gdLst/>
            <a:ahLst/>
            <a:cxnLst/>
            <a:rect l="l" t="t" r="r" b="b"/>
            <a:pathLst>
              <a:path w="4084320" h="609600">
                <a:moveTo>
                  <a:pt x="350393" y="101600"/>
                </a:moveTo>
                <a:lnTo>
                  <a:pt x="358374" y="62043"/>
                </a:lnTo>
                <a:lnTo>
                  <a:pt x="380142" y="29749"/>
                </a:lnTo>
                <a:lnTo>
                  <a:pt x="412436" y="7981"/>
                </a:lnTo>
                <a:lnTo>
                  <a:pt x="451993" y="0"/>
                </a:lnTo>
                <a:lnTo>
                  <a:pt x="972693" y="0"/>
                </a:lnTo>
                <a:lnTo>
                  <a:pt x="1906143" y="0"/>
                </a:lnTo>
                <a:lnTo>
                  <a:pt x="3982593" y="0"/>
                </a:lnTo>
                <a:lnTo>
                  <a:pt x="4022149" y="7981"/>
                </a:lnTo>
                <a:lnTo>
                  <a:pt x="4054443" y="29749"/>
                </a:lnTo>
                <a:lnTo>
                  <a:pt x="4076211" y="62043"/>
                </a:lnTo>
                <a:lnTo>
                  <a:pt x="4084193" y="101600"/>
                </a:lnTo>
                <a:lnTo>
                  <a:pt x="4084193" y="254000"/>
                </a:lnTo>
                <a:lnTo>
                  <a:pt x="4084193" y="508000"/>
                </a:lnTo>
                <a:lnTo>
                  <a:pt x="4076211" y="547556"/>
                </a:lnTo>
                <a:lnTo>
                  <a:pt x="4054443" y="579850"/>
                </a:lnTo>
                <a:lnTo>
                  <a:pt x="4022149" y="601618"/>
                </a:lnTo>
                <a:lnTo>
                  <a:pt x="3982593" y="609600"/>
                </a:lnTo>
                <a:lnTo>
                  <a:pt x="1906143" y="609600"/>
                </a:lnTo>
                <a:lnTo>
                  <a:pt x="972693" y="609600"/>
                </a:lnTo>
                <a:lnTo>
                  <a:pt x="451993" y="609600"/>
                </a:lnTo>
                <a:lnTo>
                  <a:pt x="412436" y="601618"/>
                </a:lnTo>
                <a:lnTo>
                  <a:pt x="380142" y="579850"/>
                </a:lnTo>
                <a:lnTo>
                  <a:pt x="358374" y="547556"/>
                </a:lnTo>
                <a:lnTo>
                  <a:pt x="350393" y="508000"/>
                </a:lnTo>
                <a:lnTo>
                  <a:pt x="350393" y="254000"/>
                </a:lnTo>
                <a:lnTo>
                  <a:pt x="0" y="250444"/>
                </a:lnTo>
                <a:lnTo>
                  <a:pt x="35039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6494" y="3505200"/>
            <a:ext cx="3508772" cy="2438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6476" y="2866644"/>
            <a:ext cx="2183892" cy="73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3071" y="2833116"/>
            <a:ext cx="2026920" cy="704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5243" y="2895600"/>
            <a:ext cx="2086355" cy="6371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5243" y="2895600"/>
            <a:ext cx="2086610" cy="637540"/>
          </a:xfrm>
          <a:custGeom>
            <a:avLst/>
            <a:gdLst/>
            <a:ahLst/>
            <a:cxnLst/>
            <a:rect l="l" t="t" r="r" b="b"/>
            <a:pathLst>
              <a:path w="2086609" h="637539">
                <a:moveTo>
                  <a:pt x="181355" y="101600"/>
                </a:moveTo>
                <a:lnTo>
                  <a:pt x="189337" y="62043"/>
                </a:lnTo>
                <a:lnTo>
                  <a:pt x="211105" y="29749"/>
                </a:lnTo>
                <a:lnTo>
                  <a:pt x="243399" y="7981"/>
                </a:lnTo>
                <a:lnTo>
                  <a:pt x="282955" y="0"/>
                </a:lnTo>
                <a:lnTo>
                  <a:pt x="498855" y="0"/>
                </a:lnTo>
                <a:lnTo>
                  <a:pt x="975105" y="0"/>
                </a:lnTo>
                <a:lnTo>
                  <a:pt x="1984755" y="0"/>
                </a:lnTo>
                <a:lnTo>
                  <a:pt x="2024312" y="7981"/>
                </a:lnTo>
                <a:lnTo>
                  <a:pt x="2056606" y="29749"/>
                </a:lnTo>
                <a:lnTo>
                  <a:pt x="2078374" y="62043"/>
                </a:lnTo>
                <a:lnTo>
                  <a:pt x="2086355" y="101600"/>
                </a:lnTo>
                <a:lnTo>
                  <a:pt x="2086355" y="355600"/>
                </a:lnTo>
                <a:lnTo>
                  <a:pt x="2086355" y="508000"/>
                </a:lnTo>
                <a:lnTo>
                  <a:pt x="2078374" y="547556"/>
                </a:lnTo>
                <a:lnTo>
                  <a:pt x="2056606" y="579850"/>
                </a:lnTo>
                <a:lnTo>
                  <a:pt x="2024312" y="601618"/>
                </a:lnTo>
                <a:lnTo>
                  <a:pt x="1984755" y="609600"/>
                </a:lnTo>
                <a:lnTo>
                  <a:pt x="975105" y="609600"/>
                </a:lnTo>
                <a:lnTo>
                  <a:pt x="498855" y="609600"/>
                </a:lnTo>
                <a:lnTo>
                  <a:pt x="282955" y="609600"/>
                </a:lnTo>
                <a:lnTo>
                  <a:pt x="243399" y="601618"/>
                </a:lnTo>
                <a:lnTo>
                  <a:pt x="211105" y="579850"/>
                </a:lnTo>
                <a:lnTo>
                  <a:pt x="189337" y="547556"/>
                </a:lnTo>
                <a:lnTo>
                  <a:pt x="181355" y="508000"/>
                </a:lnTo>
                <a:lnTo>
                  <a:pt x="0" y="637159"/>
                </a:lnTo>
                <a:lnTo>
                  <a:pt x="181355" y="355600"/>
                </a:lnTo>
                <a:lnTo>
                  <a:pt x="18135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09138" y="1549653"/>
            <a:ext cx="5848985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44495" algn="ctr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Index.cshtml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2946400" algn="ct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Model </a:t>
            </a:r>
            <a:r>
              <a:rPr sz="1800" spc="-45" dirty="0">
                <a:latin typeface="Arial"/>
                <a:cs typeface="Arial"/>
              </a:rPr>
              <a:t>object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60" dirty="0">
                <a:latin typeface="Arial"/>
                <a:cs typeface="Arial"/>
              </a:rPr>
              <a:t>strongly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typed.</a:t>
            </a:r>
            <a:endParaRPr sz="1800">
              <a:latin typeface="Arial"/>
              <a:cs typeface="Arial"/>
            </a:endParaRPr>
          </a:p>
          <a:p>
            <a:pPr marR="2944495" algn="ctr">
              <a:lnSpc>
                <a:spcPct val="100000"/>
              </a:lnSpc>
            </a:pPr>
            <a:r>
              <a:rPr sz="1800" spc="-175" dirty="0">
                <a:latin typeface="Arial"/>
                <a:cs typeface="Arial"/>
              </a:rPr>
              <a:t>Each </a:t>
            </a:r>
            <a:r>
              <a:rPr sz="1800" spc="-25" dirty="0">
                <a:latin typeface="Arial"/>
                <a:cs typeface="Arial"/>
              </a:rPr>
              <a:t>item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Movie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638675" marR="5080" indent="-414655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Full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compile-time  support.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38</a:t>
            </a:fld>
            <a:endParaRPr lang="en-US"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5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Edit</a:t>
            </a:r>
            <a:r>
              <a:rPr spc="-305" dirty="0"/>
              <a:t> </a:t>
            </a:r>
            <a:r>
              <a:rPr spc="-18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841012" y="1612418"/>
            <a:ext cx="4864587" cy="341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2432" y="4706111"/>
            <a:ext cx="3319272" cy="1001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6335" y="5141976"/>
            <a:ext cx="315925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4735448"/>
            <a:ext cx="3221863" cy="903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4735448"/>
            <a:ext cx="3221990" cy="903605"/>
          </a:xfrm>
          <a:custGeom>
            <a:avLst/>
            <a:gdLst/>
            <a:ahLst/>
            <a:cxnLst/>
            <a:rect l="l" t="t" r="r" b="b"/>
            <a:pathLst>
              <a:path w="3221990" h="903604">
                <a:moveTo>
                  <a:pt x="0" y="458850"/>
                </a:moveTo>
                <a:lnTo>
                  <a:pt x="6979" y="424225"/>
                </a:lnTo>
                <a:lnTo>
                  <a:pt x="26019" y="395970"/>
                </a:lnTo>
                <a:lnTo>
                  <a:pt x="54274" y="376930"/>
                </a:lnTo>
                <a:lnTo>
                  <a:pt x="88900" y="369950"/>
                </a:lnTo>
                <a:lnTo>
                  <a:pt x="1778000" y="369950"/>
                </a:lnTo>
                <a:lnTo>
                  <a:pt x="3221863" y="0"/>
                </a:lnTo>
                <a:lnTo>
                  <a:pt x="2540000" y="369950"/>
                </a:lnTo>
                <a:lnTo>
                  <a:pt x="2959100" y="369950"/>
                </a:lnTo>
                <a:lnTo>
                  <a:pt x="2993725" y="376930"/>
                </a:lnTo>
                <a:lnTo>
                  <a:pt x="3021980" y="395970"/>
                </a:lnTo>
                <a:lnTo>
                  <a:pt x="3041020" y="424225"/>
                </a:lnTo>
                <a:lnTo>
                  <a:pt x="3048000" y="458850"/>
                </a:lnTo>
                <a:lnTo>
                  <a:pt x="3048000" y="592201"/>
                </a:lnTo>
                <a:lnTo>
                  <a:pt x="3048000" y="814451"/>
                </a:lnTo>
                <a:lnTo>
                  <a:pt x="3041020" y="849054"/>
                </a:lnTo>
                <a:lnTo>
                  <a:pt x="3021980" y="877312"/>
                </a:lnTo>
                <a:lnTo>
                  <a:pt x="2993725" y="896364"/>
                </a:lnTo>
                <a:lnTo>
                  <a:pt x="2959100" y="903351"/>
                </a:lnTo>
                <a:lnTo>
                  <a:pt x="2540000" y="903351"/>
                </a:lnTo>
                <a:lnTo>
                  <a:pt x="1778000" y="903351"/>
                </a:lnTo>
                <a:lnTo>
                  <a:pt x="88900" y="903351"/>
                </a:lnTo>
                <a:lnTo>
                  <a:pt x="54274" y="896364"/>
                </a:lnTo>
                <a:lnTo>
                  <a:pt x="26019" y="877312"/>
                </a:lnTo>
                <a:lnTo>
                  <a:pt x="6979" y="849054"/>
                </a:lnTo>
                <a:lnTo>
                  <a:pt x="0" y="814451"/>
                </a:lnTo>
                <a:lnTo>
                  <a:pt x="0" y="592201"/>
                </a:lnTo>
                <a:lnTo>
                  <a:pt x="0" y="45885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3214" y="5207965"/>
            <a:ext cx="2825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Localhost:1234/movies/Edit/4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2832" y="4668011"/>
            <a:ext cx="3678936" cy="1039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9408" y="5141976"/>
            <a:ext cx="3607308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4697348"/>
            <a:ext cx="3581400" cy="941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4697348"/>
            <a:ext cx="3581400" cy="941705"/>
          </a:xfrm>
          <a:custGeom>
            <a:avLst/>
            <a:gdLst/>
            <a:ahLst/>
            <a:cxnLst/>
            <a:rect l="l" t="t" r="r" b="b"/>
            <a:pathLst>
              <a:path w="3581400" h="941704">
                <a:moveTo>
                  <a:pt x="0" y="496950"/>
                </a:moveTo>
                <a:lnTo>
                  <a:pt x="6979" y="462325"/>
                </a:lnTo>
                <a:lnTo>
                  <a:pt x="26019" y="434070"/>
                </a:lnTo>
                <a:lnTo>
                  <a:pt x="54274" y="415030"/>
                </a:lnTo>
                <a:lnTo>
                  <a:pt x="88900" y="408050"/>
                </a:lnTo>
                <a:lnTo>
                  <a:pt x="596900" y="408050"/>
                </a:lnTo>
                <a:lnTo>
                  <a:pt x="296672" y="0"/>
                </a:lnTo>
                <a:lnTo>
                  <a:pt x="1492250" y="408050"/>
                </a:lnTo>
                <a:lnTo>
                  <a:pt x="3492500" y="408050"/>
                </a:lnTo>
                <a:lnTo>
                  <a:pt x="3527125" y="415030"/>
                </a:lnTo>
                <a:lnTo>
                  <a:pt x="3555380" y="434070"/>
                </a:lnTo>
                <a:lnTo>
                  <a:pt x="3574420" y="462325"/>
                </a:lnTo>
                <a:lnTo>
                  <a:pt x="3581400" y="496950"/>
                </a:lnTo>
                <a:lnTo>
                  <a:pt x="3581400" y="630301"/>
                </a:lnTo>
                <a:lnTo>
                  <a:pt x="3581400" y="852551"/>
                </a:lnTo>
                <a:lnTo>
                  <a:pt x="3574420" y="887154"/>
                </a:lnTo>
                <a:lnTo>
                  <a:pt x="3555380" y="915412"/>
                </a:lnTo>
                <a:lnTo>
                  <a:pt x="3527125" y="934464"/>
                </a:lnTo>
                <a:lnTo>
                  <a:pt x="3492500" y="941451"/>
                </a:lnTo>
                <a:lnTo>
                  <a:pt x="1492250" y="941451"/>
                </a:lnTo>
                <a:lnTo>
                  <a:pt x="596900" y="941451"/>
                </a:lnTo>
                <a:lnTo>
                  <a:pt x="88900" y="941451"/>
                </a:lnTo>
                <a:lnTo>
                  <a:pt x="54274" y="934464"/>
                </a:lnTo>
                <a:lnTo>
                  <a:pt x="26019" y="915412"/>
                </a:lnTo>
                <a:lnTo>
                  <a:pt x="6979" y="887154"/>
                </a:lnTo>
                <a:lnTo>
                  <a:pt x="0" y="852551"/>
                </a:lnTo>
                <a:lnTo>
                  <a:pt x="0" y="630301"/>
                </a:lnTo>
                <a:lnTo>
                  <a:pt x="0" y="49695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6540" y="5207965"/>
            <a:ext cx="327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Arial"/>
                <a:cs typeface="Arial"/>
              </a:rPr>
              <a:t>URL </a:t>
            </a:r>
            <a:r>
              <a:rPr sz="1800" spc="-75" dirty="0">
                <a:latin typeface="Arial"/>
                <a:cs typeface="Arial"/>
              </a:rPr>
              <a:t>generated </a:t>
            </a:r>
            <a:r>
              <a:rPr sz="1800" spc="-95" dirty="0">
                <a:latin typeface="Arial"/>
                <a:cs typeface="Arial"/>
              </a:rPr>
              <a:t>using </a:t>
            </a:r>
            <a:r>
              <a:rPr sz="1800" spc="-35" dirty="0">
                <a:latin typeface="Arial"/>
                <a:cs typeface="Arial"/>
              </a:rPr>
              <a:t>Html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Helpers!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39</a:t>
            </a:fld>
            <a:endParaRPr lang="en-US"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600200"/>
            <a:ext cx="6134100" cy="429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613" y="461594"/>
            <a:ext cx="6190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Select </a:t>
            </a:r>
            <a:r>
              <a:rPr spc="-45" dirty="0"/>
              <a:t>the </a:t>
            </a:r>
            <a:r>
              <a:rPr spc="-80" dirty="0"/>
              <a:t>project</a:t>
            </a:r>
            <a:r>
              <a:rPr spc="-484" dirty="0"/>
              <a:t> </a:t>
            </a:r>
            <a:r>
              <a:rPr spc="-90" dirty="0"/>
              <a:t>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4</a:t>
            </a:fld>
            <a:endParaRPr lang="en-US" spc="-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289" y="461594"/>
            <a:ext cx="37579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Edit </a:t>
            </a:r>
            <a:r>
              <a:rPr spc="-185" dirty="0"/>
              <a:t>View</a:t>
            </a:r>
            <a:r>
              <a:rPr spc="-335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843023" y="1376424"/>
            <a:ext cx="5014849" cy="540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2608" y="1571244"/>
            <a:ext cx="5041392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1164" y="1537716"/>
            <a:ext cx="4287012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1248" y="1600200"/>
            <a:ext cx="4992751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1248" y="1600200"/>
            <a:ext cx="4993005" cy="609600"/>
          </a:xfrm>
          <a:custGeom>
            <a:avLst/>
            <a:gdLst/>
            <a:ahLst/>
            <a:cxnLst/>
            <a:rect l="l" t="t" r="r" b="b"/>
            <a:pathLst>
              <a:path w="4993005" h="609600">
                <a:moveTo>
                  <a:pt x="420750" y="101600"/>
                </a:moveTo>
                <a:lnTo>
                  <a:pt x="428732" y="62043"/>
                </a:lnTo>
                <a:lnTo>
                  <a:pt x="450500" y="29749"/>
                </a:lnTo>
                <a:lnTo>
                  <a:pt x="482794" y="7981"/>
                </a:lnTo>
                <a:lnTo>
                  <a:pt x="522350" y="0"/>
                </a:lnTo>
                <a:lnTo>
                  <a:pt x="1182751" y="0"/>
                </a:lnTo>
                <a:lnTo>
                  <a:pt x="2325751" y="0"/>
                </a:lnTo>
                <a:lnTo>
                  <a:pt x="4891151" y="0"/>
                </a:lnTo>
                <a:lnTo>
                  <a:pt x="4930707" y="7981"/>
                </a:lnTo>
                <a:lnTo>
                  <a:pt x="4963001" y="29749"/>
                </a:lnTo>
                <a:lnTo>
                  <a:pt x="4984769" y="62043"/>
                </a:lnTo>
                <a:lnTo>
                  <a:pt x="4992751" y="101600"/>
                </a:lnTo>
                <a:lnTo>
                  <a:pt x="4992751" y="355600"/>
                </a:lnTo>
                <a:lnTo>
                  <a:pt x="4992751" y="508000"/>
                </a:lnTo>
                <a:lnTo>
                  <a:pt x="4984769" y="547556"/>
                </a:lnTo>
                <a:lnTo>
                  <a:pt x="4963001" y="579850"/>
                </a:lnTo>
                <a:lnTo>
                  <a:pt x="4930707" y="601618"/>
                </a:lnTo>
                <a:lnTo>
                  <a:pt x="4891151" y="609600"/>
                </a:lnTo>
                <a:lnTo>
                  <a:pt x="2325751" y="609600"/>
                </a:lnTo>
                <a:lnTo>
                  <a:pt x="1182751" y="609600"/>
                </a:lnTo>
                <a:lnTo>
                  <a:pt x="522350" y="609600"/>
                </a:lnTo>
                <a:lnTo>
                  <a:pt x="482794" y="601618"/>
                </a:lnTo>
                <a:lnTo>
                  <a:pt x="450500" y="579850"/>
                </a:lnTo>
                <a:lnTo>
                  <a:pt x="428732" y="547556"/>
                </a:lnTo>
                <a:lnTo>
                  <a:pt x="420750" y="508000"/>
                </a:lnTo>
                <a:lnTo>
                  <a:pt x="0" y="450723"/>
                </a:lnTo>
                <a:lnTo>
                  <a:pt x="420750" y="355600"/>
                </a:lnTo>
                <a:lnTo>
                  <a:pt x="42075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8296" y="1602994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Parameter </a:t>
            </a:r>
            <a:r>
              <a:rPr sz="1800" spc="-130" dirty="0">
                <a:latin typeface="Arial"/>
                <a:cs typeface="Arial"/>
              </a:rPr>
              <a:t>passed </a:t>
            </a:r>
            <a:r>
              <a:rPr sz="1800" spc="-40" dirty="0">
                <a:latin typeface="Arial"/>
                <a:cs typeface="Arial"/>
              </a:rPr>
              <a:t>through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245" dirty="0">
                <a:latin typeface="Arial"/>
                <a:cs typeface="Arial"/>
              </a:rPr>
              <a:t>URL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query.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5" dirty="0">
                <a:latin typeface="Arial"/>
                <a:cs typeface="Arial"/>
              </a:rPr>
              <a:t>Works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70" dirty="0">
                <a:latin typeface="Arial"/>
                <a:cs typeface="Arial"/>
              </a:rPr>
              <a:t>MVC </a:t>
            </a:r>
            <a:r>
              <a:rPr sz="1800" spc="-35" dirty="0">
                <a:latin typeface="Arial"/>
                <a:cs typeface="Arial"/>
              </a:rPr>
              <a:t>default </a:t>
            </a:r>
            <a:r>
              <a:rPr sz="1800" spc="-245" dirty="0">
                <a:latin typeface="Arial"/>
                <a:cs typeface="Arial"/>
              </a:rPr>
              <a:t>URL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mapping.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" y="4085844"/>
            <a:ext cx="2788920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647" y="4052315"/>
            <a:ext cx="2257044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" y="4114800"/>
            <a:ext cx="2691892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4114800"/>
            <a:ext cx="2692400" cy="609600"/>
          </a:xfrm>
          <a:custGeom>
            <a:avLst/>
            <a:gdLst/>
            <a:ahLst/>
            <a:cxnLst/>
            <a:rect l="l" t="t" r="r" b="b"/>
            <a:pathLst>
              <a:path w="2692400" h="609600">
                <a:moveTo>
                  <a:pt x="0" y="101600"/>
                </a:moveTo>
                <a:lnTo>
                  <a:pt x="7984" y="62043"/>
                </a:lnTo>
                <a:lnTo>
                  <a:pt x="29758" y="29749"/>
                </a:lnTo>
                <a:lnTo>
                  <a:pt x="62053" y="7981"/>
                </a:lnTo>
                <a:lnTo>
                  <a:pt x="1016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13000" y="0"/>
                </a:lnTo>
                <a:lnTo>
                  <a:pt x="2452556" y="7981"/>
                </a:lnTo>
                <a:lnTo>
                  <a:pt x="2484850" y="29749"/>
                </a:lnTo>
                <a:lnTo>
                  <a:pt x="2506618" y="62043"/>
                </a:lnTo>
                <a:lnTo>
                  <a:pt x="2514600" y="101600"/>
                </a:lnTo>
                <a:lnTo>
                  <a:pt x="2514600" y="355600"/>
                </a:lnTo>
                <a:lnTo>
                  <a:pt x="2691892" y="450723"/>
                </a:lnTo>
                <a:lnTo>
                  <a:pt x="2514600" y="508000"/>
                </a:lnTo>
                <a:lnTo>
                  <a:pt x="2506618" y="547556"/>
                </a:lnTo>
                <a:lnTo>
                  <a:pt x="2484850" y="579850"/>
                </a:lnTo>
                <a:lnTo>
                  <a:pt x="2452556" y="601618"/>
                </a:lnTo>
                <a:lnTo>
                  <a:pt x="2413000" y="609600"/>
                </a:lnTo>
                <a:lnTo>
                  <a:pt x="2095500" y="609600"/>
                </a:lnTo>
                <a:lnTo>
                  <a:pt x="1466850" y="609600"/>
                </a:lnTo>
                <a:lnTo>
                  <a:pt x="101600" y="609600"/>
                </a:lnTo>
                <a:lnTo>
                  <a:pt x="62053" y="601618"/>
                </a:lnTo>
                <a:lnTo>
                  <a:pt x="29758" y="579850"/>
                </a:lnTo>
                <a:lnTo>
                  <a:pt x="7984" y="547556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8170" y="4118229"/>
            <a:ext cx="186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Label </a:t>
            </a:r>
            <a:r>
              <a:rPr sz="1800" spc="-50" dirty="0">
                <a:latin typeface="Arial"/>
                <a:cs typeface="Arial"/>
              </a:rPr>
              <a:t>defined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55" dirty="0">
                <a:latin typeface="Arial"/>
                <a:cs typeface="Arial"/>
              </a:rPr>
              <a:t>model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76315" y="4238244"/>
            <a:ext cx="2854451" cy="707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1784" y="4204715"/>
            <a:ext cx="2519171" cy="704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5465" y="4267200"/>
            <a:ext cx="2756535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5465" y="4267200"/>
            <a:ext cx="2756535" cy="609600"/>
          </a:xfrm>
          <a:custGeom>
            <a:avLst/>
            <a:gdLst/>
            <a:ahLst/>
            <a:cxnLst/>
            <a:rect l="l" t="t" r="r" b="b"/>
            <a:pathLst>
              <a:path w="2756534" h="609600">
                <a:moveTo>
                  <a:pt x="241935" y="101600"/>
                </a:moveTo>
                <a:lnTo>
                  <a:pt x="249916" y="62043"/>
                </a:lnTo>
                <a:lnTo>
                  <a:pt x="271684" y="29749"/>
                </a:lnTo>
                <a:lnTo>
                  <a:pt x="303978" y="7981"/>
                </a:lnTo>
                <a:lnTo>
                  <a:pt x="343535" y="0"/>
                </a:lnTo>
                <a:lnTo>
                  <a:pt x="661035" y="0"/>
                </a:lnTo>
                <a:lnTo>
                  <a:pt x="1289685" y="0"/>
                </a:lnTo>
                <a:lnTo>
                  <a:pt x="2654935" y="0"/>
                </a:lnTo>
                <a:lnTo>
                  <a:pt x="2694491" y="7981"/>
                </a:lnTo>
                <a:lnTo>
                  <a:pt x="2726785" y="29749"/>
                </a:lnTo>
                <a:lnTo>
                  <a:pt x="2748553" y="62043"/>
                </a:lnTo>
                <a:lnTo>
                  <a:pt x="2756535" y="101600"/>
                </a:lnTo>
                <a:lnTo>
                  <a:pt x="2756535" y="355600"/>
                </a:lnTo>
                <a:lnTo>
                  <a:pt x="2756535" y="508000"/>
                </a:lnTo>
                <a:lnTo>
                  <a:pt x="2748553" y="547556"/>
                </a:lnTo>
                <a:lnTo>
                  <a:pt x="2726785" y="579850"/>
                </a:lnTo>
                <a:lnTo>
                  <a:pt x="2694491" y="601618"/>
                </a:lnTo>
                <a:lnTo>
                  <a:pt x="2654935" y="609600"/>
                </a:lnTo>
                <a:lnTo>
                  <a:pt x="1289685" y="609600"/>
                </a:lnTo>
                <a:lnTo>
                  <a:pt x="661035" y="609600"/>
                </a:lnTo>
                <a:lnTo>
                  <a:pt x="343535" y="609600"/>
                </a:lnTo>
                <a:lnTo>
                  <a:pt x="303978" y="601618"/>
                </a:lnTo>
                <a:lnTo>
                  <a:pt x="271684" y="579850"/>
                </a:lnTo>
                <a:lnTo>
                  <a:pt x="249916" y="547556"/>
                </a:lnTo>
                <a:lnTo>
                  <a:pt x="241935" y="508000"/>
                </a:lnTo>
                <a:lnTo>
                  <a:pt x="0" y="431673"/>
                </a:lnTo>
                <a:lnTo>
                  <a:pt x="241935" y="355600"/>
                </a:lnTo>
                <a:lnTo>
                  <a:pt x="24193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9170" y="4270629"/>
            <a:ext cx="2131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Date </a:t>
            </a:r>
            <a:r>
              <a:rPr sz="1800" spc="-25" dirty="0">
                <a:latin typeface="Arial"/>
                <a:cs typeface="Arial"/>
              </a:rPr>
              <a:t>format </a:t>
            </a:r>
            <a:r>
              <a:rPr sz="1800" spc="-50" dirty="0">
                <a:latin typeface="Arial"/>
                <a:cs typeface="Arial"/>
              </a:rPr>
              <a:t>defined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model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40</a:t>
            </a:fld>
            <a:endParaRPr lang="en-US" spc="-6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5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Edit</a:t>
            </a:r>
            <a:r>
              <a:rPr spc="-305" dirty="0"/>
              <a:t> </a:t>
            </a:r>
            <a:r>
              <a:rPr spc="-18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447800"/>
            <a:ext cx="638175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8040" y="2561844"/>
            <a:ext cx="3843527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9435" y="2490216"/>
            <a:ext cx="3208019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6808" y="2590800"/>
            <a:ext cx="3745991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6808" y="2590800"/>
            <a:ext cx="3746500" cy="533400"/>
          </a:xfrm>
          <a:custGeom>
            <a:avLst/>
            <a:gdLst/>
            <a:ahLst/>
            <a:cxnLst/>
            <a:rect l="l" t="t" r="r" b="b"/>
            <a:pathLst>
              <a:path w="3746500" h="533400">
                <a:moveTo>
                  <a:pt x="316991" y="88900"/>
                </a:moveTo>
                <a:lnTo>
                  <a:pt x="323971" y="54274"/>
                </a:lnTo>
                <a:lnTo>
                  <a:pt x="343011" y="26019"/>
                </a:lnTo>
                <a:lnTo>
                  <a:pt x="371266" y="6979"/>
                </a:lnTo>
                <a:lnTo>
                  <a:pt x="405891" y="0"/>
                </a:lnTo>
                <a:lnTo>
                  <a:pt x="888491" y="0"/>
                </a:lnTo>
                <a:lnTo>
                  <a:pt x="1745741" y="0"/>
                </a:lnTo>
                <a:lnTo>
                  <a:pt x="3657091" y="0"/>
                </a:lnTo>
                <a:lnTo>
                  <a:pt x="3691717" y="6979"/>
                </a:lnTo>
                <a:lnTo>
                  <a:pt x="3719972" y="26019"/>
                </a:lnTo>
                <a:lnTo>
                  <a:pt x="3739012" y="54274"/>
                </a:lnTo>
                <a:lnTo>
                  <a:pt x="3745991" y="88900"/>
                </a:lnTo>
                <a:lnTo>
                  <a:pt x="3745991" y="311150"/>
                </a:lnTo>
                <a:lnTo>
                  <a:pt x="3745991" y="444500"/>
                </a:lnTo>
                <a:lnTo>
                  <a:pt x="3739012" y="479125"/>
                </a:lnTo>
                <a:lnTo>
                  <a:pt x="3719972" y="507380"/>
                </a:lnTo>
                <a:lnTo>
                  <a:pt x="3691717" y="526420"/>
                </a:lnTo>
                <a:lnTo>
                  <a:pt x="3657091" y="533400"/>
                </a:lnTo>
                <a:lnTo>
                  <a:pt x="1745741" y="533400"/>
                </a:lnTo>
                <a:lnTo>
                  <a:pt x="888491" y="533400"/>
                </a:lnTo>
                <a:lnTo>
                  <a:pt x="405891" y="533400"/>
                </a:lnTo>
                <a:lnTo>
                  <a:pt x="371266" y="526420"/>
                </a:lnTo>
                <a:lnTo>
                  <a:pt x="343011" y="507380"/>
                </a:lnTo>
                <a:lnTo>
                  <a:pt x="323971" y="479125"/>
                </a:lnTo>
                <a:lnTo>
                  <a:pt x="316991" y="444500"/>
                </a:lnTo>
                <a:lnTo>
                  <a:pt x="0" y="371475"/>
                </a:lnTo>
                <a:lnTo>
                  <a:pt x="316991" y="311150"/>
                </a:lnTo>
                <a:lnTo>
                  <a:pt x="316991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6314" y="2555875"/>
            <a:ext cx="282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775" marR="5080" indent="-110871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Generates </a:t>
            </a:r>
            <a:r>
              <a:rPr sz="1800" spc="-60" dirty="0">
                <a:latin typeface="Arial"/>
                <a:cs typeface="Arial"/>
              </a:rPr>
              <a:t>hidden </a:t>
            </a:r>
            <a:r>
              <a:rPr sz="1800" spc="-45" dirty="0">
                <a:latin typeface="Arial"/>
                <a:cs typeface="Arial"/>
              </a:rPr>
              <a:t>anti-forgery  </a:t>
            </a:r>
            <a:r>
              <a:rPr sz="1800" spc="-55" dirty="0">
                <a:latin typeface="Arial"/>
                <a:cs typeface="Arial"/>
              </a:rPr>
              <a:t>token.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6867" y="3781044"/>
            <a:ext cx="2705099" cy="499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5571" y="3770376"/>
            <a:ext cx="2351531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6397" y="3810000"/>
            <a:ext cx="2606802" cy="401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6397" y="3810000"/>
            <a:ext cx="2607310" cy="401955"/>
          </a:xfrm>
          <a:custGeom>
            <a:avLst/>
            <a:gdLst/>
            <a:ahLst/>
            <a:cxnLst/>
            <a:rect l="l" t="t" r="r" b="b"/>
            <a:pathLst>
              <a:path w="2607309" h="401954">
                <a:moveTo>
                  <a:pt x="244601" y="63500"/>
                </a:moveTo>
                <a:lnTo>
                  <a:pt x="249594" y="38790"/>
                </a:lnTo>
                <a:lnTo>
                  <a:pt x="263207" y="18605"/>
                </a:lnTo>
                <a:lnTo>
                  <a:pt x="283392" y="4992"/>
                </a:lnTo>
                <a:lnTo>
                  <a:pt x="308101" y="0"/>
                </a:lnTo>
                <a:lnTo>
                  <a:pt x="638301" y="0"/>
                </a:lnTo>
                <a:lnTo>
                  <a:pt x="1228852" y="0"/>
                </a:lnTo>
                <a:lnTo>
                  <a:pt x="2543302" y="0"/>
                </a:lnTo>
                <a:lnTo>
                  <a:pt x="2568011" y="4992"/>
                </a:lnTo>
                <a:lnTo>
                  <a:pt x="2588196" y="18605"/>
                </a:lnTo>
                <a:lnTo>
                  <a:pt x="2601809" y="38790"/>
                </a:lnTo>
                <a:lnTo>
                  <a:pt x="2606802" y="63500"/>
                </a:lnTo>
                <a:lnTo>
                  <a:pt x="2606802" y="222250"/>
                </a:lnTo>
                <a:lnTo>
                  <a:pt x="2606802" y="317500"/>
                </a:lnTo>
                <a:lnTo>
                  <a:pt x="2601809" y="342209"/>
                </a:lnTo>
                <a:lnTo>
                  <a:pt x="2588196" y="362394"/>
                </a:lnTo>
                <a:lnTo>
                  <a:pt x="2568011" y="376007"/>
                </a:lnTo>
                <a:lnTo>
                  <a:pt x="2543302" y="381000"/>
                </a:lnTo>
                <a:lnTo>
                  <a:pt x="1228852" y="381000"/>
                </a:lnTo>
                <a:lnTo>
                  <a:pt x="638301" y="381000"/>
                </a:lnTo>
                <a:lnTo>
                  <a:pt x="308101" y="381000"/>
                </a:lnTo>
                <a:lnTo>
                  <a:pt x="283392" y="376007"/>
                </a:lnTo>
                <a:lnTo>
                  <a:pt x="263207" y="362394"/>
                </a:lnTo>
                <a:lnTo>
                  <a:pt x="249594" y="342209"/>
                </a:lnTo>
                <a:lnTo>
                  <a:pt x="244601" y="317500"/>
                </a:lnTo>
                <a:lnTo>
                  <a:pt x="0" y="401447"/>
                </a:lnTo>
                <a:lnTo>
                  <a:pt x="244601" y="222250"/>
                </a:lnTo>
                <a:lnTo>
                  <a:pt x="244601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9679" y="4390644"/>
            <a:ext cx="2913887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8611" y="4379976"/>
            <a:ext cx="2168651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8447" y="4419600"/>
            <a:ext cx="2816352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8447" y="4419600"/>
            <a:ext cx="2816860" cy="381000"/>
          </a:xfrm>
          <a:custGeom>
            <a:avLst/>
            <a:gdLst/>
            <a:ahLst/>
            <a:cxnLst/>
            <a:rect l="l" t="t" r="r" b="b"/>
            <a:pathLst>
              <a:path w="2816859" h="381000">
                <a:moveTo>
                  <a:pt x="454151" y="63500"/>
                </a:moveTo>
                <a:lnTo>
                  <a:pt x="459144" y="38790"/>
                </a:lnTo>
                <a:lnTo>
                  <a:pt x="472757" y="18605"/>
                </a:lnTo>
                <a:lnTo>
                  <a:pt x="492942" y="4992"/>
                </a:lnTo>
                <a:lnTo>
                  <a:pt x="517651" y="0"/>
                </a:lnTo>
                <a:lnTo>
                  <a:pt x="847851" y="0"/>
                </a:lnTo>
                <a:lnTo>
                  <a:pt x="1438402" y="0"/>
                </a:lnTo>
                <a:lnTo>
                  <a:pt x="2752852" y="0"/>
                </a:lnTo>
                <a:lnTo>
                  <a:pt x="2777561" y="4992"/>
                </a:lnTo>
                <a:lnTo>
                  <a:pt x="2797746" y="18605"/>
                </a:lnTo>
                <a:lnTo>
                  <a:pt x="2811359" y="38790"/>
                </a:lnTo>
                <a:lnTo>
                  <a:pt x="2816352" y="63500"/>
                </a:lnTo>
                <a:lnTo>
                  <a:pt x="2816352" y="222250"/>
                </a:lnTo>
                <a:lnTo>
                  <a:pt x="2816352" y="317500"/>
                </a:lnTo>
                <a:lnTo>
                  <a:pt x="2811359" y="342209"/>
                </a:lnTo>
                <a:lnTo>
                  <a:pt x="2797746" y="362394"/>
                </a:lnTo>
                <a:lnTo>
                  <a:pt x="2777561" y="376007"/>
                </a:lnTo>
                <a:lnTo>
                  <a:pt x="2752852" y="381000"/>
                </a:lnTo>
                <a:lnTo>
                  <a:pt x="1438402" y="381000"/>
                </a:lnTo>
                <a:lnTo>
                  <a:pt x="847851" y="381000"/>
                </a:lnTo>
                <a:lnTo>
                  <a:pt x="517651" y="381000"/>
                </a:lnTo>
                <a:lnTo>
                  <a:pt x="492942" y="376007"/>
                </a:lnTo>
                <a:lnTo>
                  <a:pt x="472757" y="362394"/>
                </a:lnTo>
                <a:lnTo>
                  <a:pt x="459144" y="342209"/>
                </a:lnTo>
                <a:lnTo>
                  <a:pt x="454151" y="317500"/>
                </a:lnTo>
                <a:lnTo>
                  <a:pt x="0" y="287147"/>
                </a:lnTo>
                <a:lnTo>
                  <a:pt x="454151" y="222250"/>
                </a:lnTo>
                <a:lnTo>
                  <a:pt x="454151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80459" y="5000244"/>
            <a:ext cx="3835908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0247" y="4989576"/>
            <a:ext cx="3192779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9354" y="5029200"/>
            <a:ext cx="3738245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9354" y="5029200"/>
            <a:ext cx="3738245" cy="381000"/>
          </a:xfrm>
          <a:custGeom>
            <a:avLst/>
            <a:gdLst/>
            <a:ahLst/>
            <a:cxnLst/>
            <a:rect l="l" t="t" r="r" b="b"/>
            <a:pathLst>
              <a:path w="3738245" h="381000">
                <a:moveTo>
                  <a:pt x="537845" y="63500"/>
                </a:moveTo>
                <a:lnTo>
                  <a:pt x="542837" y="38790"/>
                </a:lnTo>
                <a:lnTo>
                  <a:pt x="556450" y="18605"/>
                </a:lnTo>
                <a:lnTo>
                  <a:pt x="576635" y="4992"/>
                </a:lnTo>
                <a:lnTo>
                  <a:pt x="601345" y="0"/>
                </a:lnTo>
                <a:lnTo>
                  <a:pt x="1071245" y="0"/>
                </a:lnTo>
                <a:lnTo>
                  <a:pt x="1871345" y="0"/>
                </a:lnTo>
                <a:lnTo>
                  <a:pt x="3674745" y="0"/>
                </a:lnTo>
                <a:lnTo>
                  <a:pt x="3699454" y="4992"/>
                </a:lnTo>
                <a:lnTo>
                  <a:pt x="3719639" y="18605"/>
                </a:lnTo>
                <a:lnTo>
                  <a:pt x="3733252" y="38790"/>
                </a:lnTo>
                <a:lnTo>
                  <a:pt x="3738245" y="63500"/>
                </a:lnTo>
                <a:lnTo>
                  <a:pt x="3738245" y="158750"/>
                </a:lnTo>
                <a:lnTo>
                  <a:pt x="3738245" y="317500"/>
                </a:lnTo>
                <a:lnTo>
                  <a:pt x="3733252" y="342209"/>
                </a:lnTo>
                <a:lnTo>
                  <a:pt x="3719639" y="362394"/>
                </a:lnTo>
                <a:lnTo>
                  <a:pt x="3699454" y="376007"/>
                </a:lnTo>
                <a:lnTo>
                  <a:pt x="3674745" y="381000"/>
                </a:lnTo>
                <a:lnTo>
                  <a:pt x="1871345" y="381000"/>
                </a:lnTo>
                <a:lnTo>
                  <a:pt x="1071245" y="381000"/>
                </a:lnTo>
                <a:lnTo>
                  <a:pt x="601345" y="381000"/>
                </a:lnTo>
                <a:lnTo>
                  <a:pt x="576635" y="376007"/>
                </a:lnTo>
                <a:lnTo>
                  <a:pt x="556450" y="362394"/>
                </a:lnTo>
                <a:lnTo>
                  <a:pt x="542837" y="342209"/>
                </a:lnTo>
                <a:lnTo>
                  <a:pt x="537845" y="317500"/>
                </a:lnTo>
                <a:lnTo>
                  <a:pt x="537845" y="158750"/>
                </a:lnTo>
                <a:lnTo>
                  <a:pt x="0" y="1397"/>
                </a:lnTo>
                <a:lnTo>
                  <a:pt x="53784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63973" y="3836289"/>
            <a:ext cx="329628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Generates </a:t>
            </a:r>
            <a:r>
              <a:rPr sz="1800" spc="-5" dirty="0">
                <a:latin typeface="Arial"/>
                <a:cs typeface="Arial"/>
              </a:rPr>
              <a:t>html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label.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475105">
              <a:lnSpc>
                <a:spcPct val="100000"/>
              </a:lnSpc>
            </a:pPr>
            <a:r>
              <a:rPr sz="1800" spc="-105" dirty="0">
                <a:latin typeface="Arial"/>
                <a:cs typeface="Arial"/>
              </a:rPr>
              <a:t>Generates </a:t>
            </a:r>
            <a:r>
              <a:rPr sz="1800" spc="-20" dirty="0">
                <a:latin typeface="Arial"/>
                <a:cs typeface="Arial"/>
              </a:rPr>
              <a:t>text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box.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spc="-105" dirty="0">
                <a:latin typeface="Arial"/>
                <a:cs typeface="Arial"/>
              </a:rPr>
              <a:t>Generates </a:t>
            </a:r>
            <a:r>
              <a:rPr sz="1800" spc="-50" dirty="0">
                <a:latin typeface="Arial"/>
                <a:cs typeface="Arial"/>
              </a:rPr>
              <a:t>validation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message.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629" y="5562600"/>
            <a:ext cx="8677770" cy="8126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41</a:t>
            </a:fld>
            <a:endParaRPr lang="en-US" spc="-6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461594"/>
            <a:ext cx="4853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Property</a:t>
            </a:r>
            <a:r>
              <a:rPr spc="-275" dirty="0"/>
              <a:t> </a:t>
            </a:r>
            <a:r>
              <a:rPr spc="-125" dirty="0"/>
              <a:t>annotations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6076950" cy="427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7079" y="3019044"/>
            <a:ext cx="5428487" cy="49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0959" y="3008376"/>
            <a:ext cx="4753355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6483" y="3048000"/>
            <a:ext cx="5330317" cy="39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6483" y="3048000"/>
            <a:ext cx="5330825" cy="398780"/>
          </a:xfrm>
          <a:custGeom>
            <a:avLst/>
            <a:gdLst/>
            <a:ahLst/>
            <a:cxnLst/>
            <a:rect l="l" t="t" r="r" b="b"/>
            <a:pathLst>
              <a:path w="5330825" h="398779">
                <a:moveTo>
                  <a:pt x="453516" y="63500"/>
                </a:moveTo>
                <a:lnTo>
                  <a:pt x="458509" y="38790"/>
                </a:lnTo>
                <a:lnTo>
                  <a:pt x="472122" y="18605"/>
                </a:lnTo>
                <a:lnTo>
                  <a:pt x="492307" y="4992"/>
                </a:lnTo>
                <a:lnTo>
                  <a:pt x="517016" y="0"/>
                </a:lnTo>
                <a:lnTo>
                  <a:pt x="1266316" y="0"/>
                </a:lnTo>
                <a:lnTo>
                  <a:pt x="2485516" y="0"/>
                </a:lnTo>
                <a:lnTo>
                  <a:pt x="5266817" y="0"/>
                </a:lnTo>
                <a:lnTo>
                  <a:pt x="5291526" y="4992"/>
                </a:lnTo>
                <a:lnTo>
                  <a:pt x="5311711" y="18605"/>
                </a:lnTo>
                <a:lnTo>
                  <a:pt x="5325324" y="38790"/>
                </a:lnTo>
                <a:lnTo>
                  <a:pt x="5330317" y="63500"/>
                </a:lnTo>
                <a:lnTo>
                  <a:pt x="5330317" y="222250"/>
                </a:lnTo>
                <a:lnTo>
                  <a:pt x="5330317" y="317500"/>
                </a:lnTo>
                <a:lnTo>
                  <a:pt x="5325324" y="342209"/>
                </a:lnTo>
                <a:lnTo>
                  <a:pt x="5311711" y="362394"/>
                </a:lnTo>
                <a:lnTo>
                  <a:pt x="5291526" y="376007"/>
                </a:lnTo>
                <a:lnTo>
                  <a:pt x="5266817" y="381000"/>
                </a:lnTo>
                <a:lnTo>
                  <a:pt x="2485516" y="381000"/>
                </a:lnTo>
                <a:lnTo>
                  <a:pt x="1266316" y="381000"/>
                </a:lnTo>
                <a:lnTo>
                  <a:pt x="517016" y="381000"/>
                </a:lnTo>
                <a:lnTo>
                  <a:pt x="492307" y="376007"/>
                </a:lnTo>
                <a:lnTo>
                  <a:pt x="472122" y="362394"/>
                </a:lnTo>
                <a:lnTo>
                  <a:pt x="458509" y="342209"/>
                </a:lnTo>
                <a:lnTo>
                  <a:pt x="453516" y="317500"/>
                </a:lnTo>
                <a:lnTo>
                  <a:pt x="0" y="398399"/>
                </a:lnTo>
                <a:lnTo>
                  <a:pt x="453516" y="222250"/>
                </a:lnTo>
                <a:lnTo>
                  <a:pt x="45351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7032" y="4090415"/>
            <a:ext cx="1926336" cy="1083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8367" y="4181855"/>
            <a:ext cx="1935480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800" y="4118736"/>
            <a:ext cx="1828800" cy="986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4118736"/>
            <a:ext cx="1828800" cy="986790"/>
          </a:xfrm>
          <a:custGeom>
            <a:avLst/>
            <a:gdLst/>
            <a:ahLst/>
            <a:cxnLst/>
            <a:rect l="l" t="t" r="r" b="b"/>
            <a:pathLst>
              <a:path w="1828800" h="986789">
                <a:moveTo>
                  <a:pt x="0" y="288163"/>
                </a:moveTo>
                <a:lnTo>
                  <a:pt x="7116" y="243983"/>
                </a:lnTo>
                <a:lnTo>
                  <a:pt x="26936" y="205631"/>
                </a:lnTo>
                <a:lnTo>
                  <a:pt x="57168" y="175399"/>
                </a:lnTo>
                <a:lnTo>
                  <a:pt x="95520" y="155579"/>
                </a:lnTo>
                <a:lnTo>
                  <a:pt x="139700" y="148462"/>
                </a:lnTo>
                <a:lnTo>
                  <a:pt x="304800" y="148462"/>
                </a:lnTo>
                <a:lnTo>
                  <a:pt x="551434" y="0"/>
                </a:lnTo>
                <a:lnTo>
                  <a:pt x="762000" y="148462"/>
                </a:lnTo>
                <a:lnTo>
                  <a:pt x="1689100" y="148462"/>
                </a:lnTo>
                <a:lnTo>
                  <a:pt x="1733279" y="155579"/>
                </a:lnTo>
                <a:lnTo>
                  <a:pt x="1771631" y="175399"/>
                </a:lnTo>
                <a:lnTo>
                  <a:pt x="1801863" y="205631"/>
                </a:lnTo>
                <a:lnTo>
                  <a:pt x="1821683" y="243983"/>
                </a:lnTo>
                <a:lnTo>
                  <a:pt x="1828800" y="288163"/>
                </a:lnTo>
                <a:lnTo>
                  <a:pt x="1828800" y="497713"/>
                </a:lnTo>
                <a:lnTo>
                  <a:pt x="1828800" y="846963"/>
                </a:lnTo>
                <a:lnTo>
                  <a:pt x="1821683" y="891142"/>
                </a:lnTo>
                <a:lnTo>
                  <a:pt x="1801863" y="929494"/>
                </a:lnTo>
                <a:lnTo>
                  <a:pt x="1771631" y="959726"/>
                </a:lnTo>
                <a:lnTo>
                  <a:pt x="1733279" y="979546"/>
                </a:lnTo>
                <a:lnTo>
                  <a:pt x="1689100" y="986663"/>
                </a:lnTo>
                <a:lnTo>
                  <a:pt x="762000" y="986663"/>
                </a:lnTo>
                <a:lnTo>
                  <a:pt x="304800" y="986663"/>
                </a:lnTo>
                <a:lnTo>
                  <a:pt x="139700" y="986663"/>
                </a:lnTo>
                <a:lnTo>
                  <a:pt x="95520" y="979546"/>
                </a:lnTo>
                <a:lnTo>
                  <a:pt x="57168" y="959726"/>
                </a:lnTo>
                <a:lnTo>
                  <a:pt x="26936" y="929494"/>
                </a:lnTo>
                <a:lnTo>
                  <a:pt x="7116" y="891142"/>
                </a:lnTo>
                <a:lnTo>
                  <a:pt x="0" y="846963"/>
                </a:lnTo>
                <a:lnTo>
                  <a:pt x="0" y="497713"/>
                </a:lnTo>
                <a:lnTo>
                  <a:pt x="0" y="288163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1647444"/>
            <a:ext cx="2814827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3547" y="1636776"/>
            <a:ext cx="2659379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2615" y="1676400"/>
            <a:ext cx="2716784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2615" y="1676400"/>
            <a:ext cx="2717165" cy="381000"/>
          </a:xfrm>
          <a:custGeom>
            <a:avLst/>
            <a:gdLst/>
            <a:ahLst/>
            <a:cxnLst/>
            <a:rect l="l" t="t" r="r" b="b"/>
            <a:pathLst>
              <a:path w="2717165" h="381000">
                <a:moveTo>
                  <a:pt x="125984" y="63500"/>
                </a:moveTo>
                <a:lnTo>
                  <a:pt x="130976" y="38790"/>
                </a:lnTo>
                <a:lnTo>
                  <a:pt x="144589" y="18605"/>
                </a:lnTo>
                <a:lnTo>
                  <a:pt x="164774" y="4992"/>
                </a:lnTo>
                <a:lnTo>
                  <a:pt x="189484" y="0"/>
                </a:lnTo>
                <a:lnTo>
                  <a:pt x="557784" y="0"/>
                </a:lnTo>
                <a:lnTo>
                  <a:pt x="1205484" y="0"/>
                </a:lnTo>
                <a:lnTo>
                  <a:pt x="2653284" y="0"/>
                </a:lnTo>
                <a:lnTo>
                  <a:pt x="2677993" y="4992"/>
                </a:lnTo>
                <a:lnTo>
                  <a:pt x="2698178" y="18605"/>
                </a:lnTo>
                <a:lnTo>
                  <a:pt x="2711791" y="38790"/>
                </a:lnTo>
                <a:lnTo>
                  <a:pt x="2716784" y="63500"/>
                </a:lnTo>
                <a:lnTo>
                  <a:pt x="2716784" y="222250"/>
                </a:lnTo>
                <a:lnTo>
                  <a:pt x="2716784" y="317500"/>
                </a:lnTo>
                <a:lnTo>
                  <a:pt x="2711791" y="342209"/>
                </a:lnTo>
                <a:lnTo>
                  <a:pt x="2698178" y="362394"/>
                </a:lnTo>
                <a:lnTo>
                  <a:pt x="2677993" y="376007"/>
                </a:lnTo>
                <a:lnTo>
                  <a:pt x="2653284" y="381000"/>
                </a:lnTo>
                <a:lnTo>
                  <a:pt x="1205484" y="381000"/>
                </a:lnTo>
                <a:lnTo>
                  <a:pt x="557784" y="381000"/>
                </a:lnTo>
                <a:lnTo>
                  <a:pt x="189484" y="381000"/>
                </a:lnTo>
                <a:lnTo>
                  <a:pt x="164774" y="376007"/>
                </a:lnTo>
                <a:lnTo>
                  <a:pt x="144589" y="362394"/>
                </a:lnTo>
                <a:lnTo>
                  <a:pt x="130976" y="342209"/>
                </a:lnTo>
                <a:lnTo>
                  <a:pt x="125984" y="317500"/>
                </a:lnTo>
                <a:lnTo>
                  <a:pt x="0" y="245999"/>
                </a:lnTo>
                <a:lnTo>
                  <a:pt x="125984" y="222250"/>
                </a:lnTo>
                <a:lnTo>
                  <a:pt x="12598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71950" y="1702053"/>
            <a:ext cx="232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Annotations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namespace.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2592" y="3476244"/>
            <a:ext cx="5522976" cy="478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4279" y="3465576"/>
            <a:ext cx="4966716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1233" y="3505200"/>
            <a:ext cx="5425567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1233" y="3505200"/>
            <a:ext cx="5426075" cy="381000"/>
          </a:xfrm>
          <a:custGeom>
            <a:avLst/>
            <a:gdLst/>
            <a:ahLst/>
            <a:cxnLst/>
            <a:rect l="l" t="t" r="r" b="b"/>
            <a:pathLst>
              <a:path w="5426075" h="381000">
                <a:moveTo>
                  <a:pt x="548766" y="63500"/>
                </a:moveTo>
                <a:lnTo>
                  <a:pt x="553759" y="38790"/>
                </a:lnTo>
                <a:lnTo>
                  <a:pt x="567372" y="18605"/>
                </a:lnTo>
                <a:lnTo>
                  <a:pt x="587557" y="4992"/>
                </a:lnTo>
                <a:lnTo>
                  <a:pt x="612266" y="0"/>
                </a:lnTo>
                <a:lnTo>
                  <a:pt x="1361566" y="0"/>
                </a:lnTo>
                <a:lnTo>
                  <a:pt x="2580766" y="0"/>
                </a:lnTo>
                <a:lnTo>
                  <a:pt x="5362067" y="0"/>
                </a:lnTo>
                <a:lnTo>
                  <a:pt x="5386776" y="4992"/>
                </a:lnTo>
                <a:lnTo>
                  <a:pt x="5406961" y="18605"/>
                </a:lnTo>
                <a:lnTo>
                  <a:pt x="5420574" y="38790"/>
                </a:lnTo>
                <a:lnTo>
                  <a:pt x="5425567" y="63500"/>
                </a:lnTo>
                <a:lnTo>
                  <a:pt x="5425567" y="222250"/>
                </a:lnTo>
                <a:lnTo>
                  <a:pt x="5425567" y="317500"/>
                </a:lnTo>
                <a:lnTo>
                  <a:pt x="5420574" y="342209"/>
                </a:lnTo>
                <a:lnTo>
                  <a:pt x="5406961" y="362394"/>
                </a:lnTo>
                <a:lnTo>
                  <a:pt x="5386776" y="376007"/>
                </a:lnTo>
                <a:lnTo>
                  <a:pt x="5362067" y="381000"/>
                </a:lnTo>
                <a:lnTo>
                  <a:pt x="2580766" y="381000"/>
                </a:lnTo>
                <a:lnTo>
                  <a:pt x="1361566" y="381000"/>
                </a:lnTo>
                <a:lnTo>
                  <a:pt x="612266" y="381000"/>
                </a:lnTo>
                <a:lnTo>
                  <a:pt x="587557" y="376007"/>
                </a:lnTo>
                <a:lnTo>
                  <a:pt x="567372" y="362394"/>
                </a:lnTo>
                <a:lnTo>
                  <a:pt x="553759" y="342209"/>
                </a:lnTo>
                <a:lnTo>
                  <a:pt x="548766" y="317500"/>
                </a:lnTo>
                <a:lnTo>
                  <a:pt x="0" y="322199"/>
                </a:lnTo>
                <a:lnTo>
                  <a:pt x="548766" y="222250"/>
                </a:lnTo>
                <a:lnTo>
                  <a:pt x="54876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32301" y="3074034"/>
            <a:ext cx="462851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Overrides </a:t>
            </a:r>
            <a:r>
              <a:rPr sz="1800" spc="-35" dirty="0">
                <a:latin typeface="Arial"/>
                <a:cs typeface="Arial"/>
              </a:rPr>
              <a:t>default </a:t>
            </a:r>
            <a:r>
              <a:rPr sz="1800" spc="-60" dirty="0">
                <a:latin typeface="Arial"/>
                <a:cs typeface="Arial"/>
              </a:rPr>
              <a:t>label </a:t>
            </a:r>
            <a:r>
              <a:rPr sz="1800" spc="-95" dirty="0">
                <a:latin typeface="Arial"/>
                <a:cs typeface="Arial"/>
              </a:rPr>
              <a:t>name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view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105" dirty="0">
                <a:latin typeface="Arial"/>
                <a:cs typeface="Arial"/>
              </a:rPr>
              <a:t>Specifies </a:t>
            </a:r>
            <a:r>
              <a:rPr sz="1800" spc="-4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data: </a:t>
            </a:r>
            <a:r>
              <a:rPr sz="1800" spc="-100" dirty="0">
                <a:latin typeface="Arial"/>
                <a:cs typeface="Arial"/>
              </a:rPr>
              <a:t>displays </a:t>
            </a:r>
            <a:r>
              <a:rPr sz="1800" spc="-50" dirty="0">
                <a:latin typeface="Arial"/>
                <a:cs typeface="Arial"/>
              </a:rPr>
              <a:t>only </a:t>
            </a:r>
            <a:r>
              <a:rPr sz="1800" spc="-65" dirty="0">
                <a:latin typeface="Arial"/>
                <a:cs typeface="Arial"/>
              </a:rPr>
              <a:t>date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part.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16280" marR="2381250" algn="ctr">
              <a:lnSpc>
                <a:spcPct val="100000"/>
              </a:lnSpc>
              <a:spcBef>
                <a:spcPts val="1410"/>
              </a:spcBef>
            </a:pPr>
            <a:r>
              <a:rPr sz="1800" spc="-75" dirty="0">
                <a:latin typeface="Arial"/>
                <a:cs typeface="Arial"/>
              </a:rPr>
              <a:t>Workaround </a:t>
            </a:r>
            <a:r>
              <a:rPr sz="1800" spc="-10" dirty="0">
                <a:latin typeface="Arial"/>
                <a:cs typeface="Arial"/>
              </a:rPr>
              <a:t>for 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bug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Chrome</a:t>
            </a:r>
            <a:endParaRPr sz="1800">
              <a:latin typeface="Arial"/>
              <a:cs typeface="Arial"/>
            </a:endParaRPr>
          </a:p>
          <a:p>
            <a:pPr marR="1662430" algn="ctr">
              <a:lnSpc>
                <a:spcPct val="100000"/>
              </a:lnSpc>
              <a:spcBef>
                <a:spcPts val="25"/>
              </a:spcBef>
            </a:pPr>
            <a:r>
              <a:rPr sz="1800" spc="2355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42</a:t>
            </a:fld>
            <a:endParaRPr lang="en-US" spc="-6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892" y="461594"/>
            <a:ext cx="39960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ActionLink</a:t>
            </a:r>
            <a:r>
              <a:rPr spc="-305" dirty="0"/>
              <a:t> </a:t>
            </a:r>
            <a:r>
              <a:rPr spc="-120" dirty="0"/>
              <a:t>helper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7565"/>
            <a:ext cx="8115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Arial"/>
                <a:cs typeface="Arial"/>
              </a:rPr>
              <a:t>Html.ActionLink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165" dirty="0">
                <a:latin typeface="Arial"/>
                <a:cs typeface="Arial"/>
              </a:rPr>
              <a:t>generates </a:t>
            </a:r>
            <a:r>
              <a:rPr sz="3200" spc="-245">
                <a:latin typeface="Arial"/>
                <a:cs typeface="Arial"/>
              </a:rPr>
              <a:t>a </a:t>
            </a:r>
            <a:r>
              <a:rPr sz="3200" spc="-55" smtClean="0">
                <a:latin typeface="Arial"/>
                <a:cs typeface="Arial"/>
              </a:rPr>
              <a:t>link </a:t>
            </a:r>
            <a:r>
              <a:rPr sz="3200" spc="-150" dirty="0">
                <a:latin typeface="Arial"/>
                <a:cs typeface="Arial"/>
              </a:rPr>
              <a:t>according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998383"/>
            <a:ext cx="488759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70"/>
              </a:spcBef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given </a:t>
            </a:r>
            <a:r>
              <a:rPr sz="3200" spc="-420" dirty="0">
                <a:latin typeface="Arial"/>
                <a:cs typeface="Arial"/>
              </a:rPr>
              <a:t>URL </a:t>
            </a:r>
            <a:r>
              <a:rPr sz="3200" spc="-130" dirty="0">
                <a:latin typeface="Arial"/>
                <a:cs typeface="Arial"/>
              </a:rPr>
              <a:t>mapping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policy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Arial"/>
                <a:cs typeface="Arial"/>
              </a:rPr>
              <a:t>Primer: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419600"/>
            <a:ext cx="8458200" cy="160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9632" y="2257044"/>
            <a:ext cx="2688336" cy="1086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0591" y="2223516"/>
            <a:ext cx="2567940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0" y="2286000"/>
            <a:ext cx="2590800" cy="987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00" y="2286000"/>
            <a:ext cx="2590800" cy="988060"/>
          </a:xfrm>
          <a:custGeom>
            <a:avLst/>
            <a:gdLst/>
            <a:ahLst/>
            <a:cxnLst/>
            <a:rect l="l" t="t" r="r" b="b"/>
            <a:pathLst>
              <a:path w="2590800" h="98806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89200" y="0"/>
                </a:lnTo>
                <a:lnTo>
                  <a:pt x="2528756" y="7981"/>
                </a:lnTo>
                <a:lnTo>
                  <a:pt x="2561050" y="29749"/>
                </a:lnTo>
                <a:lnTo>
                  <a:pt x="2582818" y="62043"/>
                </a:lnTo>
                <a:lnTo>
                  <a:pt x="2590800" y="101600"/>
                </a:lnTo>
                <a:lnTo>
                  <a:pt x="2590800" y="355600"/>
                </a:lnTo>
                <a:lnTo>
                  <a:pt x="2590800" y="508000"/>
                </a:lnTo>
                <a:lnTo>
                  <a:pt x="2582818" y="547556"/>
                </a:lnTo>
                <a:lnTo>
                  <a:pt x="2561050" y="579850"/>
                </a:lnTo>
                <a:lnTo>
                  <a:pt x="2528756" y="601618"/>
                </a:lnTo>
                <a:lnTo>
                  <a:pt x="2489200" y="609600"/>
                </a:lnTo>
                <a:lnTo>
                  <a:pt x="1079500" y="609600"/>
                </a:lnTo>
                <a:lnTo>
                  <a:pt x="235965" y="987933"/>
                </a:lnTo>
                <a:lnTo>
                  <a:pt x="4318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27978" y="2289175"/>
            <a:ext cx="223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Anonymous </a:t>
            </a:r>
            <a:r>
              <a:rPr sz="1800" spc="-45" dirty="0">
                <a:latin typeface="Arial"/>
                <a:cs typeface="Arial"/>
              </a:rPr>
              <a:t>object </a:t>
            </a:r>
            <a:r>
              <a:rPr sz="1800" spc="-105" dirty="0">
                <a:latin typeface="Arial"/>
                <a:cs typeface="Arial"/>
              </a:rPr>
              <a:t>–  </a:t>
            </a:r>
            <a:r>
              <a:rPr sz="1800" spc="-85" dirty="0">
                <a:latin typeface="Arial"/>
                <a:cs typeface="Arial"/>
              </a:rPr>
              <a:t>specifies </a:t>
            </a:r>
            <a:r>
              <a:rPr sz="1800" spc="-120" dirty="0">
                <a:latin typeface="Arial"/>
                <a:cs typeface="Arial"/>
              </a:rPr>
              <a:t>ID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an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6032" y="3593591"/>
            <a:ext cx="2688336" cy="742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1564" y="3808476"/>
            <a:ext cx="2557272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00" y="3622294"/>
            <a:ext cx="2590800" cy="6449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4800" y="3622294"/>
            <a:ext cx="2590800" cy="645160"/>
          </a:xfrm>
          <a:custGeom>
            <a:avLst/>
            <a:gdLst/>
            <a:ahLst/>
            <a:cxnLst/>
            <a:rect l="l" t="t" r="r" b="b"/>
            <a:pathLst>
              <a:path w="2590800" h="645160">
                <a:moveTo>
                  <a:pt x="0" y="263905"/>
                </a:moveTo>
                <a:lnTo>
                  <a:pt x="5994" y="234265"/>
                </a:lnTo>
                <a:lnTo>
                  <a:pt x="22336" y="210042"/>
                </a:lnTo>
                <a:lnTo>
                  <a:pt x="46559" y="193700"/>
                </a:lnTo>
                <a:lnTo>
                  <a:pt x="76200" y="187705"/>
                </a:lnTo>
                <a:lnTo>
                  <a:pt x="1511300" y="187705"/>
                </a:lnTo>
                <a:lnTo>
                  <a:pt x="1359915" y="0"/>
                </a:lnTo>
                <a:lnTo>
                  <a:pt x="2159000" y="187705"/>
                </a:lnTo>
                <a:lnTo>
                  <a:pt x="2514600" y="187705"/>
                </a:lnTo>
                <a:lnTo>
                  <a:pt x="2544240" y="193700"/>
                </a:lnTo>
                <a:lnTo>
                  <a:pt x="2568463" y="210042"/>
                </a:lnTo>
                <a:lnTo>
                  <a:pt x="2584805" y="234265"/>
                </a:lnTo>
                <a:lnTo>
                  <a:pt x="2590800" y="263905"/>
                </a:lnTo>
                <a:lnTo>
                  <a:pt x="2590800" y="378205"/>
                </a:lnTo>
                <a:lnTo>
                  <a:pt x="2590800" y="568705"/>
                </a:lnTo>
                <a:lnTo>
                  <a:pt x="2584805" y="598346"/>
                </a:lnTo>
                <a:lnTo>
                  <a:pt x="2568463" y="622569"/>
                </a:lnTo>
                <a:lnTo>
                  <a:pt x="2544240" y="638911"/>
                </a:lnTo>
                <a:lnTo>
                  <a:pt x="2514600" y="644905"/>
                </a:lnTo>
                <a:lnTo>
                  <a:pt x="2159000" y="644905"/>
                </a:lnTo>
                <a:lnTo>
                  <a:pt x="1511300" y="644905"/>
                </a:lnTo>
                <a:lnTo>
                  <a:pt x="76200" y="644905"/>
                </a:lnTo>
                <a:lnTo>
                  <a:pt x="46559" y="638911"/>
                </a:lnTo>
                <a:lnTo>
                  <a:pt x="22336" y="622569"/>
                </a:lnTo>
                <a:lnTo>
                  <a:pt x="5994" y="598346"/>
                </a:lnTo>
                <a:lnTo>
                  <a:pt x="0" y="568705"/>
                </a:lnTo>
                <a:lnTo>
                  <a:pt x="0" y="378205"/>
                </a:lnTo>
                <a:lnTo>
                  <a:pt x="0" y="26390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2640" y="3168523"/>
            <a:ext cx="7917815" cy="100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0" dirty="0">
                <a:latin typeface="Arial"/>
                <a:cs typeface="Arial"/>
              </a:rPr>
              <a:t>Html.ActionLink(“Edit", </a:t>
            </a:r>
            <a:r>
              <a:rPr sz="3200" spc="-30" dirty="0">
                <a:latin typeface="Arial"/>
                <a:cs typeface="Arial"/>
              </a:rPr>
              <a:t>“Edit",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new{id=item.ID)}</a:t>
            </a:r>
            <a:endParaRPr sz="3200">
              <a:latin typeface="Arial"/>
              <a:cs typeface="Arial"/>
            </a:endParaRPr>
          </a:p>
          <a:p>
            <a:pPr marL="3509010">
              <a:lnSpc>
                <a:spcPct val="100000"/>
              </a:lnSpc>
              <a:spcBef>
                <a:spcPts val="1710"/>
              </a:spcBef>
            </a:pPr>
            <a:r>
              <a:rPr sz="1800" spc="-50" dirty="0">
                <a:latin typeface="Arial"/>
                <a:cs typeface="Arial"/>
              </a:rPr>
              <a:t>Controller action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43</a:t>
            </a:fld>
            <a:endParaRPr lang="en-US" spc="-6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461594"/>
            <a:ext cx="2654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Edit</a:t>
            </a:r>
            <a:r>
              <a:rPr spc="-310" dirty="0"/>
              <a:t> </a:t>
            </a:r>
            <a:r>
              <a:rPr spc="-160" dirty="0"/>
              <a:t>actions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537" y="3205226"/>
            <a:ext cx="3014599" cy="2509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3200400"/>
            <a:ext cx="5934075" cy="2105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031" y="2409444"/>
            <a:ext cx="268833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204" y="2436876"/>
            <a:ext cx="2221992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2438400"/>
            <a:ext cx="2590800" cy="764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2438400"/>
            <a:ext cx="2590800" cy="765175"/>
          </a:xfrm>
          <a:custGeom>
            <a:avLst/>
            <a:gdLst/>
            <a:ahLst/>
            <a:cxnLst/>
            <a:rect l="l" t="t" r="r" b="b"/>
            <a:pathLst>
              <a:path w="2590800" h="765175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514600" y="0"/>
                </a:lnTo>
                <a:lnTo>
                  <a:pt x="2544240" y="5994"/>
                </a:lnTo>
                <a:lnTo>
                  <a:pt x="2568463" y="22336"/>
                </a:lnTo>
                <a:lnTo>
                  <a:pt x="2584805" y="46559"/>
                </a:lnTo>
                <a:lnTo>
                  <a:pt x="2590800" y="76200"/>
                </a:lnTo>
                <a:lnTo>
                  <a:pt x="2590800" y="266700"/>
                </a:lnTo>
                <a:lnTo>
                  <a:pt x="2590800" y="381000"/>
                </a:lnTo>
                <a:lnTo>
                  <a:pt x="2584805" y="410640"/>
                </a:lnTo>
                <a:lnTo>
                  <a:pt x="2568463" y="434863"/>
                </a:lnTo>
                <a:lnTo>
                  <a:pt x="2544240" y="451205"/>
                </a:lnTo>
                <a:lnTo>
                  <a:pt x="2514600" y="457200"/>
                </a:lnTo>
                <a:lnTo>
                  <a:pt x="1079500" y="457200"/>
                </a:lnTo>
                <a:lnTo>
                  <a:pt x="1283716" y="764794"/>
                </a:lnTo>
                <a:lnTo>
                  <a:pt x="4318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2409444"/>
            <a:ext cx="268833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6891" y="2436876"/>
            <a:ext cx="233781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2438400"/>
            <a:ext cx="2590800" cy="764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2438400"/>
            <a:ext cx="2590800" cy="765175"/>
          </a:xfrm>
          <a:custGeom>
            <a:avLst/>
            <a:gdLst/>
            <a:ahLst/>
            <a:cxnLst/>
            <a:rect l="l" t="t" r="r" b="b"/>
            <a:pathLst>
              <a:path w="2590800" h="765175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514600" y="0"/>
                </a:lnTo>
                <a:lnTo>
                  <a:pt x="2544240" y="5994"/>
                </a:lnTo>
                <a:lnTo>
                  <a:pt x="2568463" y="22336"/>
                </a:lnTo>
                <a:lnTo>
                  <a:pt x="2584805" y="46559"/>
                </a:lnTo>
                <a:lnTo>
                  <a:pt x="2590800" y="76200"/>
                </a:lnTo>
                <a:lnTo>
                  <a:pt x="2590800" y="266700"/>
                </a:lnTo>
                <a:lnTo>
                  <a:pt x="2590800" y="381000"/>
                </a:lnTo>
                <a:lnTo>
                  <a:pt x="2584805" y="410640"/>
                </a:lnTo>
                <a:lnTo>
                  <a:pt x="2568463" y="434863"/>
                </a:lnTo>
                <a:lnTo>
                  <a:pt x="2544240" y="451205"/>
                </a:lnTo>
                <a:lnTo>
                  <a:pt x="2514600" y="457200"/>
                </a:lnTo>
                <a:lnTo>
                  <a:pt x="1079500" y="457200"/>
                </a:lnTo>
                <a:lnTo>
                  <a:pt x="1283715" y="764794"/>
                </a:lnTo>
                <a:lnTo>
                  <a:pt x="431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831" y="5588508"/>
            <a:ext cx="2688336" cy="1033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075" y="5881115"/>
            <a:ext cx="2645664" cy="704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5617044"/>
            <a:ext cx="2590800" cy="936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5617044"/>
            <a:ext cx="2590800" cy="936625"/>
          </a:xfrm>
          <a:custGeom>
            <a:avLst/>
            <a:gdLst/>
            <a:ahLst/>
            <a:cxnLst/>
            <a:rect l="l" t="t" r="r" b="b"/>
            <a:pathLst>
              <a:path w="2590800" h="936625">
                <a:moveTo>
                  <a:pt x="0" y="428155"/>
                </a:moveTo>
                <a:lnTo>
                  <a:pt x="7984" y="388609"/>
                </a:lnTo>
                <a:lnTo>
                  <a:pt x="29759" y="356314"/>
                </a:lnTo>
                <a:lnTo>
                  <a:pt x="62054" y="334539"/>
                </a:lnTo>
                <a:lnTo>
                  <a:pt x="101600" y="326555"/>
                </a:lnTo>
                <a:lnTo>
                  <a:pt x="431800" y="326555"/>
                </a:lnTo>
                <a:lnTo>
                  <a:pt x="1245616" y="0"/>
                </a:lnTo>
                <a:lnTo>
                  <a:pt x="1079500" y="326555"/>
                </a:lnTo>
                <a:lnTo>
                  <a:pt x="2489200" y="326555"/>
                </a:lnTo>
                <a:lnTo>
                  <a:pt x="2528756" y="334539"/>
                </a:lnTo>
                <a:lnTo>
                  <a:pt x="2561050" y="356314"/>
                </a:lnTo>
                <a:lnTo>
                  <a:pt x="2582818" y="388609"/>
                </a:lnTo>
                <a:lnTo>
                  <a:pt x="2590800" y="428155"/>
                </a:lnTo>
                <a:lnTo>
                  <a:pt x="2590800" y="580555"/>
                </a:lnTo>
                <a:lnTo>
                  <a:pt x="2590800" y="834555"/>
                </a:lnTo>
                <a:lnTo>
                  <a:pt x="2582818" y="874100"/>
                </a:lnTo>
                <a:lnTo>
                  <a:pt x="2561050" y="906395"/>
                </a:lnTo>
                <a:lnTo>
                  <a:pt x="2528756" y="928170"/>
                </a:lnTo>
                <a:lnTo>
                  <a:pt x="2489200" y="936155"/>
                </a:lnTo>
                <a:lnTo>
                  <a:pt x="1079500" y="936155"/>
                </a:lnTo>
                <a:lnTo>
                  <a:pt x="431800" y="936155"/>
                </a:lnTo>
                <a:lnTo>
                  <a:pt x="101600" y="936155"/>
                </a:lnTo>
                <a:lnTo>
                  <a:pt x="62054" y="928170"/>
                </a:lnTo>
                <a:lnTo>
                  <a:pt x="29759" y="906395"/>
                </a:lnTo>
                <a:lnTo>
                  <a:pt x="7984" y="874100"/>
                </a:lnTo>
                <a:lnTo>
                  <a:pt x="0" y="834555"/>
                </a:lnTo>
                <a:lnTo>
                  <a:pt x="0" y="580555"/>
                </a:lnTo>
                <a:lnTo>
                  <a:pt x="0" y="42815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3598" y="5947359"/>
            <a:ext cx="225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[HttpGet] </a:t>
            </a:r>
            <a:r>
              <a:rPr sz="1800" spc="-40" dirty="0">
                <a:latin typeface="Arial"/>
                <a:cs typeface="Arial"/>
              </a:rPr>
              <a:t>annotation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by  </a:t>
            </a:r>
            <a:r>
              <a:rPr sz="1800" spc="-40" dirty="0">
                <a:latin typeface="Arial"/>
                <a:cs typeface="Arial"/>
              </a:rPr>
              <a:t>default.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9340" y="3686555"/>
            <a:ext cx="2994660" cy="2020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5768" y="4387596"/>
            <a:ext cx="2618231" cy="1252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8489" y="3715639"/>
            <a:ext cx="2945511" cy="19231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8489" y="3715639"/>
            <a:ext cx="2945765" cy="1923414"/>
          </a:xfrm>
          <a:custGeom>
            <a:avLst/>
            <a:gdLst/>
            <a:ahLst/>
            <a:cxnLst/>
            <a:rect l="l" t="t" r="r" b="b"/>
            <a:pathLst>
              <a:path w="2945765" h="1923414">
                <a:moveTo>
                  <a:pt x="354711" y="907161"/>
                </a:moveTo>
                <a:lnTo>
                  <a:pt x="360075" y="860555"/>
                </a:lnTo>
                <a:lnTo>
                  <a:pt x="375356" y="817779"/>
                </a:lnTo>
                <a:lnTo>
                  <a:pt x="399337" y="780051"/>
                </a:lnTo>
                <a:lnTo>
                  <a:pt x="430801" y="748587"/>
                </a:lnTo>
                <a:lnTo>
                  <a:pt x="468529" y="724606"/>
                </a:lnTo>
                <a:lnTo>
                  <a:pt x="511305" y="709325"/>
                </a:lnTo>
                <a:lnTo>
                  <a:pt x="557911" y="703961"/>
                </a:lnTo>
                <a:lnTo>
                  <a:pt x="786511" y="703961"/>
                </a:lnTo>
                <a:lnTo>
                  <a:pt x="0" y="0"/>
                </a:lnTo>
                <a:lnTo>
                  <a:pt x="1434211" y="703961"/>
                </a:lnTo>
                <a:lnTo>
                  <a:pt x="2742311" y="703961"/>
                </a:lnTo>
                <a:lnTo>
                  <a:pt x="2788916" y="709325"/>
                </a:lnTo>
                <a:lnTo>
                  <a:pt x="2831692" y="724606"/>
                </a:lnTo>
                <a:lnTo>
                  <a:pt x="2869420" y="748587"/>
                </a:lnTo>
                <a:lnTo>
                  <a:pt x="2900884" y="780051"/>
                </a:lnTo>
                <a:lnTo>
                  <a:pt x="2924865" y="817779"/>
                </a:lnTo>
                <a:lnTo>
                  <a:pt x="2940146" y="860555"/>
                </a:lnTo>
                <a:lnTo>
                  <a:pt x="2945511" y="907161"/>
                </a:lnTo>
                <a:lnTo>
                  <a:pt x="2945511" y="1211961"/>
                </a:lnTo>
                <a:lnTo>
                  <a:pt x="2945511" y="1719961"/>
                </a:lnTo>
                <a:lnTo>
                  <a:pt x="2940146" y="1766566"/>
                </a:lnTo>
                <a:lnTo>
                  <a:pt x="2924865" y="1809342"/>
                </a:lnTo>
                <a:lnTo>
                  <a:pt x="2900884" y="1847070"/>
                </a:lnTo>
                <a:lnTo>
                  <a:pt x="2869420" y="1878534"/>
                </a:lnTo>
                <a:lnTo>
                  <a:pt x="2831692" y="1902515"/>
                </a:lnTo>
                <a:lnTo>
                  <a:pt x="2788916" y="1917796"/>
                </a:lnTo>
                <a:lnTo>
                  <a:pt x="2742311" y="1923161"/>
                </a:lnTo>
                <a:lnTo>
                  <a:pt x="1434211" y="1923161"/>
                </a:lnTo>
                <a:lnTo>
                  <a:pt x="786511" y="1923161"/>
                </a:lnTo>
                <a:lnTo>
                  <a:pt x="557911" y="1923161"/>
                </a:lnTo>
                <a:lnTo>
                  <a:pt x="511305" y="1917796"/>
                </a:lnTo>
                <a:lnTo>
                  <a:pt x="468529" y="1902515"/>
                </a:lnTo>
                <a:lnTo>
                  <a:pt x="430801" y="1878534"/>
                </a:lnTo>
                <a:lnTo>
                  <a:pt x="399337" y="1847070"/>
                </a:lnTo>
                <a:lnTo>
                  <a:pt x="375356" y="1809342"/>
                </a:lnTo>
                <a:lnTo>
                  <a:pt x="360075" y="1766566"/>
                </a:lnTo>
                <a:lnTo>
                  <a:pt x="354711" y="1719961"/>
                </a:lnTo>
                <a:lnTo>
                  <a:pt x="354711" y="1211961"/>
                </a:lnTo>
                <a:lnTo>
                  <a:pt x="354711" y="90716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94423" y="4453508"/>
            <a:ext cx="2309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[Bind] </a:t>
            </a:r>
            <a:r>
              <a:rPr sz="1800" spc="-15" dirty="0">
                <a:latin typeface="Arial"/>
                <a:cs typeface="Arial"/>
              </a:rPr>
              <a:t>attribute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60" dirty="0">
                <a:latin typeface="Arial"/>
                <a:cs typeface="Arial"/>
              </a:rPr>
              <a:t>security </a:t>
            </a:r>
            <a:r>
              <a:rPr sz="1800" spc="-90" dirty="0">
                <a:latin typeface="Arial"/>
                <a:cs typeface="Arial"/>
              </a:rPr>
              <a:t>mechanism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70" dirty="0">
                <a:latin typeface="Arial"/>
                <a:cs typeface="Arial"/>
              </a:rPr>
              <a:t>prevents </a:t>
            </a:r>
            <a:r>
              <a:rPr sz="1800" spc="-65" dirty="0">
                <a:latin typeface="Arial"/>
                <a:cs typeface="Arial"/>
              </a:rPr>
              <a:t>over-posting 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82540" y="3019044"/>
            <a:ext cx="3043427" cy="554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8967" y="3046476"/>
            <a:ext cx="2645664" cy="4297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31815" y="3048000"/>
            <a:ext cx="2945384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1815" y="3048000"/>
            <a:ext cx="2945765" cy="457200"/>
          </a:xfrm>
          <a:custGeom>
            <a:avLst/>
            <a:gdLst/>
            <a:ahLst/>
            <a:cxnLst/>
            <a:rect l="l" t="t" r="r" b="b"/>
            <a:pathLst>
              <a:path w="2945765" h="457200">
                <a:moveTo>
                  <a:pt x="354584" y="76200"/>
                </a:moveTo>
                <a:lnTo>
                  <a:pt x="360578" y="46559"/>
                </a:lnTo>
                <a:lnTo>
                  <a:pt x="376920" y="22336"/>
                </a:lnTo>
                <a:lnTo>
                  <a:pt x="401143" y="5994"/>
                </a:lnTo>
                <a:lnTo>
                  <a:pt x="430784" y="0"/>
                </a:lnTo>
                <a:lnTo>
                  <a:pt x="786384" y="0"/>
                </a:lnTo>
                <a:lnTo>
                  <a:pt x="1434084" y="0"/>
                </a:lnTo>
                <a:lnTo>
                  <a:pt x="2869184" y="0"/>
                </a:lnTo>
                <a:lnTo>
                  <a:pt x="2898824" y="5994"/>
                </a:lnTo>
                <a:lnTo>
                  <a:pt x="2923047" y="22336"/>
                </a:lnTo>
                <a:lnTo>
                  <a:pt x="2939389" y="46559"/>
                </a:lnTo>
                <a:lnTo>
                  <a:pt x="2945384" y="76200"/>
                </a:lnTo>
                <a:lnTo>
                  <a:pt x="2945384" y="266700"/>
                </a:lnTo>
                <a:lnTo>
                  <a:pt x="2945384" y="381000"/>
                </a:lnTo>
                <a:lnTo>
                  <a:pt x="2939389" y="410640"/>
                </a:lnTo>
                <a:lnTo>
                  <a:pt x="2923047" y="434863"/>
                </a:lnTo>
                <a:lnTo>
                  <a:pt x="2898824" y="451205"/>
                </a:lnTo>
                <a:lnTo>
                  <a:pt x="2869184" y="457200"/>
                </a:lnTo>
                <a:lnTo>
                  <a:pt x="1434084" y="457200"/>
                </a:lnTo>
                <a:lnTo>
                  <a:pt x="786384" y="457200"/>
                </a:lnTo>
                <a:lnTo>
                  <a:pt x="430784" y="457200"/>
                </a:lnTo>
                <a:lnTo>
                  <a:pt x="401143" y="451205"/>
                </a:lnTo>
                <a:lnTo>
                  <a:pt x="376920" y="434863"/>
                </a:lnTo>
                <a:lnTo>
                  <a:pt x="360578" y="410640"/>
                </a:lnTo>
                <a:lnTo>
                  <a:pt x="354584" y="381000"/>
                </a:lnTo>
                <a:lnTo>
                  <a:pt x="0" y="383794"/>
                </a:lnTo>
                <a:lnTo>
                  <a:pt x="354584" y="266700"/>
                </a:lnTo>
                <a:lnTo>
                  <a:pt x="354584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5940" y="1607565"/>
            <a:ext cx="7401559" cy="180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Implemented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00" dirty="0">
                <a:latin typeface="Arial"/>
                <a:cs typeface="Arial"/>
              </a:rPr>
              <a:t>Controller’s </a:t>
            </a:r>
            <a:r>
              <a:rPr sz="3200" spc="-105" dirty="0"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200"/>
              </a:spcBef>
              <a:tabLst>
                <a:tab pos="2971165" algn="l"/>
              </a:tabLst>
            </a:pPr>
            <a:r>
              <a:rPr sz="1800" spc="-225" dirty="0">
                <a:latin typeface="Arial"/>
                <a:cs typeface="Arial"/>
              </a:rPr>
              <a:t>HTTP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70" dirty="0">
                <a:latin typeface="Arial"/>
                <a:cs typeface="Arial"/>
              </a:rPr>
              <a:t>GET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operation	</a:t>
            </a:r>
            <a:r>
              <a:rPr sz="1800" spc="-225" dirty="0">
                <a:latin typeface="Arial"/>
                <a:cs typeface="Arial"/>
              </a:rPr>
              <a:t>HTTP </a:t>
            </a:r>
            <a:r>
              <a:rPr sz="1800" spc="-275" dirty="0">
                <a:latin typeface="Arial"/>
                <a:cs typeface="Arial"/>
              </a:rPr>
              <a:t>POST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"/>
                <a:cs typeface="Arial"/>
              </a:rPr>
              <a:t>Prevents </a:t>
            </a:r>
            <a:r>
              <a:rPr sz="1800" spc="-65" dirty="0">
                <a:latin typeface="Arial"/>
                <a:cs typeface="Arial"/>
              </a:rPr>
              <a:t>request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forgery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44</a:t>
            </a:fld>
            <a:endParaRPr lang="en-US" spc="-6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461594"/>
            <a:ext cx="6494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Processing </a:t>
            </a:r>
            <a:r>
              <a:rPr spc="-45" dirty="0"/>
              <a:t>the </a:t>
            </a:r>
            <a:r>
              <a:rPr spc="-660" dirty="0"/>
              <a:t>POST</a:t>
            </a:r>
            <a:r>
              <a:rPr spc="-420" dirty="0"/>
              <a:t> </a:t>
            </a:r>
            <a:r>
              <a:rPr spc="-150" dirty="0"/>
              <a:t>request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828800"/>
            <a:ext cx="6381750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31" y="1342644"/>
            <a:ext cx="2231136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" y="1331975"/>
            <a:ext cx="22219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371600"/>
            <a:ext cx="2133600" cy="516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371600"/>
            <a:ext cx="2133600" cy="516890"/>
          </a:xfrm>
          <a:custGeom>
            <a:avLst/>
            <a:gdLst/>
            <a:ahLst/>
            <a:cxnLst/>
            <a:rect l="l" t="t" r="r" b="b"/>
            <a:pathLst>
              <a:path w="2133600" h="516889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244600" y="0"/>
                </a:lnTo>
                <a:lnTo>
                  <a:pt x="1778000" y="0"/>
                </a:lnTo>
                <a:lnTo>
                  <a:pt x="2070100" y="0"/>
                </a:lnTo>
                <a:lnTo>
                  <a:pt x="2094809" y="4992"/>
                </a:lnTo>
                <a:lnTo>
                  <a:pt x="2114994" y="18605"/>
                </a:lnTo>
                <a:lnTo>
                  <a:pt x="2128607" y="38790"/>
                </a:lnTo>
                <a:lnTo>
                  <a:pt x="2133600" y="63500"/>
                </a:lnTo>
                <a:lnTo>
                  <a:pt x="2133600" y="222250"/>
                </a:lnTo>
                <a:lnTo>
                  <a:pt x="2133600" y="317500"/>
                </a:lnTo>
                <a:lnTo>
                  <a:pt x="2128607" y="342209"/>
                </a:lnTo>
                <a:lnTo>
                  <a:pt x="2114994" y="362394"/>
                </a:lnTo>
                <a:lnTo>
                  <a:pt x="2094809" y="376007"/>
                </a:lnTo>
                <a:lnTo>
                  <a:pt x="2070100" y="381000"/>
                </a:lnTo>
                <a:lnTo>
                  <a:pt x="1778000" y="381000"/>
                </a:lnTo>
                <a:lnTo>
                  <a:pt x="1240917" y="516636"/>
                </a:lnTo>
                <a:lnTo>
                  <a:pt x="12446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6832" y="1342644"/>
            <a:ext cx="2993136" cy="766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6455" y="1331975"/>
            <a:ext cx="2912364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1371600"/>
            <a:ext cx="2895600" cy="6681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1371600"/>
            <a:ext cx="2895600" cy="668655"/>
          </a:xfrm>
          <a:custGeom>
            <a:avLst/>
            <a:gdLst/>
            <a:ahLst/>
            <a:cxnLst/>
            <a:rect l="l" t="t" r="r" b="b"/>
            <a:pathLst>
              <a:path w="2895600" h="668655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832100" y="0"/>
                </a:lnTo>
                <a:lnTo>
                  <a:pt x="2856809" y="4992"/>
                </a:lnTo>
                <a:lnTo>
                  <a:pt x="2876994" y="18605"/>
                </a:lnTo>
                <a:lnTo>
                  <a:pt x="2890607" y="38790"/>
                </a:lnTo>
                <a:lnTo>
                  <a:pt x="2895600" y="63500"/>
                </a:lnTo>
                <a:lnTo>
                  <a:pt x="2895600" y="222250"/>
                </a:lnTo>
                <a:lnTo>
                  <a:pt x="2895600" y="317500"/>
                </a:lnTo>
                <a:lnTo>
                  <a:pt x="2890607" y="342209"/>
                </a:lnTo>
                <a:lnTo>
                  <a:pt x="2876994" y="362394"/>
                </a:lnTo>
                <a:lnTo>
                  <a:pt x="2856809" y="376007"/>
                </a:lnTo>
                <a:lnTo>
                  <a:pt x="2832100" y="381000"/>
                </a:lnTo>
                <a:lnTo>
                  <a:pt x="1206500" y="381000"/>
                </a:lnTo>
                <a:lnTo>
                  <a:pt x="213106" y="668147"/>
                </a:lnTo>
                <a:lnTo>
                  <a:pt x="4826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1964" y="2333244"/>
            <a:ext cx="5622036" cy="630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3547" y="2261616"/>
            <a:ext cx="5140452" cy="704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0732" y="2362200"/>
            <a:ext cx="5573268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70732" y="2362200"/>
            <a:ext cx="5573395" cy="533400"/>
          </a:xfrm>
          <a:custGeom>
            <a:avLst/>
            <a:gdLst/>
            <a:ahLst/>
            <a:cxnLst/>
            <a:rect l="l" t="t" r="r" b="b"/>
            <a:pathLst>
              <a:path w="5573395" h="533400">
                <a:moveTo>
                  <a:pt x="467867" y="88900"/>
                </a:moveTo>
                <a:lnTo>
                  <a:pt x="474847" y="54274"/>
                </a:lnTo>
                <a:lnTo>
                  <a:pt x="493887" y="26019"/>
                </a:lnTo>
                <a:lnTo>
                  <a:pt x="522142" y="6979"/>
                </a:lnTo>
                <a:lnTo>
                  <a:pt x="556767" y="0"/>
                </a:lnTo>
                <a:lnTo>
                  <a:pt x="1318767" y="0"/>
                </a:lnTo>
                <a:lnTo>
                  <a:pt x="2595117" y="0"/>
                </a:lnTo>
                <a:lnTo>
                  <a:pt x="5484368" y="0"/>
                </a:lnTo>
                <a:lnTo>
                  <a:pt x="5518993" y="6979"/>
                </a:lnTo>
                <a:lnTo>
                  <a:pt x="5547248" y="26019"/>
                </a:lnTo>
                <a:lnTo>
                  <a:pt x="5566288" y="54274"/>
                </a:lnTo>
                <a:lnTo>
                  <a:pt x="5573268" y="88900"/>
                </a:lnTo>
                <a:lnTo>
                  <a:pt x="5573268" y="311150"/>
                </a:lnTo>
                <a:lnTo>
                  <a:pt x="5573268" y="444500"/>
                </a:lnTo>
                <a:lnTo>
                  <a:pt x="5566288" y="479125"/>
                </a:lnTo>
                <a:lnTo>
                  <a:pt x="5547248" y="507380"/>
                </a:lnTo>
                <a:lnTo>
                  <a:pt x="5518993" y="526420"/>
                </a:lnTo>
                <a:lnTo>
                  <a:pt x="5484368" y="533400"/>
                </a:lnTo>
                <a:lnTo>
                  <a:pt x="2595117" y="533400"/>
                </a:lnTo>
                <a:lnTo>
                  <a:pt x="1318767" y="533400"/>
                </a:lnTo>
                <a:lnTo>
                  <a:pt x="556767" y="533400"/>
                </a:lnTo>
                <a:lnTo>
                  <a:pt x="522142" y="526420"/>
                </a:lnTo>
                <a:lnTo>
                  <a:pt x="493887" y="507380"/>
                </a:lnTo>
                <a:lnTo>
                  <a:pt x="474847" y="479125"/>
                </a:lnTo>
                <a:lnTo>
                  <a:pt x="467867" y="444500"/>
                </a:lnTo>
                <a:lnTo>
                  <a:pt x="0" y="297179"/>
                </a:lnTo>
                <a:lnTo>
                  <a:pt x="467867" y="311150"/>
                </a:lnTo>
                <a:lnTo>
                  <a:pt x="467867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6467" y="3095244"/>
            <a:ext cx="3924299" cy="47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92040" y="3084576"/>
            <a:ext cx="347167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5616" y="3124200"/>
            <a:ext cx="3826383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5616" y="3124200"/>
            <a:ext cx="3826510" cy="381000"/>
          </a:xfrm>
          <a:custGeom>
            <a:avLst/>
            <a:gdLst/>
            <a:ahLst/>
            <a:cxnLst/>
            <a:rect l="l" t="t" r="r" b="b"/>
            <a:pathLst>
              <a:path w="3826509" h="381000">
                <a:moveTo>
                  <a:pt x="321183" y="63500"/>
                </a:moveTo>
                <a:lnTo>
                  <a:pt x="326175" y="38790"/>
                </a:lnTo>
                <a:lnTo>
                  <a:pt x="339788" y="18605"/>
                </a:lnTo>
                <a:lnTo>
                  <a:pt x="359973" y="4992"/>
                </a:lnTo>
                <a:lnTo>
                  <a:pt x="384683" y="0"/>
                </a:lnTo>
                <a:lnTo>
                  <a:pt x="905383" y="0"/>
                </a:lnTo>
                <a:lnTo>
                  <a:pt x="1781683" y="0"/>
                </a:lnTo>
                <a:lnTo>
                  <a:pt x="3762883" y="0"/>
                </a:lnTo>
                <a:lnTo>
                  <a:pt x="3787592" y="4992"/>
                </a:lnTo>
                <a:lnTo>
                  <a:pt x="3807777" y="18605"/>
                </a:lnTo>
                <a:lnTo>
                  <a:pt x="3821390" y="38790"/>
                </a:lnTo>
                <a:lnTo>
                  <a:pt x="3826383" y="63500"/>
                </a:lnTo>
                <a:lnTo>
                  <a:pt x="3826383" y="222250"/>
                </a:lnTo>
                <a:lnTo>
                  <a:pt x="3826383" y="317500"/>
                </a:lnTo>
                <a:lnTo>
                  <a:pt x="3821390" y="342209"/>
                </a:lnTo>
                <a:lnTo>
                  <a:pt x="3807777" y="362394"/>
                </a:lnTo>
                <a:lnTo>
                  <a:pt x="3787592" y="376007"/>
                </a:lnTo>
                <a:lnTo>
                  <a:pt x="3762883" y="381000"/>
                </a:lnTo>
                <a:lnTo>
                  <a:pt x="1781683" y="381000"/>
                </a:lnTo>
                <a:lnTo>
                  <a:pt x="905383" y="381000"/>
                </a:lnTo>
                <a:lnTo>
                  <a:pt x="384683" y="381000"/>
                </a:lnTo>
                <a:lnTo>
                  <a:pt x="359973" y="376007"/>
                </a:lnTo>
                <a:lnTo>
                  <a:pt x="339788" y="362394"/>
                </a:lnTo>
                <a:lnTo>
                  <a:pt x="326175" y="342209"/>
                </a:lnTo>
                <a:lnTo>
                  <a:pt x="321183" y="317500"/>
                </a:lnTo>
                <a:lnTo>
                  <a:pt x="0" y="212344"/>
                </a:lnTo>
                <a:lnTo>
                  <a:pt x="321183" y="222250"/>
                </a:lnTo>
                <a:lnTo>
                  <a:pt x="321183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227" y="3628644"/>
            <a:ext cx="5768339" cy="707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1296" y="3595115"/>
            <a:ext cx="5146548" cy="7040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6376" y="3657600"/>
            <a:ext cx="5670423" cy="609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6376" y="3657600"/>
            <a:ext cx="5670550" cy="609600"/>
          </a:xfrm>
          <a:custGeom>
            <a:avLst/>
            <a:gdLst/>
            <a:ahLst/>
            <a:cxnLst/>
            <a:rect l="l" t="t" r="r" b="b"/>
            <a:pathLst>
              <a:path w="5670550" h="609600">
                <a:moveTo>
                  <a:pt x="412623" y="101600"/>
                </a:moveTo>
                <a:lnTo>
                  <a:pt x="420604" y="62043"/>
                </a:lnTo>
                <a:lnTo>
                  <a:pt x="442372" y="29749"/>
                </a:lnTo>
                <a:lnTo>
                  <a:pt x="474666" y="7981"/>
                </a:lnTo>
                <a:lnTo>
                  <a:pt x="514223" y="0"/>
                </a:lnTo>
                <a:lnTo>
                  <a:pt x="1288923" y="0"/>
                </a:lnTo>
                <a:lnTo>
                  <a:pt x="2603373" y="0"/>
                </a:lnTo>
                <a:lnTo>
                  <a:pt x="5568823" y="0"/>
                </a:lnTo>
                <a:lnTo>
                  <a:pt x="5608379" y="7981"/>
                </a:lnTo>
                <a:lnTo>
                  <a:pt x="5640673" y="29749"/>
                </a:lnTo>
                <a:lnTo>
                  <a:pt x="5662441" y="62043"/>
                </a:lnTo>
                <a:lnTo>
                  <a:pt x="5670423" y="101600"/>
                </a:lnTo>
                <a:lnTo>
                  <a:pt x="5670423" y="254000"/>
                </a:lnTo>
                <a:lnTo>
                  <a:pt x="5670423" y="508000"/>
                </a:lnTo>
                <a:lnTo>
                  <a:pt x="5662441" y="547556"/>
                </a:lnTo>
                <a:lnTo>
                  <a:pt x="5640673" y="579850"/>
                </a:lnTo>
                <a:lnTo>
                  <a:pt x="5608379" y="601618"/>
                </a:lnTo>
                <a:lnTo>
                  <a:pt x="5568823" y="609600"/>
                </a:lnTo>
                <a:lnTo>
                  <a:pt x="2603373" y="609600"/>
                </a:lnTo>
                <a:lnTo>
                  <a:pt x="1288923" y="609600"/>
                </a:lnTo>
                <a:lnTo>
                  <a:pt x="514223" y="609600"/>
                </a:lnTo>
                <a:lnTo>
                  <a:pt x="474666" y="601618"/>
                </a:lnTo>
                <a:lnTo>
                  <a:pt x="442372" y="579850"/>
                </a:lnTo>
                <a:lnTo>
                  <a:pt x="420604" y="547556"/>
                </a:lnTo>
                <a:lnTo>
                  <a:pt x="412623" y="508000"/>
                </a:lnTo>
                <a:lnTo>
                  <a:pt x="412623" y="254000"/>
                </a:lnTo>
                <a:lnTo>
                  <a:pt x="0" y="130048"/>
                </a:lnTo>
                <a:lnTo>
                  <a:pt x="41262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7821" y="1397253"/>
            <a:ext cx="8204834" cy="283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8695" algn="l"/>
              </a:tabLst>
            </a:pPr>
            <a:r>
              <a:rPr sz="1800" spc="-225" dirty="0">
                <a:latin typeface="Arial"/>
                <a:cs typeface="Arial"/>
              </a:rPr>
              <a:t>HTTP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75" dirty="0">
                <a:latin typeface="Arial"/>
                <a:cs typeface="Arial"/>
              </a:rPr>
              <a:t>POST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	</a:t>
            </a:r>
            <a:r>
              <a:rPr sz="1800" spc="-95" dirty="0">
                <a:latin typeface="Arial"/>
                <a:cs typeface="Arial"/>
              </a:rPr>
              <a:t>Validates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forgery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token.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3375025" marR="5080" algn="ctr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Checks </a:t>
            </a:r>
            <a:r>
              <a:rPr sz="1800" spc="25" dirty="0">
                <a:latin typeface="Arial"/>
                <a:cs typeface="Arial"/>
              </a:rPr>
              <a:t>if </a:t>
            </a:r>
            <a:r>
              <a:rPr sz="1800" spc="-70" dirty="0">
                <a:latin typeface="Arial"/>
                <a:cs typeface="Arial"/>
              </a:rPr>
              <a:t>sent data </a:t>
            </a:r>
            <a:r>
              <a:rPr sz="1800" spc="-85" dirty="0">
                <a:latin typeface="Arial"/>
                <a:cs typeface="Arial"/>
              </a:rPr>
              <a:t>are </a:t>
            </a:r>
            <a:r>
              <a:rPr sz="1800" spc="-60" dirty="0">
                <a:latin typeface="Arial"/>
                <a:cs typeface="Arial"/>
              </a:rPr>
              <a:t>valid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75" dirty="0">
                <a:latin typeface="Arial"/>
                <a:cs typeface="Arial"/>
              </a:rPr>
              <a:t>server </a:t>
            </a:r>
            <a:r>
              <a:rPr sz="1800" spc="-90" dirty="0">
                <a:latin typeface="Arial"/>
                <a:cs typeface="Arial"/>
              </a:rPr>
              <a:t>side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validation,  </a:t>
            </a:r>
            <a:r>
              <a:rPr sz="1800" spc="-85" dirty="0">
                <a:latin typeface="Arial"/>
                <a:cs typeface="Arial"/>
              </a:rPr>
              <a:t>compared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client-side </a:t>
            </a:r>
            <a:r>
              <a:rPr sz="1800" spc="-50" dirty="0">
                <a:latin typeface="Arial"/>
                <a:cs typeface="Arial"/>
              </a:rPr>
              <a:t>validation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(javascript)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437254" algn="ctr">
              <a:lnSpc>
                <a:spcPct val="100000"/>
              </a:lnSpc>
            </a:pPr>
            <a:r>
              <a:rPr sz="1800" spc="-95" dirty="0">
                <a:latin typeface="Arial"/>
                <a:cs typeface="Arial"/>
              </a:rPr>
              <a:t>Redirects </a:t>
            </a:r>
            <a:r>
              <a:rPr sz="1800" spc="-25" dirty="0">
                <a:latin typeface="Arial"/>
                <a:cs typeface="Arial"/>
              </a:rPr>
              <a:t>after </a:t>
            </a:r>
            <a:r>
              <a:rPr sz="1800" spc="-105" dirty="0">
                <a:latin typeface="Arial"/>
                <a:cs typeface="Arial"/>
              </a:rPr>
              <a:t>successful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update.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2293620" algn="ctr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In </a:t>
            </a:r>
            <a:r>
              <a:rPr sz="1800" spc="-150" dirty="0">
                <a:latin typeface="Arial"/>
                <a:cs typeface="Arial"/>
              </a:rPr>
              <a:t>case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5" dirty="0">
                <a:latin typeface="Arial"/>
                <a:cs typeface="Arial"/>
              </a:rPr>
              <a:t>invalid </a:t>
            </a:r>
            <a:r>
              <a:rPr sz="1800" spc="-65" dirty="0">
                <a:latin typeface="Arial"/>
                <a:cs typeface="Arial"/>
              </a:rPr>
              <a:t>data,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original </a:t>
            </a:r>
            <a:r>
              <a:rPr sz="1800" spc="-25" dirty="0">
                <a:latin typeface="Arial"/>
                <a:cs typeface="Arial"/>
              </a:rPr>
              <a:t>form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returned</a:t>
            </a:r>
            <a:endParaRPr sz="1800">
              <a:latin typeface="Arial"/>
              <a:cs typeface="Arial"/>
            </a:endParaRPr>
          </a:p>
          <a:p>
            <a:pPr marL="2291080" algn="ctr">
              <a:lnSpc>
                <a:spcPct val="100000"/>
              </a:lnSpc>
            </a:pPr>
            <a:r>
              <a:rPr sz="1800" spc="-110" dirty="0">
                <a:latin typeface="Arial"/>
                <a:cs typeface="Arial"/>
              </a:rPr>
              <a:t>back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35" dirty="0">
                <a:latin typeface="Arial"/>
                <a:cs typeface="Arial"/>
              </a:rPr>
              <a:t>client, </a:t>
            </a:r>
            <a:r>
              <a:rPr sz="1800" spc="-80" dirty="0">
                <a:latin typeface="Arial"/>
                <a:cs typeface="Arial"/>
              </a:rPr>
              <a:t>displaying </a:t>
            </a:r>
            <a:r>
              <a:rPr sz="1800" spc="-25" dirty="0">
                <a:latin typeface="Arial"/>
                <a:cs typeface="Arial"/>
              </a:rPr>
              <a:t>error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400" y="4010025"/>
            <a:ext cx="3168904" cy="2466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>
                <a:lnSpc>
                  <a:spcPts val="1240"/>
                </a:lnSpc>
              </a:pPr>
              <a:t>45</a:t>
            </a:fld>
            <a:endParaRPr lang="en-US" spc="-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371" y="461594"/>
            <a:ext cx="80716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HTTP methods – best 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8065770" cy="41985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HttpGet and HttpPost method overloads</a:t>
            </a:r>
            <a:endParaRPr sz="2800">
              <a:latin typeface="Arial"/>
              <a:cs typeface="Arial"/>
            </a:endParaRPr>
          </a:p>
          <a:p>
            <a:pPr marL="355600" marR="728980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All methods that modify </a:t>
            </a:r>
            <a:r>
              <a:rPr sz="2800">
                <a:latin typeface="Arial"/>
                <a:cs typeface="Arial"/>
              </a:rPr>
              <a:t>data </a:t>
            </a:r>
            <a:r>
              <a:rPr sz="2800" smtClean="0">
                <a:latin typeface="Arial"/>
                <a:cs typeface="Arial"/>
              </a:rPr>
              <a:t>SHOULD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sz="2800" smtClean="0">
                <a:latin typeface="Arial"/>
                <a:cs typeface="Arial"/>
              </a:rPr>
              <a:t>use  </a:t>
            </a:r>
            <a:r>
              <a:rPr sz="2800" dirty="0">
                <a:latin typeface="Arial"/>
                <a:cs typeface="Arial"/>
              </a:rPr>
              <a:t>HttpPost method overload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Modifying data in HttpGet method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security risk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Violates HTTP best practices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Violates REST architectural pattern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GET method SHOULD NOT have any side effect  and SHOULD NOT modify persistent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524063"/>
            <a:ext cx="4543425" cy="5049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461594"/>
            <a:ext cx="7047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ASP </a:t>
            </a:r>
            <a:r>
              <a:rPr spc="-450" dirty="0"/>
              <a:t>.NET </a:t>
            </a:r>
            <a:r>
              <a:rPr spc="-400" dirty="0"/>
              <a:t>MVC </a:t>
            </a:r>
            <a:r>
              <a:rPr spc="-220" dirty="0"/>
              <a:t>App </a:t>
            </a:r>
            <a:r>
              <a:rPr spc="-240" dirty="0"/>
              <a:t>Home</a:t>
            </a:r>
            <a:r>
              <a:rPr spc="-45" dirty="0"/>
              <a:t> </a:t>
            </a:r>
            <a:r>
              <a:rPr spc="-285" dirty="0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5</a:t>
            </a:fld>
            <a:endParaRPr lang="en-US"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388287"/>
            <a:ext cx="5334000" cy="5099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8364" y="461594"/>
            <a:ext cx="483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Run </a:t>
            </a:r>
            <a:r>
              <a:rPr spc="-45" dirty="0"/>
              <a:t>the</a:t>
            </a:r>
            <a:r>
              <a:rPr spc="-180" dirty="0"/>
              <a:t> </a:t>
            </a:r>
            <a:r>
              <a:rPr spc="-220" dirty="0"/>
              <a:t>application…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6</a:t>
            </a:fld>
            <a:endParaRPr lang="en-US"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752600"/>
            <a:ext cx="4343019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9982" y="461594"/>
            <a:ext cx="6789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Expand </a:t>
            </a:r>
            <a:r>
              <a:rPr spc="-45" dirty="0"/>
              <a:t>the </a:t>
            </a:r>
            <a:r>
              <a:rPr spc="-85" dirty="0"/>
              <a:t>default </a:t>
            </a:r>
            <a:r>
              <a:rPr spc="-220" dirty="0"/>
              <a:t>App</a:t>
            </a:r>
            <a:r>
              <a:rPr spc="-530" dirty="0"/>
              <a:t> </a:t>
            </a:r>
            <a:r>
              <a:rPr spc="-170" dirty="0"/>
              <a:t>menu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1752600"/>
            <a:ext cx="4343019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7</a:t>
            </a:fld>
            <a:endParaRPr lang="en-US"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408373"/>
            <a:ext cx="466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>
                <a:latin typeface="Trebuchet MS"/>
                <a:cs typeface="Trebuchet MS"/>
              </a:rPr>
              <a:t>ADDING</a:t>
            </a:r>
            <a:r>
              <a:rPr sz="4000" b="1" spc="-355" dirty="0">
                <a:latin typeface="Trebuchet MS"/>
                <a:cs typeface="Trebuchet MS"/>
              </a:rPr>
              <a:t> </a:t>
            </a:r>
            <a:r>
              <a:rPr sz="4000" b="1" spc="-295" dirty="0">
                <a:latin typeface="Trebuchet MS"/>
                <a:cs typeface="Trebuchet MS"/>
              </a:rPr>
              <a:t>CONTROLLER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8</a:t>
            </a:fld>
            <a:endParaRPr lang="en-US"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299" y="1605025"/>
            <a:ext cx="6129274" cy="441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657" y="461594"/>
            <a:ext cx="3966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Adding</a:t>
            </a:r>
            <a:r>
              <a:rPr spc="-280" dirty="0"/>
              <a:t> </a:t>
            </a:r>
            <a:r>
              <a:rPr spc="-70" dirty="0"/>
              <a:t>controller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pc="-60" smtClean="0"/>
              <a:t>9</a:t>
            </a:fld>
            <a:endParaRPr lang="en-US"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836</Words>
  <Application>Microsoft Office PowerPoint</Application>
  <PresentationFormat>On-screen Show (4:3)</PresentationFormat>
  <Paragraphs>211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New Project …</vt:lpstr>
      <vt:lpstr>PowerPoint Presentation</vt:lpstr>
      <vt:lpstr>Select the project template</vt:lpstr>
      <vt:lpstr>ASP .NET MVC App Home page</vt:lpstr>
      <vt:lpstr>Run the application…</vt:lpstr>
      <vt:lpstr>Expand the default App menu</vt:lpstr>
      <vt:lpstr>ADDING CONTROLLER</vt:lpstr>
      <vt:lpstr>Adding controller</vt:lpstr>
      <vt:lpstr>Adding controller (cont.)</vt:lpstr>
      <vt:lpstr>Adding a controller (cont.)</vt:lpstr>
      <vt:lpstr>Testing the controller</vt:lpstr>
      <vt:lpstr>Mapping controller</vt:lpstr>
      <vt:lpstr>URL routing</vt:lpstr>
      <vt:lpstr>Parameters</vt:lpstr>
      <vt:lpstr>URL Parameters</vt:lpstr>
      <vt:lpstr>ADDING A VIEW</vt:lpstr>
      <vt:lpstr>Views</vt:lpstr>
      <vt:lpstr>Create View page</vt:lpstr>
      <vt:lpstr>Create View page</vt:lpstr>
      <vt:lpstr>Implementing View page</vt:lpstr>
      <vt:lpstr>ViewBag</vt:lpstr>
      <vt:lpstr>Passing data from Controller to View</vt:lpstr>
      <vt:lpstr>Passing data from Controller to View</vt:lpstr>
      <vt:lpstr>ADDING A MODEL</vt:lpstr>
      <vt:lpstr>Model components</vt:lpstr>
      <vt:lpstr>Adding a model class</vt:lpstr>
      <vt:lpstr>Adding properties to a model class</vt:lpstr>
      <vt:lpstr>Adding a DbContext class</vt:lpstr>
      <vt:lpstr>DB Connection string</vt:lpstr>
      <vt:lpstr>Accessing Model from a Controller</vt:lpstr>
      <vt:lpstr>Accessing Model from a Controller</vt:lpstr>
      <vt:lpstr>Run Application…</vt:lpstr>
      <vt:lpstr>Creating a model object</vt:lpstr>
      <vt:lpstr>Generated Controller class</vt:lpstr>
      <vt:lpstr>Strongly typed models</vt:lpstr>
      <vt:lpstr>Strongly typed models</vt:lpstr>
      <vt:lpstr>Strongly typed models (cont.)</vt:lpstr>
      <vt:lpstr>Edit View</vt:lpstr>
      <vt:lpstr>Edit View (cont.)</vt:lpstr>
      <vt:lpstr>Edit View</vt:lpstr>
      <vt:lpstr>Property annotations</vt:lpstr>
      <vt:lpstr>ActionLink helper</vt:lpstr>
      <vt:lpstr>Edit actions</vt:lpstr>
      <vt:lpstr>Processing the POST request</vt:lpstr>
      <vt:lpstr>HTTP methods – 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5</dc:title>
  <dc:creator>Nemanja Kojic</dc:creator>
  <cp:lastModifiedBy>To Viet</cp:lastModifiedBy>
  <cp:revision>9</cp:revision>
  <dcterms:created xsi:type="dcterms:W3CDTF">2018-06-14T13:06:19Z</dcterms:created>
  <dcterms:modified xsi:type="dcterms:W3CDTF">2018-06-18T13:10:17Z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2018-06-14T00:00:00Z</vt:filetime>
  </property>
</Properties>
</file>