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47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2C367-4917-4E5D-8AE8-F93D12D7F62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BDE59-746D-4871-87DA-693AB097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0993-E141-4EB2-8898-A891420D9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8357" y="461594"/>
            <a:ext cx="54472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326E-B3EE-4BFB-B1F2-9292E04F246D}" type="datetime1">
              <a:rPr lang="en-US" smtClean="0"/>
              <a:t>6/18/2018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8153-5B84-417A-8B64-AD14EF71406F}" type="datetime1">
              <a:rPr lang="en-US" smtClean="0"/>
              <a:t>6/18/2018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639950"/>
            <a:ext cx="379095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EE1-49ED-4A41-969F-D5276728AC24}" type="datetime1">
              <a:rPr lang="en-US" smtClean="0"/>
              <a:t>6/18/2018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4988-F6DB-487C-B594-6053681E837A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76400" y="228600"/>
            <a:ext cx="5181600" cy="636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DD89-E874-4B51-B59F-7D94060BD340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9558" y="461594"/>
            <a:ext cx="71648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7972425" cy="2562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4762-C67E-4E5A-B446-96C5D6955832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2424-C349-4C6F-AD36-637FE72F0D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jp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342" y="2481452"/>
            <a:ext cx="518045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75">
                <a:latin typeface="Trebuchet MS"/>
                <a:cs typeface="Trebuchet MS"/>
              </a:rPr>
              <a:t>ADDING</a:t>
            </a:r>
            <a:r>
              <a:rPr lang="en-US" sz="4400" b="1" spc="-370">
                <a:latin typeface="Trebuchet MS"/>
                <a:cs typeface="Trebuchet MS"/>
              </a:rPr>
              <a:t> </a:t>
            </a:r>
            <a:r>
              <a:rPr lang="en-US" sz="4400" b="1" spc="-240">
                <a:latin typeface="Trebuchet MS"/>
                <a:cs typeface="Trebuchet MS"/>
              </a:rPr>
              <a:t>SEARCH &amp; VALIDATION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2275" y="5581650"/>
            <a:ext cx="2914650" cy="1142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0"/>
            <a:ext cx="1990725" cy="581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0"/>
            <a:ext cx="2371725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59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461594"/>
            <a:ext cx="3482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Data</a:t>
            </a:r>
            <a:r>
              <a:rPr spc="-300" dirty="0"/>
              <a:t> </a:t>
            </a:r>
            <a:r>
              <a:rPr spc="-14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1" y="1526794"/>
            <a:ext cx="8072119" cy="388311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mtClean="0">
                <a:latin typeface="Arial"/>
                <a:cs typeface="Arial"/>
              </a:rPr>
              <a:t>Keep Things DRY (Don’t Repeat Yourself)</a:t>
            </a:r>
          </a:p>
          <a:p>
            <a:pPr marL="355600" marR="5080" indent="-342900">
              <a:lnSpc>
                <a:spcPct val="8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>
                <a:latin typeface="Arial"/>
                <a:cs typeface="Arial"/>
              </a:rPr>
              <a:t>Declarative validation rules in one place(Model class</a:t>
            </a:r>
            <a:r>
              <a:rPr lang="en-US" sz="2800" smtClean="0">
                <a:latin typeface="Arial"/>
                <a:cs typeface="Arial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Char char="–"/>
              <a:tabLst>
                <a:tab pos="756920" algn="l"/>
              </a:tabLst>
            </a:pPr>
            <a:r>
              <a:rPr lang="en-US" sz="2400">
                <a:latin typeface="Arial"/>
                <a:cs typeface="Arial"/>
              </a:rPr>
              <a:t>Regular expressions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lang="en-US" sz="2400">
                <a:latin typeface="Arial"/>
                <a:cs typeface="Arial"/>
              </a:rPr>
              <a:t>Range validation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lang="en-US" sz="2400">
                <a:latin typeface="Arial"/>
                <a:cs typeface="Arial"/>
              </a:rPr>
              <a:t>Length validation</a:t>
            </a: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lang="en-US" sz="2400">
                <a:latin typeface="Arial"/>
                <a:cs typeface="Arial"/>
              </a:rPr>
              <a:t>NULL values validation</a:t>
            </a:r>
          </a:p>
          <a:p>
            <a:pPr marL="756285" lvl="1" indent="-286385">
              <a:lnSpc>
                <a:spcPts val="3115"/>
              </a:lnSpc>
              <a:buChar char="–"/>
              <a:tabLst>
                <a:tab pos="756920" algn="l"/>
              </a:tabLst>
            </a:pPr>
            <a:r>
              <a:rPr lang="en-US" sz="2400">
                <a:latin typeface="Arial"/>
                <a:cs typeface="Arial"/>
              </a:rPr>
              <a:t>Data </a:t>
            </a:r>
            <a:r>
              <a:rPr lang="en-US" sz="2400" smtClean="0">
                <a:latin typeface="Arial"/>
                <a:cs typeface="Arial"/>
              </a:rPr>
              <a:t>formatting</a:t>
            </a:r>
            <a:endParaRPr lang="en-US" sz="2800" smtClean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mtClean="0">
                <a:latin typeface="Arial"/>
                <a:cs typeface="Arial"/>
              </a:rPr>
              <a:t>Validation </a:t>
            </a:r>
            <a:r>
              <a:rPr sz="2800" dirty="0">
                <a:latin typeface="Arial"/>
                <a:cs typeface="Arial"/>
              </a:rPr>
              <a:t>rules enforced before saving changes  to the database!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461594"/>
            <a:ext cx="554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Validation </a:t>
            </a:r>
            <a:r>
              <a:rPr spc="-155" dirty="0"/>
              <a:t>rules </a:t>
            </a:r>
            <a:r>
              <a:rPr spc="-254" dirty="0"/>
              <a:t>–</a:t>
            </a:r>
            <a:r>
              <a:rPr spc="-459" dirty="0"/>
              <a:t> </a:t>
            </a:r>
            <a:r>
              <a:rPr spc="-7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371600"/>
            <a:ext cx="6400800" cy="3983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5486400"/>
            <a:ext cx="6381750" cy="9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6764" y="5762244"/>
            <a:ext cx="338480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7076" y="5751576"/>
            <a:ext cx="31242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6166" y="5791200"/>
            <a:ext cx="3286633" cy="3967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6166" y="5791200"/>
            <a:ext cx="3286760" cy="396875"/>
          </a:xfrm>
          <a:custGeom>
            <a:avLst/>
            <a:gdLst/>
            <a:ahLst/>
            <a:cxnLst/>
            <a:rect l="l" t="t" r="r" b="b"/>
            <a:pathLst>
              <a:path w="3286759" h="396875">
                <a:moveTo>
                  <a:pt x="162433" y="63500"/>
                </a:moveTo>
                <a:lnTo>
                  <a:pt x="167425" y="38785"/>
                </a:lnTo>
                <a:lnTo>
                  <a:pt x="181038" y="18600"/>
                </a:lnTo>
                <a:lnTo>
                  <a:pt x="201223" y="4990"/>
                </a:lnTo>
                <a:lnTo>
                  <a:pt x="225933" y="0"/>
                </a:lnTo>
                <a:lnTo>
                  <a:pt x="683133" y="0"/>
                </a:lnTo>
                <a:lnTo>
                  <a:pt x="1464183" y="0"/>
                </a:lnTo>
                <a:lnTo>
                  <a:pt x="3223133" y="0"/>
                </a:lnTo>
                <a:lnTo>
                  <a:pt x="3247842" y="4990"/>
                </a:lnTo>
                <a:lnTo>
                  <a:pt x="3268027" y="18600"/>
                </a:lnTo>
                <a:lnTo>
                  <a:pt x="3281640" y="38785"/>
                </a:lnTo>
                <a:lnTo>
                  <a:pt x="3286633" y="63500"/>
                </a:lnTo>
                <a:lnTo>
                  <a:pt x="3286633" y="222250"/>
                </a:lnTo>
                <a:lnTo>
                  <a:pt x="3286633" y="317500"/>
                </a:lnTo>
                <a:lnTo>
                  <a:pt x="3281640" y="342214"/>
                </a:lnTo>
                <a:lnTo>
                  <a:pt x="3268027" y="362399"/>
                </a:lnTo>
                <a:lnTo>
                  <a:pt x="3247842" y="376009"/>
                </a:lnTo>
                <a:lnTo>
                  <a:pt x="3223133" y="381000"/>
                </a:lnTo>
                <a:lnTo>
                  <a:pt x="1464183" y="381000"/>
                </a:lnTo>
                <a:lnTo>
                  <a:pt x="683133" y="381000"/>
                </a:lnTo>
                <a:lnTo>
                  <a:pt x="225933" y="381000"/>
                </a:lnTo>
                <a:lnTo>
                  <a:pt x="201223" y="376009"/>
                </a:lnTo>
                <a:lnTo>
                  <a:pt x="181038" y="362399"/>
                </a:lnTo>
                <a:lnTo>
                  <a:pt x="167425" y="342214"/>
                </a:lnTo>
                <a:lnTo>
                  <a:pt x="162433" y="317500"/>
                </a:lnTo>
                <a:lnTo>
                  <a:pt x="0" y="396773"/>
                </a:lnTo>
                <a:lnTo>
                  <a:pt x="162433" y="222250"/>
                </a:lnTo>
                <a:lnTo>
                  <a:pt x="162433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5478" y="5817819"/>
            <a:ext cx="278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Several </a:t>
            </a:r>
            <a:r>
              <a:rPr sz="1800" spc="-50" dirty="0">
                <a:latin typeface="Arial"/>
                <a:cs typeface="Arial"/>
              </a:rPr>
              <a:t>validation </a:t>
            </a:r>
            <a:r>
              <a:rPr sz="1800" spc="-70" dirty="0">
                <a:latin typeface="Arial"/>
                <a:cs typeface="Arial"/>
              </a:rPr>
              <a:t>rules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failed.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304" y="461594"/>
            <a:ext cx="5026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Data </a:t>
            </a:r>
            <a:r>
              <a:rPr spc="-145" dirty="0"/>
              <a:t>Validation </a:t>
            </a:r>
            <a:r>
              <a:rPr spc="-120" dirty="0"/>
              <a:t>-</a:t>
            </a:r>
            <a:r>
              <a:rPr spc="-360" dirty="0"/>
              <a:t> </a:t>
            </a:r>
            <a:r>
              <a:rPr spc="-18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690333" y="1269187"/>
            <a:ext cx="5329428" cy="543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1355" y="2790444"/>
            <a:ext cx="4058411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3608" y="2756916"/>
            <a:ext cx="3302508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0504" y="2819400"/>
            <a:ext cx="3960495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0504" y="2819400"/>
            <a:ext cx="3960495" cy="609600"/>
          </a:xfrm>
          <a:custGeom>
            <a:avLst/>
            <a:gdLst/>
            <a:ahLst/>
            <a:cxnLst/>
            <a:rect l="l" t="t" r="r" b="b"/>
            <a:pathLst>
              <a:path w="3960495" h="609600">
                <a:moveTo>
                  <a:pt x="226695" y="101600"/>
                </a:moveTo>
                <a:lnTo>
                  <a:pt x="234676" y="62043"/>
                </a:lnTo>
                <a:lnTo>
                  <a:pt x="256444" y="29749"/>
                </a:lnTo>
                <a:lnTo>
                  <a:pt x="288738" y="7981"/>
                </a:lnTo>
                <a:lnTo>
                  <a:pt x="328295" y="0"/>
                </a:lnTo>
                <a:lnTo>
                  <a:pt x="848995" y="0"/>
                </a:lnTo>
                <a:lnTo>
                  <a:pt x="1782445" y="0"/>
                </a:lnTo>
                <a:lnTo>
                  <a:pt x="3858895" y="0"/>
                </a:lnTo>
                <a:lnTo>
                  <a:pt x="3898451" y="7981"/>
                </a:lnTo>
                <a:lnTo>
                  <a:pt x="3930745" y="29749"/>
                </a:lnTo>
                <a:lnTo>
                  <a:pt x="3952513" y="62043"/>
                </a:lnTo>
                <a:lnTo>
                  <a:pt x="3960495" y="101600"/>
                </a:lnTo>
                <a:lnTo>
                  <a:pt x="3960495" y="355600"/>
                </a:lnTo>
                <a:lnTo>
                  <a:pt x="3960495" y="508000"/>
                </a:lnTo>
                <a:lnTo>
                  <a:pt x="3952513" y="547556"/>
                </a:lnTo>
                <a:lnTo>
                  <a:pt x="3930745" y="579850"/>
                </a:lnTo>
                <a:lnTo>
                  <a:pt x="3898451" y="601618"/>
                </a:lnTo>
                <a:lnTo>
                  <a:pt x="3858895" y="609600"/>
                </a:lnTo>
                <a:lnTo>
                  <a:pt x="1782445" y="609600"/>
                </a:lnTo>
                <a:lnTo>
                  <a:pt x="848995" y="609600"/>
                </a:lnTo>
                <a:lnTo>
                  <a:pt x="328295" y="609600"/>
                </a:lnTo>
                <a:lnTo>
                  <a:pt x="288738" y="601618"/>
                </a:lnTo>
                <a:lnTo>
                  <a:pt x="256444" y="579850"/>
                </a:lnTo>
                <a:lnTo>
                  <a:pt x="234676" y="547556"/>
                </a:lnTo>
                <a:lnTo>
                  <a:pt x="226695" y="508000"/>
                </a:lnTo>
                <a:lnTo>
                  <a:pt x="0" y="542036"/>
                </a:lnTo>
                <a:lnTo>
                  <a:pt x="226695" y="355600"/>
                </a:lnTo>
                <a:lnTo>
                  <a:pt x="226695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2984" y="3704844"/>
            <a:ext cx="4139184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508" y="3671315"/>
            <a:ext cx="3659124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2005" y="3733800"/>
            <a:ext cx="4041394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2005" y="3733800"/>
            <a:ext cx="4041775" cy="609600"/>
          </a:xfrm>
          <a:custGeom>
            <a:avLst/>
            <a:gdLst/>
            <a:ahLst/>
            <a:cxnLst/>
            <a:rect l="l" t="t" r="r" b="b"/>
            <a:pathLst>
              <a:path w="4041775" h="609600">
                <a:moveTo>
                  <a:pt x="231394" y="101600"/>
                </a:moveTo>
                <a:lnTo>
                  <a:pt x="239375" y="62043"/>
                </a:lnTo>
                <a:lnTo>
                  <a:pt x="261143" y="29749"/>
                </a:lnTo>
                <a:lnTo>
                  <a:pt x="293437" y="7981"/>
                </a:lnTo>
                <a:lnTo>
                  <a:pt x="332994" y="0"/>
                </a:lnTo>
                <a:lnTo>
                  <a:pt x="866394" y="0"/>
                </a:lnTo>
                <a:lnTo>
                  <a:pt x="1818894" y="0"/>
                </a:lnTo>
                <a:lnTo>
                  <a:pt x="3939794" y="0"/>
                </a:lnTo>
                <a:lnTo>
                  <a:pt x="3979350" y="7981"/>
                </a:lnTo>
                <a:lnTo>
                  <a:pt x="4011644" y="29749"/>
                </a:lnTo>
                <a:lnTo>
                  <a:pt x="4033412" y="62043"/>
                </a:lnTo>
                <a:lnTo>
                  <a:pt x="4041394" y="101600"/>
                </a:lnTo>
                <a:lnTo>
                  <a:pt x="4041394" y="355600"/>
                </a:lnTo>
                <a:lnTo>
                  <a:pt x="4041394" y="508000"/>
                </a:lnTo>
                <a:lnTo>
                  <a:pt x="4033412" y="547556"/>
                </a:lnTo>
                <a:lnTo>
                  <a:pt x="4011644" y="579850"/>
                </a:lnTo>
                <a:lnTo>
                  <a:pt x="3979350" y="601618"/>
                </a:lnTo>
                <a:lnTo>
                  <a:pt x="3939794" y="609600"/>
                </a:lnTo>
                <a:lnTo>
                  <a:pt x="1818894" y="609600"/>
                </a:lnTo>
                <a:lnTo>
                  <a:pt x="866394" y="609600"/>
                </a:lnTo>
                <a:lnTo>
                  <a:pt x="332994" y="609600"/>
                </a:lnTo>
                <a:lnTo>
                  <a:pt x="293437" y="601618"/>
                </a:lnTo>
                <a:lnTo>
                  <a:pt x="261143" y="579850"/>
                </a:lnTo>
                <a:lnTo>
                  <a:pt x="239375" y="547556"/>
                </a:lnTo>
                <a:lnTo>
                  <a:pt x="231394" y="508000"/>
                </a:lnTo>
                <a:lnTo>
                  <a:pt x="0" y="542036"/>
                </a:lnTo>
                <a:lnTo>
                  <a:pt x="231394" y="355600"/>
                </a:lnTo>
                <a:lnTo>
                  <a:pt x="231394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12640" y="2819400"/>
            <a:ext cx="32715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6805" marR="269875" indent="-105664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Client-side </a:t>
            </a:r>
            <a:r>
              <a:rPr sz="1800" spc="-45" dirty="0">
                <a:latin typeface="Arial"/>
                <a:cs typeface="Arial"/>
              </a:rPr>
              <a:t>validation: </a:t>
            </a:r>
            <a:r>
              <a:rPr sz="1800" spc="-70" dirty="0">
                <a:latin typeface="Arial"/>
                <a:cs typeface="Arial"/>
              </a:rPr>
              <a:t>javascript  </a:t>
            </a:r>
            <a:r>
              <a:rPr sz="1800" spc="-60" dirty="0">
                <a:latin typeface="Arial"/>
                <a:cs typeface="Arial"/>
              </a:rPr>
              <a:t>(jQuery).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Validation rules </a:t>
            </a:r>
            <a:r>
              <a:rPr sz="1800" spc="-85" dirty="0">
                <a:latin typeface="Arial"/>
                <a:cs typeface="Arial"/>
              </a:rPr>
              <a:t>picked </a:t>
            </a:r>
            <a:r>
              <a:rPr sz="1800" spc="-60" dirty="0">
                <a:latin typeface="Arial"/>
                <a:cs typeface="Arial"/>
              </a:rPr>
              <a:t>up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model </a:t>
            </a:r>
            <a:r>
              <a:rPr sz="1800" spc="-135" dirty="0">
                <a:latin typeface="Arial"/>
                <a:cs typeface="Arial"/>
              </a:rPr>
              <a:t>class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annotations.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5132" y="5018837"/>
            <a:ext cx="4098036" cy="932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4027" y="5058156"/>
            <a:ext cx="4000373" cy="8235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4027" y="5058156"/>
            <a:ext cx="4000500" cy="823850"/>
          </a:xfrm>
          <a:custGeom>
            <a:avLst/>
            <a:gdLst/>
            <a:ahLst/>
            <a:cxnLst/>
            <a:rect l="l" t="t" r="r" b="b"/>
            <a:pathLst>
              <a:path w="4000500" h="624204">
                <a:moveTo>
                  <a:pt x="190373" y="101600"/>
                </a:moveTo>
                <a:lnTo>
                  <a:pt x="198354" y="62043"/>
                </a:lnTo>
                <a:lnTo>
                  <a:pt x="220122" y="29749"/>
                </a:lnTo>
                <a:lnTo>
                  <a:pt x="252416" y="7981"/>
                </a:lnTo>
                <a:lnTo>
                  <a:pt x="291973" y="0"/>
                </a:lnTo>
                <a:lnTo>
                  <a:pt x="825373" y="0"/>
                </a:lnTo>
                <a:lnTo>
                  <a:pt x="1777873" y="0"/>
                </a:lnTo>
                <a:lnTo>
                  <a:pt x="3898773" y="0"/>
                </a:lnTo>
                <a:lnTo>
                  <a:pt x="3938329" y="7981"/>
                </a:lnTo>
                <a:lnTo>
                  <a:pt x="3970623" y="29749"/>
                </a:lnTo>
                <a:lnTo>
                  <a:pt x="3992391" y="62043"/>
                </a:lnTo>
                <a:lnTo>
                  <a:pt x="4000373" y="101600"/>
                </a:lnTo>
                <a:lnTo>
                  <a:pt x="4000373" y="355600"/>
                </a:lnTo>
                <a:lnTo>
                  <a:pt x="4000373" y="508000"/>
                </a:lnTo>
                <a:lnTo>
                  <a:pt x="3992391" y="547545"/>
                </a:lnTo>
                <a:lnTo>
                  <a:pt x="3970623" y="579840"/>
                </a:lnTo>
                <a:lnTo>
                  <a:pt x="3938329" y="601615"/>
                </a:lnTo>
                <a:lnTo>
                  <a:pt x="3898773" y="609600"/>
                </a:lnTo>
                <a:lnTo>
                  <a:pt x="1777873" y="609600"/>
                </a:lnTo>
                <a:lnTo>
                  <a:pt x="825373" y="609600"/>
                </a:lnTo>
                <a:lnTo>
                  <a:pt x="291973" y="609600"/>
                </a:lnTo>
                <a:lnTo>
                  <a:pt x="252416" y="601615"/>
                </a:lnTo>
                <a:lnTo>
                  <a:pt x="220122" y="579840"/>
                </a:lnTo>
                <a:lnTo>
                  <a:pt x="198354" y="547545"/>
                </a:lnTo>
                <a:lnTo>
                  <a:pt x="190373" y="508000"/>
                </a:lnTo>
                <a:lnTo>
                  <a:pt x="0" y="623925"/>
                </a:lnTo>
                <a:lnTo>
                  <a:pt x="190373" y="355600"/>
                </a:lnTo>
                <a:lnTo>
                  <a:pt x="190373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70196" y="5029200"/>
            <a:ext cx="35159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Arial"/>
                <a:cs typeface="Arial"/>
              </a:rPr>
              <a:t>Validation </a:t>
            </a:r>
            <a:r>
              <a:rPr spc="-145" dirty="0">
                <a:latin typeface="Arial"/>
                <a:cs typeface="Arial"/>
              </a:rPr>
              <a:t>messages </a:t>
            </a:r>
            <a:r>
              <a:rPr spc="-60" dirty="0">
                <a:latin typeface="Arial"/>
                <a:cs typeface="Arial"/>
              </a:rPr>
              <a:t>derived </a:t>
            </a:r>
            <a:r>
              <a:rPr spc="-20" dirty="0">
                <a:latin typeface="Arial"/>
                <a:cs typeface="Arial"/>
              </a:rPr>
              <a:t>from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the  </a:t>
            </a:r>
            <a:r>
              <a:rPr spc="-50" dirty="0">
                <a:latin typeface="Arial"/>
                <a:cs typeface="Arial"/>
              </a:rPr>
              <a:t>validation </a:t>
            </a:r>
            <a:r>
              <a:rPr spc="-65" dirty="0">
                <a:latin typeface="Arial"/>
                <a:cs typeface="Arial"/>
              </a:rPr>
              <a:t>constraints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5" dirty="0">
                <a:latin typeface="Arial"/>
                <a:cs typeface="Arial"/>
              </a:rPr>
              <a:t>model  </a:t>
            </a:r>
            <a:r>
              <a:rPr spc="-125" dirty="0">
                <a:latin typeface="Arial"/>
                <a:cs typeface="Arial"/>
              </a:rPr>
              <a:t>class.</a:t>
            </a:r>
            <a:endParaRPr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461594"/>
            <a:ext cx="6746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Data </a:t>
            </a:r>
            <a:r>
              <a:rPr spc="-145" dirty="0"/>
              <a:t>Validation </a:t>
            </a:r>
            <a:r>
              <a:rPr spc="-254" dirty="0"/>
              <a:t>– </a:t>
            </a:r>
            <a:r>
              <a:rPr spc="-185" dirty="0"/>
              <a:t>View</a:t>
            </a:r>
            <a:r>
              <a:rPr spc="-315" dirty="0"/>
              <a:t> </a:t>
            </a:r>
            <a:r>
              <a:rPr spc="-114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19212"/>
            <a:ext cx="6076950" cy="540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2291" y="3704844"/>
            <a:ext cx="4113275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7759" y="3648455"/>
            <a:ext cx="3817620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1695" y="3733800"/>
            <a:ext cx="4015104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1695" y="3733800"/>
            <a:ext cx="4015104" cy="838200"/>
          </a:xfrm>
          <a:custGeom>
            <a:avLst/>
            <a:gdLst/>
            <a:ahLst/>
            <a:cxnLst/>
            <a:rect l="l" t="t" r="r" b="b"/>
            <a:pathLst>
              <a:path w="4015104" h="838200">
                <a:moveTo>
                  <a:pt x="281304" y="139700"/>
                </a:moveTo>
                <a:lnTo>
                  <a:pt x="288421" y="95520"/>
                </a:lnTo>
                <a:lnTo>
                  <a:pt x="308241" y="57168"/>
                </a:lnTo>
                <a:lnTo>
                  <a:pt x="338473" y="26936"/>
                </a:lnTo>
                <a:lnTo>
                  <a:pt x="376825" y="7116"/>
                </a:lnTo>
                <a:lnTo>
                  <a:pt x="421004" y="0"/>
                </a:lnTo>
                <a:lnTo>
                  <a:pt x="903604" y="0"/>
                </a:lnTo>
                <a:lnTo>
                  <a:pt x="1837054" y="0"/>
                </a:lnTo>
                <a:lnTo>
                  <a:pt x="3875404" y="0"/>
                </a:lnTo>
                <a:lnTo>
                  <a:pt x="3919535" y="7116"/>
                </a:lnTo>
                <a:lnTo>
                  <a:pt x="3957881" y="26936"/>
                </a:lnTo>
                <a:lnTo>
                  <a:pt x="3988132" y="57168"/>
                </a:lnTo>
                <a:lnTo>
                  <a:pt x="4007976" y="95520"/>
                </a:lnTo>
                <a:lnTo>
                  <a:pt x="4015104" y="139700"/>
                </a:lnTo>
                <a:lnTo>
                  <a:pt x="4015104" y="349250"/>
                </a:lnTo>
                <a:lnTo>
                  <a:pt x="4015104" y="698500"/>
                </a:lnTo>
                <a:lnTo>
                  <a:pt x="4007988" y="742679"/>
                </a:lnTo>
                <a:lnTo>
                  <a:pt x="3988168" y="781031"/>
                </a:lnTo>
                <a:lnTo>
                  <a:pt x="3957936" y="811263"/>
                </a:lnTo>
                <a:lnTo>
                  <a:pt x="3919584" y="831083"/>
                </a:lnTo>
                <a:lnTo>
                  <a:pt x="3875404" y="838200"/>
                </a:lnTo>
                <a:lnTo>
                  <a:pt x="1837054" y="838200"/>
                </a:lnTo>
                <a:lnTo>
                  <a:pt x="903604" y="838200"/>
                </a:lnTo>
                <a:lnTo>
                  <a:pt x="421004" y="838200"/>
                </a:lnTo>
                <a:lnTo>
                  <a:pt x="376825" y="831083"/>
                </a:lnTo>
                <a:lnTo>
                  <a:pt x="338473" y="811263"/>
                </a:lnTo>
                <a:lnTo>
                  <a:pt x="308241" y="781031"/>
                </a:lnTo>
                <a:lnTo>
                  <a:pt x="288421" y="742679"/>
                </a:lnTo>
                <a:lnTo>
                  <a:pt x="281304" y="698500"/>
                </a:lnTo>
                <a:lnTo>
                  <a:pt x="281304" y="349250"/>
                </a:lnTo>
                <a:lnTo>
                  <a:pt x="0" y="212344"/>
                </a:lnTo>
                <a:lnTo>
                  <a:pt x="281304" y="1397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527" y="3714064"/>
            <a:ext cx="3429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Validation </a:t>
            </a:r>
            <a:r>
              <a:rPr sz="1800" spc="-140" dirty="0">
                <a:latin typeface="Arial"/>
                <a:cs typeface="Arial"/>
              </a:rPr>
              <a:t>message </a:t>
            </a:r>
            <a:r>
              <a:rPr sz="1800" spc="-60" dirty="0">
                <a:latin typeface="Arial"/>
                <a:cs typeface="Arial"/>
              </a:rPr>
              <a:t>derived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50" dirty="0">
                <a:latin typeface="Arial"/>
                <a:cs typeface="Arial"/>
              </a:rPr>
              <a:t>validation </a:t>
            </a:r>
            <a:r>
              <a:rPr sz="1800" spc="-65" dirty="0">
                <a:latin typeface="Arial"/>
                <a:cs typeface="Arial"/>
              </a:rPr>
              <a:t>constraints </a:t>
            </a:r>
            <a:r>
              <a:rPr sz="1800" spc="-70" dirty="0">
                <a:latin typeface="Arial"/>
                <a:cs typeface="Arial"/>
              </a:rPr>
              <a:t>specified </a:t>
            </a:r>
            <a:r>
              <a:rPr sz="1800" spc="-10" dirty="0">
                <a:latin typeface="Arial"/>
                <a:cs typeface="Arial"/>
              </a:rPr>
              <a:t>for 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given </a:t>
            </a:r>
            <a:r>
              <a:rPr sz="1800" spc="-60" dirty="0">
                <a:latin typeface="Arial"/>
                <a:cs typeface="Arial"/>
              </a:rPr>
              <a:t>Property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(Title)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594"/>
            <a:ext cx="6188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Data </a:t>
            </a:r>
            <a:r>
              <a:rPr spc="-145" dirty="0"/>
              <a:t>Validation </a:t>
            </a:r>
            <a:r>
              <a:rPr spc="-120" dirty="0"/>
              <a:t>-</a:t>
            </a:r>
            <a:r>
              <a:rPr spc="-360" dirty="0"/>
              <a:t>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05000"/>
            <a:ext cx="6381750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7816" y="1952244"/>
            <a:ext cx="4721352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9464" y="1941576"/>
            <a:ext cx="4460747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7473" y="1981200"/>
            <a:ext cx="4622927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7473" y="1981200"/>
            <a:ext cx="4623435" cy="381000"/>
          </a:xfrm>
          <a:custGeom>
            <a:avLst/>
            <a:gdLst/>
            <a:ahLst/>
            <a:cxnLst/>
            <a:rect l="l" t="t" r="r" b="b"/>
            <a:pathLst>
              <a:path w="4623434" h="381000">
                <a:moveTo>
                  <a:pt x="203326" y="63500"/>
                </a:moveTo>
                <a:lnTo>
                  <a:pt x="208319" y="38790"/>
                </a:lnTo>
                <a:lnTo>
                  <a:pt x="221932" y="18605"/>
                </a:lnTo>
                <a:lnTo>
                  <a:pt x="242117" y="4992"/>
                </a:lnTo>
                <a:lnTo>
                  <a:pt x="266826" y="0"/>
                </a:lnTo>
                <a:lnTo>
                  <a:pt x="939926" y="0"/>
                </a:lnTo>
                <a:lnTo>
                  <a:pt x="2044827" y="0"/>
                </a:lnTo>
                <a:lnTo>
                  <a:pt x="4559427" y="0"/>
                </a:lnTo>
                <a:lnTo>
                  <a:pt x="4584136" y="4992"/>
                </a:lnTo>
                <a:lnTo>
                  <a:pt x="4604321" y="18605"/>
                </a:lnTo>
                <a:lnTo>
                  <a:pt x="4617934" y="38790"/>
                </a:lnTo>
                <a:lnTo>
                  <a:pt x="4622927" y="63500"/>
                </a:lnTo>
                <a:lnTo>
                  <a:pt x="4622927" y="158750"/>
                </a:lnTo>
                <a:lnTo>
                  <a:pt x="4622927" y="317500"/>
                </a:lnTo>
                <a:lnTo>
                  <a:pt x="4617934" y="342209"/>
                </a:lnTo>
                <a:lnTo>
                  <a:pt x="4604321" y="362394"/>
                </a:lnTo>
                <a:lnTo>
                  <a:pt x="4584136" y="376007"/>
                </a:lnTo>
                <a:lnTo>
                  <a:pt x="4559427" y="381000"/>
                </a:lnTo>
                <a:lnTo>
                  <a:pt x="2044827" y="381000"/>
                </a:lnTo>
                <a:lnTo>
                  <a:pt x="939926" y="381000"/>
                </a:lnTo>
                <a:lnTo>
                  <a:pt x="266826" y="381000"/>
                </a:lnTo>
                <a:lnTo>
                  <a:pt x="242117" y="376007"/>
                </a:lnTo>
                <a:lnTo>
                  <a:pt x="221932" y="362394"/>
                </a:lnTo>
                <a:lnTo>
                  <a:pt x="208319" y="342209"/>
                </a:lnTo>
                <a:lnTo>
                  <a:pt x="203326" y="317500"/>
                </a:lnTo>
                <a:lnTo>
                  <a:pt x="203326" y="158750"/>
                </a:lnTo>
                <a:lnTo>
                  <a:pt x="0" y="106807"/>
                </a:lnTo>
                <a:lnTo>
                  <a:pt x="203326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37485" y="2006853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HttpGet </a:t>
            </a:r>
            <a:r>
              <a:rPr sz="1800" spc="-40" dirty="0">
                <a:latin typeface="Arial"/>
                <a:cs typeface="Arial"/>
              </a:rPr>
              <a:t>method </a:t>
            </a:r>
            <a:r>
              <a:rPr sz="1800" spc="-100" dirty="0">
                <a:latin typeface="Arial"/>
                <a:cs typeface="Arial"/>
              </a:rPr>
              <a:t>displays </a:t>
            </a:r>
            <a:r>
              <a:rPr sz="1800" spc="-10" dirty="0">
                <a:latin typeface="Arial"/>
                <a:cs typeface="Arial"/>
              </a:rPr>
              <a:t>initial </a:t>
            </a:r>
            <a:r>
              <a:rPr sz="1800" spc="-110" dirty="0">
                <a:latin typeface="Arial"/>
                <a:cs typeface="Arial"/>
              </a:rPr>
              <a:t>Create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form.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6564" y="3095244"/>
            <a:ext cx="5213603" cy="478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0507" y="3084576"/>
            <a:ext cx="4821936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75204" y="3124200"/>
            <a:ext cx="5116195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5204" y="3124200"/>
            <a:ext cx="5116195" cy="381000"/>
          </a:xfrm>
          <a:custGeom>
            <a:avLst/>
            <a:gdLst/>
            <a:ahLst/>
            <a:cxnLst/>
            <a:rect l="l" t="t" r="r" b="b"/>
            <a:pathLst>
              <a:path w="5116195" h="381000">
                <a:moveTo>
                  <a:pt x="239394" y="63500"/>
                </a:moveTo>
                <a:lnTo>
                  <a:pt x="244387" y="38790"/>
                </a:lnTo>
                <a:lnTo>
                  <a:pt x="258000" y="18605"/>
                </a:lnTo>
                <a:lnTo>
                  <a:pt x="278185" y="4992"/>
                </a:lnTo>
                <a:lnTo>
                  <a:pt x="302894" y="0"/>
                </a:lnTo>
                <a:lnTo>
                  <a:pt x="1052195" y="0"/>
                </a:lnTo>
                <a:lnTo>
                  <a:pt x="2271395" y="0"/>
                </a:lnTo>
                <a:lnTo>
                  <a:pt x="5052695" y="0"/>
                </a:lnTo>
                <a:lnTo>
                  <a:pt x="5077404" y="4992"/>
                </a:lnTo>
                <a:lnTo>
                  <a:pt x="5097589" y="18605"/>
                </a:lnTo>
                <a:lnTo>
                  <a:pt x="5111202" y="38790"/>
                </a:lnTo>
                <a:lnTo>
                  <a:pt x="5116195" y="63500"/>
                </a:lnTo>
                <a:lnTo>
                  <a:pt x="5116195" y="222250"/>
                </a:lnTo>
                <a:lnTo>
                  <a:pt x="5116195" y="317500"/>
                </a:lnTo>
                <a:lnTo>
                  <a:pt x="5111202" y="342209"/>
                </a:lnTo>
                <a:lnTo>
                  <a:pt x="5097589" y="362394"/>
                </a:lnTo>
                <a:lnTo>
                  <a:pt x="5077404" y="376007"/>
                </a:lnTo>
                <a:lnTo>
                  <a:pt x="5052695" y="381000"/>
                </a:lnTo>
                <a:lnTo>
                  <a:pt x="2271395" y="381000"/>
                </a:lnTo>
                <a:lnTo>
                  <a:pt x="1052195" y="381000"/>
                </a:lnTo>
                <a:lnTo>
                  <a:pt x="302894" y="381000"/>
                </a:lnTo>
                <a:lnTo>
                  <a:pt x="278185" y="376007"/>
                </a:lnTo>
                <a:lnTo>
                  <a:pt x="258000" y="362394"/>
                </a:lnTo>
                <a:lnTo>
                  <a:pt x="244387" y="342209"/>
                </a:lnTo>
                <a:lnTo>
                  <a:pt x="239394" y="317500"/>
                </a:lnTo>
                <a:lnTo>
                  <a:pt x="0" y="379729"/>
                </a:lnTo>
                <a:lnTo>
                  <a:pt x="239394" y="222250"/>
                </a:lnTo>
                <a:lnTo>
                  <a:pt x="239394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0092" y="3781044"/>
            <a:ext cx="3884676" cy="478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464" y="3770376"/>
            <a:ext cx="3468624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8732" y="3810000"/>
            <a:ext cx="3787267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8732" y="3810000"/>
            <a:ext cx="3787775" cy="381000"/>
          </a:xfrm>
          <a:custGeom>
            <a:avLst/>
            <a:gdLst/>
            <a:ahLst/>
            <a:cxnLst/>
            <a:rect l="l" t="t" r="r" b="b"/>
            <a:pathLst>
              <a:path w="3787775" h="381000">
                <a:moveTo>
                  <a:pt x="205867" y="63500"/>
                </a:moveTo>
                <a:lnTo>
                  <a:pt x="210859" y="38790"/>
                </a:lnTo>
                <a:lnTo>
                  <a:pt x="224472" y="18605"/>
                </a:lnTo>
                <a:lnTo>
                  <a:pt x="244657" y="4992"/>
                </a:lnTo>
                <a:lnTo>
                  <a:pt x="269367" y="0"/>
                </a:lnTo>
                <a:lnTo>
                  <a:pt x="802767" y="0"/>
                </a:lnTo>
                <a:lnTo>
                  <a:pt x="1698117" y="0"/>
                </a:lnTo>
                <a:lnTo>
                  <a:pt x="3723767" y="0"/>
                </a:lnTo>
                <a:lnTo>
                  <a:pt x="3748476" y="4992"/>
                </a:lnTo>
                <a:lnTo>
                  <a:pt x="3768661" y="18605"/>
                </a:lnTo>
                <a:lnTo>
                  <a:pt x="3782274" y="38790"/>
                </a:lnTo>
                <a:lnTo>
                  <a:pt x="3787267" y="63500"/>
                </a:lnTo>
                <a:lnTo>
                  <a:pt x="3787267" y="158750"/>
                </a:lnTo>
                <a:lnTo>
                  <a:pt x="3787267" y="317500"/>
                </a:lnTo>
                <a:lnTo>
                  <a:pt x="3782274" y="342209"/>
                </a:lnTo>
                <a:lnTo>
                  <a:pt x="3768661" y="362394"/>
                </a:lnTo>
                <a:lnTo>
                  <a:pt x="3748476" y="376007"/>
                </a:lnTo>
                <a:lnTo>
                  <a:pt x="3723767" y="381000"/>
                </a:lnTo>
                <a:lnTo>
                  <a:pt x="1698117" y="381000"/>
                </a:lnTo>
                <a:lnTo>
                  <a:pt x="802767" y="381000"/>
                </a:lnTo>
                <a:lnTo>
                  <a:pt x="269367" y="381000"/>
                </a:lnTo>
                <a:lnTo>
                  <a:pt x="244657" y="376007"/>
                </a:lnTo>
                <a:lnTo>
                  <a:pt x="224472" y="362394"/>
                </a:lnTo>
                <a:lnTo>
                  <a:pt x="210859" y="342209"/>
                </a:lnTo>
                <a:lnTo>
                  <a:pt x="205867" y="317500"/>
                </a:lnTo>
                <a:lnTo>
                  <a:pt x="205867" y="158750"/>
                </a:lnTo>
                <a:lnTo>
                  <a:pt x="0" y="93091"/>
                </a:lnTo>
                <a:lnTo>
                  <a:pt x="205867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08529" y="3150234"/>
            <a:ext cx="448691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HttpPost </a:t>
            </a:r>
            <a:r>
              <a:rPr sz="1800" spc="-40" dirty="0">
                <a:latin typeface="Arial"/>
                <a:cs typeface="Arial"/>
              </a:rPr>
              <a:t>method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10" dirty="0">
                <a:latin typeface="Arial"/>
                <a:cs typeface="Arial"/>
              </a:rPr>
              <a:t>does </a:t>
            </a:r>
            <a:r>
              <a:rPr sz="1800" spc="-75" dirty="0">
                <a:latin typeface="Arial"/>
                <a:cs typeface="Arial"/>
              </a:rPr>
              <a:t>create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5" dirty="0">
                <a:latin typeface="Arial"/>
                <a:cs typeface="Arial"/>
              </a:rPr>
              <a:t>new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170"/>
              </a:spcBef>
            </a:pPr>
            <a:r>
              <a:rPr sz="1800" spc="-95" dirty="0">
                <a:latin typeface="Arial"/>
                <a:cs typeface="Arial"/>
              </a:rPr>
              <a:t>Server-side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45" dirty="0">
                <a:latin typeface="Arial"/>
                <a:cs typeface="Arial"/>
              </a:rPr>
              <a:t>validation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check.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32" y="461594"/>
            <a:ext cx="502278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DataType 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66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379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Provide only hits for the view engine  to format the data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Date, Time, PhoneNumber, EmailAddress,…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Automatic provision of type specific features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e.g. “mailto: ...” link for EmailAddress</a:t>
            </a:r>
            <a:endParaRPr sz="2800">
              <a:latin typeface="Arial"/>
              <a:cs typeface="Arial"/>
            </a:endParaRPr>
          </a:p>
          <a:p>
            <a:pPr marL="355600" marR="231457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Do NOT provide any Validation  (just presentation hints)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294350" cy="365125"/>
          </a:xfrm>
        </p:spPr>
        <p:txBody>
          <a:bodyPr/>
          <a:lstStyle/>
          <a:p>
            <a:fld id="{DACB2424-C349-4C6F-AD36-637FE72F0DB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461594"/>
            <a:ext cx="5916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DisplayFormat</a:t>
            </a:r>
            <a:r>
              <a:rPr spc="-280" dirty="0"/>
              <a:t> </a:t>
            </a:r>
            <a:r>
              <a:rPr spc="-90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59904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Used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75" dirty="0">
                <a:latin typeface="Arial"/>
                <a:cs typeface="Arial"/>
              </a:rPr>
              <a:t>explicitly </a:t>
            </a:r>
            <a:r>
              <a:rPr sz="3200" spc="-140" dirty="0">
                <a:latin typeface="Arial"/>
                <a:cs typeface="Arial"/>
              </a:rPr>
              <a:t>specify </a:t>
            </a:r>
            <a:r>
              <a:rPr sz="3200" spc="-45" dirty="0">
                <a:latin typeface="Arial"/>
                <a:cs typeface="Arial"/>
              </a:rPr>
              <a:t>format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Example: </a:t>
            </a:r>
            <a:r>
              <a:rPr sz="3200" spc="-85" dirty="0">
                <a:latin typeface="Arial"/>
                <a:cs typeface="Arial"/>
              </a:rPr>
              <a:t>redefining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default </a:t>
            </a:r>
            <a:r>
              <a:rPr sz="3200" spc="-105" dirty="0">
                <a:latin typeface="Arial"/>
                <a:cs typeface="Arial"/>
              </a:rPr>
              <a:t>date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format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597" y="2826397"/>
            <a:ext cx="8375015" cy="678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3810000"/>
            <a:ext cx="4057650" cy="254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1647" y="4898135"/>
            <a:ext cx="4008120" cy="733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7991" y="4890515"/>
            <a:ext cx="3459479" cy="704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0923" y="4927346"/>
            <a:ext cx="3910076" cy="6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0923" y="4927346"/>
            <a:ext cx="3910329" cy="635635"/>
          </a:xfrm>
          <a:custGeom>
            <a:avLst/>
            <a:gdLst/>
            <a:ahLst/>
            <a:cxnLst/>
            <a:rect l="l" t="t" r="r" b="b"/>
            <a:pathLst>
              <a:path w="3910329" h="635635">
                <a:moveTo>
                  <a:pt x="328675" y="127253"/>
                </a:moveTo>
                <a:lnTo>
                  <a:pt x="336657" y="87697"/>
                </a:lnTo>
                <a:lnTo>
                  <a:pt x="358425" y="55403"/>
                </a:lnTo>
                <a:lnTo>
                  <a:pt x="390719" y="33635"/>
                </a:lnTo>
                <a:lnTo>
                  <a:pt x="430275" y="25653"/>
                </a:lnTo>
                <a:lnTo>
                  <a:pt x="925576" y="25653"/>
                </a:lnTo>
                <a:lnTo>
                  <a:pt x="1820926" y="25653"/>
                </a:lnTo>
                <a:lnTo>
                  <a:pt x="3808476" y="25653"/>
                </a:lnTo>
                <a:lnTo>
                  <a:pt x="3848032" y="33635"/>
                </a:lnTo>
                <a:lnTo>
                  <a:pt x="3880326" y="55403"/>
                </a:lnTo>
                <a:lnTo>
                  <a:pt x="3902094" y="87697"/>
                </a:lnTo>
                <a:lnTo>
                  <a:pt x="3910076" y="127253"/>
                </a:lnTo>
                <a:lnTo>
                  <a:pt x="3910076" y="279653"/>
                </a:lnTo>
                <a:lnTo>
                  <a:pt x="3910076" y="533653"/>
                </a:lnTo>
                <a:lnTo>
                  <a:pt x="3902094" y="573210"/>
                </a:lnTo>
                <a:lnTo>
                  <a:pt x="3880326" y="605504"/>
                </a:lnTo>
                <a:lnTo>
                  <a:pt x="3848032" y="627272"/>
                </a:lnTo>
                <a:lnTo>
                  <a:pt x="3808476" y="635253"/>
                </a:lnTo>
                <a:lnTo>
                  <a:pt x="1820926" y="635253"/>
                </a:lnTo>
                <a:lnTo>
                  <a:pt x="925576" y="635253"/>
                </a:lnTo>
                <a:lnTo>
                  <a:pt x="430275" y="635253"/>
                </a:lnTo>
                <a:lnTo>
                  <a:pt x="390719" y="627272"/>
                </a:lnTo>
                <a:lnTo>
                  <a:pt x="358425" y="605504"/>
                </a:lnTo>
                <a:lnTo>
                  <a:pt x="336657" y="573210"/>
                </a:lnTo>
                <a:lnTo>
                  <a:pt x="328675" y="533653"/>
                </a:lnTo>
                <a:lnTo>
                  <a:pt x="328675" y="279653"/>
                </a:lnTo>
                <a:lnTo>
                  <a:pt x="0" y="0"/>
                </a:lnTo>
                <a:lnTo>
                  <a:pt x="328675" y="127253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5123" y="4956429"/>
            <a:ext cx="3070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It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possible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75" dirty="0">
                <a:latin typeface="Arial"/>
                <a:cs typeface="Arial"/>
              </a:rPr>
              <a:t>specify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validation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properties </a:t>
            </a:r>
            <a:r>
              <a:rPr sz="1800" spc="-30" dirty="0">
                <a:latin typeface="Arial"/>
                <a:cs typeface="Arial"/>
              </a:rPr>
              <a:t>in </a:t>
            </a:r>
            <a:r>
              <a:rPr sz="1800" spc="-75" dirty="0">
                <a:latin typeface="Arial"/>
                <a:cs typeface="Arial"/>
              </a:rPr>
              <a:t>one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line!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461594"/>
            <a:ext cx="6191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Search </a:t>
            </a:r>
            <a:r>
              <a:rPr spc="-50" dirty="0"/>
              <a:t>form </a:t>
            </a:r>
            <a:r>
              <a:rPr spc="-254" dirty="0"/>
              <a:t>–</a:t>
            </a:r>
            <a:r>
              <a:rPr spc="-365" dirty="0"/>
              <a:t> </a:t>
            </a:r>
            <a:r>
              <a:rPr spc="-165" dirty="0"/>
              <a:t>Index.cshtml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371600"/>
            <a:ext cx="5314950" cy="516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4032" y="2790444"/>
            <a:ext cx="2993136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3947" y="2779776"/>
            <a:ext cx="2811779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2800" y="2819400"/>
            <a:ext cx="2895600" cy="5316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2819400"/>
            <a:ext cx="2895600" cy="532130"/>
          </a:xfrm>
          <a:custGeom>
            <a:avLst/>
            <a:gdLst/>
            <a:ahLst/>
            <a:cxnLst/>
            <a:rect l="l" t="t" r="r" b="b"/>
            <a:pathLst>
              <a:path w="2895600" h="532129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832100" y="0"/>
                </a:lnTo>
                <a:lnTo>
                  <a:pt x="2856809" y="4992"/>
                </a:lnTo>
                <a:lnTo>
                  <a:pt x="2876994" y="18605"/>
                </a:lnTo>
                <a:lnTo>
                  <a:pt x="2890607" y="38790"/>
                </a:lnTo>
                <a:lnTo>
                  <a:pt x="2895600" y="63500"/>
                </a:lnTo>
                <a:lnTo>
                  <a:pt x="2895600" y="222250"/>
                </a:lnTo>
                <a:lnTo>
                  <a:pt x="2895600" y="317500"/>
                </a:lnTo>
                <a:lnTo>
                  <a:pt x="2890607" y="342209"/>
                </a:lnTo>
                <a:lnTo>
                  <a:pt x="2876994" y="362394"/>
                </a:lnTo>
                <a:lnTo>
                  <a:pt x="2856809" y="376007"/>
                </a:lnTo>
                <a:lnTo>
                  <a:pt x="2832100" y="381000"/>
                </a:lnTo>
                <a:lnTo>
                  <a:pt x="1206500" y="381000"/>
                </a:lnTo>
                <a:lnTo>
                  <a:pt x="172212" y="531622"/>
                </a:lnTo>
                <a:lnTo>
                  <a:pt x="4826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699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1969" y="2845434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Enter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text filtering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33" y="461594"/>
            <a:ext cx="6026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View/Controller </a:t>
            </a:r>
            <a:r>
              <a:rPr spc="-254" dirty="0"/>
              <a:t>–</a:t>
            </a:r>
            <a:r>
              <a:rPr spc="-380" dirty="0"/>
              <a:t> </a:t>
            </a:r>
            <a:r>
              <a:rPr spc="-300" dirty="0"/>
              <a:t>changes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81200"/>
            <a:ext cx="4501261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200" y="2057400"/>
            <a:ext cx="4543425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1495044"/>
            <a:ext cx="1773936" cy="656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" y="1484375"/>
            <a:ext cx="1764792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524000"/>
            <a:ext cx="1676400" cy="5589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524000"/>
            <a:ext cx="1676400" cy="559435"/>
          </a:xfrm>
          <a:custGeom>
            <a:avLst/>
            <a:gdLst/>
            <a:ahLst/>
            <a:cxnLst/>
            <a:rect l="l" t="t" r="r" b="b"/>
            <a:pathLst>
              <a:path w="1676400" h="559435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279400" y="0"/>
                </a:lnTo>
                <a:lnTo>
                  <a:pt x="698500" y="0"/>
                </a:lnTo>
                <a:lnTo>
                  <a:pt x="1612900" y="0"/>
                </a:lnTo>
                <a:lnTo>
                  <a:pt x="1637609" y="4992"/>
                </a:lnTo>
                <a:lnTo>
                  <a:pt x="1657794" y="18605"/>
                </a:lnTo>
                <a:lnTo>
                  <a:pt x="1671407" y="38790"/>
                </a:lnTo>
                <a:lnTo>
                  <a:pt x="1676400" y="63500"/>
                </a:lnTo>
                <a:lnTo>
                  <a:pt x="1676400" y="222250"/>
                </a:lnTo>
                <a:lnTo>
                  <a:pt x="1676400" y="317500"/>
                </a:lnTo>
                <a:lnTo>
                  <a:pt x="1671407" y="342209"/>
                </a:lnTo>
                <a:lnTo>
                  <a:pt x="1657794" y="362394"/>
                </a:lnTo>
                <a:lnTo>
                  <a:pt x="1637609" y="376007"/>
                </a:lnTo>
                <a:lnTo>
                  <a:pt x="1612900" y="381000"/>
                </a:lnTo>
                <a:lnTo>
                  <a:pt x="698500" y="381000"/>
                </a:lnTo>
                <a:lnTo>
                  <a:pt x="376212" y="558926"/>
                </a:lnTo>
                <a:lnTo>
                  <a:pt x="2794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222250"/>
                </a:lnTo>
                <a:lnTo>
                  <a:pt x="0" y="635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9221" y="1549653"/>
            <a:ext cx="143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View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(changes)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832" y="1342644"/>
            <a:ext cx="3755136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2184" y="1271016"/>
            <a:ext cx="3509771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1371600"/>
            <a:ext cx="3657600" cy="733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1371600"/>
            <a:ext cx="3657600" cy="733425"/>
          </a:xfrm>
          <a:custGeom>
            <a:avLst/>
            <a:gdLst/>
            <a:ahLst/>
            <a:cxnLst/>
            <a:rect l="l" t="t" r="r" b="b"/>
            <a:pathLst>
              <a:path w="3657600" h="733425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133600" y="0"/>
                </a:lnTo>
                <a:lnTo>
                  <a:pt x="3048000" y="0"/>
                </a:lnTo>
                <a:lnTo>
                  <a:pt x="3568700" y="0"/>
                </a:lnTo>
                <a:lnTo>
                  <a:pt x="3603325" y="6979"/>
                </a:lnTo>
                <a:lnTo>
                  <a:pt x="3631580" y="26019"/>
                </a:lnTo>
                <a:lnTo>
                  <a:pt x="3650620" y="54274"/>
                </a:lnTo>
                <a:lnTo>
                  <a:pt x="3657600" y="88900"/>
                </a:lnTo>
                <a:lnTo>
                  <a:pt x="3657600" y="311150"/>
                </a:lnTo>
                <a:lnTo>
                  <a:pt x="3657600" y="444500"/>
                </a:lnTo>
                <a:lnTo>
                  <a:pt x="3650620" y="479125"/>
                </a:lnTo>
                <a:lnTo>
                  <a:pt x="3631580" y="507380"/>
                </a:lnTo>
                <a:lnTo>
                  <a:pt x="3603325" y="526420"/>
                </a:lnTo>
                <a:lnTo>
                  <a:pt x="3568700" y="533400"/>
                </a:lnTo>
                <a:lnTo>
                  <a:pt x="3048000" y="533400"/>
                </a:lnTo>
                <a:lnTo>
                  <a:pt x="1969389" y="733425"/>
                </a:lnTo>
                <a:lnTo>
                  <a:pt x="21336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49315" y="1336294"/>
            <a:ext cx="312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Controller </a:t>
            </a:r>
            <a:r>
              <a:rPr sz="1800" spc="-105" dirty="0">
                <a:latin typeface="Arial"/>
                <a:cs typeface="Arial"/>
              </a:rPr>
              <a:t>– changed </a:t>
            </a:r>
            <a:r>
              <a:rPr sz="1800" spc="-70" dirty="0">
                <a:latin typeface="Arial"/>
                <a:cs typeface="Arial"/>
              </a:rPr>
              <a:t>signature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1211" y="1610614"/>
            <a:ext cx="1739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method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Index.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41364" y="2257044"/>
            <a:ext cx="2775204" cy="707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2071" y="2223516"/>
            <a:ext cx="2407920" cy="704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9878" y="2286000"/>
            <a:ext cx="2677922" cy="609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9878" y="2286000"/>
            <a:ext cx="2678430" cy="609600"/>
          </a:xfrm>
          <a:custGeom>
            <a:avLst/>
            <a:gdLst/>
            <a:ahLst/>
            <a:cxnLst/>
            <a:rect l="l" t="t" r="r" b="b"/>
            <a:pathLst>
              <a:path w="2678429" h="609600">
                <a:moveTo>
                  <a:pt x="239522" y="101600"/>
                </a:moveTo>
                <a:lnTo>
                  <a:pt x="247503" y="62043"/>
                </a:lnTo>
                <a:lnTo>
                  <a:pt x="269271" y="29749"/>
                </a:lnTo>
                <a:lnTo>
                  <a:pt x="301565" y="7981"/>
                </a:lnTo>
                <a:lnTo>
                  <a:pt x="341122" y="0"/>
                </a:lnTo>
                <a:lnTo>
                  <a:pt x="645922" y="0"/>
                </a:lnTo>
                <a:lnTo>
                  <a:pt x="1255522" y="0"/>
                </a:lnTo>
                <a:lnTo>
                  <a:pt x="2576322" y="0"/>
                </a:lnTo>
                <a:lnTo>
                  <a:pt x="2615878" y="7981"/>
                </a:lnTo>
                <a:lnTo>
                  <a:pt x="2648172" y="29749"/>
                </a:lnTo>
                <a:lnTo>
                  <a:pt x="2669940" y="62043"/>
                </a:lnTo>
                <a:lnTo>
                  <a:pt x="2677922" y="101600"/>
                </a:lnTo>
                <a:lnTo>
                  <a:pt x="2677922" y="254000"/>
                </a:lnTo>
                <a:lnTo>
                  <a:pt x="2677922" y="508000"/>
                </a:lnTo>
                <a:lnTo>
                  <a:pt x="2669940" y="547556"/>
                </a:lnTo>
                <a:lnTo>
                  <a:pt x="2648172" y="579850"/>
                </a:lnTo>
                <a:lnTo>
                  <a:pt x="2615878" y="601618"/>
                </a:lnTo>
                <a:lnTo>
                  <a:pt x="2576322" y="609600"/>
                </a:lnTo>
                <a:lnTo>
                  <a:pt x="1255522" y="609600"/>
                </a:lnTo>
                <a:lnTo>
                  <a:pt x="645922" y="609600"/>
                </a:lnTo>
                <a:lnTo>
                  <a:pt x="341122" y="609600"/>
                </a:lnTo>
                <a:lnTo>
                  <a:pt x="301565" y="601618"/>
                </a:lnTo>
                <a:lnTo>
                  <a:pt x="269271" y="579850"/>
                </a:lnTo>
                <a:lnTo>
                  <a:pt x="247503" y="547556"/>
                </a:lnTo>
                <a:lnTo>
                  <a:pt x="239522" y="508000"/>
                </a:lnTo>
                <a:lnTo>
                  <a:pt x="239522" y="254000"/>
                </a:lnTo>
                <a:lnTo>
                  <a:pt x="0" y="210312"/>
                </a:lnTo>
                <a:lnTo>
                  <a:pt x="239522" y="1016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9457" y="2289175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LINQ </a:t>
            </a:r>
            <a:r>
              <a:rPr sz="1800" spc="-55" dirty="0">
                <a:latin typeface="Arial"/>
                <a:cs typeface="Arial"/>
              </a:rPr>
              <a:t>query </a:t>
            </a:r>
            <a:r>
              <a:rPr sz="1800" spc="-20" dirty="0">
                <a:latin typeface="Arial"/>
                <a:cs typeface="Arial"/>
              </a:rPr>
              <a:t>definition  </a:t>
            </a:r>
            <a:r>
              <a:rPr sz="1800" spc="-175" dirty="0">
                <a:latin typeface="Arial"/>
                <a:cs typeface="Arial"/>
              </a:rPr>
              <a:t>(NOT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execution!)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5832" y="3453384"/>
            <a:ext cx="2154936" cy="5775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0403" y="3579876"/>
            <a:ext cx="2144268" cy="429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3482975"/>
            <a:ext cx="2057400" cy="4794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0" y="3482975"/>
            <a:ext cx="2057400" cy="479425"/>
          </a:xfrm>
          <a:custGeom>
            <a:avLst/>
            <a:gdLst/>
            <a:ahLst/>
            <a:cxnLst/>
            <a:rect l="l" t="t" r="r" b="b"/>
            <a:pathLst>
              <a:path w="2057400" h="479425">
                <a:moveTo>
                  <a:pt x="0" y="225425"/>
                </a:moveTo>
                <a:lnTo>
                  <a:pt x="3990" y="205646"/>
                </a:lnTo>
                <a:lnTo>
                  <a:pt x="14874" y="189499"/>
                </a:lnTo>
                <a:lnTo>
                  <a:pt x="31021" y="178615"/>
                </a:lnTo>
                <a:lnTo>
                  <a:pt x="50800" y="174625"/>
                </a:lnTo>
                <a:lnTo>
                  <a:pt x="342900" y="174625"/>
                </a:lnTo>
                <a:lnTo>
                  <a:pt x="253365" y="0"/>
                </a:lnTo>
                <a:lnTo>
                  <a:pt x="857250" y="174625"/>
                </a:lnTo>
                <a:lnTo>
                  <a:pt x="2006600" y="174625"/>
                </a:lnTo>
                <a:lnTo>
                  <a:pt x="2026378" y="178615"/>
                </a:lnTo>
                <a:lnTo>
                  <a:pt x="2042525" y="189499"/>
                </a:lnTo>
                <a:lnTo>
                  <a:pt x="2053409" y="205646"/>
                </a:lnTo>
                <a:lnTo>
                  <a:pt x="2057400" y="225425"/>
                </a:lnTo>
                <a:lnTo>
                  <a:pt x="2057400" y="301625"/>
                </a:lnTo>
                <a:lnTo>
                  <a:pt x="2057400" y="428625"/>
                </a:lnTo>
                <a:lnTo>
                  <a:pt x="2053409" y="448403"/>
                </a:lnTo>
                <a:lnTo>
                  <a:pt x="2042525" y="464550"/>
                </a:lnTo>
                <a:lnTo>
                  <a:pt x="2026378" y="475434"/>
                </a:lnTo>
                <a:lnTo>
                  <a:pt x="2006600" y="479425"/>
                </a:lnTo>
                <a:lnTo>
                  <a:pt x="857250" y="479425"/>
                </a:lnTo>
                <a:lnTo>
                  <a:pt x="342900" y="479425"/>
                </a:lnTo>
                <a:lnTo>
                  <a:pt x="50800" y="479425"/>
                </a:lnTo>
                <a:lnTo>
                  <a:pt x="31021" y="475434"/>
                </a:lnTo>
                <a:lnTo>
                  <a:pt x="14874" y="464550"/>
                </a:lnTo>
                <a:lnTo>
                  <a:pt x="3990" y="448403"/>
                </a:lnTo>
                <a:lnTo>
                  <a:pt x="0" y="428625"/>
                </a:lnTo>
                <a:lnTo>
                  <a:pt x="0" y="301625"/>
                </a:lnTo>
                <a:lnTo>
                  <a:pt x="0" y="225425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48171" y="3645484"/>
            <a:ext cx="1809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/>
                <a:cs typeface="Arial"/>
              </a:rPr>
              <a:t>Lambda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3832" y="3476244"/>
            <a:ext cx="1850136" cy="7985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4688" y="3404615"/>
            <a:ext cx="1868424" cy="704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2600" y="3505200"/>
            <a:ext cx="1752600" cy="7006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3505200"/>
            <a:ext cx="1752600" cy="701040"/>
          </a:xfrm>
          <a:custGeom>
            <a:avLst/>
            <a:gdLst/>
            <a:ahLst/>
            <a:cxnLst/>
            <a:rect l="l" t="t" r="r" b="b"/>
            <a:pathLst>
              <a:path w="1752600" h="701039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63700" y="0"/>
                </a:lnTo>
                <a:lnTo>
                  <a:pt x="1698325" y="6979"/>
                </a:lnTo>
                <a:lnTo>
                  <a:pt x="1726580" y="26019"/>
                </a:lnTo>
                <a:lnTo>
                  <a:pt x="1745620" y="54274"/>
                </a:lnTo>
                <a:lnTo>
                  <a:pt x="1752600" y="88900"/>
                </a:lnTo>
                <a:lnTo>
                  <a:pt x="1752600" y="311150"/>
                </a:lnTo>
                <a:lnTo>
                  <a:pt x="1752600" y="444500"/>
                </a:lnTo>
                <a:lnTo>
                  <a:pt x="1745620" y="479125"/>
                </a:lnTo>
                <a:lnTo>
                  <a:pt x="1726580" y="507380"/>
                </a:lnTo>
                <a:lnTo>
                  <a:pt x="1698325" y="526420"/>
                </a:lnTo>
                <a:lnTo>
                  <a:pt x="1663700" y="533400"/>
                </a:lnTo>
                <a:lnTo>
                  <a:pt x="730250" y="533400"/>
                </a:lnTo>
                <a:lnTo>
                  <a:pt x="794512" y="700658"/>
                </a:lnTo>
                <a:lnTo>
                  <a:pt x="2921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1566" y="3470275"/>
            <a:ext cx="1534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Default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method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210" dirty="0">
                <a:latin typeface="Arial"/>
                <a:cs typeface="Arial"/>
              </a:rPr>
              <a:t> POST!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83479" y="4953000"/>
            <a:ext cx="4084320" cy="304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56632" y="4314444"/>
            <a:ext cx="3526536" cy="7711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8823" y="4242815"/>
            <a:ext cx="3555491" cy="7040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05400" y="4343400"/>
            <a:ext cx="3429000" cy="67335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05400" y="4343400"/>
            <a:ext cx="3429000" cy="673735"/>
          </a:xfrm>
          <a:custGeom>
            <a:avLst/>
            <a:gdLst/>
            <a:ahLst/>
            <a:cxnLst/>
            <a:rect l="l" t="t" r="r" b="b"/>
            <a:pathLst>
              <a:path w="3429000" h="673735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2000250" y="0"/>
                </a:lnTo>
                <a:lnTo>
                  <a:pt x="2857500" y="0"/>
                </a:lnTo>
                <a:lnTo>
                  <a:pt x="3340100" y="0"/>
                </a:lnTo>
                <a:lnTo>
                  <a:pt x="3374725" y="6979"/>
                </a:lnTo>
                <a:lnTo>
                  <a:pt x="3402980" y="26019"/>
                </a:lnTo>
                <a:lnTo>
                  <a:pt x="3422020" y="54274"/>
                </a:lnTo>
                <a:lnTo>
                  <a:pt x="3429000" y="88900"/>
                </a:lnTo>
                <a:lnTo>
                  <a:pt x="3429000" y="311150"/>
                </a:lnTo>
                <a:lnTo>
                  <a:pt x="3429000" y="444500"/>
                </a:lnTo>
                <a:lnTo>
                  <a:pt x="3422020" y="479125"/>
                </a:lnTo>
                <a:lnTo>
                  <a:pt x="3402980" y="507380"/>
                </a:lnTo>
                <a:lnTo>
                  <a:pt x="3374725" y="526420"/>
                </a:lnTo>
                <a:lnTo>
                  <a:pt x="3340100" y="533400"/>
                </a:lnTo>
                <a:lnTo>
                  <a:pt x="2857500" y="533400"/>
                </a:lnTo>
                <a:lnTo>
                  <a:pt x="1902332" y="673354"/>
                </a:lnTo>
                <a:lnTo>
                  <a:pt x="200025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35955" y="4308729"/>
            <a:ext cx="316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 marR="5080" indent="-391795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Use </a:t>
            </a:r>
            <a:r>
              <a:rPr sz="1800" spc="-50" dirty="0">
                <a:latin typeface="Arial"/>
                <a:cs typeface="Arial"/>
              </a:rPr>
              <a:t>overriden </a:t>
            </a:r>
            <a:r>
              <a:rPr sz="1800" spc="-105" dirty="0">
                <a:latin typeface="Arial"/>
                <a:cs typeface="Arial"/>
              </a:rPr>
              <a:t>BeginForm </a:t>
            </a:r>
            <a:r>
              <a:rPr sz="1800" spc="-40" dirty="0">
                <a:latin typeface="Arial"/>
                <a:cs typeface="Arial"/>
              </a:rPr>
              <a:t>method 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60" dirty="0">
                <a:latin typeface="Arial"/>
                <a:cs typeface="Arial"/>
              </a:rPr>
              <a:t>force </a:t>
            </a:r>
            <a:r>
              <a:rPr sz="1800" spc="-50" dirty="0">
                <a:latin typeface="Arial"/>
                <a:cs typeface="Arial"/>
              </a:rPr>
              <a:t>HttpGet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295400" y="5438775"/>
            <a:ext cx="6477000" cy="9620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461594"/>
            <a:ext cx="685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Searching </a:t>
            </a:r>
            <a:r>
              <a:rPr spc="-200" dirty="0"/>
              <a:t>movies </a:t>
            </a:r>
            <a:r>
              <a:rPr spc="-254" dirty="0"/>
              <a:t>– </a:t>
            </a:r>
            <a:r>
              <a:rPr spc="-580" dirty="0"/>
              <a:t>URL</a:t>
            </a:r>
            <a:r>
              <a:rPr spc="-305" dirty="0"/>
              <a:t> </a:t>
            </a:r>
            <a:r>
              <a:rPr spc="-130" dirty="0"/>
              <a:t>query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133600"/>
            <a:ext cx="3844036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133600"/>
            <a:ext cx="3844036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0032" y="1876044"/>
            <a:ext cx="1545336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2327" y="1903476"/>
            <a:ext cx="137922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1905000"/>
            <a:ext cx="1447800" cy="600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1905000"/>
            <a:ext cx="1447800" cy="600710"/>
          </a:xfrm>
          <a:custGeom>
            <a:avLst/>
            <a:gdLst/>
            <a:ahLst/>
            <a:cxnLst/>
            <a:rect l="l" t="t" r="r" b="b"/>
            <a:pathLst>
              <a:path w="1447800" h="60071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41300" y="0"/>
                </a:lnTo>
                <a:lnTo>
                  <a:pt x="603250" y="0"/>
                </a:lnTo>
                <a:lnTo>
                  <a:pt x="1371600" y="0"/>
                </a:lnTo>
                <a:lnTo>
                  <a:pt x="1401240" y="5994"/>
                </a:lnTo>
                <a:lnTo>
                  <a:pt x="1425463" y="22336"/>
                </a:lnTo>
                <a:lnTo>
                  <a:pt x="1441805" y="46559"/>
                </a:lnTo>
                <a:lnTo>
                  <a:pt x="1447800" y="76200"/>
                </a:lnTo>
                <a:lnTo>
                  <a:pt x="1447800" y="266700"/>
                </a:lnTo>
                <a:lnTo>
                  <a:pt x="1447800" y="381000"/>
                </a:lnTo>
                <a:lnTo>
                  <a:pt x="1441805" y="410640"/>
                </a:lnTo>
                <a:lnTo>
                  <a:pt x="1425463" y="434863"/>
                </a:lnTo>
                <a:lnTo>
                  <a:pt x="1401240" y="451205"/>
                </a:lnTo>
                <a:lnTo>
                  <a:pt x="1371600" y="457200"/>
                </a:lnTo>
                <a:lnTo>
                  <a:pt x="603250" y="457200"/>
                </a:lnTo>
                <a:lnTo>
                  <a:pt x="656336" y="600583"/>
                </a:lnTo>
                <a:lnTo>
                  <a:pt x="24130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9714" y="1968753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HTTP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275" dirty="0">
                <a:latin typeface="Arial"/>
                <a:cs typeface="Arial"/>
              </a:rPr>
              <a:t>POST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5832" y="1876044"/>
            <a:ext cx="1545336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6040" y="1903476"/>
            <a:ext cx="1263395" cy="429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4600" y="1905000"/>
            <a:ext cx="1447800" cy="6005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4600" y="1905000"/>
            <a:ext cx="1447800" cy="600710"/>
          </a:xfrm>
          <a:custGeom>
            <a:avLst/>
            <a:gdLst/>
            <a:ahLst/>
            <a:cxnLst/>
            <a:rect l="l" t="t" r="r" b="b"/>
            <a:pathLst>
              <a:path w="1447800" h="60071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844550" y="0"/>
                </a:lnTo>
                <a:lnTo>
                  <a:pt x="1206500" y="0"/>
                </a:lnTo>
                <a:lnTo>
                  <a:pt x="1371600" y="0"/>
                </a:lnTo>
                <a:lnTo>
                  <a:pt x="1401240" y="5994"/>
                </a:lnTo>
                <a:lnTo>
                  <a:pt x="1425463" y="22336"/>
                </a:lnTo>
                <a:lnTo>
                  <a:pt x="1441805" y="46559"/>
                </a:lnTo>
                <a:lnTo>
                  <a:pt x="1447800" y="76200"/>
                </a:lnTo>
                <a:lnTo>
                  <a:pt x="1447800" y="266700"/>
                </a:lnTo>
                <a:lnTo>
                  <a:pt x="1447800" y="381000"/>
                </a:lnTo>
                <a:lnTo>
                  <a:pt x="1441805" y="410640"/>
                </a:lnTo>
                <a:lnTo>
                  <a:pt x="1425463" y="434863"/>
                </a:lnTo>
                <a:lnTo>
                  <a:pt x="1401240" y="451205"/>
                </a:lnTo>
                <a:lnTo>
                  <a:pt x="1371600" y="457200"/>
                </a:lnTo>
                <a:lnTo>
                  <a:pt x="1206500" y="457200"/>
                </a:lnTo>
                <a:lnTo>
                  <a:pt x="780415" y="600583"/>
                </a:lnTo>
                <a:lnTo>
                  <a:pt x="8445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84060" y="1968753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"/>
                <a:cs typeface="Arial"/>
              </a:rPr>
              <a:t>HTTP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270" dirty="0">
                <a:latin typeface="Arial"/>
                <a:cs typeface="Arial"/>
              </a:rPr>
              <a:t>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447800"/>
            <a:ext cx="5854573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80232" y="1190244"/>
            <a:ext cx="2764536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7476" y="1118616"/>
            <a:ext cx="2723388" cy="704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1219200"/>
            <a:ext cx="2667000" cy="700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1219200"/>
            <a:ext cx="2667000" cy="701040"/>
          </a:xfrm>
          <a:custGeom>
            <a:avLst/>
            <a:gdLst/>
            <a:ahLst/>
            <a:cxnLst/>
            <a:rect l="l" t="t" r="r" b="b"/>
            <a:pathLst>
              <a:path w="2667000" h="701039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444500" y="0"/>
                </a:lnTo>
                <a:lnTo>
                  <a:pt x="1111250" y="0"/>
                </a:lnTo>
                <a:lnTo>
                  <a:pt x="2578100" y="0"/>
                </a:lnTo>
                <a:lnTo>
                  <a:pt x="2612725" y="6979"/>
                </a:lnTo>
                <a:lnTo>
                  <a:pt x="2640980" y="26019"/>
                </a:lnTo>
                <a:lnTo>
                  <a:pt x="2660020" y="54274"/>
                </a:lnTo>
                <a:lnTo>
                  <a:pt x="2667000" y="88900"/>
                </a:lnTo>
                <a:lnTo>
                  <a:pt x="2667000" y="311150"/>
                </a:lnTo>
                <a:lnTo>
                  <a:pt x="2667000" y="444500"/>
                </a:lnTo>
                <a:lnTo>
                  <a:pt x="2660020" y="479125"/>
                </a:lnTo>
                <a:lnTo>
                  <a:pt x="2640980" y="507380"/>
                </a:lnTo>
                <a:lnTo>
                  <a:pt x="2612725" y="526420"/>
                </a:lnTo>
                <a:lnTo>
                  <a:pt x="2578100" y="533400"/>
                </a:lnTo>
                <a:lnTo>
                  <a:pt x="1111250" y="533400"/>
                </a:lnTo>
                <a:lnTo>
                  <a:pt x="1209166" y="700659"/>
                </a:lnTo>
                <a:lnTo>
                  <a:pt x="444500" y="533400"/>
                </a:lnTo>
                <a:lnTo>
                  <a:pt x="88900" y="533400"/>
                </a:lnTo>
                <a:lnTo>
                  <a:pt x="54274" y="526420"/>
                </a:lnTo>
                <a:lnTo>
                  <a:pt x="26019" y="507380"/>
                </a:lnTo>
                <a:lnTo>
                  <a:pt x="6979" y="479125"/>
                </a:lnTo>
                <a:lnTo>
                  <a:pt x="0" y="444500"/>
                </a:lnTo>
                <a:lnTo>
                  <a:pt x="0" y="31115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1185" y="337322"/>
            <a:ext cx="5427980" cy="14211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pc="-190" dirty="0"/>
              <a:t>Adding </a:t>
            </a:r>
            <a:r>
              <a:rPr spc="-260" dirty="0"/>
              <a:t>search </a:t>
            </a:r>
            <a:r>
              <a:rPr spc="-185" dirty="0"/>
              <a:t>by</a:t>
            </a:r>
            <a:r>
              <a:rPr spc="-270" dirty="0"/>
              <a:t> </a:t>
            </a:r>
            <a:r>
              <a:rPr spc="-254" dirty="0"/>
              <a:t>Genre</a:t>
            </a:r>
          </a:p>
          <a:p>
            <a:pPr marL="2337435" marR="1365250" indent="-591820">
              <a:lnSpc>
                <a:spcPct val="100000"/>
              </a:lnSpc>
              <a:spcBef>
                <a:spcPts val="400"/>
              </a:spcBef>
            </a:pPr>
            <a:r>
              <a:rPr sz="1800" spc="-50" dirty="0"/>
              <a:t>HttpGet </a:t>
            </a:r>
            <a:r>
              <a:rPr sz="1800" spc="-40" dirty="0"/>
              <a:t>method</a:t>
            </a:r>
            <a:r>
              <a:rPr sz="1800" spc="-204" dirty="0"/>
              <a:t> </a:t>
            </a:r>
            <a:r>
              <a:rPr sz="1800" spc="-90" dirty="0"/>
              <a:t>handles  </a:t>
            </a:r>
            <a:r>
              <a:rPr sz="1800" spc="-20" dirty="0"/>
              <a:t>the</a:t>
            </a:r>
            <a:r>
              <a:rPr sz="1800" spc="-105" dirty="0"/>
              <a:t> </a:t>
            </a:r>
            <a:r>
              <a:rPr sz="1800" spc="-60" dirty="0"/>
              <a:t>request.</a:t>
            </a:r>
            <a:endParaRPr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461594"/>
            <a:ext cx="538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Search </a:t>
            </a:r>
            <a:r>
              <a:rPr spc="-180" dirty="0"/>
              <a:t>by </a:t>
            </a:r>
            <a:r>
              <a:rPr spc="-254" dirty="0"/>
              <a:t>Genre –</a:t>
            </a:r>
            <a:r>
              <a:rPr spc="-260" dirty="0"/>
              <a:t> </a:t>
            </a:r>
            <a:r>
              <a:rPr spc="-18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1905000"/>
            <a:ext cx="463423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" y="3781044"/>
            <a:ext cx="2903220" cy="402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971" y="3732276"/>
            <a:ext cx="2505455" cy="429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3810000"/>
            <a:ext cx="2805938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" y="3810000"/>
            <a:ext cx="2806065" cy="304800"/>
          </a:xfrm>
          <a:custGeom>
            <a:avLst/>
            <a:gdLst/>
            <a:ahLst/>
            <a:cxnLst/>
            <a:rect l="l" t="t" r="r" b="b"/>
            <a:pathLst>
              <a:path w="2806065" h="304800">
                <a:moveTo>
                  <a:pt x="0" y="50800"/>
                </a:moveTo>
                <a:lnTo>
                  <a:pt x="3992" y="31021"/>
                </a:lnTo>
                <a:lnTo>
                  <a:pt x="14879" y="14874"/>
                </a:lnTo>
                <a:lnTo>
                  <a:pt x="31026" y="3990"/>
                </a:lnTo>
                <a:lnTo>
                  <a:pt x="50800" y="0"/>
                </a:lnTo>
                <a:lnTo>
                  <a:pt x="1555750" y="0"/>
                </a:lnTo>
                <a:lnTo>
                  <a:pt x="2222500" y="0"/>
                </a:lnTo>
                <a:lnTo>
                  <a:pt x="2616200" y="0"/>
                </a:lnTo>
                <a:lnTo>
                  <a:pt x="2635978" y="3990"/>
                </a:lnTo>
                <a:lnTo>
                  <a:pt x="2652125" y="14874"/>
                </a:lnTo>
                <a:lnTo>
                  <a:pt x="2663009" y="31021"/>
                </a:lnTo>
                <a:lnTo>
                  <a:pt x="2667000" y="50800"/>
                </a:lnTo>
                <a:lnTo>
                  <a:pt x="2805938" y="88392"/>
                </a:lnTo>
                <a:lnTo>
                  <a:pt x="2667000" y="127000"/>
                </a:lnTo>
                <a:lnTo>
                  <a:pt x="2667000" y="254000"/>
                </a:lnTo>
                <a:lnTo>
                  <a:pt x="2663009" y="273778"/>
                </a:lnTo>
                <a:lnTo>
                  <a:pt x="2652125" y="289925"/>
                </a:lnTo>
                <a:lnTo>
                  <a:pt x="2635978" y="300809"/>
                </a:lnTo>
                <a:lnTo>
                  <a:pt x="2616200" y="304800"/>
                </a:lnTo>
                <a:lnTo>
                  <a:pt x="2222500" y="304800"/>
                </a:lnTo>
                <a:lnTo>
                  <a:pt x="1555750" y="304800"/>
                </a:lnTo>
                <a:lnTo>
                  <a:pt x="50800" y="304800"/>
                </a:lnTo>
                <a:lnTo>
                  <a:pt x="31026" y="300809"/>
                </a:lnTo>
                <a:lnTo>
                  <a:pt x="14879" y="289925"/>
                </a:lnTo>
                <a:lnTo>
                  <a:pt x="3992" y="273778"/>
                </a:lnTo>
                <a:lnTo>
                  <a:pt x="0" y="254000"/>
                </a:lnTo>
                <a:lnTo>
                  <a:pt x="0" y="1270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799" y="3797884"/>
            <a:ext cx="2170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DropDown </a:t>
            </a:r>
            <a:r>
              <a:rPr sz="1800" spc="-30" dirty="0">
                <a:latin typeface="Arial"/>
                <a:cs typeface="Arial"/>
              </a:rPr>
              <a:t>list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markup.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8196" y="3956303"/>
            <a:ext cx="3357372" cy="989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5376" y="3953255"/>
            <a:ext cx="3051048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7726" y="3984878"/>
            <a:ext cx="3259074" cy="89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27726" y="3984878"/>
            <a:ext cx="3259454" cy="892175"/>
          </a:xfrm>
          <a:custGeom>
            <a:avLst/>
            <a:gdLst/>
            <a:ahLst/>
            <a:cxnLst/>
            <a:rect l="l" t="t" r="r" b="b"/>
            <a:pathLst>
              <a:path w="3259454" h="892175">
                <a:moveTo>
                  <a:pt x="287274" y="193421"/>
                </a:moveTo>
                <a:lnTo>
                  <a:pt x="294390" y="149241"/>
                </a:lnTo>
                <a:lnTo>
                  <a:pt x="314210" y="110889"/>
                </a:lnTo>
                <a:lnTo>
                  <a:pt x="344442" y="80657"/>
                </a:lnTo>
                <a:lnTo>
                  <a:pt x="382794" y="60837"/>
                </a:lnTo>
                <a:lnTo>
                  <a:pt x="426974" y="53721"/>
                </a:lnTo>
                <a:lnTo>
                  <a:pt x="782574" y="53721"/>
                </a:lnTo>
                <a:lnTo>
                  <a:pt x="1525524" y="53721"/>
                </a:lnTo>
                <a:lnTo>
                  <a:pt x="3119374" y="53721"/>
                </a:lnTo>
                <a:lnTo>
                  <a:pt x="3163504" y="60837"/>
                </a:lnTo>
                <a:lnTo>
                  <a:pt x="3201850" y="80657"/>
                </a:lnTo>
                <a:lnTo>
                  <a:pt x="3232101" y="110889"/>
                </a:lnTo>
                <a:lnTo>
                  <a:pt x="3251945" y="149241"/>
                </a:lnTo>
                <a:lnTo>
                  <a:pt x="3259074" y="193421"/>
                </a:lnTo>
                <a:lnTo>
                  <a:pt x="3259074" y="402971"/>
                </a:lnTo>
                <a:lnTo>
                  <a:pt x="3259074" y="752221"/>
                </a:lnTo>
                <a:lnTo>
                  <a:pt x="3251957" y="796400"/>
                </a:lnTo>
                <a:lnTo>
                  <a:pt x="3232137" y="834752"/>
                </a:lnTo>
                <a:lnTo>
                  <a:pt x="3201905" y="864984"/>
                </a:lnTo>
                <a:lnTo>
                  <a:pt x="3163553" y="884804"/>
                </a:lnTo>
                <a:lnTo>
                  <a:pt x="3119374" y="891921"/>
                </a:lnTo>
                <a:lnTo>
                  <a:pt x="1525524" y="891921"/>
                </a:lnTo>
                <a:lnTo>
                  <a:pt x="782574" y="891921"/>
                </a:lnTo>
                <a:lnTo>
                  <a:pt x="426974" y="891921"/>
                </a:lnTo>
                <a:lnTo>
                  <a:pt x="382794" y="884804"/>
                </a:lnTo>
                <a:lnTo>
                  <a:pt x="344442" y="864984"/>
                </a:lnTo>
                <a:lnTo>
                  <a:pt x="314210" y="834752"/>
                </a:lnTo>
                <a:lnTo>
                  <a:pt x="294390" y="796400"/>
                </a:lnTo>
                <a:lnTo>
                  <a:pt x="287274" y="752221"/>
                </a:lnTo>
                <a:lnTo>
                  <a:pt x="287274" y="402971"/>
                </a:lnTo>
                <a:lnTo>
                  <a:pt x="0" y="0"/>
                </a:lnTo>
                <a:lnTo>
                  <a:pt x="287274" y="193421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43142" y="4019169"/>
            <a:ext cx="2717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Parameter </a:t>
            </a:r>
            <a:r>
              <a:rPr sz="1800" spc="-45" dirty="0">
                <a:latin typeface="Arial"/>
                <a:cs typeface="Arial"/>
              </a:rPr>
              <a:t>“movieGenre” </a:t>
            </a:r>
            <a:r>
              <a:rPr sz="1800" spc="-95" dirty="0">
                <a:latin typeface="Arial"/>
                <a:cs typeface="Arial"/>
              </a:rPr>
              <a:t>is 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14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50" dirty="0">
                <a:latin typeface="Arial"/>
                <a:cs typeface="Arial"/>
              </a:rPr>
              <a:t>populating  dropdown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ViewBag.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90259" y="3476244"/>
            <a:ext cx="2311908" cy="4190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8671" y="3427476"/>
            <a:ext cx="2048255" cy="429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9663" y="3505200"/>
            <a:ext cx="2213737" cy="321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9663" y="3505200"/>
            <a:ext cx="2214245" cy="321945"/>
          </a:xfrm>
          <a:custGeom>
            <a:avLst/>
            <a:gdLst/>
            <a:ahLst/>
            <a:cxnLst/>
            <a:rect l="l" t="t" r="r" b="b"/>
            <a:pathLst>
              <a:path w="2214245" h="321945">
                <a:moveTo>
                  <a:pt x="232537" y="50800"/>
                </a:moveTo>
                <a:lnTo>
                  <a:pt x="236527" y="31021"/>
                </a:lnTo>
                <a:lnTo>
                  <a:pt x="247411" y="14874"/>
                </a:lnTo>
                <a:lnTo>
                  <a:pt x="263558" y="3990"/>
                </a:lnTo>
                <a:lnTo>
                  <a:pt x="283337" y="0"/>
                </a:lnTo>
                <a:lnTo>
                  <a:pt x="562737" y="0"/>
                </a:lnTo>
                <a:lnTo>
                  <a:pt x="1058037" y="0"/>
                </a:lnTo>
                <a:lnTo>
                  <a:pt x="2162937" y="0"/>
                </a:lnTo>
                <a:lnTo>
                  <a:pt x="2182715" y="3990"/>
                </a:lnTo>
                <a:lnTo>
                  <a:pt x="2198862" y="14874"/>
                </a:lnTo>
                <a:lnTo>
                  <a:pt x="2209746" y="31021"/>
                </a:lnTo>
                <a:lnTo>
                  <a:pt x="2213737" y="50800"/>
                </a:lnTo>
                <a:lnTo>
                  <a:pt x="2213737" y="177800"/>
                </a:lnTo>
                <a:lnTo>
                  <a:pt x="2213737" y="254000"/>
                </a:lnTo>
                <a:lnTo>
                  <a:pt x="2209746" y="273778"/>
                </a:lnTo>
                <a:lnTo>
                  <a:pt x="2198862" y="289925"/>
                </a:lnTo>
                <a:lnTo>
                  <a:pt x="2182715" y="300809"/>
                </a:lnTo>
                <a:lnTo>
                  <a:pt x="2162937" y="304800"/>
                </a:lnTo>
                <a:lnTo>
                  <a:pt x="1058037" y="304800"/>
                </a:lnTo>
                <a:lnTo>
                  <a:pt x="562737" y="304800"/>
                </a:lnTo>
                <a:lnTo>
                  <a:pt x="283337" y="304800"/>
                </a:lnTo>
                <a:lnTo>
                  <a:pt x="263558" y="300809"/>
                </a:lnTo>
                <a:lnTo>
                  <a:pt x="247411" y="289925"/>
                </a:lnTo>
                <a:lnTo>
                  <a:pt x="236527" y="273778"/>
                </a:lnTo>
                <a:lnTo>
                  <a:pt x="232537" y="254000"/>
                </a:lnTo>
                <a:lnTo>
                  <a:pt x="0" y="321691"/>
                </a:lnTo>
                <a:lnTo>
                  <a:pt x="232537" y="177800"/>
                </a:lnTo>
                <a:lnTo>
                  <a:pt x="232537" y="508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06439" y="3493134"/>
            <a:ext cx="1713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Preselected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461594"/>
            <a:ext cx="6546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Search </a:t>
            </a:r>
            <a:r>
              <a:rPr spc="-180" dirty="0"/>
              <a:t>by </a:t>
            </a:r>
            <a:r>
              <a:rPr spc="-254" dirty="0"/>
              <a:t>Genre –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2371725" y="1600200"/>
            <a:ext cx="4791075" cy="461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328" y="3019044"/>
            <a:ext cx="2758439" cy="859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6544" y="2924555"/>
            <a:ext cx="2549652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0969" y="3048000"/>
            <a:ext cx="266103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0969" y="3048000"/>
            <a:ext cx="2661285" cy="762000"/>
          </a:xfrm>
          <a:custGeom>
            <a:avLst/>
            <a:gdLst/>
            <a:ahLst/>
            <a:cxnLst/>
            <a:rect l="l" t="t" r="r" b="b"/>
            <a:pathLst>
              <a:path w="2661284" h="762000">
                <a:moveTo>
                  <a:pt x="146430" y="127000"/>
                </a:moveTo>
                <a:lnTo>
                  <a:pt x="156416" y="77581"/>
                </a:lnTo>
                <a:lnTo>
                  <a:pt x="183641" y="37211"/>
                </a:lnTo>
                <a:lnTo>
                  <a:pt x="224012" y="9985"/>
                </a:lnTo>
                <a:lnTo>
                  <a:pt x="273430" y="0"/>
                </a:lnTo>
                <a:lnTo>
                  <a:pt x="565530" y="0"/>
                </a:lnTo>
                <a:lnTo>
                  <a:pt x="1194180" y="0"/>
                </a:lnTo>
                <a:lnTo>
                  <a:pt x="2534030" y="0"/>
                </a:lnTo>
                <a:lnTo>
                  <a:pt x="2583449" y="9985"/>
                </a:lnTo>
                <a:lnTo>
                  <a:pt x="2623820" y="37211"/>
                </a:lnTo>
                <a:lnTo>
                  <a:pt x="2651045" y="77581"/>
                </a:lnTo>
                <a:lnTo>
                  <a:pt x="2661030" y="127000"/>
                </a:lnTo>
                <a:lnTo>
                  <a:pt x="2661030" y="317500"/>
                </a:lnTo>
                <a:lnTo>
                  <a:pt x="2661030" y="635000"/>
                </a:lnTo>
                <a:lnTo>
                  <a:pt x="2651045" y="684418"/>
                </a:lnTo>
                <a:lnTo>
                  <a:pt x="2623820" y="724789"/>
                </a:lnTo>
                <a:lnTo>
                  <a:pt x="2583449" y="752014"/>
                </a:lnTo>
                <a:lnTo>
                  <a:pt x="2534030" y="762000"/>
                </a:lnTo>
                <a:lnTo>
                  <a:pt x="1194180" y="762000"/>
                </a:lnTo>
                <a:lnTo>
                  <a:pt x="565530" y="762000"/>
                </a:lnTo>
                <a:lnTo>
                  <a:pt x="273430" y="762000"/>
                </a:lnTo>
                <a:lnTo>
                  <a:pt x="224012" y="752014"/>
                </a:lnTo>
                <a:lnTo>
                  <a:pt x="183641" y="724788"/>
                </a:lnTo>
                <a:lnTo>
                  <a:pt x="156416" y="684418"/>
                </a:lnTo>
                <a:lnTo>
                  <a:pt x="146430" y="635000"/>
                </a:lnTo>
                <a:lnTo>
                  <a:pt x="146430" y="317500"/>
                </a:lnTo>
                <a:lnTo>
                  <a:pt x="0" y="237744"/>
                </a:lnTo>
                <a:lnTo>
                  <a:pt x="146430" y="1270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4310" y="2990215"/>
            <a:ext cx="2160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Arial"/>
                <a:cs typeface="Arial"/>
              </a:rPr>
              <a:t>Key </a:t>
            </a:r>
            <a:r>
              <a:rPr sz="1800" spc="-85" dirty="0">
                <a:latin typeface="Arial"/>
                <a:cs typeface="Arial"/>
              </a:rPr>
              <a:t>movieGenre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130" dirty="0">
                <a:latin typeface="Arial"/>
                <a:cs typeface="Arial"/>
              </a:rPr>
              <a:t>same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parameter 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dropdown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831" y="3019044"/>
            <a:ext cx="2127504" cy="101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704" y="3000755"/>
            <a:ext cx="1819656" cy="978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048000"/>
            <a:ext cx="2030095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3048000"/>
            <a:ext cx="2030095" cy="914400"/>
          </a:xfrm>
          <a:custGeom>
            <a:avLst/>
            <a:gdLst/>
            <a:ahLst/>
            <a:cxnLst/>
            <a:rect l="l" t="t" r="r" b="b"/>
            <a:pathLst>
              <a:path w="2030095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111250" y="0"/>
                </a:lnTo>
                <a:lnTo>
                  <a:pt x="1587500" y="0"/>
                </a:lnTo>
                <a:lnTo>
                  <a:pt x="1752600" y="0"/>
                </a:lnTo>
                <a:lnTo>
                  <a:pt x="1800782" y="7766"/>
                </a:lnTo>
                <a:lnTo>
                  <a:pt x="1842619" y="29394"/>
                </a:lnTo>
                <a:lnTo>
                  <a:pt x="1875605" y="62380"/>
                </a:lnTo>
                <a:lnTo>
                  <a:pt x="1897233" y="104217"/>
                </a:lnTo>
                <a:lnTo>
                  <a:pt x="1905000" y="152400"/>
                </a:lnTo>
                <a:lnTo>
                  <a:pt x="2030095" y="242570"/>
                </a:lnTo>
                <a:lnTo>
                  <a:pt x="1905000" y="381000"/>
                </a:lnTo>
                <a:lnTo>
                  <a:pt x="1905000" y="762000"/>
                </a:lnTo>
                <a:lnTo>
                  <a:pt x="1897233" y="810182"/>
                </a:lnTo>
                <a:lnTo>
                  <a:pt x="1875605" y="852019"/>
                </a:lnTo>
                <a:lnTo>
                  <a:pt x="1842619" y="885005"/>
                </a:lnTo>
                <a:lnTo>
                  <a:pt x="1800782" y="906633"/>
                </a:lnTo>
                <a:lnTo>
                  <a:pt x="1752600" y="914400"/>
                </a:lnTo>
                <a:lnTo>
                  <a:pt x="1587500" y="914400"/>
                </a:lnTo>
                <a:lnTo>
                  <a:pt x="111125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3810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6226" y="3066415"/>
            <a:ext cx="14325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Populating </a:t>
            </a:r>
            <a:r>
              <a:rPr sz="1800" spc="-20" dirty="0">
                <a:latin typeface="Arial"/>
                <a:cs typeface="Arial"/>
              </a:rPr>
              <a:t>the  </a:t>
            </a:r>
            <a:r>
              <a:rPr sz="1800" spc="-25" dirty="0">
                <a:latin typeface="Arial"/>
                <a:cs typeface="Arial"/>
              </a:rPr>
              <a:t>list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5" dirty="0">
                <a:latin typeface="Arial"/>
                <a:cs typeface="Arial"/>
              </a:rPr>
              <a:t>genres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 </a:t>
            </a:r>
            <a:r>
              <a:rPr sz="1800" spc="-110" dirty="0">
                <a:latin typeface="Arial"/>
                <a:cs typeface="Arial"/>
              </a:rPr>
              <a:t>ViewBag.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088" y="461594"/>
            <a:ext cx="6194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Details </a:t>
            </a:r>
            <a:r>
              <a:rPr spc="-95" dirty="0"/>
              <a:t>method </a:t>
            </a:r>
            <a:r>
              <a:rPr spc="-120" dirty="0"/>
              <a:t>-</a:t>
            </a:r>
            <a:r>
              <a:rPr spc="-484" dirty="0"/>
              <a:t>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133600"/>
            <a:ext cx="6426581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461594"/>
            <a:ext cx="6134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Delete </a:t>
            </a:r>
            <a:r>
              <a:rPr spc="-95" dirty="0"/>
              <a:t>method </a:t>
            </a:r>
            <a:r>
              <a:rPr spc="-120" dirty="0"/>
              <a:t>-</a:t>
            </a:r>
            <a:r>
              <a:rPr spc="-484" dirty="0"/>
              <a:t> </a:t>
            </a:r>
            <a:r>
              <a:rPr spc="-114" dirty="0"/>
              <a:t>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286000"/>
            <a:ext cx="4543425" cy="253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3505200"/>
            <a:ext cx="3048000" cy="18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831" y="1266444"/>
            <a:ext cx="2764536" cy="1309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091" y="1248155"/>
            <a:ext cx="2467356" cy="978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295400"/>
            <a:ext cx="2667000" cy="1211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295400"/>
            <a:ext cx="2667000" cy="1211580"/>
          </a:xfrm>
          <a:custGeom>
            <a:avLst/>
            <a:gdLst/>
            <a:ahLst/>
            <a:cxnLst/>
            <a:rect l="l" t="t" r="r" b="b"/>
            <a:pathLst>
              <a:path w="2667000" h="121158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1555750" y="0"/>
                </a:lnTo>
                <a:lnTo>
                  <a:pt x="2222500" y="0"/>
                </a:lnTo>
                <a:lnTo>
                  <a:pt x="2514600" y="0"/>
                </a:lnTo>
                <a:lnTo>
                  <a:pt x="2562782" y="7766"/>
                </a:lnTo>
                <a:lnTo>
                  <a:pt x="2604619" y="29394"/>
                </a:lnTo>
                <a:lnTo>
                  <a:pt x="2637605" y="62380"/>
                </a:lnTo>
                <a:lnTo>
                  <a:pt x="2659233" y="104217"/>
                </a:lnTo>
                <a:lnTo>
                  <a:pt x="2667000" y="152400"/>
                </a:lnTo>
                <a:lnTo>
                  <a:pt x="2667000" y="533400"/>
                </a:lnTo>
                <a:lnTo>
                  <a:pt x="2667000" y="762000"/>
                </a:lnTo>
                <a:lnTo>
                  <a:pt x="2659233" y="810182"/>
                </a:lnTo>
                <a:lnTo>
                  <a:pt x="2637605" y="852019"/>
                </a:lnTo>
                <a:lnTo>
                  <a:pt x="2604619" y="885005"/>
                </a:lnTo>
                <a:lnTo>
                  <a:pt x="2562782" y="906633"/>
                </a:lnTo>
                <a:lnTo>
                  <a:pt x="2514600" y="914400"/>
                </a:lnTo>
                <a:lnTo>
                  <a:pt x="2222500" y="914400"/>
                </a:lnTo>
                <a:lnTo>
                  <a:pt x="2203450" y="1211579"/>
                </a:lnTo>
                <a:lnTo>
                  <a:pt x="155575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5334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614" y="1313434"/>
            <a:ext cx="2079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HttpGet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20" dirty="0">
                <a:latin typeface="Arial"/>
                <a:cs typeface="Arial"/>
              </a:rPr>
              <a:t>Selects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65" dirty="0">
                <a:latin typeface="Arial"/>
                <a:cs typeface="Arial"/>
              </a:rPr>
              <a:t>objects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and  </a:t>
            </a:r>
            <a:r>
              <a:rPr sz="1800" spc="-45" dirty="0">
                <a:latin typeface="Arial"/>
                <a:cs typeface="Arial"/>
              </a:rPr>
              <a:t>returns </a:t>
            </a:r>
            <a:r>
              <a:rPr sz="1800" spc="-85" dirty="0">
                <a:latin typeface="Arial"/>
                <a:cs typeface="Arial"/>
              </a:rPr>
              <a:t>Details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page.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7632" y="5173979"/>
            <a:ext cx="2307336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9259" y="5362955"/>
            <a:ext cx="2164080" cy="978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0" y="5202428"/>
            <a:ext cx="2209800" cy="1122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0" y="5202428"/>
            <a:ext cx="2209800" cy="1122680"/>
          </a:xfrm>
          <a:custGeom>
            <a:avLst/>
            <a:gdLst/>
            <a:ahLst/>
            <a:cxnLst/>
            <a:rect l="l" t="t" r="r" b="b"/>
            <a:pathLst>
              <a:path w="2209800" h="1122679">
                <a:moveTo>
                  <a:pt x="0" y="360172"/>
                </a:moveTo>
                <a:lnTo>
                  <a:pt x="7766" y="311989"/>
                </a:lnTo>
                <a:lnTo>
                  <a:pt x="29394" y="270152"/>
                </a:lnTo>
                <a:lnTo>
                  <a:pt x="62380" y="237166"/>
                </a:lnTo>
                <a:lnTo>
                  <a:pt x="104217" y="215538"/>
                </a:lnTo>
                <a:lnTo>
                  <a:pt x="152400" y="207772"/>
                </a:lnTo>
                <a:lnTo>
                  <a:pt x="1289050" y="207772"/>
                </a:lnTo>
                <a:lnTo>
                  <a:pt x="1927478" y="0"/>
                </a:lnTo>
                <a:lnTo>
                  <a:pt x="1841500" y="207772"/>
                </a:lnTo>
                <a:lnTo>
                  <a:pt x="2057400" y="207772"/>
                </a:lnTo>
                <a:lnTo>
                  <a:pt x="2105582" y="215538"/>
                </a:lnTo>
                <a:lnTo>
                  <a:pt x="2147419" y="237166"/>
                </a:lnTo>
                <a:lnTo>
                  <a:pt x="2180405" y="270152"/>
                </a:lnTo>
                <a:lnTo>
                  <a:pt x="2202033" y="311989"/>
                </a:lnTo>
                <a:lnTo>
                  <a:pt x="2209800" y="360172"/>
                </a:lnTo>
                <a:lnTo>
                  <a:pt x="2209800" y="588772"/>
                </a:lnTo>
                <a:lnTo>
                  <a:pt x="2209800" y="969772"/>
                </a:lnTo>
                <a:lnTo>
                  <a:pt x="2202033" y="1017940"/>
                </a:lnTo>
                <a:lnTo>
                  <a:pt x="2180405" y="1059775"/>
                </a:lnTo>
                <a:lnTo>
                  <a:pt x="2147419" y="1092766"/>
                </a:lnTo>
                <a:lnTo>
                  <a:pt x="2105582" y="1114402"/>
                </a:lnTo>
                <a:lnTo>
                  <a:pt x="2057400" y="1122172"/>
                </a:lnTo>
                <a:lnTo>
                  <a:pt x="1841500" y="1122172"/>
                </a:lnTo>
                <a:lnTo>
                  <a:pt x="1289050" y="1122172"/>
                </a:lnTo>
                <a:lnTo>
                  <a:pt x="152400" y="1122172"/>
                </a:lnTo>
                <a:lnTo>
                  <a:pt x="104217" y="1114402"/>
                </a:lnTo>
                <a:lnTo>
                  <a:pt x="62380" y="1092766"/>
                </a:lnTo>
                <a:lnTo>
                  <a:pt x="29394" y="1059775"/>
                </a:lnTo>
                <a:lnTo>
                  <a:pt x="7766" y="1017940"/>
                </a:lnTo>
                <a:lnTo>
                  <a:pt x="0" y="969772"/>
                </a:lnTo>
                <a:lnTo>
                  <a:pt x="0" y="588772"/>
                </a:lnTo>
                <a:lnTo>
                  <a:pt x="0" y="360172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76646" y="5429199"/>
            <a:ext cx="183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HttpPost </a:t>
            </a:r>
            <a:r>
              <a:rPr sz="1800" spc="-45" dirty="0">
                <a:latin typeface="Arial"/>
                <a:cs typeface="Arial"/>
              </a:rPr>
              <a:t>method.  </a:t>
            </a:r>
            <a:r>
              <a:rPr sz="1800" spc="-95" dirty="0">
                <a:latin typeface="Arial"/>
                <a:cs typeface="Arial"/>
              </a:rPr>
              <a:t>Deletes </a:t>
            </a:r>
            <a:r>
              <a:rPr sz="1800" spc="-100" dirty="0">
                <a:latin typeface="Arial"/>
                <a:cs typeface="Arial"/>
              </a:rPr>
              <a:t>an </a:t>
            </a:r>
            <a:r>
              <a:rPr sz="1800" spc="-45" dirty="0">
                <a:latin typeface="Arial"/>
                <a:cs typeface="Arial"/>
              </a:rPr>
              <a:t>object  </a:t>
            </a:r>
            <a:r>
              <a:rPr sz="1800" spc="-85" dirty="0">
                <a:latin typeface="Arial"/>
                <a:cs typeface="Arial"/>
              </a:rPr>
              <a:t>having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given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431" y="4914900"/>
            <a:ext cx="3221736" cy="17068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9872" y="4974335"/>
            <a:ext cx="3089148" cy="15270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4944236"/>
            <a:ext cx="3124200" cy="1608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4944236"/>
            <a:ext cx="3124200" cy="1609090"/>
          </a:xfrm>
          <a:custGeom>
            <a:avLst/>
            <a:gdLst/>
            <a:ahLst/>
            <a:cxnLst/>
            <a:rect l="l" t="t" r="r" b="b"/>
            <a:pathLst>
              <a:path w="3124200" h="1609090">
                <a:moveTo>
                  <a:pt x="0" y="275463"/>
                </a:moveTo>
                <a:lnTo>
                  <a:pt x="4296" y="227516"/>
                </a:lnTo>
                <a:lnTo>
                  <a:pt x="16685" y="182392"/>
                </a:lnTo>
                <a:lnTo>
                  <a:pt x="36412" y="140843"/>
                </a:lnTo>
                <a:lnTo>
                  <a:pt x="62724" y="103621"/>
                </a:lnTo>
                <a:lnTo>
                  <a:pt x="94868" y="71479"/>
                </a:lnTo>
                <a:lnTo>
                  <a:pt x="132091" y="45169"/>
                </a:lnTo>
                <a:lnTo>
                  <a:pt x="173639" y="25445"/>
                </a:lnTo>
                <a:lnTo>
                  <a:pt x="218760" y="13059"/>
                </a:lnTo>
                <a:lnTo>
                  <a:pt x="266700" y="8762"/>
                </a:lnTo>
                <a:lnTo>
                  <a:pt x="1822450" y="8762"/>
                </a:lnTo>
                <a:lnTo>
                  <a:pt x="2238502" y="0"/>
                </a:lnTo>
                <a:lnTo>
                  <a:pt x="2603500" y="8762"/>
                </a:lnTo>
                <a:lnTo>
                  <a:pt x="2857500" y="8762"/>
                </a:lnTo>
                <a:lnTo>
                  <a:pt x="2905446" y="13059"/>
                </a:lnTo>
                <a:lnTo>
                  <a:pt x="2950570" y="25445"/>
                </a:lnTo>
                <a:lnTo>
                  <a:pt x="2992119" y="45169"/>
                </a:lnTo>
                <a:lnTo>
                  <a:pt x="3029341" y="71479"/>
                </a:lnTo>
                <a:lnTo>
                  <a:pt x="3061483" y="103621"/>
                </a:lnTo>
                <a:lnTo>
                  <a:pt x="3087793" y="140843"/>
                </a:lnTo>
                <a:lnTo>
                  <a:pt x="3107517" y="182392"/>
                </a:lnTo>
                <a:lnTo>
                  <a:pt x="3119903" y="227516"/>
                </a:lnTo>
                <a:lnTo>
                  <a:pt x="3124200" y="275463"/>
                </a:lnTo>
                <a:lnTo>
                  <a:pt x="3124200" y="675513"/>
                </a:lnTo>
                <a:lnTo>
                  <a:pt x="3124200" y="1342263"/>
                </a:lnTo>
                <a:lnTo>
                  <a:pt x="3119903" y="1390202"/>
                </a:lnTo>
                <a:lnTo>
                  <a:pt x="3107517" y="1435323"/>
                </a:lnTo>
                <a:lnTo>
                  <a:pt x="3087793" y="1476871"/>
                </a:lnTo>
                <a:lnTo>
                  <a:pt x="3061483" y="1514094"/>
                </a:lnTo>
                <a:lnTo>
                  <a:pt x="3029341" y="1546238"/>
                </a:lnTo>
                <a:lnTo>
                  <a:pt x="2992120" y="1572550"/>
                </a:lnTo>
                <a:lnTo>
                  <a:pt x="2950570" y="1592277"/>
                </a:lnTo>
                <a:lnTo>
                  <a:pt x="2905446" y="1604666"/>
                </a:lnTo>
                <a:lnTo>
                  <a:pt x="2857500" y="1608963"/>
                </a:lnTo>
                <a:lnTo>
                  <a:pt x="2603500" y="1608963"/>
                </a:lnTo>
                <a:lnTo>
                  <a:pt x="1822450" y="1608963"/>
                </a:lnTo>
                <a:lnTo>
                  <a:pt x="266700" y="1608963"/>
                </a:lnTo>
                <a:lnTo>
                  <a:pt x="218760" y="1604666"/>
                </a:lnTo>
                <a:lnTo>
                  <a:pt x="173639" y="1592277"/>
                </a:lnTo>
                <a:lnTo>
                  <a:pt x="132091" y="1572550"/>
                </a:lnTo>
                <a:lnTo>
                  <a:pt x="94868" y="1546238"/>
                </a:lnTo>
                <a:lnTo>
                  <a:pt x="62724" y="1514094"/>
                </a:lnTo>
                <a:lnTo>
                  <a:pt x="36412" y="1476871"/>
                </a:lnTo>
                <a:lnTo>
                  <a:pt x="16685" y="1435323"/>
                </a:lnTo>
                <a:lnTo>
                  <a:pt x="4296" y="1390202"/>
                </a:lnTo>
                <a:lnTo>
                  <a:pt x="0" y="1342263"/>
                </a:lnTo>
                <a:lnTo>
                  <a:pt x="0" y="675513"/>
                </a:lnTo>
                <a:lnTo>
                  <a:pt x="0" y="275463"/>
                </a:lnTo>
                <a:close/>
              </a:path>
            </a:pathLst>
          </a:custGeom>
          <a:ln w="12699">
            <a:solidFill>
              <a:srgbClr val="BD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918" y="5040248"/>
            <a:ext cx="27025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"/>
                <a:cs typeface="Arial"/>
              </a:rPr>
              <a:t>RULE: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Arial"/>
                <a:cs typeface="Arial"/>
              </a:rPr>
              <a:t>Never </a:t>
            </a:r>
            <a:r>
              <a:rPr sz="1800" spc="-125" dirty="0">
                <a:latin typeface="Arial"/>
                <a:cs typeface="Arial"/>
              </a:rPr>
              <a:t>use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HttpGet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358140" marR="354330" indent="12065" algn="just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35" dirty="0">
                <a:latin typeface="Arial"/>
                <a:cs typeface="Arial"/>
              </a:rPr>
              <a:t>modify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model.  </a:t>
            </a:r>
            <a:r>
              <a:rPr sz="1800" spc="-130" dirty="0">
                <a:latin typeface="Arial"/>
                <a:cs typeface="Arial"/>
              </a:rPr>
              <a:t>Opens </a:t>
            </a:r>
            <a:r>
              <a:rPr sz="1800" spc="-60" dirty="0">
                <a:latin typeface="Arial"/>
                <a:cs typeface="Arial"/>
              </a:rPr>
              <a:t>security </a:t>
            </a:r>
            <a:r>
              <a:rPr sz="1800" spc="-80" dirty="0">
                <a:latin typeface="Arial"/>
                <a:cs typeface="Arial"/>
              </a:rPr>
              <a:t>holes,  </a:t>
            </a:r>
            <a:r>
              <a:rPr sz="1800" spc="-50" dirty="0">
                <a:latin typeface="Arial"/>
                <a:cs typeface="Arial"/>
              </a:rPr>
              <a:t>architecturally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bad!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9032" y="1190244"/>
            <a:ext cx="3678936" cy="2560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3623" y="1133855"/>
            <a:ext cx="3403091" cy="23500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1219200"/>
            <a:ext cx="3581400" cy="24622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57800" y="1219200"/>
            <a:ext cx="3581400" cy="2462530"/>
          </a:xfrm>
          <a:custGeom>
            <a:avLst/>
            <a:gdLst/>
            <a:ahLst/>
            <a:cxnLst/>
            <a:rect l="l" t="t" r="r" b="b"/>
            <a:pathLst>
              <a:path w="3581400" h="2462529">
                <a:moveTo>
                  <a:pt x="0" y="368300"/>
                </a:moveTo>
                <a:lnTo>
                  <a:pt x="2868" y="322091"/>
                </a:lnTo>
                <a:lnTo>
                  <a:pt x="11245" y="277599"/>
                </a:lnTo>
                <a:lnTo>
                  <a:pt x="24784" y="235166"/>
                </a:lnTo>
                <a:lnTo>
                  <a:pt x="43142" y="195139"/>
                </a:lnTo>
                <a:lnTo>
                  <a:pt x="65974" y="157861"/>
                </a:lnTo>
                <a:lnTo>
                  <a:pt x="92934" y="123678"/>
                </a:lnTo>
                <a:lnTo>
                  <a:pt x="123678" y="92934"/>
                </a:lnTo>
                <a:lnTo>
                  <a:pt x="157861" y="65974"/>
                </a:lnTo>
                <a:lnTo>
                  <a:pt x="195139" y="43142"/>
                </a:lnTo>
                <a:lnTo>
                  <a:pt x="235166" y="24784"/>
                </a:lnTo>
                <a:lnTo>
                  <a:pt x="277599" y="11245"/>
                </a:lnTo>
                <a:lnTo>
                  <a:pt x="322091" y="2868"/>
                </a:lnTo>
                <a:lnTo>
                  <a:pt x="368300" y="0"/>
                </a:lnTo>
                <a:lnTo>
                  <a:pt x="2089150" y="0"/>
                </a:lnTo>
                <a:lnTo>
                  <a:pt x="2984500" y="0"/>
                </a:lnTo>
                <a:lnTo>
                  <a:pt x="3213100" y="0"/>
                </a:lnTo>
                <a:lnTo>
                  <a:pt x="3259308" y="2868"/>
                </a:lnTo>
                <a:lnTo>
                  <a:pt x="3303800" y="11245"/>
                </a:lnTo>
                <a:lnTo>
                  <a:pt x="3346233" y="24784"/>
                </a:lnTo>
                <a:lnTo>
                  <a:pt x="3386260" y="43142"/>
                </a:lnTo>
                <a:lnTo>
                  <a:pt x="3423538" y="65974"/>
                </a:lnTo>
                <a:lnTo>
                  <a:pt x="3457721" y="92934"/>
                </a:lnTo>
                <a:lnTo>
                  <a:pt x="3488465" y="123678"/>
                </a:lnTo>
                <a:lnTo>
                  <a:pt x="3515425" y="157861"/>
                </a:lnTo>
                <a:lnTo>
                  <a:pt x="3538257" y="195139"/>
                </a:lnTo>
                <a:lnTo>
                  <a:pt x="3556615" y="235166"/>
                </a:lnTo>
                <a:lnTo>
                  <a:pt x="3570154" y="277599"/>
                </a:lnTo>
                <a:lnTo>
                  <a:pt x="3578531" y="322091"/>
                </a:lnTo>
                <a:lnTo>
                  <a:pt x="3581400" y="368300"/>
                </a:lnTo>
                <a:lnTo>
                  <a:pt x="3581400" y="1289050"/>
                </a:lnTo>
                <a:lnTo>
                  <a:pt x="3581400" y="1841500"/>
                </a:lnTo>
                <a:lnTo>
                  <a:pt x="3578531" y="1887708"/>
                </a:lnTo>
                <a:lnTo>
                  <a:pt x="3570154" y="1932200"/>
                </a:lnTo>
                <a:lnTo>
                  <a:pt x="3556615" y="1974633"/>
                </a:lnTo>
                <a:lnTo>
                  <a:pt x="3538257" y="2014660"/>
                </a:lnTo>
                <a:lnTo>
                  <a:pt x="3515425" y="2051938"/>
                </a:lnTo>
                <a:lnTo>
                  <a:pt x="3488465" y="2086121"/>
                </a:lnTo>
                <a:lnTo>
                  <a:pt x="3457721" y="2116865"/>
                </a:lnTo>
                <a:lnTo>
                  <a:pt x="3423538" y="2143825"/>
                </a:lnTo>
                <a:lnTo>
                  <a:pt x="3386260" y="2166657"/>
                </a:lnTo>
                <a:lnTo>
                  <a:pt x="3346233" y="2185015"/>
                </a:lnTo>
                <a:lnTo>
                  <a:pt x="3303800" y="2198554"/>
                </a:lnTo>
                <a:lnTo>
                  <a:pt x="3259308" y="2206931"/>
                </a:lnTo>
                <a:lnTo>
                  <a:pt x="3213100" y="2209800"/>
                </a:lnTo>
                <a:lnTo>
                  <a:pt x="2984500" y="2209800"/>
                </a:lnTo>
                <a:lnTo>
                  <a:pt x="1918843" y="2462276"/>
                </a:lnTo>
                <a:lnTo>
                  <a:pt x="2089150" y="2209800"/>
                </a:lnTo>
                <a:lnTo>
                  <a:pt x="368300" y="2209800"/>
                </a:lnTo>
                <a:lnTo>
                  <a:pt x="322091" y="2206931"/>
                </a:lnTo>
                <a:lnTo>
                  <a:pt x="277599" y="2198554"/>
                </a:lnTo>
                <a:lnTo>
                  <a:pt x="235166" y="2185015"/>
                </a:lnTo>
                <a:lnTo>
                  <a:pt x="195139" y="2166657"/>
                </a:lnTo>
                <a:lnTo>
                  <a:pt x="157861" y="2143825"/>
                </a:lnTo>
                <a:lnTo>
                  <a:pt x="123678" y="2116865"/>
                </a:lnTo>
                <a:lnTo>
                  <a:pt x="92934" y="2086121"/>
                </a:lnTo>
                <a:lnTo>
                  <a:pt x="65974" y="2051938"/>
                </a:lnTo>
                <a:lnTo>
                  <a:pt x="43142" y="2014660"/>
                </a:lnTo>
                <a:lnTo>
                  <a:pt x="24784" y="1974633"/>
                </a:lnTo>
                <a:lnTo>
                  <a:pt x="11245" y="1932200"/>
                </a:lnTo>
                <a:lnTo>
                  <a:pt x="2868" y="1887708"/>
                </a:lnTo>
                <a:lnTo>
                  <a:pt x="0" y="1841500"/>
                </a:lnTo>
                <a:lnTo>
                  <a:pt x="0" y="1289050"/>
                </a:lnTo>
                <a:lnTo>
                  <a:pt x="0" y="368300"/>
                </a:lnTo>
                <a:close/>
              </a:path>
            </a:pathLst>
          </a:custGeom>
          <a:ln w="12700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2026" y="1199134"/>
            <a:ext cx="30149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Arial"/>
                <a:cs typeface="Arial"/>
              </a:rPr>
              <a:t>Asp </a:t>
            </a:r>
            <a:r>
              <a:rPr sz="1800" spc="-30" dirty="0">
                <a:latin typeface="Arial"/>
                <a:cs typeface="Arial"/>
              </a:rPr>
              <a:t>.net </a:t>
            </a:r>
            <a:r>
              <a:rPr sz="1800" spc="-120" dirty="0">
                <a:latin typeface="Arial"/>
                <a:cs typeface="Arial"/>
              </a:rPr>
              <a:t>maps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segment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40" dirty="0">
                <a:latin typeface="Arial"/>
                <a:cs typeface="Arial"/>
              </a:rPr>
              <a:t>URL 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  <a:p>
            <a:pPr marL="93345" marR="87630" indent="2540" algn="ctr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Attribute </a:t>
            </a:r>
            <a:r>
              <a:rPr sz="1800" spc="-80" dirty="0">
                <a:latin typeface="Arial"/>
                <a:cs typeface="Arial"/>
              </a:rPr>
              <a:t>ActionName </a:t>
            </a:r>
            <a:r>
              <a:rPr sz="1800" spc="-95" dirty="0">
                <a:latin typeface="Arial"/>
                <a:cs typeface="Arial"/>
              </a:rPr>
              <a:t>is  </a:t>
            </a:r>
            <a:r>
              <a:rPr sz="1800" spc="-114" dirty="0">
                <a:latin typeface="Arial"/>
                <a:cs typeface="Arial"/>
              </a:rPr>
              <a:t>necessary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55" dirty="0">
                <a:latin typeface="Arial"/>
                <a:cs typeface="Arial"/>
              </a:rPr>
              <a:t>provide </a:t>
            </a:r>
            <a:r>
              <a:rPr sz="1800" spc="-60" dirty="0">
                <a:latin typeface="Arial"/>
                <a:cs typeface="Arial"/>
              </a:rPr>
              <a:t>valid</a:t>
            </a:r>
            <a:r>
              <a:rPr sz="1800" spc="-245" dirty="0">
                <a:latin typeface="Arial"/>
                <a:cs typeface="Arial"/>
              </a:rPr>
              <a:t> URL  </a:t>
            </a:r>
            <a:r>
              <a:rPr sz="1800" spc="-35" dirty="0">
                <a:latin typeface="Arial"/>
                <a:cs typeface="Arial"/>
              </a:rPr>
              <a:t>routing.</a:t>
            </a:r>
            <a:endParaRPr sz="1800">
              <a:latin typeface="Arial"/>
              <a:cs typeface="Arial"/>
            </a:endParaRPr>
          </a:p>
          <a:p>
            <a:pPr marL="22860" marR="15875" algn="ctr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130" dirty="0">
                <a:latin typeface="Arial"/>
                <a:cs typeface="Arial"/>
              </a:rPr>
              <a:t>same </a:t>
            </a:r>
            <a:r>
              <a:rPr sz="1800" spc="-245" dirty="0">
                <a:latin typeface="Arial"/>
                <a:cs typeface="Arial"/>
              </a:rPr>
              <a:t>URL </a:t>
            </a:r>
            <a:r>
              <a:rPr sz="1800" spc="-120" dirty="0">
                <a:latin typeface="Arial"/>
                <a:cs typeface="Arial"/>
              </a:rPr>
              <a:t>maps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different  </a:t>
            </a:r>
            <a:r>
              <a:rPr sz="1800" spc="-50" dirty="0">
                <a:latin typeface="Arial"/>
                <a:cs typeface="Arial"/>
              </a:rPr>
              <a:t>action </a:t>
            </a:r>
            <a:r>
              <a:rPr sz="1800" spc="-65" dirty="0">
                <a:latin typeface="Arial"/>
                <a:cs typeface="Arial"/>
              </a:rPr>
              <a:t>methods, </a:t>
            </a:r>
            <a:r>
              <a:rPr sz="1800" spc="-114" dirty="0">
                <a:latin typeface="Arial"/>
                <a:cs typeface="Arial"/>
              </a:rPr>
              <a:t>based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105" dirty="0">
                <a:latin typeface="Arial"/>
                <a:cs typeface="Arial"/>
              </a:rPr>
              <a:t>used  </a:t>
            </a:r>
            <a:r>
              <a:rPr sz="1800" spc="-225" dirty="0">
                <a:latin typeface="Arial"/>
                <a:cs typeface="Arial"/>
              </a:rPr>
              <a:t>HTTP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2424-C349-4C6F-AD36-637FE72F0DB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429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Office Theme</vt:lpstr>
      <vt:lpstr>PowerPoint Presentation</vt:lpstr>
      <vt:lpstr>Search form – Index.cshtml</vt:lpstr>
      <vt:lpstr>View/Controller – changes</vt:lpstr>
      <vt:lpstr>Searching movies – URL query</vt:lpstr>
      <vt:lpstr>Adding search by Genre HttpGet method handles  the request.</vt:lpstr>
      <vt:lpstr>Search by Genre – View</vt:lpstr>
      <vt:lpstr>Search by Genre – Controller</vt:lpstr>
      <vt:lpstr>Details method - Controller</vt:lpstr>
      <vt:lpstr>Delete method - Controller</vt:lpstr>
      <vt:lpstr>Data Validation</vt:lpstr>
      <vt:lpstr>Validation rules – Model</vt:lpstr>
      <vt:lpstr>Data Validation - View</vt:lpstr>
      <vt:lpstr>Data Validation – View (cont.)</vt:lpstr>
      <vt:lpstr>Data Validation - Controller</vt:lpstr>
      <vt:lpstr>DataType attributes</vt:lpstr>
      <vt:lpstr>DisplayFormat annotation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 5</dc:title>
  <dc:creator>Nemanja Kojic</dc:creator>
  <cp:lastModifiedBy>To Viet</cp:lastModifiedBy>
  <cp:revision>15</cp:revision>
  <dcterms:created xsi:type="dcterms:W3CDTF">2018-06-14T13:06:19Z</dcterms:created>
  <dcterms:modified xsi:type="dcterms:W3CDTF">2018-06-18T13:11:06Z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2018-06-14T00:00:00Z</vt:filetime>
  </property>
</Properties>
</file>