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70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53" y="41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49784-9D97-41E2-8F60-C6283412AEA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E0993-E141-4EB2-8898-A891420D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0993-E141-4EB2-8898-A891420D9D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8357" y="461594"/>
            <a:ext cx="544728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9573-07CE-4614-B916-26F46BC8EBE5}" type="datetime1">
              <a:rPr lang="en-US" smtClean="0"/>
              <a:t>6/21/2018</a:t>
            </a:fld>
            <a:endParaRPr 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59DE-318F-49EB-9DFC-2C24D087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B09D-D5B6-4145-BE93-10D5B6827C0E}" type="datetime1">
              <a:rPr lang="en-US" smtClean="0"/>
              <a:t>6/21/2018</a:t>
            </a:fld>
            <a:endParaRPr 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59DE-318F-49EB-9DFC-2C24D087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639950"/>
            <a:ext cx="379095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68C4-7F62-492D-9353-ED16073DD08A}" type="datetime1">
              <a:rPr lang="en-US" smtClean="0"/>
              <a:t>6/21/2018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59DE-318F-49EB-9DFC-2C24D087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BC6D-B8C1-4FC0-8DE9-1F5C8D5D8C49}" type="datetime1">
              <a:rPr lang="en-US" smtClean="0"/>
              <a:t>6/21/2018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76400" y="228600"/>
            <a:ext cx="5181600" cy="636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68BC-47CD-4B5E-ADD6-67ADFE23D656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59DE-318F-49EB-9DFC-2C24D087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9558" y="461594"/>
            <a:ext cx="716488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565"/>
            <a:ext cx="7972425" cy="256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7BF2-74E3-4460-92ED-BF0E894C9144}" type="datetime1">
              <a:rPr lang="en-US" smtClean="0"/>
              <a:t>6/21/2018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59DE-318F-49EB-9DFC-2C24D087B3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lambda" TargetMode="External"/><Relationship Id="rId2" Type="http://schemas.openxmlformats.org/officeDocument/2006/relationships/hyperlink" Target="http://www.asp.net/mvc/tutorials/mvc-5/introduction/getting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msdn.microsoft.com/101-LINQ-Samples-3fb9811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342" y="2481452"/>
            <a:ext cx="518045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spc="-90">
                <a:latin typeface="Trebuchet MS"/>
                <a:cs typeface="Trebuchet MS"/>
              </a:rPr>
              <a:t>LAMBDA</a:t>
            </a:r>
            <a:r>
              <a:rPr lang="en-US" sz="4400" b="1" spc="-360">
                <a:latin typeface="Trebuchet MS"/>
                <a:cs typeface="Trebuchet MS"/>
              </a:rPr>
              <a:t> </a:t>
            </a:r>
            <a:r>
              <a:rPr lang="en-US" sz="4400" b="1" spc="-185" smtClean="0">
                <a:latin typeface="Trebuchet MS"/>
                <a:cs typeface="Trebuchet MS"/>
              </a:rPr>
              <a:t>EXPRESSIONS &amp; LINQ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2275" y="5581650"/>
            <a:ext cx="2914650" cy="1142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0" y="0"/>
            <a:ext cx="1990725" cy="581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0"/>
            <a:ext cx="2371725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58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485" y="461594"/>
            <a:ext cx="4434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Statement</a:t>
            </a:r>
            <a:r>
              <a:rPr spc="-340" dirty="0"/>
              <a:t> </a:t>
            </a:r>
            <a:r>
              <a:rPr spc="-220"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087"/>
            <a:ext cx="7741920" cy="28098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  <a:tab pos="1819275" algn="l"/>
                <a:tab pos="4335780" algn="l"/>
                <a:tab pos="4962525" algn="l"/>
              </a:tabLst>
            </a:pPr>
            <a:r>
              <a:rPr sz="3000" b="1" spc="254" dirty="0">
                <a:latin typeface="Arial"/>
                <a:cs typeface="Arial"/>
              </a:rPr>
              <a:t>(input	</a:t>
            </a:r>
            <a:r>
              <a:rPr sz="3000" b="1" spc="80" dirty="0">
                <a:latin typeface="Arial"/>
                <a:cs typeface="Arial"/>
              </a:rPr>
              <a:t>parameters)	</a:t>
            </a:r>
            <a:r>
              <a:rPr sz="3000" b="1" spc="-105" dirty="0">
                <a:latin typeface="Arial"/>
                <a:cs typeface="Arial"/>
              </a:rPr>
              <a:t>=&gt;	</a:t>
            </a:r>
            <a:r>
              <a:rPr sz="3000" b="1" spc="185" dirty="0">
                <a:latin typeface="Arial"/>
                <a:cs typeface="Arial"/>
              </a:rPr>
              <a:t>{statement;}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Statements </a:t>
            </a:r>
            <a:r>
              <a:rPr sz="3200" spc="-160" dirty="0">
                <a:latin typeface="Arial"/>
                <a:cs typeface="Arial"/>
              </a:rPr>
              <a:t>enclosed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braces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body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0" dirty="0">
                <a:latin typeface="Arial"/>
                <a:cs typeface="Arial"/>
              </a:rPr>
              <a:t>statement </a:t>
            </a:r>
            <a:r>
              <a:rPr sz="3200" spc="-130" dirty="0">
                <a:latin typeface="Arial"/>
                <a:cs typeface="Arial"/>
              </a:rPr>
              <a:t>lambda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00" dirty="0">
                <a:latin typeface="Arial"/>
                <a:cs typeface="Arial"/>
              </a:rPr>
              <a:t>contain  </a:t>
            </a:r>
            <a:r>
              <a:rPr sz="3200" spc="-35" dirty="0">
                <a:latin typeface="Arial"/>
                <a:cs typeface="Arial"/>
              </a:rPr>
              <a:t>multiple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60" dirty="0">
                <a:latin typeface="Arial"/>
                <a:cs typeface="Arial"/>
              </a:rPr>
              <a:t>(in </a:t>
            </a:r>
            <a:r>
              <a:rPr sz="3200" spc="-130" dirty="0">
                <a:latin typeface="Arial"/>
                <a:cs typeface="Arial"/>
              </a:rPr>
              <a:t>practices,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two-three)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Cannot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90" dirty="0">
                <a:latin typeface="Arial"/>
                <a:cs typeface="Arial"/>
              </a:rPr>
              <a:t>used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20" dirty="0">
                <a:latin typeface="Arial"/>
                <a:cs typeface="Arial"/>
              </a:rPr>
              <a:t>create </a:t>
            </a:r>
            <a:r>
              <a:rPr sz="3200" spc="-160" dirty="0">
                <a:latin typeface="Arial"/>
                <a:cs typeface="Arial"/>
              </a:rPr>
              <a:t>expression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trees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364" y="4641772"/>
            <a:ext cx="8526176" cy="968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501" y="461594"/>
            <a:ext cx="5701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Generic delegates </a:t>
            </a:r>
            <a:r>
              <a:rPr spc="-254" dirty="0"/>
              <a:t>–</a:t>
            </a:r>
            <a:r>
              <a:rPr spc="-360" dirty="0"/>
              <a:t> </a:t>
            </a:r>
            <a:r>
              <a:rPr spc="-320" dirty="0"/>
              <a:t>Func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20" dirty="0"/>
              <a:t>System.Func&lt;T,TResult&gt;</a:t>
            </a:r>
          </a:p>
          <a:p>
            <a:pPr marL="355600">
              <a:lnSpc>
                <a:spcPct val="100000"/>
              </a:lnSpc>
            </a:pPr>
            <a:r>
              <a:rPr b="0" spc="-395" dirty="0">
                <a:latin typeface="Arial"/>
                <a:cs typeface="Arial"/>
              </a:rPr>
              <a:t>T </a:t>
            </a:r>
            <a:r>
              <a:rPr b="0" spc="-185" dirty="0">
                <a:latin typeface="Arial"/>
                <a:cs typeface="Arial"/>
              </a:rPr>
              <a:t>– </a:t>
            </a:r>
            <a:r>
              <a:rPr b="0" spc="-110" dirty="0">
                <a:latin typeface="Arial"/>
                <a:cs typeface="Arial"/>
              </a:rPr>
              <a:t>argument</a:t>
            </a:r>
            <a:r>
              <a:rPr b="0" spc="-420" dirty="0">
                <a:latin typeface="Arial"/>
                <a:cs typeface="Arial"/>
              </a:rPr>
              <a:t> </a:t>
            </a:r>
            <a:r>
              <a:rPr b="0" spc="-70" dirty="0">
                <a:latin typeface="Arial"/>
                <a:cs typeface="Arial"/>
              </a:rPr>
              <a:t>type,</a:t>
            </a:r>
          </a:p>
          <a:p>
            <a:pPr marL="355600">
              <a:lnSpc>
                <a:spcPct val="100000"/>
              </a:lnSpc>
            </a:pPr>
            <a:r>
              <a:rPr b="0" spc="-210" dirty="0">
                <a:latin typeface="Arial"/>
                <a:cs typeface="Arial"/>
              </a:rPr>
              <a:t>TResult </a:t>
            </a:r>
            <a:r>
              <a:rPr b="0" spc="-185" dirty="0">
                <a:latin typeface="Arial"/>
                <a:cs typeface="Arial"/>
              </a:rPr>
              <a:t>– </a:t>
            </a:r>
            <a:r>
              <a:rPr b="0" spc="-30" dirty="0">
                <a:latin typeface="Arial"/>
                <a:cs typeface="Arial"/>
              </a:rPr>
              <a:t>return </a:t>
            </a:r>
            <a:r>
              <a:rPr b="0" spc="-70" dirty="0">
                <a:latin typeface="Arial"/>
                <a:cs typeface="Arial"/>
              </a:rPr>
              <a:t>type </a:t>
            </a:r>
            <a:r>
              <a:rPr b="0" spc="-110" dirty="0">
                <a:latin typeface="Arial"/>
                <a:cs typeface="Arial"/>
              </a:rPr>
              <a:t>(last </a:t>
            </a:r>
            <a:r>
              <a:rPr b="0" spc="-65" dirty="0">
                <a:latin typeface="Arial"/>
                <a:cs typeface="Arial"/>
              </a:rPr>
              <a:t>type</a:t>
            </a:r>
            <a:r>
              <a:rPr b="0" spc="-375" dirty="0">
                <a:latin typeface="Arial"/>
                <a:cs typeface="Arial"/>
              </a:rPr>
              <a:t> </a:t>
            </a:r>
            <a:r>
              <a:rPr b="0" spc="-105" dirty="0">
                <a:latin typeface="Arial"/>
                <a:cs typeface="Arial"/>
              </a:rPr>
              <a:t>parameter)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b="0" spc="-140" dirty="0">
                <a:latin typeface="Arial"/>
                <a:cs typeface="Arial"/>
              </a:rPr>
              <a:t>Useful </a:t>
            </a:r>
            <a:r>
              <a:rPr b="0" spc="-15" dirty="0">
                <a:latin typeface="Arial"/>
                <a:cs typeface="Arial"/>
              </a:rPr>
              <a:t>for </a:t>
            </a:r>
            <a:r>
              <a:rPr b="0" spc="-140" dirty="0">
                <a:latin typeface="Arial"/>
                <a:cs typeface="Arial"/>
              </a:rPr>
              <a:t>encapsulating </a:t>
            </a:r>
            <a:r>
              <a:rPr b="0" spc="-110" dirty="0">
                <a:latin typeface="Arial"/>
                <a:cs typeface="Arial"/>
              </a:rPr>
              <a:t>user-defined  </a:t>
            </a:r>
            <a:r>
              <a:rPr b="0" spc="-180" dirty="0">
                <a:latin typeface="Arial"/>
                <a:cs typeface="Arial"/>
              </a:rPr>
              <a:t>expressions </a:t>
            </a:r>
            <a:r>
              <a:rPr b="0" spc="-5" dirty="0">
                <a:latin typeface="Arial"/>
                <a:cs typeface="Arial"/>
              </a:rPr>
              <a:t>that </a:t>
            </a:r>
            <a:r>
              <a:rPr b="0" spc="-140" dirty="0">
                <a:latin typeface="Arial"/>
                <a:cs typeface="Arial"/>
              </a:rPr>
              <a:t>are </a:t>
            </a:r>
            <a:r>
              <a:rPr b="0" spc="-100" dirty="0">
                <a:latin typeface="Arial"/>
                <a:cs typeface="Arial"/>
              </a:rPr>
              <a:t>applied </a:t>
            </a:r>
            <a:r>
              <a:rPr b="0" spc="25" dirty="0">
                <a:latin typeface="Arial"/>
                <a:cs typeface="Arial"/>
              </a:rPr>
              <a:t>to </a:t>
            </a:r>
            <a:r>
              <a:rPr b="0" spc="-65" dirty="0">
                <a:latin typeface="Arial"/>
                <a:cs typeface="Arial"/>
              </a:rPr>
              <a:t>all</a:t>
            </a:r>
            <a:r>
              <a:rPr b="0" spc="-660" dirty="0">
                <a:latin typeface="Arial"/>
                <a:cs typeface="Arial"/>
              </a:rPr>
              <a:t> </a:t>
            </a:r>
            <a:r>
              <a:rPr b="0" spc="-120" dirty="0">
                <a:latin typeface="Arial"/>
                <a:cs typeface="Arial"/>
              </a:rPr>
              <a:t>elements </a:t>
            </a:r>
            <a:r>
              <a:rPr b="0" spc="-5" dirty="0">
                <a:latin typeface="Arial"/>
                <a:cs typeface="Arial"/>
              </a:rPr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839" y="4144136"/>
            <a:ext cx="1633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5" dirty="0">
                <a:latin typeface="Arial"/>
                <a:cs typeface="Arial"/>
              </a:rPr>
              <a:t>data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5488" y="4938888"/>
            <a:ext cx="7704625" cy="237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167" y="5512166"/>
            <a:ext cx="7260056" cy="611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5032" y="4390644"/>
            <a:ext cx="4364736" cy="598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8747" y="4379976"/>
            <a:ext cx="4335780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33800" y="4419600"/>
            <a:ext cx="4267200" cy="501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00" y="4419600"/>
            <a:ext cx="4267200" cy="501650"/>
          </a:xfrm>
          <a:custGeom>
            <a:avLst/>
            <a:gdLst/>
            <a:ahLst/>
            <a:cxnLst/>
            <a:rect l="l" t="t" r="r" b="b"/>
            <a:pathLst>
              <a:path w="4267200" h="50165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711200" y="0"/>
                </a:lnTo>
                <a:lnTo>
                  <a:pt x="1778000" y="0"/>
                </a:lnTo>
                <a:lnTo>
                  <a:pt x="4203700" y="0"/>
                </a:lnTo>
                <a:lnTo>
                  <a:pt x="4228409" y="4992"/>
                </a:lnTo>
                <a:lnTo>
                  <a:pt x="4248594" y="18605"/>
                </a:lnTo>
                <a:lnTo>
                  <a:pt x="4262207" y="38790"/>
                </a:lnTo>
                <a:lnTo>
                  <a:pt x="4267200" y="63500"/>
                </a:lnTo>
                <a:lnTo>
                  <a:pt x="4267200" y="222250"/>
                </a:lnTo>
                <a:lnTo>
                  <a:pt x="4267200" y="317500"/>
                </a:lnTo>
                <a:lnTo>
                  <a:pt x="4262207" y="342209"/>
                </a:lnTo>
                <a:lnTo>
                  <a:pt x="4248594" y="362394"/>
                </a:lnTo>
                <a:lnTo>
                  <a:pt x="4228409" y="376007"/>
                </a:lnTo>
                <a:lnTo>
                  <a:pt x="4203700" y="381000"/>
                </a:lnTo>
                <a:lnTo>
                  <a:pt x="1778000" y="381000"/>
                </a:lnTo>
                <a:lnTo>
                  <a:pt x="495553" y="501395"/>
                </a:lnTo>
                <a:lnTo>
                  <a:pt x="7112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66769" y="4445889"/>
            <a:ext cx="4002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generic </a:t>
            </a:r>
            <a:r>
              <a:rPr sz="1800" spc="-60" dirty="0">
                <a:latin typeface="Arial"/>
                <a:cs typeface="Arial"/>
              </a:rPr>
              <a:t>declaration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delegate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Func.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7691" y="5381244"/>
            <a:ext cx="2284475" cy="478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5144" y="5370576"/>
            <a:ext cx="2037588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6459" y="5410200"/>
            <a:ext cx="2186940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6459" y="5410200"/>
            <a:ext cx="2186940" cy="381000"/>
          </a:xfrm>
          <a:custGeom>
            <a:avLst/>
            <a:gdLst/>
            <a:ahLst/>
            <a:cxnLst/>
            <a:rect l="l" t="t" r="r" b="b"/>
            <a:pathLst>
              <a:path w="2186940" h="381000">
                <a:moveTo>
                  <a:pt x="129539" y="63500"/>
                </a:moveTo>
                <a:lnTo>
                  <a:pt x="134532" y="38790"/>
                </a:lnTo>
                <a:lnTo>
                  <a:pt x="148145" y="18605"/>
                </a:lnTo>
                <a:lnTo>
                  <a:pt x="168330" y="4992"/>
                </a:lnTo>
                <a:lnTo>
                  <a:pt x="193039" y="0"/>
                </a:lnTo>
                <a:lnTo>
                  <a:pt x="472439" y="0"/>
                </a:lnTo>
                <a:lnTo>
                  <a:pt x="986789" y="0"/>
                </a:lnTo>
                <a:lnTo>
                  <a:pt x="2123440" y="0"/>
                </a:lnTo>
                <a:lnTo>
                  <a:pt x="2148149" y="4992"/>
                </a:lnTo>
                <a:lnTo>
                  <a:pt x="2168334" y="18605"/>
                </a:lnTo>
                <a:lnTo>
                  <a:pt x="2181947" y="38790"/>
                </a:lnTo>
                <a:lnTo>
                  <a:pt x="2186940" y="63500"/>
                </a:lnTo>
                <a:lnTo>
                  <a:pt x="2186940" y="158750"/>
                </a:lnTo>
                <a:lnTo>
                  <a:pt x="2186940" y="317500"/>
                </a:lnTo>
                <a:lnTo>
                  <a:pt x="2181947" y="342214"/>
                </a:lnTo>
                <a:lnTo>
                  <a:pt x="2168334" y="362399"/>
                </a:lnTo>
                <a:lnTo>
                  <a:pt x="2148149" y="376009"/>
                </a:lnTo>
                <a:lnTo>
                  <a:pt x="2123440" y="381000"/>
                </a:lnTo>
                <a:lnTo>
                  <a:pt x="986789" y="381000"/>
                </a:lnTo>
                <a:lnTo>
                  <a:pt x="472439" y="381000"/>
                </a:lnTo>
                <a:lnTo>
                  <a:pt x="193039" y="381000"/>
                </a:lnTo>
                <a:lnTo>
                  <a:pt x="168330" y="376009"/>
                </a:lnTo>
                <a:lnTo>
                  <a:pt x="148145" y="362399"/>
                </a:lnTo>
                <a:lnTo>
                  <a:pt x="134532" y="342214"/>
                </a:lnTo>
                <a:lnTo>
                  <a:pt x="129539" y="317500"/>
                </a:lnTo>
                <a:lnTo>
                  <a:pt x="129539" y="158750"/>
                </a:lnTo>
                <a:lnTo>
                  <a:pt x="0" y="187515"/>
                </a:lnTo>
                <a:lnTo>
                  <a:pt x="129539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3800" y="5436819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Example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usage.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3604" y="461594"/>
            <a:ext cx="4799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Func </a:t>
            </a:r>
            <a:r>
              <a:rPr spc="-190" dirty="0"/>
              <a:t>delegate</a:t>
            </a:r>
            <a:r>
              <a:rPr spc="-215" dirty="0"/>
              <a:t> </a:t>
            </a:r>
            <a:r>
              <a:rPr spc="-114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338059" cy="151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130" dirty="0">
                <a:latin typeface="Arial"/>
                <a:cs typeface="Arial"/>
              </a:rPr>
              <a:t>lambda </a:t>
            </a:r>
            <a:r>
              <a:rPr sz="3200" spc="-165" dirty="0">
                <a:latin typeface="Arial"/>
                <a:cs typeface="Arial"/>
              </a:rPr>
              <a:t>expression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225" dirty="0">
                <a:latin typeface="Arial"/>
                <a:cs typeface="Arial"/>
              </a:rPr>
              <a:t>passed </a:t>
            </a:r>
            <a:r>
              <a:rPr sz="3200" spc="-95" dirty="0">
                <a:latin typeface="Arial"/>
                <a:cs typeface="Arial"/>
              </a:rPr>
              <a:t>where  </a:t>
            </a:r>
            <a:r>
              <a:rPr sz="3200" spc="-215" dirty="0">
                <a:latin typeface="Arial"/>
                <a:cs typeface="Arial"/>
              </a:rPr>
              <a:t>Expression&lt;Func&gt; </a:t>
            </a:r>
            <a:r>
              <a:rPr sz="3200" spc="-65" dirty="0">
                <a:latin typeface="Arial"/>
                <a:cs typeface="Arial"/>
              </a:rPr>
              <a:t>type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required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System.Linq.Queryable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342" y="3517947"/>
            <a:ext cx="6238470" cy="550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0015" y="4005071"/>
            <a:ext cx="3121151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1391" y="3938015"/>
            <a:ext cx="2641091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9672" y="4033646"/>
            <a:ext cx="3022727" cy="538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9672" y="4033646"/>
            <a:ext cx="3023235" cy="538480"/>
          </a:xfrm>
          <a:custGeom>
            <a:avLst/>
            <a:gdLst/>
            <a:ahLst/>
            <a:cxnLst/>
            <a:rect l="l" t="t" r="r" b="b"/>
            <a:pathLst>
              <a:path w="3023234" h="538479">
                <a:moveTo>
                  <a:pt x="203326" y="93852"/>
                </a:moveTo>
                <a:lnTo>
                  <a:pt x="210306" y="59227"/>
                </a:lnTo>
                <a:lnTo>
                  <a:pt x="229346" y="30972"/>
                </a:lnTo>
                <a:lnTo>
                  <a:pt x="257601" y="11932"/>
                </a:lnTo>
                <a:lnTo>
                  <a:pt x="292226" y="4952"/>
                </a:lnTo>
                <a:lnTo>
                  <a:pt x="673226" y="4952"/>
                </a:lnTo>
                <a:lnTo>
                  <a:pt x="1378077" y="4952"/>
                </a:lnTo>
                <a:lnTo>
                  <a:pt x="2933827" y="4952"/>
                </a:lnTo>
                <a:lnTo>
                  <a:pt x="2968452" y="11932"/>
                </a:lnTo>
                <a:lnTo>
                  <a:pt x="2996707" y="30972"/>
                </a:lnTo>
                <a:lnTo>
                  <a:pt x="3015747" y="59227"/>
                </a:lnTo>
                <a:lnTo>
                  <a:pt x="3022727" y="93852"/>
                </a:lnTo>
                <a:lnTo>
                  <a:pt x="3022727" y="227202"/>
                </a:lnTo>
                <a:lnTo>
                  <a:pt x="3022727" y="449452"/>
                </a:lnTo>
                <a:lnTo>
                  <a:pt x="3015747" y="484078"/>
                </a:lnTo>
                <a:lnTo>
                  <a:pt x="2996707" y="512333"/>
                </a:lnTo>
                <a:lnTo>
                  <a:pt x="2968452" y="531373"/>
                </a:lnTo>
                <a:lnTo>
                  <a:pt x="2933827" y="538352"/>
                </a:lnTo>
                <a:lnTo>
                  <a:pt x="1378077" y="538352"/>
                </a:lnTo>
                <a:lnTo>
                  <a:pt x="673226" y="538352"/>
                </a:lnTo>
                <a:lnTo>
                  <a:pt x="292226" y="538352"/>
                </a:lnTo>
                <a:lnTo>
                  <a:pt x="257601" y="531373"/>
                </a:lnTo>
                <a:lnTo>
                  <a:pt x="229346" y="512333"/>
                </a:lnTo>
                <a:lnTo>
                  <a:pt x="210306" y="484078"/>
                </a:lnTo>
                <a:lnTo>
                  <a:pt x="203326" y="449452"/>
                </a:lnTo>
                <a:lnTo>
                  <a:pt x="203326" y="227202"/>
                </a:lnTo>
                <a:lnTo>
                  <a:pt x="0" y="0"/>
                </a:lnTo>
                <a:lnTo>
                  <a:pt x="203326" y="93852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10047" y="4003929"/>
            <a:ext cx="230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Compiler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45" dirty="0">
                <a:latin typeface="Arial"/>
                <a:cs typeface="Arial"/>
              </a:rPr>
              <a:t>infere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4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parameter</a:t>
            </a:r>
            <a:r>
              <a:rPr sz="1800" spc="-35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3509" y="4869872"/>
            <a:ext cx="6996590" cy="2078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698" y="5644448"/>
            <a:ext cx="7877762" cy="199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031" y="5039867"/>
            <a:ext cx="2401824" cy="438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1708" y="5027676"/>
            <a:ext cx="1929383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5069459"/>
            <a:ext cx="2304415" cy="3407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5069459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86741"/>
                </a:moveTo>
                <a:lnTo>
                  <a:pt x="3992" y="66962"/>
                </a:lnTo>
                <a:lnTo>
                  <a:pt x="14879" y="50815"/>
                </a:lnTo>
                <a:lnTo>
                  <a:pt x="31027" y="39931"/>
                </a:lnTo>
                <a:lnTo>
                  <a:pt x="50800" y="35941"/>
                </a:lnTo>
                <a:lnTo>
                  <a:pt x="1155700" y="35941"/>
                </a:lnTo>
                <a:lnTo>
                  <a:pt x="1651000" y="35941"/>
                </a:lnTo>
                <a:lnTo>
                  <a:pt x="1930400" y="35941"/>
                </a:lnTo>
                <a:lnTo>
                  <a:pt x="1950178" y="39931"/>
                </a:lnTo>
                <a:lnTo>
                  <a:pt x="1966325" y="50815"/>
                </a:lnTo>
                <a:lnTo>
                  <a:pt x="1977209" y="66962"/>
                </a:lnTo>
                <a:lnTo>
                  <a:pt x="1981200" y="86741"/>
                </a:lnTo>
                <a:lnTo>
                  <a:pt x="2304415" y="0"/>
                </a:lnTo>
                <a:lnTo>
                  <a:pt x="1981200" y="162941"/>
                </a:lnTo>
                <a:lnTo>
                  <a:pt x="1981200" y="289941"/>
                </a:lnTo>
                <a:lnTo>
                  <a:pt x="1977209" y="309719"/>
                </a:lnTo>
                <a:lnTo>
                  <a:pt x="1966325" y="325866"/>
                </a:lnTo>
                <a:lnTo>
                  <a:pt x="1950178" y="336750"/>
                </a:lnTo>
                <a:lnTo>
                  <a:pt x="1930400" y="340741"/>
                </a:lnTo>
                <a:lnTo>
                  <a:pt x="1651000" y="340741"/>
                </a:lnTo>
                <a:lnTo>
                  <a:pt x="1155700" y="340741"/>
                </a:lnTo>
                <a:lnTo>
                  <a:pt x="50800" y="340741"/>
                </a:lnTo>
                <a:lnTo>
                  <a:pt x="31027" y="336750"/>
                </a:lnTo>
                <a:lnTo>
                  <a:pt x="14879" y="325866"/>
                </a:lnTo>
                <a:lnTo>
                  <a:pt x="3992" y="309719"/>
                </a:lnTo>
                <a:lnTo>
                  <a:pt x="0" y="289941"/>
                </a:lnTo>
                <a:lnTo>
                  <a:pt x="0" y="162941"/>
                </a:lnTo>
                <a:lnTo>
                  <a:pt x="0" y="86741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031" y="4049267"/>
            <a:ext cx="2490216" cy="438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7031" y="4037076"/>
            <a:ext cx="2154936" cy="4297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4078859"/>
            <a:ext cx="2393061" cy="3407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4078859"/>
            <a:ext cx="2393315" cy="340995"/>
          </a:xfrm>
          <a:custGeom>
            <a:avLst/>
            <a:gdLst/>
            <a:ahLst/>
            <a:cxnLst/>
            <a:rect l="l" t="t" r="r" b="b"/>
            <a:pathLst>
              <a:path w="2393315" h="340995">
                <a:moveTo>
                  <a:pt x="0" y="86741"/>
                </a:moveTo>
                <a:lnTo>
                  <a:pt x="3992" y="66962"/>
                </a:lnTo>
                <a:lnTo>
                  <a:pt x="14879" y="50815"/>
                </a:lnTo>
                <a:lnTo>
                  <a:pt x="31027" y="39931"/>
                </a:lnTo>
                <a:lnTo>
                  <a:pt x="50800" y="35941"/>
                </a:lnTo>
                <a:lnTo>
                  <a:pt x="1200150" y="35941"/>
                </a:lnTo>
                <a:lnTo>
                  <a:pt x="1714500" y="35941"/>
                </a:lnTo>
                <a:lnTo>
                  <a:pt x="2006600" y="35941"/>
                </a:lnTo>
                <a:lnTo>
                  <a:pt x="2026378" y="39931"/>
                </a:lnTo>
                <a:lnTo>
                  <a:pt x="2042525" y="50815"/>
                </a:lnTo>
                <a:lnTo>
                  <a:pt x="2053409" y="66962"/>
                </a:lnTo>
                <a:lnTo>
                  <a:pt x="2057400" y="86741"/>
                </a:lnTo>
                <a:lnTo>
                  <a:pt x="2393061" y="0"/>
                </a:lnTo>
                <a:lnTo>
                  <a:pt x="2057400" y="162941"/>
                </a:lnTo>
                <a:lnTo>
                  <a:pt x="2057400" y="289941"/>
                </a:lnTo>
                <a:lnTo>
                  <a:pt x="2053409" y="309719"/>
                </a:lnTo>
                <a:lnTo>
                  <a:pt x="2042525" y="325866"/>
                </a:lnTo>
                <a:lnTo>
                  <a:pt x="2026378" y="336750"/>
                </a:lnTo>
                <a:lnTo>
                  <a:pt x="2006600" y="340741"/>
                </a:lnTo>
                <a:lnTo>
                  <a:pt x="1714500" y="340741"/>
                </a:lnTo>
                <a:lnTo>
                  <a:pt x="1200150" y="340741"/>
                </a:lnTo>
                <a:lnTo>
                  <a:pt x="50800" y="340741"/>
                </a:lnTo>
                <a:lnTo>
                  <a:pt x="31027" y="336750"/>
                </a:lnTo>
                <a:lnTo>
                  <a:pt x="14879" y="325866"/>
                </a:lnTo>
                <a:lnTo>
                  <a:pt x="3992" y="309719"/>
                </a:lnTo>
                <a:lnTo>
                  <a:pt x="0" y="289941"/>
                </a:lnTo>
                <a:lnTo>
                  <a:pt x="0" y="162941"/>
                </a:lnTo>
                <a:lnTo>
                  <a:pt x="0" y="86741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3859" y="4102989"/>
            <a:ext cx="181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Output: </a:t>
            </a:r>
            <a:r>
              <a:rPr sz="1800" spc="-70" dirty="0">
                <a:latin typeface="Arial"/>
                <a:cs typeface="Arial"/>
              </a:rPr>
              <a:t>5, 1, 3, 9,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7031" y="5801867"/>
            <a:ext cx="2401824" cy="4389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7260" y="5789676"/>
            <a:ext cx="1478280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5831408"/>
            <a:ext cx="2304415" cy="3407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" y="5831408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86791"/>
                </a:moveTo>
                <a:lnTo>
                  <a:pt x="3992" y="67018"/>
                </a:lnTo>
                <a:lnTo>
                  <a:pt x="14879" y="50871"/>
                </a:lnTo>
                <a:lnTo>
                  <a:pt x="31027" y="39984"/>
                </a:lnTo>
                <a:lnTo>
                  <a:pt x="50800" y="35991"/>
                </a:lnTo>
                <a:lnTo>
                  <a:pt x="1155700" y="35991"/>
                </a:lnTo>
                <a:lnTo>
                  <a:pt x="1651000" y="35991"/>
                </a:lnTo>
                <a:lnTo>
                  <a:pt x="1930400" y="35991"/>
                </a:lnTo>
                <a:lnTo>
                  <a:pt x="1950178" y="39984"/>
                </a:lnTo>
                <a:lnTo>
                  <a:pt x="1966325" y="50871"/>
                </a:lnTo>
                <a:lnTo>
                  <a:pt x="1977209" y="67018"/>
                </a:lnTo>
                <a:lnTo>
                  <a:pt x="1981200" y="86791"/>
                </a:lnTo>
                <a:lnTo>
                  <a:pt x="2304415" y="0"/>
                </a:lnTo>
                <a:lnTo>
                  <a:pt x="1981200" y="162991"/>
                </a:lnTo>
                <a:lnTo>
                  <a:pt x="1981200" y="289991"/>
                </a:lnTo>
                <a:lnTo>
                  <a:pt x="1977209" y="309764"/>
                </a:lnTo>
                <a:lnTo>
                  <a:pt x="1966325" y="325912"/>
                </a:lnTo>
                <a:lnTo>
                  <a:pt x="1950178" y="336799"/>
                </a:lnTo>
                <a:lnTo>
                  <a:pt x="1930400" y="340791"/>
                </a:lnTo>
                <a:lnTo>
                  <a:pt x="1651000" y="340791"/>
                </a:lnTo>
                <a:lnTo>
                  <a:pt x="1155700" y="340791"/>
                </a:lnTo>
                <a:lnTo>
                  <a:pt x="50800" y="340791"/>
                </a:lnTo>
                <a:lnTo>
                  <a:pt x="31027" y="336799"/>
                </a:lnTo>
                <a:lnTo>
                  <a:pt x="14879" y="325912"/>
                </a:lnTo>
                <a:lnTo>
                  <a:pt x="3992" y="309764"/>
                </a:lnTo>
                <a:lnTo>
                  <a:pt x="0" y="289991"/>
                </a:lnTo>
                <a:lnTo>
                  <a:pt x="0" y="162991"/>
                </a:lnTo>
                <a:lnTo>
                  <a:pt x="0" y="86791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8535" y="5093589"/>
            <a:ext cx="159385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Output: </a:t>
            </a:r>
            <a:r>
              <a:rPr sz="1800" spc="-70" dirty="0">
                <a:latin typeface="Arial"/>
                <a:cs typeface="Arial"/>
              </a:rPr>
              <a:t>5, 4, 1,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Output: </a:t>
            </a:r>
            <a:r>
              <a:rPr sz="1800" spc="-70" dirty="0">
                <a:latin typeface="Arial"/>
                <a:cs typeface="Arial"/>
              </a:rPr>
              <a:t>5,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057" y="461594"/>
            <a:ext cx="5952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Type </a:t>
            </a:r>
            <a:r>
              <a:rPr spc="-150" dirty="0"/>
              <a:t>inference </a:t>
            </a:r>
            <a:r>
              <a:rPr spc="-60" dirty="0"/>
              <a:t>in</a:t>
            </a:r>
            <a:r>
              <a:rPr spc="-265" dirty="0"/>
              <a:t> </a:t>
            </a:r>
            <a:r>
              <a:rPr spc="-220"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204834" cy="310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575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Compiler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55" dirty="0">
                <a:latin typeface="Arial"/>
                <a:cs typeface="Arial"/>
              </a:rPr>
              <a:t>infer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65" dirty="0">
                <a:latin typeface="Arial"/>
                <a:cs typeface="Arial"/>
              </a:rPr>
              <a:t>type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63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parameters  </a:t>
            </a:r>
            <a:r>
              <a:rPr sz="3200" spc="-200" dirty="0">
                <a:latin typeface="Arial"/>
                <a:cs typeface="Arial"/>
              </a:rPr>
              <a:t>based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on: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95" dirty="0">
                <a:latin typeface="Arial"/>
                <a:cs typeface="Arial"/>
              </a:rPr>
              <a:t>Lambda’s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body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40" dirty="0">
                <a:latin typeface="Arial"/>
                <a:cs typeface="Arial"/>
              </a:rPr>
              <a:t>Parameter’s </a:t>
            </a:r>
            <a:r>
              <a:rPr sz="2800" spc="-125" dirty="0">
                <a:latin typeface="Arial"/>
                <a:cs typeface="Arial"/>
              </a:rPr>
              <a:t>delegate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3200" spc="-160" dirty="0">
                <a:latin typeface="Courier New"/>
                <a:cs typeface="Courier New"/>
              </a:rPr>
              <a:t>IEnumerable&lt;Customer&gt;</a:t>
            </a:r>
            <a:r>
              <a:rPr sz="3200" spc="-254" dirty="0">
                <a:latin typeface="Courier New"/>
                <a:cs typeface="Courier New"/>
              </a:rPr>
              <a:t> </a:t>
            </a:r>
            <a:r>
              <a:rPr sz="3200" spc="-160" dirty="0">
                <a:latin typeface="Courier New"/>
                <a:cs typeface="Courier New"/>
              </a:rPr>
              <a:t>customers=...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648149"/>
            <a:ext cx="6781800" cy="5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9483" y="5119115"/>
            <a:ext cx="3034284" cy="51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7332" y="5141976"/>
            <a:ext cx="2685288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9141" y="5148326"/>
            <a:ext cx="2935859" cy="414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9141" y="5148326"/>
            <a:ext cx="2936240" cy="414655"/>
          </a:xfrm>
          <a:custGeom>
            <a:avLst/>
            <a:gdLst/>
            <a:ahLst/>
            <a:cxnLst/>
            <a:rect l="l" t="t" r="r" b="b"/>
            <a:pathLst>
              <a:path w="2936240" h="414654">
                <a:moveTo>
                  <a:pt x="268858" y="96774"/>
                </a:moveTo>
                <a:lnTo>
                  <a:pt x="273851" y="72064"/>
                </a:lnTo>
                <a:lnTo>
                  <a:pt x="287464" y="51879"/>
                </a:lnTo>
                <a:lnTo>
                  <a:pt x="307649" y="38266"/>
                </a:lnTo>
                <a:lnTo>
                  <a:pt x="332358" y="33274"/>
                </a:lnTo>
                <a:lnTo>
                  <a:pt x="713358" y="33274"/>
                </a:lnTo>
                <a:lnTo>
                  <a:pt x="1380108" y="33274"/>
                </a:lnTo>
                <a:lnTo>
                  <a:pt x="2872359" y="33274"/>
                </a:lnTo>
                <a:lnTo>
                  <a:pt x="2897068" y="38266"/>
                </a:lnTo>
                <a:lnTo>
                  <a:pt x="2917253" y="51879"/>
                </a:lnTo>
                <a:lnTo>
                  <a:pt x="2930866" y="72064"/>
                </a:lnTo>
                <a:lnTo>
                  <a:pt x="2935859" y="96774"/>
                </a:lnTo>
                <a:lnTo>
                  <a:pt x="2935859" y="192024"/>
                </a:lnTo>
                <a:lnTo>
                  <a:pt x="2935859" y="350774"/>
                </a:lnTo>
                <a:lnTo>
                  <a:pt x="2930866" y="375483"/>
                </a:lnTo>
                <a:lnTo>
                  <a:pt x="2917253" y="395668"/>
                </a:lnTo>
                <a:lnTo>
                  <a:pt x="2897068" y="409281"/>
                </a:lnTo>
                <a:lnTo>
                  <a:pt x="2872359" y="414274"/>
                </a:lnTo>
                <a:lnTo>
                  <a:pt x="1380108" y="414274"/>
                </a:lnTo>
                <a:lnTo>
                  <a:pt x="713358" y="414274"/>
                </a:lnTo>
                <a:lnTo>
                  <a:pt x="332358" y="414274"/>
                </a:lnTo>
                <a:lnTo>
                  <a:pt x="307649" y="409281"/>
                </a:lnTo>
                <a:lnTo>
                  <a:pt x="287464" y="395668"/>
                </a:lnTo>
                <a:lnTo>
                  <a:pt x="273851" y="375483"/>
                </a:lnTo>
                <a:lnTo>
                  <a:pt x="268858" y="350774"/>
                </a:lnTo>
                <a:lnTo>
                  <a:pt x="268858" y="192024"/>
                </a:lnTo>
                <a:lnTo>
                  <a:pt x="0" y="0"/>
                </a:lnTo>
                <a:lnTo>
                  <a:pt x="268858" y="96774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05352" y="5207965"/>
            <a:ext cx="2350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Standard </a:t>
            </a:r>
            <a:r>
              <a:rPr sz="1800" spc="-55" dirty="0">
                <a:latin typeface="Arial"/>
                <a:cs typeface="Arial"/>
              </a:rPr>
              <a:t>query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operator.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97" y="461594"/>
            <a:ext cx="8067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Lambda </a:t>
            </a:r>
            <a:r>
              <a:rPr spc="-240" dirty="0"/>
              <a:t>expressions </a:t>
            </a:r>
            <a:r>
              <a:rPr spc="-254" dirty="0"/>
              <a:t>– </a:t>
            </a:r>
            <a:r>
              <a:rPr spc="-195" dirty="0"/>
              <a:t>general</a:t>
            </a:r>
            <a:r>
              <a:rPr spc="-245" dirty="0"/>
              <a:t> </a:t>
            </a:r>
            <a:r>
              <a:rPr spc="-15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0227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lambda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95" dirty="0">
                <a:latin typeface="Arial"/>
                <a:cs typeface="Arial"/>
              </a:rPr>
              <a:t>contain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25" dirty="0">
                <a:latin typeface="Arial"/>
                <a:cs typeface="Arial"/>
              </a:rPr>
              <a:t>same </a:t>
            </a:r>
            <a:r>
              <a:rPr sz="3200" spc="-95" dirty="0">
                <a:latin typeface="Arial"/>
                <a:cs typeface="Arial"/>
              </a:rPr>
              <a:t>number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135" dirty="0">
                <a:latin typeface="Arial"/>
                <a:cs typeface="Arial"/>
              </a:rPr>
              <a:t>parameters </a:t>
            </a:r>
            <a:r>
              <a:rPr sz="3200" spc="-295" dirty="0">
                <a:latin typeface="Arial"/>
                <a:cs typeface="Arial"/>
              </a:rPr>
              <a:t>as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40" dirty="0">
                <a:latin typeface="Arial"/>
                <a:cs typeface="Arial"/>
              </a:rPr>
              <a:t>delegate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  <a:p>
            <a:pPr marL="355600" marR="2660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05" dirty="0">
                <a:latin typeface="Arial"/>
                <a:cs typeface="Arial"/>
              </a:rPr>
              <a:t>Each </a:t>
            </a:r>
            <a:r>
              <a:rPr sz="3200" spc="-20" dirty="0">
                <a:latin typeface="Arial"/>
                <a:cs typeface="Arial"/>
              </a:rPr>
              <a:t>input </a:t>
            </a:r>
            <a:r>
              <a:rPr sz="3200" spc="-105" dirty="0">
                <a:latin typeface="Arial"/>
                <a:cs typeface="Arial"/>
              </a:rPr>
              <a:t>parameter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lambda </a:t>
            </a:r>
            <a:r>
              <a:rPr sz="3200" spc="-105" dirty="0">
                <a:latin typeface="Arial"/>
                <a:cs typeface="Arial"/>
              </a:rPr>
              <a:t>must</a:t>
            </a:r>
            <a:r>
              <a:rPr sz="3200" spc="-50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be  </a:t>
            </a:r>
            <a:r>
              <a:rPr sz="3200" spc="-35" dirty="0">
                <a:latin typeface="Arial"/>
                <a:cs typeface="Arial"/>
              </a:rPr>
              <a:t>implicitly </a:t>
            </a:r>
            <a:r>
              <a:rPr sz="3200" spc="-85" dirty="0">
                <a:latin typeface="Arial"/>
                <a:cs typeface="Arial"/>
              </a:rPr>
              <a:t>convertible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50" dirty="0">
                <a:latin typeface="Arial"/>
                <a:cs typeface="Arial"/>
              </a:rPr>
              <a:t>its </a:t>
            </a:r>
            <a:r>
              <a:rPr sz="3200" spc="-125" dirty="0">
                <a:latin typeface="Arial"/>
                <a:cs typeface="Arial"/>
              </a:rPr>
              <a:t>corresponding  </a:t>
            </a:r>
            <a:r>
              <a:rPr sz="3200" spc="-140" dirty="0">
                <a:latin typeface="Arial"/>
                <a:cs typeface="Arial"/>
              </a:rPr>
              <a:t>delegate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parameter</a:t>
            </a:r>
            <a:endParaRPr sz="3200">
              <a:latin typeface="Arial"/>
              <a:cs typeface="Arial"/>
            </a:endParaRPr>
          </a:p>
          <a:p>
            <a:pPr marL="355600" marR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30" dirty="0">
                <a:latin typeface="Arial"/>
                <a:cs typeface="Arial"/>
              </a:rPr>
              <a:t>return </a:t>
            </a:r>
            <a:r>
              <a:rPr sz="3200" spc="-145" dirty="0">
                <a:latin typeface="Arial"/>
                <a:cs typeface="Arial"/>
              </a:rPr>
              <a:t>value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lambda </a:t>
            </a:r>
            <a:r>
              <a:rPr sz="3200" dirty="0">
                <a:latin typeface="Arial"/>
                <a:cs typeface="Arial"/>
              </a:rPr>
              <a:t>(if</a:t>
            </a:r>
            <a:r>
              <a:rPr sz="3200" spc="-59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any) </a:t>
            </a:r>
            <a:r>
              <a:rPr sz="3200" spc="-105" dirty="0">
                <a:latin typeface="Arial"/>
                <a:cs typeface="Arial"/>
              </a:rPr>
              <a:t>must 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35" dirty="0">
                <a:latin typeface="Arial"/>
                <a:cs typeface="Arial"/>
              </a:rPr>
              <a:t>implicitly </a:t>
            </a:r>
            <a:r>
              <a:rPr sz="3200" spc="-85" dirty="0">
                <a:latin typeface="Arial"/>
                <a:cs typeface="Arial"/>
              </a:rPr>
              <a:t>convertible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60" dirty="0">
                <a:latin typeface="Arial"/>
                <a:cs typeface="Arial"/>
              </a:rPr>
              <a:t>delegate’s  </a:t>
            </a:r>
            <a:r>
              <a:rPr sz="3200" spc="-30" dirty="0">
                <a:latin typeface="Arial"/>
                <a:cs typeface="Arial"/>
              </a:rPr>
              <a:t>return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Lambda </a:t>
            </a:r>
            <a:r>
              <a:rPr spc="-240" dirty="0"/>
              <a:t>expressions </a:t>
            </a:r>
            <a:r>
              <a:rPr spc="-120" dirty="0"/>
              <a:t>-</a:t>
            </a:r>
            <a:r>
              <a:rPr spc="-254" dirty="0"/>
              <a:t> 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066405" cy="4025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29" dirty="0">
                <a:latin typeface="Trebuchet MS"/>
                <a:cs typeface="Trebuchet MS"/>
              </a:rPr>
              <a:t>Func&lt;int,int&gt; </a:t>
            </a:r>
            <a:r>
              <a:rPr sz="3200" b="1" spc="-215" dirty="0">
                <a:latin typeface="Trebuchet MS"/>
                <a:cs typeface="Trebuchet MS"/>
              </a:rPr>
              <a:t>f1 </a:t>
            </a:r>
            <a:r>
              <a:rPr sz="3200" b="1" spc="-280" dirty="0">
                <a:latin typeface="Trebuchet MS"/>
                <a:cs typeface="Trebuchet MS"/>
              </a:rPr>
              <a:t>= </a:t>
            </a:r>
            <a:r>
              <a:rPr sz="3200" b="1" spc="-295" dirty="0">
                <a:latin typeface="Trebuchet MS"/>
                <a:cs typeface="Trebuchet MS"/>
              </a:rPr>
              <a:t>x </a:t>
            </a:r>
            <a:r>
              <a:rPr sz="3200" b="1" spc="-285" dirty="0">
                <a:latin typeface="Trebuchet MS"/>
                <a:cs typeface="Trebuchet MS"/>
              </a:rPr>
              <a:t>=&gt;</a:t>
            </a:r>
            <a:r>
              <a:rPr sz="3200" b="1" spc="-240" dirty="0">
                <a:latin typeface="Trebuchet MS"/>
                <a:cs typeface="Trebuchet MS"/>
              </a:rPr>
              <a:t> </a:t>
            </a:r>
            <a:r>
              <a:rPr sz="3200" b="1" spc="-285" dirty="0">
                <a:latin typeface="Trebuchet MS"/>
                <a:cs typeface="Trebuchet MS"/>
              </a:rPr>
              <a:t>x+1;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29" dirty="0">
                <a:latin typeface="Trebuchet MS"/>
                <a:cs typeface="Trebuchet MS"/>
              </a:rPr>
              <a:t>Func&lt;int,int&gt; </a:t>
            </a:r>
            <a:r>
              <a:rPr sz="3200" b="1" spc="-215" dirty="0">
                <a:latin typeface="Trebuchet MS"/>
                <a:cs typeface="Trebuchet MS"/>
              </a:rPr>
              <a:t>f2 </a:t>
            </a:r>
            <a:r>
              <a:rPr sz="3200" b="1" spc="-280" dirty="0">
                <a:latin typeface="Trebuchet MS"/>
                <a:cs typeface="Trebuchet MS"/>
              </a:rPr>
              <a:t>= </a:t>
            </a:r>
            <a:r>
              <a:rPr sz="3200" b="1" spc="-295" dirty="0">
                <a:latin typeface="Trebuchet MS"/>
                <a:cs typeface="Trebuchet MS"/>
              </a:rPr>
              <a:t>x </a:t>
            </a:r>
            <a:r>
              <a:rPr sz="3200" b="1" spc="-285" dirty="0">
                <a:latin typeface="Trebuchet MS"/>
                <a:cs typeface="Trebuchet MS"/>
              </a:rPr>
              <a:t>=&gt; </a:t>
            </a:r>
            <a:r>
              <a:rPr sz="3200" b="1" spc="-220" dirty="0">
                <a:latin typeface="Trebuchet MS"/>
                <a:cs typeface="Trebuchet MS"/>
              </a:rPr>
              <a:t>{return</a:t>
            </a:r>
            <a:r>
              <a:rPr sz="3200" b="1" spc="-225" dirty="0">
                <a:latin typeface="Trebuchet MS"/>
                <a:cs typeface="Trebuchet MS"/>
              </a:rPr>
              <a:t> </a:t>
            </a:r>
            <a:r>
              <a:rPr sz="3200" b="1" spc="-285" dirty="0">
                <a:latin typeface="Trebuchet MS"/>
                <a:cs typeface="Trebuchet MS"/>
              </a:rPr>
              <a:t>x+1;}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29" dirty="0">
                <a:latin typeface="Trebuchet MS"/>
                <a:cs typeface="Trebuchet MS"/>
              </a:rPr>
              <a:t>Func&lt;int,int&gt; </a:t>
            </a:r>
            <a:r>
              <a:rPr sz="3200" b="1" spc="-215" dirty="0">
                <a:latin typeface="Trebuchet MS"/>
                <a:cs typeface="Trebuchet MS"/>
              </a:rPr>
              <a:t>f3 </a:t>
            </a:r>
            <a:r>
              <a:rPr sz="3200" b="1" spc="-280" dirty="0">
                <a:latin typeface="Trebuchet MS"/>
                <a:cs typeface="Trebuchet MS"/>
              </a:rPr>
              <a:t>= </a:t>
            </a:r>
            <a:r>
              <a:rPr sz="3200" b="1" spc="-175" dirty="0">
                <a:latin typeface="Trebuchet MS"/>
                <a:cs typeface="Trebuchet MS"/>
              </a:rPr>
              <a:t>(int </a:t>
            </a:r>
            <a:r>
              <a:rPr sz="3200" b="1" spc="-240" dirty="0">
                <a:latin typeface="Trebuchet MS"/>
                <a:cs typeface="Trebuchet MS"/>
              </a:rPr>
              <a:t>x) </a:t>
            </a:r>
            <a:r>
              <a:rPr sz="3200" b="1" spc="-280" dirty="0">
                <a:latin typeface="Trebuchet MS"/>
                <a:cs typeface="Trebuchet MS"/>
              </a:rPr>
              <a:t>=&gt; </a:t>
            </a:r>
            <a:r>
              <a:rPr sz="3200" b="1" spc="-295" dirty="0">
                <a:latin typeface="Trebuchet MS"/>
                <a:cs typeface="Trebuchet MS"/>
              </a:rPr>
              <a:t>x</a:t>
            </a:r>
            <a:r>
              <a:rPr sz="3200" b="1" spc="-340" dirty="0">
                <a:latin typeface="Trebuchet MS"/>
                <a:cs typeface="Trebuchet MS"/>
              </a:rPr>
              <a:t> </a:t>
            </a:r>
            <a:r>
              <a:rPr sz="3200" b="1" spc="-280" dirty="0">
                <a:latin typeface="Trebuchet MS"/>
                <a:cs typeface="Trebuchet MS"/>
              </a:rPr>
              <a:t>+1;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29" dirty="0">
                <a:latin typeface="Trebuchet MS"/>
                <a:cs typeface="Trebuchet MS"/>
              </a:rPr>
              <a:t>Func&lt;int,int&gt; </a:t>
            </a:r>
            <a:r>
              <a:rPr sz="3200" b="1" spc="-215" dirty="0">
                <a:latin typeface="Trebuchet MS"/>
                <a:cs typeface="Trebuchet MS"/>
              </a:rPr>
              <a:t>f4 </a:t>
            </a:r>
            <a:r>
              <a:rPr sz="3200" b="1" spc="-280" dirty="0">
                <a:latin typeface="Trebuchet MS"/>
                <a:cs typeface="Trebuchet MS"/>
              </a:rPr>
              <a:t>= </a:t>
            </a:r>
            <a:r>
              <a:rPr sz="3200" b="1" spc="-175" dirty="0">
                <a:latin typeface="Trebuchet MS"/>
                <a:cs typeface="Trebuchet MS"/>
              </a:rPr>
              <a:t>(int </a:t>
            </a:r>
            <a:r>
              <a:rPr sz="3200" b="1" spc="-240" dirty="0">
                <a:latin typeface="Trebuchet MS"/>
                <a:cs typeface="Trebuchet MS"/>
              </a:rPr>
              <a:t>x) </a:t>
            </a:r>
            <a:r>
              <a:rPr sz="3200" b="1" spc="-280" dirty="0">
                <a:latin typeface="Trebuchet MS"/>
                <a:cs typeface="Trebuchet MS"/>
              </a:rPr>
              <a:t>=&gt; </a:t>
            </a:r>
            <a:r>
              <a:rPr sz="3200" b="1" spc="-220" dirty="0">
                <a:latin typeface="Trebuchet MS"/>
                <a:cs typeface="Trebuchet MS"/>
              </a:rPr>
              <a:t>{return</a:t>
            </a:r>
            <a:r>
              <a:rPr sz="3200" b="1" spc="-370" dirty="0">
                <a:latin typeface="Trebuchet MS"/>
                <a:cs typeface="Trebuchet MS"/>
              </a:rPr>
              <a:t> </a:t>
            </a:r>
            <a:r>
              <a:rPr sz="3200" b="1" spc="-290" dirty="0">
                <a:latin typeface="Trebuchet MS"/>
                <a:cs typeface="Trebuchet MS"/>
              </a:rPr>
              <a:t>x+1;}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29" dirty="0">
                <a:latin typeface="Trebuchet MS"/>
                <a:cs typeface="Trebuchet MS"/>
              </a:rPr>
              <a:t>Func&lt;int,int&gt; </a:t>
            </a:r>
            <a:r>
              <a:rPr sz="3200" b="1" spc="-215" dirty="0">
                <a:latin typeface="Trebuchet MS"/>
                <a:cs typeface="Trebuchet MS"/>
              </a:rPr>
              <a:t>f7 </a:t>
            </a:r>
            <a:r>
              <a:rPr sz="3200" b="1" spc="-280" dirty="0">
                <a:latin typeface="Trebuchet MS"/>
                <a:cs typeface="Trebuchet MS"/>
              </a:rPr>
              <a:t>= </a:t>
            </a:r>
            <a:r>
              <a:rPr sz="3200" b="1" spc="-185" dirty="0">
                <a:latin typeface="Trebuchet MS"/>
                <a:cs typeface="Trebuchet MS"/>
              </a:rPr>
              <a:t>delegate(int </a:t>
            </a:r>
            <a:r>
              <a:rPr sz="3200" b="1" spc="-240" dirty="0">
                <a:latin typeface="Trebuchet MS"/>
                <a:cs typeface="Trebuchet MS"/>
              </a:rPr>
              <a:t>x) </a:t>
            </a:r>
            <a:r>
              <a:rPr sz="3200" b="1" spc="-220" dirty="0">
                <a:latin typeface="Trebuchet MS"/>
                <a:cs typeface="Trebuchet MS"/>
              </a:rPr>
              <a:t>{return</a:t>
            </a:r>
            <a:r>
              <a:rPr sz="3200" b="1" spc="-400" dirty="0">
                <a:latin typeface="Trebuchet MS"/>
                <a:cs typeface="Trebuchet MS"/>
              </a:rPr>
              <a:t> </a:t>
            </a:r>
            <a:r>
              <a:rPr sz="3200" b="1" spc="-290" dirty="0">
                <a:latin typeface="Trebuchet MS"/>
                <a:cs typeface="Trebuchet MS"/>
              </a:rPr>
              <a:t>x+1;}</a:t>
            </a:r>
            <a:endParaRPr sz="3200">
              <a:latin typeface="Trebuchet MS"/>
              <a:cs typeface="Trebuchet MS"/>
            </a:endParaRPr>
          </a:p>
          <a:p>
            <a:pPr marL="355600" marR="277050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5" dirty="0">
                <a:latin typeface="Arial"/>
                <a:cs typeface="Arial"/>
              </a:rPr>
              <a:t>Invocation </a:t>
            </a:r>
            <a:r>
              <a:rPr sz="3200" spc="-145" dirty="0">
                <a:latin typeface="Arial"/>
                <a:cs typeface="Arial"/>
              </a:rPr>
              <a:t>example:  </a:t>
            </a:r>
            <a:r>
              <a:rPr sz="3200" spc="-305" dirty="0">
                <a:latin typeface="Arial"/>
                <a:cs typeface="Arial"/>
              </a:rPr>
              <a:t>Con</a:t>
            </a:r>
            <a:r>
              <a:rPr sz="3200" spc="-260" dirty="0">
                <a:latin typeface="Arial"/>
                <a:cs typeface="Arial"/>
              </a:rPr>
              <a:t>s</a:t>
            </a:r>
            <a:r>
              <a:rPr sz="3200" spc="-90" dirty="0">
                <a:latin typeface="Arial"/>
                <a:cs typeface="Arial"/>
              </a:rPr>
              <a:t>ole</a:t>
            </a:r>
            <a:r>
              <a:rPr sz="3200" spc="-320" dirty="0">
                <a:latin typeface="Arial"/>
                <a:cs typeface="Arial"/>
              </a:rPr>
              <a:t>.</a:t>
            </a:r>
            <a:r>
              <a:rPr sz="3200" spc="-265" dirty="0">
                <a:latin typeface="Arial"/>
                <a:cs typeface="Arial"/>
              </a:rPr>
              <a:t>W</a:t>
            </a:r>
            <a:r>
              <a:rPr sz="3200" spc="85" dirty="0">
                <a:latin typeface="Arial"/>
                <a:cs typeface="Arial"/>
              </a:rPr>
              <a:t>ri</a:t>
            </a:r>
            <a:r>
              <a:rPr sz="3200" spc="30" dirty="0">
                <a:latin typeface="Arial"/>
                <a:cs typeface="Arial"/>
              </a:rPr>
              <a:t>t</a:t>
            </a:r>
            <a:r>
              <a:rPr sz="3200" spc="-85" dirty="0">
                <a:latin typeface="Arial"/>
                <a:cs typeface="Arial"/>
              </a:rPr>
              <a:t>eln</a:t>
            </a:r>
            <a:r>
              <a:rPr sz="3200" spc="-50" dirty="0">
                <a:latin typeface="Arial"/>
                <a:cs typeface="Arial"/>
              </a:rPr>
              <a:t>(f</a:t>
            </a:r>
            <a:r>
              <a:rPr sz="3200" spc="-95" dirty="0">
                <a:latin typeface="Arial"/>
                <a:cs typeface="Arial"/>
              </a:rPr>
              <a:t>1</a:t>
            </a:r>
            <a:r>
              <a:rPr sz="3200" spc="-70" dirty="0">
                <a:latin typeface="Arial"/>
                <a:cs typeface="Arial"/>
              </a:rPr>
              <a:t>.I</a:t>
            </a:r>
            <a:r>
              <a:rPr sz="3200" spc="-195" dirty="0">
                <a:latin typeface="Arial"/>
                <a:cs typeface="Arial"/>
              </a:rPr>
              <a:t>n</a:t>
            </a:r>
            <a:r>
              <a:rPr sz="3200" spc="-180" dirty="0">
                <a:latin typeface="Arial"/>
                <a:cs typeface="Arial"/>
              </a:rPr>
              <a:t>v</a:t>
            </a:r>
            <a:r>
              <a:rPr sz="3200" spc="-95" dirty="0">
                <a:latin typeface="Arial"/>
                <a:cs typeface="Arial"/>
              </a:rPr>
              <a:t>o</a:t>
            </a:r>
            <a:r>
              <a:rPr sz="3200" spc="-260" dirty="0">
                <a:latin typeface="Arial"/>
                <a:cs typeface="Arial"/>
              </a:rPr>
              <a:t>k</a:t>
            </a:r>
            <a:r>
              <a:rPr sz="3200" spc="-110" dirty="0">
                <a:latin typeface="Arial"/>
                <a:cs typeface="Arial"/>
              </a:rPr>
              <a:t>e(4));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Lambda </a:t>
            </a:r>
            <a:r>
              <a:rPr spc="-240" dirty="0"/>
              <a:t>expressions </a:t>
            </a:r>
            <a:r>
              <a:rPr spc="-120" dirty="0"/>
              <a:t>-</a:t>
            </a:r>
            <a:r>
              <a:rPr spc="-254" dirty="0"/>
              <a:t> 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2762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29" dirty="0">
                <a:latin typeface="Trebuchet MS"/>
                <a:cs typeface="Trebuchet MS"/>
              </a:rPr>
              <a:t>Func&lt;int,int,int&gt; </a:t>
            </a:r>
            <a:r>
              <a:rPr sz="3200" b="1" spc="-240" dirty="0">
                <a:latin typeface="Trebuchet MS"/>
                <a:cs typeface="Trebuchet MS"/>
              </a:rPr>
              <a:t>f5= (x,y) </a:t>
            </a:r>
            <a:r>
              <a:rPr sz="3200" b="1" spc="-285" dirty="0">
                <a:latin typeface="Trebuchet MS"/>
                <a:cs typeface="Trebuchet MS"/>
              </a:rPr>
              <a:t>=&gt; </a:t>
            </a:r>
            <a:r>
              <a:rPr sz="3200" b="1" spc="-100" dirty="0">
                <a:latin typeface="Trebuchet MS"/>
                <a:cs typeface="Trebuchet MS"/>
              </a:rPr>
              <a:t>x*y</a:t>
            </a:r>
            <a:endParaRPr sz="3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tabLst>
                <a:tab pos="2371725" algn="l"/>
              </a:tabLst>
            </a:pPr>
            <a:r>
              <a:rPr sz="3200" spc="-100" dirty="0">
                <a:latin typeface="Arial"/>
                <a:cs typeface="Arial"/>
              </a:rPr>
              <a:t>Invocation:	</a:t>
            </a:r>
            <a:r>
              <a:rPr sz="3200" spc="-125" dirty="0">
                <a:latin typeface="Arial"/>
                <a:cs typeface="Arial"/>
              </a:rPr>
              <a:t>Console.Writeln(f5.Invoke(2,2));</a:t>
            </a:r>
            <a:endParaRPr sz="3200">
              <a:latin typeface="Arial"/>
              <a:cs typeface="Arial"/>
            </a:endParaRPr>
          </a:p>
          <a:p>
            <a:pPr marL="355600" marR="889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65" dirty="0">
                <a:latin typeface="Trebuchet MS"/>
                <a:cs typeface="Trebuchet MS"/>
              </a:rPr>
              <a:t>Action </a:t>
            </a:r>
            <a:r>
              <a:rPr sz="3200" b="1" spc="-215" dirty="0">
                <a:latin typeface="Trebuchet MS"/>
                <a:cs typeface="Trebuchet MS"/>
              </a:rPr>
              <a:t>f6 </a:t>
            </a:r>
            <a:r>
              <a:rPr sz="3200" b="1" spc="-280" dirty="0">
                <a:latin typeface="Trebuchet MS"/>
                <a:cs typeface="Trebuchet MS"/>
              </a:rPr>
              <a:t>= </a:t>
            </a:r>
            <a:r>
              <a:rPr sz="3200" b="1" spc="-180" dirty="0">
                <a:latin typeface="Trebuchet MS"/>
                <a:cs typeface="Trebuchet MS"/>
              </a:rPr>
              <a:t>() </a:t>
            </a:r>
            <a:r>
              <a:rPr sz="3200" b="1" spc="-285" dirty="0">
                <a:latin typeface="Trebuchet MS"/>
                <a:cs typeface="Trebuchet MS"/>
              </a:rPr>
              <a:t>=&gt; </a:t>
            </a:r>
            <a:r>
              <a:rPr sz="3200" b="1" spc="-190" dirty="0">
                <a:latin typeface="Trebuchet MS"/>
                <a:cs typeface="Trebuchet MS"/>
              </a:rPr>
              <a:t>Console.Writeline();  </a:t>
            </a:r>
            <a:r>
              <a:rPr sz="3200" spc="-120" dirty="0">
                <a:latin typeface="Arial"/>
                <a:cs typeface="Arial"/>
              </a:rPr>
              <a:t>Function </a:t>
            </a:r>
            <a:r>
              <a:rPr sz="3200" spc="-140" dirty="0">
                <a:latin typeface="Arial"/>
                <a:cs typeface="Arial"/>
              </a:rPr>
              <a:t>instance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135" dirty="0">
                <a:latin typeface="Arial"/>
                <a:cs typeface="Arial"/>
              </a:rPr>
              <a:t>receive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any  </a:t>
            </a:r>
            <a:r>
              <a:rPr sz="3200" spc="-105" dirty="0">
                <a:latin typeface="Arial"/>
                <a:cs typeface="Arial"/>
              </a:rPr>
              <a:t>parameter </a:t>
            </a:r>
            <a:r>
              <a:rPr sz="3200" spc="-50" dirty="0">
                <a:latin typeface="Arial"/>
                <a:cs typeface="Arial"/>
              </a:rPr>
              <a:t>nor </a:t>
            </a:r>
            <a:r>
              <a:rPr sz="3200" spc="-75" dirty="0">
                <a:latin typeface="Arial"/>
                <a:cs typeface="Arial"/>
              </a:rPr>
              <a:t>returns</a:t>
            </a:r>
            <a:r>
              <a:rPr sz="3200" spc="-38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value.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tabLst>
                <a:tab pos="2371090" algn="l"/>
              </a:tabLst>
            </a:pPr>
            <a:r>
              <a:rPr sz="3200" spc="-100" dirty="0">
                <a:latin typeface="Arial"/>
                <a:cs typeface="Arial"/>
              </a:rPr>
              <a:t>Invocation:	</a:t>
            </a:r>
            <a:r>
              <a:rPr sz="3200" spc="-114" dirty="0">
                <a:latin typeface="Arial"/>
                <a:cs typeface="Arial"/>
              </a:rPr>
              <a:t>f6.Invoke();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35" dirty="0">
                <a:latin typeface="Trebuchet MS"/>
                <a:cs typeface="Trebuchet MS"/>
              </a:rPr>
              <a:t>Func&lt;int&gt; </a:t>
            </a:r>
            <a:r>
              <a:rPr sz="3200" b="1" spc="-215" dirty="0">
                <a:latin typeface="Trebuchet MS"/>
                <a:cs typeface="Trebuchet MS"/>
              </a:rPr>
              <a:t>f8 </a:t>
            </a:r>
            <a:r>
              <a:rPr sz="3200" b="1" spc="-280" dirty="0">
                <a:latin typeface="Trebuchet MS"/>
                <a:cs typeface="Trebuchet MS"/>
              </a:rPr>
              <a:t>= </a:t>
            </a:r>
            <a:r>
              <a:rPr sz="3200" b="1" spc="-185" dirty="0">
                <a:latin typeface="Trebuchet MS"/>
                <a:cs typeface="Trebuchet MS"/>
              </a:rPr>
              <a:t>delegate </a:t>
            </a:r>
            <a:r>
              <a:rPr sz="3200" b="1" spc="-290" dirty="0">
                <a:latin typeface="Trebuchet MS"/>
                <a:cs typeface="Trebuchet MS"/>
              </a:rPr>
              <a:t>{ </a:t>
            </a:r>
            <a:r>
              <a:rPr sz="3200" b="1" spc="-210" dirty="0">
                <a:latin typeface="Trebuchet MS"/>
                <a:cs typeface="Trebuchet MS"/>
              </a:rPr>
              <a:t>return</a:t>
            </a:r>
            <a:r>
              <a:rPr sz="3200" b="1" spc="-330" dirty="0">
                <a:latin typeface="Trebuchet MS"/>
                <a:cs typeface="Trebuchet MS"/>
              </a:rPr>
              <a:t> </a:t>
            </a:r>
            <a:r>
              <a:rPr sz="3200" b="1" spc="-280" dirty="0">
                <a:latin typeface="Trebuchet MS"/>
                <a:cs typeface="Trebuchet MS"/>
              </a:rPr>
              <a:t>1+1;}</a:t>
            </a:r>
            <a:endParaRPr sz="3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tabLst>
                <a:tab pos="2371725" algn="l"/>
              </a:tabLst>
            </a:pPr>
            <a:r>
              <a:rPr sz="3200" spc="-100" dirty="0">
                <a:latin typeface="Arial"/>
                <a:cs typeface="Arial"/>
              </a:rPr>
              <a:t>Invocation:	</a:t>
            </a:r>
            <a:r>
              <a:rPr sz="3200" spc="-120" dirty="0">
                <a:latin typeface="Arial"/>
                <a:cs typeface="Arial"/>
              </a:rPr>
              <a:t>Console.Writeln(f8());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3989944"/>
            <a:ext cx="2824480" cy="10534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150" dirty="0">
                <a:solidFill>
                  <a:srgbClr val="888888"/>
                </a:solidFill>
              </a:rPr>
              <a:t>Language </a:t>
            </a:r>
            <a:r>
              <a:rPr sz="2000" spc="-60" dirty="0">
                <a:solidFill>
                  <a:srgbClr val="888888"/>
                </a:solidFill>
              </a:rPr>
              <a:t>Integrated</a:t>
            </a:r>
            <a:r>
              <a:rPr sz="2000" spc="-165" dirty="0">
                <a:solidFill>
                  <a:srgbClr val="888888"/>
                </a:solidFill>
              </a:rPr>
              <a:t> </a:t>
            </a:r>
            <a:r>
              <a:rPr sz="2000" spc="-90" dirty="0">
                <a:solidFill>
                  <a:srgbClr val="888888"/>
                </a:solidFill>
              </a:rPr>
              <a:t>Query</a:t>
            </a:r>
            <a:endParaRPr sz="2000"/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4000" b="1" spc="-175" dirty="0">
                <a:latin typeface="Trebuchet MS"/>
                <a:cs typeface="Trebuchet MS"/>
              </a:rPr>
              <a:t>LINQ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217" y="461594"/>
            <a:ext cx="1848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45" dirty="0"/>
              <a:t>C</a:t>
            </a:r>
            <a:r>
              <a:rPr spc="-409" dirty="0"/>
              <a:t>o</a:t>
            </a:r>
            <a:r>
              <a:rPr spc="-170" dirty="0"/>
              <a:t>n</a:t>
            </a:r>
            <a:r>
              <a:rPr spc="200" dirty="0"/>
              <a:t>t</a:t>
            </a:r>
            <a:r>
              <a:rPr spc="-195" dirty="0"/>
              <a:t>e</a:t>
            </a:r>
            <a:r>
              <a:rPr spc="-220" dirty="0"/>
              <a:t>n</a:t>
            </a:r>
            <a:r>
              <a:rPr spc="25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538543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Undestand </a:t>
            </a:r>
            <a:r>
              <a:rPr sz="3200" spc="-55" dirty="0">
                <a:latin typeface="Arial"/>
                <a:cs typeface="Arial"/>
              </a:rPr>
              <a:t>what </a:t>
            </a:r>
            <a:r>
              <a:rPr sz="3200" spc="-280" dirty="0">
                <a:latin typeface="Arial"/>
                <a:cs typeface="Arial"/>
              </a:rPr>
              <a:t>LINQ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is?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latin typeface="Arial"/>
                <a:cs typeface="Arial"/>
              </a:rPr>
              <a:t>Learn </a:t>
            </a:r>
            <a:r>
              <a:rPr sz="3200" spc="-55" dirty="0">
                <a:latin typeface="Arial"/>
                <a:cs typeface="Arial"/>
              </a:rPr>
              <a:t>what </a:t>
            </a:r>
            <a:r>
              <a:rPr sz="3200" spc="-120" dirty="0">
                <a:latin typeface="Arial"/>
                <a:cs typeface="Arial"/>
              </a:rPr>
              <a:t>problems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solves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50" dirty="0">
                <a:latin typeface="Arial"/>
                <a:cs typeface="Arial"/>
              </a:rPr>
              <a:t>See </a:t>
            </a:r>
            <a:r>
              <a:rPr sz="3200" spc="-55" dirty="0">
                <a:latin typeface="Arial"/>
                <a:cs typeface="Arial"/>
              </a:rPr>
              <a:t>what </a:t>
            </a:r>
            <a:r>
              <a:rPr sz="3200" spc="-50" dirty="0">
                <a:latin typeface="Arial"/>
                <a:cs typeface="Arial"/>
              </a:rPr>
              <a:t>its </a:t>
            </a:r>
            <a:r>
              <a:rPr sz="3200" spc="-175" dirty="0">
                <a:latin typeface="Arial"/>
                <a:cs typeface="Arial"/>
              </a:rPr>
              <a:t>syntax </a:t>
            </a:r>
            <a:r>
              <a:rPr sz="3200" spc="-140" dirty="0">
                <a:latin typeface="Arial"/>
                <a:cs typeface="Arial"/>
              </a:rPr>
              <a:t>looks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like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Know </a:t>
            </a:r>
            <a:r>
              <a:rPr sz="3200" spc="-100" dirty="0">
                <a:latin typeface="Arial"/>
                <a:cs typeface="Arial"/>
              </a:rPr>
              <a:t>where </a:t>
            </a:r>
            <a:r>
              <a:rPr sz="3200" spc="-280" dirty="0">
                <a:latin typeface="Arial"/>
                <a:cs typeface="Arial"/>
              </a:rPr>
              <a:t>LINQ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461594"/>
            <a:ext cx="3241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What </a:t>
            </a:r>
            <a:r>
              <a:rPr spc="-225" dirty="0"/>
              <a:t>is</a:t>
            </a:r>
            <a:r>
              <a:rPr spc="-415" dirty="0"/>
              <a:t> </a:t>
            </a:r>
            <a:r>
              <a:rPr spc="-390" dirty="0"/>
              <a:t>LINQ?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46390" cy="44907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40" dirty="0">
                <a:latin typeface="Arial"/>
                <a:cs typeface="Arial"/>
              </a:rPr>
              <a:t>Language </a:t>
            </a:r>
            <a:r>
              <a:rPr sz="3200" spc="-110" dirty="0">
                <a:latin typeface="Arial"/>
                <a:cs typeface="Arial"/>
              </a:rPr>
              <a:t>INtegrated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Query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0" dirty="0">
                <a:latin typeface="Arial"/>
                <a:cs typeface="Arial"/>
              </a:rPr>
              <a:t>part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20" dirty="0">
                <a:latin typeface="Arial"/>
                <a:cs typeface="Arial"/>
              </a:rPr>
              <a:t>programming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language </a:t>
            </a:r>
            <a:r>
              <a:rPr sz="3200" spc="-175" dirty="0">
                <a:latin typeface="Arial"/>
                <a:cs typeface="Arial"/>
              </a:rPr>
              <a:t>syntax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Supported </a:t>
            </a:r>
            <a:r>
              <a:rPr sz="3200" spc="-100" dirty="0">
                <a:latin typeface="Arial"/>
                <a:cs typeface="Arial"/>
              </a:rPr>
              <a:t>by: </a:t>
            </a:r>
            <a:r>
              <a:rPr sz="3200" spc="-300" dirty="0">
                <a:latin typeface="Arial"/>
                <a:cs typeface="Arial"/>
              </a:rPr>
              <a:t>C#, </a:t>
            </a:r>
            <a:r>
              <a:rPr sz="3200" spc="-285" dirty="0">
                <a:latin typeface="Arial"/>
                <a:cs typeface="Arial"/>
              </a:rPr>
              <a:t>VB, </a:t>
            </a:r>
            <a:r>
              <a:rPr sz="3200" spc="-120" dirty="0">
                <a:latin typeface="Arial"/>
                <a:cs typeface="Arial"/>
              </a:rPr>
              <a:t>Delphi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Prism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Used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105" dirty="0">
                <a:latin typeface="Arial"/>
                <a:cs typeface="Arial"/>
              </a:rPr>
              <a:t>querying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Supported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120" dirty="0">
                <a:latin typeface="Arial"/>
                <a:cs typeface="Arial"/>
              </a:rPr>
              <a:t>types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190" dirty="0">
                <a:latin typeface="Arial"/>
                <a:cs typeface="Arial"/>
              </a:rPr>
              <a:t>sources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14" dirty="0">
                <a:latin typeface="Arial"/>
                <a:cs typeface="Arial"/>
              </a:rPr>
              <a:t>Relational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50" dirty="0">
                <a:latin typeface="Arial"/>
                <a:cs typeface="Arial"/>
              </a:rPr>
              <a:t>XML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00" dirty="0"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461594"/>
            <a:ext cx="2853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710170" cy="495327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Expressions that use special syntax</a:t>
            </a:r>
            <a:endParaRPr sz="3200">
              <a:latin typeface="Arial"/>
              <a:cs typeface="Arial"/>
            </a:endParaRPr>
          </a:p>
          <a:p>
            <a:pPr marL="355600" marR="9842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Anonymous functions used as data  (variables, fields, parameters, return values)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anonymous functions are used to create  delegates and expression trees</a:t>
            </a:r>
            <a:endParaRPr sz="3200">
              <a:latin typeface="Arial"/>
              <a:cs typeface="Arial"/>
            </a:endParaRPr>
          </a:p>
          <a:p>
            <a:pPr marL="355600" marR="24828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Lambda expressions particularly helpful for  writing LINQ queries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Available from .NET 4.5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269" y="461594"/>
            <a:ext cx="40786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LINQ</a:t>
            </a:r>
            <a:r>
              <a:rPr spc="-285" dirty="0"/>
              <a:t> </a:t>
            </a:r>
            <a:r>
              <a:rPr spc="-114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600161"/>
            <a:ext cx="6629400" cy="461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689" y="461594"/>
            <a:ext cx="4213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5" dirty="0"/>
              <a:t>ADO </a:t>
            </a:r>
            <a:r>
              <a:rPr spc="-450" dirty="0"/>
              <a:t>.NET </a:t>
            </a:r>
            <a:r>
              <a:rPr spc="-280" dirty="0"/>
              <a:t>vs.</a:t>
            </a:r>
            <a:r>
              <a:rPr spc="155" dirty="0"/>
              <a:t> </a:t>
            </a:r>
            <a:r>
              <a:rPr spc="-380" dirty="0"/>
              <a:t>LINQ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pc="-55" dirty="0"/>
              <a:t>ADO</a:t>
            </a:r>
            <a:r>
              <a:rPr spc="-204" dirty="0"/>
              <a:t> </a:t>
            </a:r>
            <a:r>
              <a:rPr spc="-190" dirty="0"/>
              <a:t>.NET</a:t>
            </a:r>
          </a:p>
          <a:p>
            <a:pPr marL="355600" marR="49847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b="0" spc="-285" dirty="0">
                <a:latin typeface="Arial"/>
                <a:cs typeface="Arial"/>
              </a:rPr>
              <a:t>OO </a:t>
            </a:r>
            <a:r>
              <a:rPr b="0" spc="-45" dirty="0">
                <a:latin typeface="Arial"/>
                <a:cs typeface="Arial"/>
              </a:rPr>
              <a:t>library </a:t>
            </a:r>
            <a:r>
              <a:rPr b="0" spc="-10" dirty="0">
                <a:latin typeface="Arial"/>
                <a:cs typeface="Arial"/>
              </a:rPr>
              <a:t>for</a:t>
            </a:r>
            <a:r>
              <a:rPr b="0" spc="-135" dirty="0">
                <a:latin typeface="Arial"/>
                <a:cs typeface="Arial"/>
              </a:rPr>
              <a:t> </a:t>
            </a:r>
            <a:r>
              <a:rPr b="0" spc="-50" dirty="0">
                <a:latin typeface="Arial"/>
                <a:cs typeface="Arial"/>
              </a:rPr>
              <a:t>relational  </a:t>
            </a:r>
            <a:r>
              <a:rPr b="0" spc="-95" dirty="0">
                <a:latin typeface="Arial"/>
                <a:cs typeface="Arial"/>
              </a:rPr>
              <a:t>data</a:t>
            </a:r>
            <a:r>
              <a:rPr b="0" spc="-155" dirty="0">
                <a:latin typeface="Arial"/>
                <a:cs typeface="Arial"/>
              </a:rPr>
              <a:t> </a:t>
            </a:r>
            <a:r>
              <a:rPr b="0" spc="-204" dirty="0">
                <a:latin typeface="Arial"/>
                <a:cs typeface="Arial"/>
              </a:rPr>
              <a:t>access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b="0" spc="-80" dirty="0">
                <a:latin typeface="Arial"/>
                <a:cs typeface="Arial"/>
              </a:rPr>
              <a:t>Mapping </a:t>
            </a:r>
            <a:r>
              <a:rPr b="0" spc="-25" dirty="0">
                <a:latin typeface="Arial"/>
                <a:cs typeface="Arial"/>
              </a:rPr>
              <a:t>from </a:t>
            </a:r>
            <a:r>
              <a:rPr b="0" spc="-50" dirty="0">
                <a:latin typeface="Arial"/>
                <a:cs typeface="Arial"/>
              </a:rPr>
              <a:t>relational</a:t>
            </a:r>
            <a:r>
              <a:rPr b="0" spc="-375" dirty="0">
                <a:latin typeface="Arial"/>
                <a:cs typeface="Arial"/>
              </a:rPr>
              <a:t> </a:t>
            </a:r>
            <a:r>
              <a:rPr b="0" spc="20" dirty="0">
                <a:latin typeface="Arial"/>
                <a:cs typeface="Arial"/>
              </a:rPr>
              <a:t>to</a:t>
            </a:r>
          </a:p>
          <a:p>
            <a:pPr marL="355600">
              <a:lnSpc>
                <a:spcPct val="100000"/>
              </a:lnSpc>
            </a:pPr>
            <a:r>
              <a:rPr b="0" spc="-285" dirty="0">
                <a:latin typeface="Arial"/>
                <a:cs typeface="Arial"/>
              </a:rPr>
              <a:t>OO </a:t>
            </a:r>
            <a:r>
              <a:rPr b="0" spc="-85" dirty="0">
                <a:latin typeface="Arial"/>
                <a:cs typeface="Arial"/>
              </a:rPr>
              <a:t>objects</a:t>
            </a:r>
            <a:r>
              <a:rPr b="0" spc="-380" dirty="0">
                <a:latin typeface="Arial"/>
                <a:cs typeface="Arial"/>
              </a:rPr>
              <a:t> </a:t>
            </a:r>
            <a:r>
              <a:rPr b="0" spc="-80" dirty="0">
                <a:latin typeface="Arial"/>
                <a:cs typeface="Arial"/>
              </a:rPr>
              <a:t>needed!</a:t>
            </a: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b="0" spc="-130" dirty="0">
                <a:latin typeface="Arial"/>
                <a:cs typeface="Arial"/>
              </a:rPr>
              <a:t>High </a:t>
            </a:r>
            <a:r>
              <a:rPr b="0" spc="-114" dirty="0">
                <a:latin typeface="Arial"/>
                <a:cs typeface="Arial"/>
              </a:rPr>
              <a:t>Impedance</a:t>
            </a:r>
            <a:r>
              <a:rPr b="0" spc="-204" dirty="0">
                <a:latin typeface="Arial"/>
                <a:cs typeface="Arial"/>
              </a:rPr>
              <a:t> </a:t>
            </a:r>
            <a:r>
              <a:rPr b="0" spc="-100" dirty="0">
                <a:latin typeface="Arial"/>
                <a:cs typeface="Arial"/>
              </a:rPr>
              <a:t>Missmatch  </a:t>
            </a:r>
            <a:r>
              <a:rPr b="0" spc="-10" dirty="0">
                <a:latin typeface="Arial"/>
                <a:cs typeface="Arial"/>
              </a:rPr>
              <a:t>for </a:t>
            </a:r>
            <a:r>
              <a:rPr b="0" spc="-100" dirty="0">
                <a:latin typeface="Arial"/>
                <a:cs typeface="Arial"/>
              </a:rPr>
              <a:t>mapping </a:t>
            </a:r>
            <a:r>
              <a:rPr b="0" spc="-95" dirty="0">
                <a:latin typeface="Arial"/>
                <a:cs typeface="Arial"/>
              </a:rPr>
              <a:t>data </a:t>
            </a:r>
            <a:r>
              <a:rPr b="0" spc="-25" dirty="0">
                <a:latin typeface="Arial"/>
                <a:cs typeface="Arial"/>
              </a:rPr>
              <a:t>from  </a:t>
            </a:r>
            <a:r>
              <a:rPr b="0" spc="-120" dirty="0">
                <a:latin typeface="Arial"/>
                <a:cs typeface="Arial"/>
              </a:rPr>
              <a:t>storage </a:t>
            </a:r>
            <a:r>
              <a:rPr b="0" spc="20" dirty="0">
                <a:latin typeface="Arial"/>
                <a:cs typeface="Arial"/>
              </a:rPr>
              <a:t>to </a:t>
            </a:r>
            <a:r>
              <a:rPr b="0" spc="-85" dirty="0">
                <a:latin typeface="Arial"/>
                <a:cs typeface="Arial"/>
              </a:rPr>
              <a:t>objects </a:t>
            </a:r>
            <a:r>
              <a:rPr b="0" spc="-30" dirty="0">
                <a:latin typeface="Arial"/>
                <a:cs typeface="Arial"/>
              </a:rPr>
              <a:t>in </a:t>
            </a:r>
            <a:r>
              <a:rPr b="0" spc="-130" dirty="0">
                <a:latin typeface="Arial"/>
                <a:cs typeface="Arial"/>
              </a:rPr>
              <a:t>an  </a:t>
            </a:r>
            <a:r>
              <a:rPr b="0" spc="-65" dirty="0">
                <a:latin typeface="Arial"/>
                <a:cs typeface="Arial"/>
              </a:rPr>
              <a:t>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527" y="1731390"/>
            <a:ext cx="645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Trebuchet MS"/>
                <a:cs typeface="Trebuchet MS"/>
              </a:rPr>
              <a:t>LINQ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527" y="2188590"/>
            <a:ext cx="3675379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57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25" dirty="0">
                <a:latin typeface="Arial"/>
                <a:cs typeface="Arial"/>
              </a:rPr>
              <a:t>SQL-Like </a:t>
            </a:r>
            <a:r>
              <a:rPr sz="2400" spc="-135" dirty="0">
                <a:latin typeface="Arial"/>
                <a:cs typeface="Arial"/>
              </a:rPr>
              <a:t>syntax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deals 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75" dirty="0">
                <a:latin typeface="Arial"/>
                <a:cs typeface="Arial"/>
              </a:rPr>
              <a:t>pure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90" dirty="0">
                <a:latin typeface="Arial"/>
                <a:cs typeface="Arial"/>
              </a:rPr>
              <a:t>Reduces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Impedance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00" dirty="0">
                <a:latin typeface="Arial"/>
                <a:cs typeface="Arial"/>
              </a:rPr>
              <a:t>Missmatch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latin typeface="Arial"/>
                <a:cs typeface="Arial"/>
              </a:rPr>
              <a:t>Makes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80" dirty="0">
                <a:latin typeface="Arial"/>
                <a:cs typeface="Arial"/>
              </a:rPr>
              <a:t>querying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more  </a:t>
            </a:r>
            <a:r>
              <a:rPr sz="2400" spc="-40" dirty="0">
                <a:latin typeface="Arial"/>
                <a:cs typeface="Arial"/>
              </a:rPr>
              <a:t>efficient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70" dirty="0">
                <a:latin typeface="Arial"/>
                <a:cs typeface="Arial"/>
              </a:rPr>
              <a:t>One </a:t>
            </a:r>
            <a:r>
              <a:rPr sz="2400" spc="-20" dirty="0">
                <a:latin typeface="Arial"/>
                <a:cs typeface="Arial"/>
              </a:rPr>
              <a:t>still </a:t>
            </a:r>
            <a:r>
              <a:rPr sz="2400" spc="-80" dirty="0">
                <a:latin typeface="Arial"/>
                <a:cs typeface="Arial"/>
              </a:rPr>
              <a:t>must </a:t>
            </a:r>
            <a:r>
              <a:rPr sz="2400" spc="-75" dirty="0">
                <a:latin typeface="Arial"/>
                <a:cs typeface="Arial"/>
              </a:rPr>
              <a:t>know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35" dirty="0">
                <a:latin typeface="Arial"/>
                <a:cs typeface="Arial"/>
              </a:rPr>
              <a:t>format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222" y="461594"/>
            <a:ext cx="3307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LINQ</a:t>
            </a:r>
            <a:r>
              <a:rPr spc="-300" dirty="0"/>
              <a:t> </a:t>
            </a:r>
            <a:r>
              <a:rPr spc="-195" dirty="0"/>
              <a:t>Adapters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114030" cy="34664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LINQ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Objects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LINQ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475" dirty="0">
                <a:latin typeface="Arial"/>
                <a:cs typeface="Arial"/>
              </a:rPr>
              <a:t>SQL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LINQ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285" dirty="0">
                <a:latin typeface="Arial"/>
                <a:cs typeface="Arial"/>
              </a:rPr>
              <a:t>XML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LINQ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Entities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45" dirty="0">
                <a:latin typeface="Arial"/>
                <a:cs typeface="Arial"/>
              </a:rPr>
              <a:t>possible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create </a:t>
            </a:r>
            <a:r>
              <a:rPr sz="3200" spc="-75" dirty="0">
                <a:latin typeface="Arial"/>
                <a:cs typeface="Arial"/>
              </a:rPr>
              <a:t>own </a:t>
            </a:r>
            <a:r>
              <a:rPr sz="3200" spc="-150" dirty="0">
                <a:latin typeface="Arial"/>
                <a:cs typeface="Arial"/>
              </a:rPr>
              <a:t>customized </a:t>
            </a:r>
            <a:r>
              <a:rPr sz="3200" spc="-100" dirty="0">
                <a:latin typeface="Arial"/>
                <a:cs typeface="Arial"/>
              </a:rPr>
              <a:t>adapter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20" dirty="0">
                <a:latin typeface="Arial"/>
                <a:cs typeface="Arial"/>
              </a:rPr>
              <a:t>E.g. </a:t>
            </a:r>
            <a:r>
              <a:rPr sz="2800" spc="-250" dirty="0">
                <a:latin typeface="Arial"/>
                <a:cs typeface="Arial"/>
              </a:rPr>
              <a:t>LINQ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25" dirty="0">
                <a:latin typeface="Arial"/>
                <a:cs typeface="Arial"/>
              </a:rPr>
              <a:t>Querying </a:t>
            </a:r>
            <a:r>
              <a:rPr sz="2800" spc="-50" dirty="0">
                <a:latin typeface="Arial"/>
                <a:cs typeface="Arial"/>
              </a:rPr>
              <a:t>Twitter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API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890" y="461594"/>
            <a:ext cx="2526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0857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4452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Arial"/>
                <a:cs typeface="Arial"/>
              </a:rPr>
              <a:t>ASP </a:t>
            </a:r>
            <a:r>
              <a:rPr sz="3200" spc="-330" dirty="0">
                <a:latin typeface="Arial"/>
                <a:cs typeface="Arial"/>
              </a:rPr>
              <a:t>.NET </a:t>
            </a:r>
            <a:r>
              <a:rPr sz="3200" spc="-295" dirty="0">
                <a:latin typeface="Arial"/>
                <a:cs typeface="Arial"/>
              </a:rPr>
              <a:t>MVC </a:t>
            </a:r>
            <a:r>
              <a:rPr sz="3200" spc="-160" dirty="0">
                <a:latin typeface="Arial"/>
                <a:cs typeface="Arial"/>
              </a:rPr>
              <a:t>5 </a:t>
            </a:r>
            <a:r>
              <a:rPr sz="3200" spc="-105" dirty="0">
                <a:latin typeface="Arial"/>
                <a:cs typeface="Arial"/>
              </a:rPr>
              <a:t>Tutorial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spc="-85" dirty="0">
                <a:latin typeface="Arial"/>
                <a:cs typeface="Arial"/>
              </a:rPr>
              <a:t>Official </a:t>
            </a:r>
            <a:r>
              <a:rPr sz="3200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32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http://www.asp.net/mvc/tutorials/mvc-  </a:t>
            </a:r>
            <a:r>
              <a:rPr sz="32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5/introduction/getting-started</a:t>
            </a:r>
            <a:endParaRPr sz="3200">
              <a:latin typeface="Arial"/>
              <a:cs typeface="Arial"/>
            </a:endParaRPr>
          </a:p>
          <a:p>
            <a:pPr marL="355600" marR="10534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10" dirty="0">
                <a:latin typeface="Arial"/>
                <a:cs typeface="Arial"/>
              </a:rPr>
              <a:t>Lambda </a:t>
            </a:r>
            <a:r>
              <a:rPr sz="3200" spc="-180" dirty="0">
                <a:latin typeface="Arial"/>
                <a:cs typeface="Arial"/>
              </a:rPr>
              <a:t>expressions </a:t>
            </a:r>
            <a:r>
              <a:rPr sz="3200" u="heavy" spc="-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3200" u="heavy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</a:t>
            </a:r>
            <a:r>
              <a:rPr sz="3200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</a:t>
            </a:r>
            <a:r>
              <a:rPr sz="320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tp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:</a:t>
            </a:r>
            <a:r>
              <a:rPr sz="3200" u="heavy" spc="3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//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ww</a:t>
            </a:r>
            <a:r>
              <a:rPr sz="3200" u="heavy" spc="-2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w</a:t>
            </a:r>
            <a:r>
              <a:rPr sz="32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.dot</a:t>
            </a:r>
            <a:r>
              <a:rPr sz="3200" u="heavy" spc="-1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n</a:t>
            </a:r>
            <a:r>
              <a:rPr sz="3200" u="heavy" spc="-1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e</a:t>
            </a:r>
            <a:r>
              <a:rPr sz="32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tp</a:t>
            </a:r>
            <a:r>
              <a:rPr sz="32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e</a:t>
            </a:r>
            <a:r>
              <a:rPr sz="3200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rl</a:t>
            </a:r>
            <a:r>
              <a:rPr sz="3200" u="heavy" spc="-1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</a:t>
            </a:r>
            <a:r>
              <a:rPr sz="3200" u="heavy" spc="-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.</a:t>
            </a:r>
            <a:r>
              <a:rPr sz="3200" u="heavy" spc="-2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c</a:t>
            </a:r>
            <a:r>
              <a:rPr sz="32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om/</a:t>
            </a:r>
            <a:r>
              <a:rPr sz="32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l</a:t>
            </a:r>
            <a:r>
              <a:rPr sz="3200" u="heavy" spc="-2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</a:t>
            </a:r>
            <a:r>
              <a:rPr sz="3200" u="heavy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mbda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LINQ</a:t>
            </a:r>
            <a:endParaRPr sz="32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200" u="heavy" spc="-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</a:t>
            </a:r>
            <a:r>
              <a:rPr sz="3200"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t</a:t>
            </a:r>
            <a:r>
              <a:rPr sz="320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tp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:</a:t>
            </a:r>
            <a:r>
              <a:rPr sz="3200" u="heavy" spc="3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/</a:t>
            </a:r>
            <a:r>
              <a:rPr sz="3200" u="heavy" spc="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/</a:t>
            </a:r>
            <a:r>
              <a:rPr sz="3200" u="heavy" spc="-2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c</a:t>
            </a:r>
            <a:r>
              <a:rPr sz="3200" u="heavy" spc="-1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ode.m</a:t>
            </a:r>
            <a:r>
              <a:rPr sz="3200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s</a:t>
            </a:r>
            <a:r>
              <a:rPr sz="3200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dn.</a:t>
            </a:r>
            <a:r>
              <a:rPr sz="3200" u="heavy" spc="-1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m</a:t>
            </a:r>
            <a:r>
              <a:rPr sz="3200" u="heavy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ic</a:t>
            </a:r>
            <a:r>
              <a:rPr sz="3200" u="heavy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r</a:t>
            </a:r>
            <a:r>
              <a:rPr sz="3200" u="heavy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osoft</a:t>
            </a:r>
            <a:r>
              <a:rPr sz="3200" u="heavy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.</a:t>
            </a:r>
            <a:r>
              <a:rPr sz="3200" u="heavy" spc="-2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c</a:t>
            </a:r>
            <a:r>
              <a:rPr sz="32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om/1</a:t>
            </a:r>
            <a:r>
              <a:rPr sz="32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0</a:t>
            </a:r>
            <a:r>
              <a:rPr sz="3200" u="heavy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1</a:t>
            </a:r>
            <a:r>
              <a:rPr sz="3200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-</a:t>
            </a:r>
            <a:r>
              <a:rPr sz="3200" u="heavy" spc="-4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L</a:t>
            </a:r>
            <a:r>
              <a:rPr sz="3200" u="heavy" spc="-2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INQ</a:t>
            </a:r>
            <a:r>
              <a:rPr sz="3200" u="heavy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- </a:t>
            </a:r>
            <a:r>
              <a:rPr sz="3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u="heavy" spc="-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Samples-3fb9811b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445" y="461594"/>
            <a:ext cx="2770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Operator</a:t>
            </a:r>
            <a:r>
              <a:rPr spc="-325" dirty="0"/>
              <a:t> </a:t>
            </a:r>
            <a:r>
              <a:rPr spc="-380" dirty="0"/>
              <a:t>=&gt;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715884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Arial"/>
                <a:cs typeface="Arial"/>
              </a:rPr>
              <a:t>Interpreted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160" dirty="0">
                <a:latin typeface="Arial"/>
                <a:cs typeface="Arial"/>
              </a:rPr>
              <a:t>“goes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to”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Used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125" dirty="0">
                <a:latin typeface="Arial"/>
                <a:cs typeface="Arial"/>
              </a:rPr>
              <a:t>declaring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35" dirty="0">
                <a:latin typeface="Arial"/>
                <a:cs typeface="Arial"/>
              </a:rPr>
              <a:t>lambda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expression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225" dirty="0">
                <a:latin typeface="Arial"/>
                <a:cs typeface="Arial"/>
              </a:rPr>
              <a:t>same </a:t>
            </a:r>
            <a:r>
              <a:rPr sz="3200" spc="-5" dirty="0">
                <a:latin typeface="Arial"/>
                <a:cs typeface="Arial"/>
              </a:rPr>
              <a:t>priority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155" dirty="0">
                <a:latin typeface="Arial"/>
                <a:cs typeface="Arial"/>
              </a:rPr>
              <a:t>assignment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(=)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5" dirty="0">
                <a:latin typeface="Arial"/>
                <a:cs typeface="Arial"/>
              </a:rPr>
              <a:t>Right </a:t>
            </a:r>
            <a:r>
              <a:rPr sz="3200" spc="-160" dirty="0">
                <a:latin typeface="Arial"/>
                <a:cs typeface="Arial"/>
              </a:rPr>
              <a:t>associative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operator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10" dirty="0">
                <a:latin typeface="Arial"/>
                <a:cs typeface="Arial"/>
              </a:rPr>
              <a:t>Separates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35" dirty="0">
                <a:latin typeface="Arial"/>
                <a:cs typeface="Arial"/>
              </a:rPr>
              <a:t>parameters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50" dirty="0">
                <a:latin typeface="Arial"/>
                <a:cs typeface="Arial"/>
              </a:rPr>
              <a:t>function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body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812271"/>
            <a:ext cx="2209800" cy="36957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spc="-145" dirty="0">
                <a:latin typeface="Trebuchet MS"/>
                <a:cs typeface="Trebuchet MS"/>
              </a:rPr>
              <a:t>Left</a:t>
            </a:r>
            <a:r>
              <a:rPr sz="1800" b="1" spc="-140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side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644" y="5257901"/>
            <a:ext cx="23634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An </a:t>
            </a:r>
            <a:r>
              <a:rPr sz="1800" spc="-90" dirty="0">
                <a:latin typeface="Arial"/>
                <a:cs typeface="Arial"/>
              </a:rPr>
              <a:t>Empty </a:t>
            </a:r>
            <a:r>
              <a:rPr sz="1800" spc="-60" dirty="0">
                <a:latin typeface="Arial"/>
                <a:cs typeface="Arial"/>
              </a:rPr>
              <a:t>parameter </a:t>
            </a:r>
            <a:r>
              <a:rPr sz="1800" spc="-25" dirty="0">
                <a:latin typeface="Arial"/>
                <a:cs typeface="Arial"/>
              </a:rPr>
              <a:t>list  </a:t>
            </a: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formal </a:t>
            </a:r>
            <a:r>
              <a:rPr sz="1800" spc="-60" dirty="0">
                <a:latin typeface="Arial"/>
                <a:cs typeface="Arial"/>
              </a:rPr>
              <a:t>parameter </a:t>
            </a:r>
            <a:r>
              <a:rPr sz="1800" spc="-25" dirty="0">
                <a:latin typeface="Arial"/>
                <a:cs typeface="Arial"/>
              </a:rPr>
              <a:t>list  </a:t>
            </a:r>
            <a:r>
              <a:rPr sz="1800" spc="-110" dirty="0">
                <a:latin typeface="Arial"/>
                <a:cs typeface="Arial"/>
              </a:rPr>
              <a:t>An </a:t>
            </a:r>
            <a:r>
              <a:rPr sz="1800" spc="-20" dirty="0">
                <a:latin typeface="Arial"/>
                <a:cs typeface="Arial"/>
              </a:rPr>
              <a:t>implicit </a:t>
            </a:r>
            <a:r>
              <a:rPr sz="1800" spc="-60" dirty="0">
                <a:latin typeface="Arial"/>
                <a:cs typeface="Arial"/>
              </a:rPr>
              <a:t>parameter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8200" y="4800587"/>
            <a:ext cx="2209800" cy="36957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spc="-90" dirty="0">
                <a:latin typeface="Trebuchet MS"/>
                <a:cs typeface="Trebuchet MS"/>
              </a:rPr>
              <a:t>Right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side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575" y="5218277"/>
            <a:ext cx="3583304" cy="86677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spc="-110" dirty="0">
                <a:latin typeface="Arial"/>
                <a:cs typeface="Arial"/>
              </a:rPr>
              <a:t>An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Statement </a:t>
            </a:r>
            <a:r>
              <a:rPr sz="1800" spc="-30" dirty="0">
                <a:latin typeface="Arial"/>
                <a:cs typeface="Arial"/>
              </a:rPr>
              <a:t>list </a:t>
            </a:r>
            <a:r>
              <a:rPr sz="1800" spc="-70" dirty="0">
                <a:latin typeface="Arial"/>
                <a:cs typeface="Arial"/>
              </a:rPr>
              <a:t>inside </a:t>
            </a:r>
            <a:r>
              <a:rPr sz="1800" spc="-55" dirty="0">
                <a:latin typeface="Arial"/>
                <a:cs typeface="Arial"/>
              </a:rPr>
              <a:t>curly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brackects.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975" y="473849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5" dirty="0">
                <a:latin typeface="Trebuchet MS"/>
                <a:cs typeface="Trebuchet MS"/>
              </a:rPr>
              <a:t>=&gt;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213" y="461594"/>
            <a:ext cx="49796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Anonymous</a:t>
            </a:r>
            <a:r>
              <a:rPr spc="-285" dirty="0"/>
              <a:t> </a:t>
            </a:r>
            <a:r>
              <a:rPr spc="-1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437120" cy="44665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Arial"/>
                <a:cs typeface="Arial"/>
              </a:rPr>
              <a:t>Inline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20" dirty="0">
                <a:latin typeface="Arial"/>
                <a:cs typeface="Arial"/>
              </a:rPr>
              <a:t>or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expressions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Used </a:t>
            </a:r>
            <a:r>
              <a:rPr sz="3200" spc="-105" dirty="0">
                <a:latin typeface="Arial"/>
                <a:cs typeface="Arial"/>
              </a:rPr>
              <a:t>wherever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40" dirty="0">
                <a:latin typeface="Arial"/>
                <a:cs typeface="Arial"/>
              </a:rPr>
              <a:t>delegate </a:t>
            </a:r>
            <a:r>
              <a:rPr sz="3200" spc="-65" dirty="0">
                <a:latin typeface="Arial"/>
                <a:cs typeface="Arial"/>
              </a:rPr>
              <a:t>type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expected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210" dirty="0">
                <a:latin typeface="Arial"/>
                <a:cs typeface="Arial"/>
              </a:rPr>
              <a:t>can </a:t>
            </a:r>
            <a:r>
              <a:rPr sz="3200" spc="-70" dirty="0">
                <a:latin typeface="Arial"/>
                <a:cs typeface="Arial"/>
              </a:rPr>
              <a:t>initialize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50" dirty="0">
                <a:latin typeface="Arial"/>
                <a:cs typeface="Arial"/>
              </a:rPr>
              <a:t>named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delegete</a:t>
            </a:r>
            <a:endParaRPr sz="3200">
              <a:latin typeface="Arial"/>
              <a:cs typeface="Arial"/>
            </a:endParaRPr>
          </a:p>
          <a:p>
            <a:pPr marL="355600" marR="36385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210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225" dirty="0">
                <a:latin typeface="Arial"/>
                <a:cs typeface="Arial"/>
              </a:rPr>
              <a:t>passed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parameter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where 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50" dirty="0">
                <a:latin typeface="Arial"/>
                <a:cs typeface="Arial"/>
              </a:rPr>
              <a:t>named </a:t>
            </a:r>
            <a:r>
              <a:rPr sz="3200" spc="-145" dirty="0">
                <a:latin typeface="Arial"/>
                <a:cs typeface="Arial"/>
              </a:rPr>
              <a:t>delegate </a:t>
            </a:r>
            <a:r>
              <a:rPr sz="3200" spc="-65" dirty="0">
                <a:latin typeface="Arial"/>
                <a:cs typeface="Arial"/>
              </a:rPr>
              <a:t>type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expected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Two </a:t>
            </a:r>
            <a:r>
              <a:rPr sz="3200" spc="-140" dirty="0">
                <a:latin typeface="Arial"/>
                <a:cs typeface="Arial"/>
              </a:rPr>
              <a:t>kinds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55" dirty="0">
                <a:latin typeface="Arial"/>
                <a:cs typeface="Arial"/>
              </a:rPr>
              <a:t>anonymous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functions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Arial"/>
                <a:cs typeface="Arial"/>
              </a:rPr>
              <a:t>Anonymous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90" dirty="0">
                <a:latin typeface="Arial"/>
                <a:cs typeface="Arial"/>
              </a:rPr>
              <a:t>Lambda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expressions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461594"/>
            <a:ext cx="6299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Evolution </a:t>
            </a:r>
            <a:r>
              <a:rPr spc="-5" dirty="0"/>
              <a:t>of </a:t>
            </a:r>
            <a:r>
              <a:rPr spc="-225" dirty="0"/>
              <a:t>delegates </a:t>
            </a:r>
            <a:r>
              <a:rPr spc="-60" dirty="0"/>
              <a:t>in</a:t>
            </a:r>
            <a:r>
              <a:rPr spc="-530" dirty="0"/>
              <a:t> </a:t>
            </a:r>
            <a:r>
              <a:rPr spc="-550" dirty="0"/>
              <a:t>C#</a:t>
            </a:r>
          </a:p>
        </p:txBody>
      </p:sp>
      <p:sp>
        <p:nvSpPr>
          <p:cNvPr id="3" name="object 3"/>
          <p:cNvSpPr/>
          <p:nvPr/>
        </p:nvSpPr>
        <p:spPr>
          <a:xfrm>
            <a:off x="1682392" y="1291086"/>
            <a:ext cx="5423576" cy="5505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1352" y="2638044"/>
            <a:ext cx="2414016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9971" y="2627376"/>
            <a:ext cx="1818131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0120" y="2667000"/>
            <a:ext cx="2316479" cy="405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0120" y="2667000"/>
            <a:ext cx="2316480" cy="406400"/>
          </a:xfrm>
          <a:custGeom>
            <a:avLst/>
            <a:gdLst/>
            <a:ahLst/>
            <a:cxnLst/>
            <a:rect l="l" t="t" r="r" b="b"/>
            <a:pathLst>
              <a:path w="2316479" h="406400">
                <a:moveTo>
                  <a:pt x="182879" y="63500"/>
                </a:moveTo>
                <a:lnTo>
                  <a:pt x="187872" y="38790"/>
                </a:lnTo>
                <a:lnTo>
                  <a:pt x="201485" y="18605"/>
                </a:lnTo>
                <a:lnTo>
                  <a:pt x="221670" y="4992"/>
                </a:lnTo>
                <a:lnTo>
                  <a:pt x="246379" y="0"/>
                </a:lnTo>
                <a:lnTo>
                  <a:pt x="538479" y="0"/>
                </a:lnTo>
                <a:lnTo>
                  <a:pt x="1071879" y="0"/>
                </a:lnTo>
                <a:lnTo>
                  <a:pt x="2252979" y="0"/>
                </a:lnTo>
                <a:lnTo>
                  <a:pt x="2277689" y="4992"/>
                </a:lnTo>
                <a:lnTo>
                  <a:pt x="2297874" y="18605"/>
                </a:lnTo>
                <a:lnTo>
                  <a:pt x="2311487" y="38790"/>
                </a:lnTo>
                <a:lnTo>
                  <a:pt x="2316479" y="63500"/>
                </a:lnTo>
                <a:lnTo>
                  <a:pt x="2316479" y="222250"/>
                </a:lnTo>
                <a:lnTo>
                  <a:pt x="2316479" y="317500"/>
                </a:lnTo>
                <a:lnTo>
                  <a:pt x="2311487" y="342209"/>
                </a:lnTo>
                <a:lnTo>
                  <a:pt x="2297874" y="362394"/>
                </a:lnTo>
                <a:lnTo>
                  <a:pt x="2277689" y="376007"/>
                </a:lnTo>
                <a:lnTo>
                  <a:pt x="2252979" y="381000"/>
                </a:lnTo>
                <a:lnTo>
                  <a:pt x="1071879" y="381000"/>
                </a:lnTo>
                <a:lnTo>
                  <a:pt x="538479" y="381000"/>
                </a:lnTo>
                <a:lnTo>
                  <a:pt x="246379" y="381000"/>
                </a:lnTo>
                <a:lnTo>
                  <a:pt x="221670" y="376007"/>
                </a:lnTo>
                <a:lnTo>
                  <a:pt x="201485" y="362394"/>
                </a:lnTo>
                <a:lnTo>
                  <a:pt x="187872" y="342209"/>
                </a:lnTo>
                <a:lnTo>
                  <a:pt x="182879" y="317500"/>
                </a:lnTo>
                <a:lnTo>
                  <a:pt x="0" y="405891"/>
                </a:lnTo>
                <a:lnTo>
                  <a:pt x="182879" y="222250"/>
                </a:lnTo>
                <a:lnTo>
                  <a:pt x="182879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0" y="3323844"/>
            <a:ext cx="2639568" cy="6873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1576" y="3252215"/>
            <a:ext cx="2365248" cy="704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35421" y="3352800"/>
            <a:ext cx="2541778" cy="5900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35421" y="3352800"/>
            <a:ext cx="2541905" cy="590550"/>
          </a:xfrm>
          <a:custGeom>
            <a:avLst/>
            <a:gdLst/>
            <a:ahLst/>
            <a:cxnLst/>
            <a:rect l="l" t="t" r="r" b="b"/>
            <a:pathLst>
              <a:path w="2541904" h="590550">
                <a:moveTo>
                  <a:pt x="255777" y="88900"/>
                </a:moveTo>
                <a:lnTo>
                  <a:pt x="262757" y="54274"/>
                </a:lnTo>
                <a:lnTo>
                  <a:pt x="281797" y="26019"/>
                </a:lnTo>
                <a:lnTo>
                  <a:pt x="310052" y="6979"/>
                </a:lnTo>
                <a:lnTo>
                  <a:pt x="344677" y="0"/>
                </a:lnTo>
                <a:lnTo>
                  <a:pt x="636777" y="0"/>
                </a:lnTo>
                <a:lnTo>
                  <a:pt x="1208277" y="0"/>
                </a:lnTo>
                <a:lnTo>
                  <a:pt x="2452878" y="0"/>
                </a:lnTo>
                <a:lnTo>
                  <a:pt x="2487503" y="6979"/>
                </a:lnTo>
                <a:lnTo>
                  <a:pt x="2515758" y="26019"/>
                </a:lnTo>
                <a:lnTo>
                  <a:pt x="2534798" y="54274"/>
                </a:lnTo>
                <a:lnTo>
                  <a:pt x="2541778" y="88900"/>
                </a:lnTo>
                <a:lnTo>
                  <a:pt x="2541778" y="311150"/>
                </a:lnTo>
                <a:lnTo>
                  <a:pt x="2541778" y="444500"/>
                </a:lnTo>
                <a:lnTo>
                  <a:pt x="2534798" y="479125"/>
                </a:lnTo>
                <a:lnTo>
                  <a:pt x="2515758" y="507380"/>
                </a:lnTo>
                <a:lnTo>
                  <a:pt x="2487503" y="526420"/>
                </a:lnTo>
                <a:lnTo>
                  <a:pt x="2452878" y="533400"/>
                </a:lnTo>
                <a:lnTo>
                  <a:pt x="1208277" y="533400"/>
                </a:lnTo>
                <a:lnTo>
                  <a:pt x="636777" y="533400"/>
                </a:lnTo>
                <a:lnTo>
                  <a:pt x="344677" y="533400"/>
                </a:lnTo>
                <a:lnTo>
                  <a:pt x="310052" y="526420"/>
                </a:lnTo>
                <a:lnTo>
                  <a:pt x="281797" y="507380"/>
                </a:lnTo>
                <a:lnTo>
                  <a:pt x="262757" y="479125"/>
                </a:lnTo>
                <a:lnTo>
                  <a:pt x="255777" y="444500"/>
                </a:lnTo>
                <a:lnTo>
                  <a:pt x="0" y="590042"/>
                </a:lnTo>
                <a:lnTo>
                  <a:pt x="255777" y="311150"/>
                </a:lnTo>
                <a:lnTo>
                  <a:pt x="255777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8373" y="2693034"/>
            <a:ext cx="267271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Named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52780" marR="5080" indent="493395"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Inline </a:t>
            </a:r>
            <a:r>
              <a:rPr sz="1800" spc="-100" dirty="0">
                <a:latin typeface="Arial"/>
                <a:cs typeface="Arial"/>
              </a:rPr>
              <a:t>code  </a:t>
            </a:r>
            <a:r>
              <a:rPr sz="1800" spc="-90" dirty="0">
                <a:latin typeface="Arial"/>
                <a:cs typeface="Arial"/>
              </a:rPr>
              <a:t>(anonymous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method)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50635" y="4997196"/>
            <a:ext cx="2427732" cy="4815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9903" y="4989576"/>
            <a:ext cx="21442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9403" y="5025644"/>
            <a:ext cx="2330196" cy="3845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9403" y="5025644"/>
            <a:ext cx="2330450" cy="384810"/>
          </a:xfrm>
          <a:custGeom>
            <a:avLst/>
            <a:gdLst/>
            <a:ahLst/>
            <a:cxnLst/>
            <a:rect l="l" t="t" r="r" b="b"/>
            <a:pathLst>
              <a:path w="2330450" h="384810">
                <a:moveTo>
                  <a:pt x="196596" y="67055"/>
                </a:moveTo>
                <a:lnTo>
                  <a:pt x="201588" y="42346"/>
                </a:lnTo>
                <a:lnTo>
                  <a:pt x="215201" y="22161"/>
                </a:lnTo>
                <a:lnTo>
                  <a:pt x="235386" y="8548"/>
                </a:lnTo>
                <a:lnTo>
                  <a:pt x="260096" y="3555"/>
                </a:lnTo>
                <a:lnTo>
                  <a:pt x="552196" y="3555"/>
                </a:lnTo>
                <a:lnTo>
                  <a:pt x="1085596" y="3555"/>
                </a:lnTo>
                <a:lnTo>
                  <a:pt x="2266696" y="3555"/>
                </a:lnTo>
                <a:lnTo>
                  <a:pt x="2291405" y="8548"/>
                </a:lnTo>
                <a:lnTo>
                  <a:pt x="2311590" y="22161"/>
                </a:lnTo>
                <a:lnTo>
                  <a:pt x="2325203" y="42346"/>
                </a:lnTo>
                <a:lnTo>
                  <a:pt x="2330196" y="67055"/>
                </a:lnTo>
                <a:lnTo>
                  <a:pt x="2330196" y="162305"/>
                </a:lnTo>
                <a:lnTo>
                  <a:pt x="2330196" y="321055"/>
                </a:lnTo>
                <a:lnTo>
                  <a:pt x="2325203" y="345765"/>
                </a:lnTo>
                <a:lnTo>
                  <a:pt x="2311590" y="365950"/>
                </a:lnTo>
                <a:lnTo>
                  <a:pt x="2291405" y="379563"/>
                </a:lnTo>
                <a:lnTo>
                  <a:pt x="2266696" y="384555"/>
                </a:lnTo>
                <a:lnTo>
                  <a:pt x="1085596" y="384555"/>
                </a:lnTo>
                <a:lnTo>
                  <a:pt x="552196" y="384555"/>
                </a:lnTo>
                <a:lnTo>
                  <a:pt x="260096" y="384555"/>
                </a:lnTo>
                <a:lnTo>
                  <a:pt x="235386" y="379563"/>
                </a:lnTo>
                <a:lnTo>
                  <a:pt x="215201" y="365950"/>
                </a:lnTo>
                <a:lnTo>
                  <a:pt x="201588" y="345765"/>
                </a:lnTo>
                <a:lnTo>
                  <a:pt x="196596" y="321055"/>
                </a:lnTo>
                <a:lnTo>
                  <a:pt x="196596" y="162305"/>
                </a:lnTo>
                <a:lnTo>
                  <a:pt x="0" y="0"/>
                </a:lnTo>
                <a:lnTo>
                  <a:pt x="196596" y="67055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58559" y="5055489"/>
            <a:ext cx="1809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Lambda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8280" y="461594"/>
            <a:ext cx="4654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Anonymous</a:t>
            </a:r>
            <a:r>
              <a:rPr spc="-300" dirty="0"/>
              <a:t> </a:t>
            </a:r>
            <a:r>
              <a:rPr spc="-9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387"/>
            <a:ext cx="6948170" cy="22529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No </a:t>
            </a:r>
            <a:r>
              <a:rPr sz="3200" spc="-150" dirty="0">
                <a:latin typeface="Arial"/>
                <a:cs typeface="Arial"/>
              </a:rPr>
              <a:t>name, </a:t>
            </a:r>
            <a:r>
              <a:rPr sz="3200" spc="-100" dirty="0">
                <a:latin typeface="Arial"/>
                <a:cs typeface="Arial"/>
              </a:rPr>
              <a:t>no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overloading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Arial"/>
                <a:cs typeface="Arial"/>
              </a:rPr>
              <a:t>Created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5" dirty="0">
                <a:latin typeface="Courier New"/>
                <a:cs typeface="Courier New"/>
              </a:rPr>
              <a:t>delegate</a:t>
            </a:r>
            <a:r>
              <a:rPr sz="3200" spc="-1270" dirty="0">
                <a:latin typeface="Courier New"/>
                <a:cs typeface="Courier New"/>
              </a:rPr>
              <a:t> </a:t>
            </a:r>
            <a:r>
              <a:rPr sz="3200" spc="-125" dirty="0">
                <a:latin typeface="Arial"/>
                <a:cs typeface="Arial"/>
              </a:rPr>
              <a:t>keyword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45" dirty="0">
                <a:latin typeface="Arial"/>
                <a:cs typeface="Arial"/>
              </a:rPr>
              <a:t>possible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50" dirty="0">
                <a:latin typeface="Arial"/>
                <a:cs typeface="Arial"/>
              </a:rPr>
              <a:t>add </a:t>
            </a:r>
            <a:r>
              <a:rPr sz="3200" spc="-35" dirty="0">
                <a:latin typeface="Arial"/>
                <a:cs typeface="Arial"/>
              </a:rPr>
              <a:t>multiple</a:t>
            </a:r>
            <a:r>
              <a:rPr sz="3200" spc="-59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statements  </a:t>
            </a:r>
            <a:r>
              <a:rPr sz="3200" spc="-120" dirty="0">
                <a:latin typeface="Arial"/>
                <a:cs typeface="Arial"/>
              </a:rPr>
              <a:t>inside </a:t>
            </a:r>
            <a:r>
              <a:rPr sz="3200" spc="-50" dirty="0">
                <a:latin typeface="Arial"/>
                <a:cs typeface="Arial"/>
              </a:rPr>
              <a:t>its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body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952875"/>
            <a:ext cx="4714875" cy="44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8900" y="4686300"/>
            <a:ext cx="4000500" cy="1609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1625" y="3638550"/>
            <a:ext cx="3581400" cy="7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608" y="461594"/>
            <a:ext cx="6263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Anonymous </a:t>
            </a:r>
            <a:r>
              <a:rPr spc="-95" dirty="0"/>
              <a:t>method</a:t>
            </a:r>
            <a:r>
              <a:rPr spc="-320" dirty="0"/>
              <a:t> </a:t>
            </a:r>
            <a:r>
              <a:rPr spc="-114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7988300" cy="44119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76580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65" dirty="0">
                <a:latin typeface="Arial"/>
                <a:cs typeface="Arial"/>
              </a:rPr>
              <a:t>Scope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35" dirty="0">
                <a:latin typeface="Arial"/>
                <a:cs typeface="Arial"/>
              </a:rPr>
              <a:t>parameters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anonymous  </a:t>
            </a:r>
            <a:r>
              <a:rPr sz="3200" spc="-70" dirty="0">
                <a:latin typeface="Arial"/>
                <a:cs typeface="Arial"/>
              </a:rPr>
              <a:t>method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block</a:t>
            </a:r>
            <a:endParaRPr sz="3200">
              <a:latin typeface="Arial"/>
              <a:cs typeface="Arial"/>
            </a:endParaRPr>
          </a:p>
          <a:p>
            <a:pPr marL="355600" marR="331470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No </a:t>
            </a:r>
            <a:r>
              <a:rPr sz="3200" spc="-65" dirty="0">
                <a:latin typeface="Arial"/>
                <a:cs typeface="Arial"/>
              </a:rPr>
              <a:t>jump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120" dirty="0">
                <a:latin typeface="Arial"/>
                <a:cs typeface="Arial"/>
              </a:rPr>
              <a:t>inside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155" dirty="0">
                <a:latin typeface="Arial"/>
                <a:cs typeface="Arial"/>
              </a:rPr>
              <a:t>anonymous</a:t>
            </a:r>
            <a:r>
              <a:rPr sz="3200" spc="-45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method  </a:t>
            </a:r>
            <a:r>
              <a:rPr sz="3200" spc="-114" dirty="0">
                <a:latin typeface="Arial"/>
                <a:cs typeface="Arial"/>
              </a:rPr>
              <a:t>block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95" dirty="0">
                <a:latin typeface="Arial"/>
                <a:cs typeface="Arial"/>
              </a:rPr>
              <a:t>outside,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40" dirty="0">
                <a:latin typeface="Arial"/>
                <a:cs typeface="Arial"/>
              </a:rPr>
              <a:t>vice</a:t>
            </a:r>
            <a:r>
              <a:rPr sz="3200" spc="-64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versa.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9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Cannot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270" dirty="0">
                <a:latin typeface="Arial"/>
                <a:cs typeface="Arial"/>
              </a:rPr>
              <a:t>access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dirty="0">
                <a:latin typeface="Courier New"/>
                <a:cs typeface="Courier New"/>
              </a:rPr>
              <a:t>ref</a:t>
            </a:r>
            <a:r>
              <a:rPr sz="3200" spc="-1190" dirty="0">
                <a:latin typeface="Courier New"/>
                <a:cs typeface="Courier New"/>
              </a:rPr>
              <a:t> </a:t>
            </a:r>
            <a:r>
              <a:rPr sz="3200" spc="-145" dirty="0">
                <a:latin typeface="Arial"/>
                <a:cs typeface="Arial"/>
              </a:rPr>
              <a:t>and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dirty="0">
                <a:latin typeface="Courier New"/>
                <a:cs typeface="Courier New"/>
              </a:rPr>
              <a:t>out</a:t>
            </a:r>
            <a:r>
              <a:rPr sz="3200" spc="-1185" dirty="0">
                <a:latin typeface="Courier New"/>
                <a:cs typeface="Courier New"/>
              </a:rPr>
              <a:t> </a:t>
            </a:r>
            <a:r>
              <a:rPr sz="3200" spc="-135" dirty="0">
                <a:latin typeface="Arial"/>
                <a:cs typeface="Arial"/>
              </a:rPr>
              <a:t>parameters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an  </a:t>
            </a:r>
            <a:r>
              <a:rPr sz="3200" spc="-40" dirty="0">
                <a:latin typeface="Arial"/>
                <a:cs typeface="Arial"/>
              </a:rPr>
              <a:t>outer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scope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No </a:t>
            </a:r>
            <a:r>
              <a:rPr sz="3200" spc="-175" dirty="0">
                <a:latin typeface="Arial"/>
                <a:cs typeface="Arial"/>
              </a:rPr>
              <a:t>unsafe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270" dirty="0">
                <a:latin typeface="Arial"/>
                <a:cs typeface="Arial"/>
              </a:rPr>
              <a:t>access </a:t>
            </a:r>
            <a:r>
              <a:rPr sz="3200" spc="-120" dirty="0">
                <a:latin typeface="Arial"/>
                <a:cs typeface="Arial"/>
              </a:rPr>
              <a:t>inside </a:t>
            </a:r>
            <a:r>
              <a:rPr sz="3200" spc="-50" dirty="0">
                <a:latin typeface="Arial"/>
                <a:cs typeface="Arial"/>
              </a:rPr>
              <a:t>its</a:t>
            </a:r>
            <a:r>
              <a:rPr sz="3200" spc="-120" dirty="0">
                <a:latin typeface="Arial"/>
                <a:cs typeface="Arial"/>
              </a:rPr>
              <a:t> block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ts val="3629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Arial"/>
                <a:cs typeface="Arial"/>
              </a:rPr>
              <a:t>Not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allowed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on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left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side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operator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ts val="3629"/>
              </a:lnSpc>
            </a:pPr>
            <a:r>
              <a:rPr sz="3200" spc="-30" dirty="0">
                <a:latin typeface="Courier New"/>
                <a:cs typeface="Courier New"/>
              </a:rPr>
              <a:t>is</a:t>
            </a:r>
            <a:r>
              <a:rPr sz="3200" spc="-3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957" y="461594"/>
            <a:ext cx="4504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Expression</a:t>
            </a:r>
            <a:r>
              <a:rPr spc="-300" dirty="0"/>
              <a:t> </a:t>
            </a:r>
            <a:r>
              <a:rPr spc="-220"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13054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146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10" dirty="0">
                <a:latin typeface="Arial"/>
                <a:cs typeface="Arial"/>
              </a:rPr>
              <a:t>Lambda </a:t>
            </a:r>
            <a:r>
              <a:rPr sz="3200" spc="-165" dirty="0">
                <a:latin typeface="Arial"/>
                <a:cs typeface="Arial"/>
              </a:rPr>
              <a:t>expression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160" dirty="0">
                <a:latin typeface="Arial"/>
                <a:cs typeface="Arial"/>
              </a:rPr>
              <a:t>expression </a:t>
            </a:r>
            <a:r>
              <a:rPr sz="3200" spc="-100" dirty="0">
                <a:latin typeface="Arial"/>
                <a:cs typeface="Arial"/>
              </a:rPr>
              <a:t>on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30" dirty="0">
                <a:latin typeface="Arial"/>
                <a:cs typeface="Arial"/>
              </a:rPr>
              <a:t>right </a:t>
            </a:r>
            <a:r>
              <a:rPr sz="3200" spc="-160" dirty="0">
                <a:latin typeface="Arial"/>
                <a:cs typeface="Arial"/>
              </a:rPr>
              <a:t>side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operator</a:t>
            </a:r>
            <a:r>
              <a:rPr sz="3200" spc="-640" dirty="0">
                <a:latin typeface="Arial"/>
                <a:cs typeface="Arial"/>
              </a:rPr>
              <a:t> </a:t>
            </a:r>
            <a:r>
              <a:rPr sz="3200" spc="-280" dirty="0">
                <a:latin typeface="Arial"/>
                <a:cs typeface="Arial"/>
              </a:rPr>
              <a:t>=&gt;</a:t>
            </a:r>
            <a:endParaRPr sz="3200">
              <a:latin typeface="Arial"/>
              <a:cs typeface="Arial"/>
            </a:endParaRPr>
          </a:p>
          <a:p>
            <a:pPr marL="355600" marR="196278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Used </a:t>
            </a:r>
            <a:r>
              <a:rPr sz="3200" spc="-75" dirty="0">
                <a:latin typeface="Arial"/>
                <a:cs typeface="Arial"/>
              </a:rPr>
              <a:t>dominantly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80" dirty="0">
                <a:latin typeface="Arial"/>
                <a:cs typeface="Arial"/>
              </a:rPr>
              <a:t>construction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165" dirty="0">
                <a:latin typeface="Arial"/>
                <a:cs typeface="Arial"/>
              </a:rPr>
              <a:t>expression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trees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  <a:tab pos="1920875" algn="l"/>
                <a:tab pos="4609465" algn="l"/>
                <a:tab pos="5279390" algn="l"/>
              </a:tabLst>
            </a:pPr>
            <a:r>
              <a:rPr sz="3200" b="1" spc="280" dirty="0">
                <a:latin typeface="Arial"/>
                <a:cs typeface="Arial"/>
              </a:rPr>
              <a:t>(input	</a:t>
            </a:r>
            <a:r>
              <a:rPr sz="3200" b="1" spc="95" dirty="0">
                <a:latin typeface="Arial"/>
                <a:cs typeface="Arial"/>
              </a:rPr>
              <a:t>parameters)	</a:t>
            </a:r>
            <a:r>
              <a:rPr sz="3200" b="1" spc="-110" dirty="0">
                <a:latin typeface="Arial"/>
                <a:cs typeface="Arial"/>
              </a:rPr>
              <a:t>=&gt;	</a:t>
            </a:r>
            <a:r>
              <a:rPr sz="3200" b="1" spc="70" dirty="0">
                <a:latin typeface="Arial"/>
                <a:cs typeface="Arial"/>
              </a:rPr>
              <a:t>expression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Parentheses </a:t>
            </a:r>
            <a:r>
              <a:rPr sz="3200" spc="-55" dirty="0">
                <a:latin typeface="Arial"/>
                <a:cs typeface="Arial"/>
              </a:rPr>
              <a:t>optional </a:t>
            </a:r>
            <a:r>
              <a:rPr sz="3200" spc="55" dirty="0">
                <a:latin typeface="Arial"/>
                <a:cs typeface="Arial"/>
              </a:rPr>
              <a:t>if </a:t>
            </a:r>
            <a:r>
              <a:rPr sz="3200" spc="-130" dirty="0">
                <a:latin typeface="Arial"/>
                <a:cs typeface="Arial"/>
              </a:rPr>
              <a:t>lambda </a:t>
            </a:r>
            <a:r>
              <a:rPr sz="3200" spc="-235" dirty="0">
                <a:latin typeface="Arial"/>
                <a:cs typeface="Arial"/>
              </a:rPr>
              <a:t>has </a:t>
            </a:r>
            <a:r>
              <a:rPr sz="3200" spc="-130" dirty="0">
                <a:latin typeface="Arial"/>
                <a:cs typeface="Arial"/>
              </a:rPr>
              <a:t>one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param.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Arial"/>
                <a:cs typeface="Arial"/>
              </a:rPr>
              <a:t>Input </a:t>
            </a:r>
            <a:r>
              <a:rPr sz="3200" spc="-135" dirty="0">
                <a:latin typeface="Arial"/>
                <a:cs typeface="Arial"/>
              </a:rPr>
              <a:t>parameters </a:t>
            </a:r>
            <a:r>
              <a:rPr sz="3200" spc="-150" dirty="0">
                <a:latin typeface="Arial"/>
                <a:cs typeface="Arial"/>
              </a:rPr>
              <a:t>separated </a:t>
            </a:r>
            <a:r>
              <a:rPr sz="3200" spc="-140" dirty="0">
                <a:latin typeface="Arial"/>
                <a:cs typeface="Arial"/>
              </a:rPr>
              <a:t>by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comma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298" y="461594"/>
            <a:ext cx="7061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Expression </a:t>
            </a:r>
            <a:r>
              <a:rPr spc="-220" dirty="0"/>
              <a:t>lambdas </a:t>
            </a:r>
            <a:r>
              <a:rPr spc="-120" dirty="0"/>
              <a:t>-</a:t>
            </a:r>
            <a:r>
              <a:rPr spc="-275" dirty="0"/>
              <a:t> </a:t>
            </a:r>
            <a:r>
              <a:rPr spc="-254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6417"/>
            <a:ext cx="8245475" cy="436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41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191895" algn="l"/>
                <a:tab pos="1819275" algn="l"/>
                <a:tab pos="2449195" algn="l"/>
                <a:tab pos="2868295" algn="l"/>
                <a:tab pos="3496945" algn="l"/>
              </a:tabLst>
            </a:pPr>
            <a:r>
              <a:rPr sz="3000" b="1" spc="475" dirty="0">
                <a:latin typeface="Arial"/>
                <a:cs typeface="Arial"/>
              </a:rPr>
              <a:t>(x,	</a:t>
            </a:r>
            <a:r>
              <a:rPr sz="3000" b="1" spc="315" dirty="0">
                <a:latin typeface="Arial"/>
                <a:cs typeface="Arial"/>
              </a:rPr>
              <a:t>y)	</a:t>
            </a:r>
            <a:r>
              <a:rPr sz="3000" b="1" spc="-105" dirty="0">
                <a:latin typeface="Arial"/>
                <a:cs typeface="Arial"/>
              </a:rPr>
              <a:t>=&gt;	</a:t>
            </a:r>
            <a:r>
              <a:rPr sz="3000" b="1" spc="-20" dirty="0">
                <a:latin typeface="Arial"/>
                <a:cs typeface="Arial"/>
              </a:rPr>
              <a:t>x	</a:t>
            </a:r>
            <a:r>
              <a:rPr sz="3000" b="1" spc="-105" dirty="0">
                <a:latin typeface="Arial"/>
                <a:cs typeface="Arial"/>
              </a:rPr>
              <a:t>==	</a:t>
            </a:r>
            <a:r>
              <a:rPr sz="3000" b="1" spc="-20" dirty="0">
                <a:latin typeface="Arial"/>
                <a:cs typeface="Arial"/>
              </a:rPr>
              <a:t>y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ts val="3410"/>
              </a:lnSpc>
            </a:pPr>
            <a:r>
              <a:rPr sz="3000" spc="-215" dirty="0">
                <a:latin typeface="Arial"/>
                <a:cs typeface="Arial"/>
              </a:rPr>
              <a:t>The </a:t>
            </a:r>
            <a:r>
              <a:rPr sz="3000" spc="-125" dirty="0">
                <a:latin typeface="Arial"/>
                <a:cs typeface="Arial"/>
              </a:rPr>
              <a:t>parameters </a:t>
            </a:r>
            <a:r>
              <a:rPr sz="3000" spc="-114" dirty="0">
                <a:latin typeface="Arial"/>
                <a:cs typeface="Arial"/>
              </a:rPr>
              <a:t>types </a:t>
            </a:r>
            <a:r>
              <a:rPr sz="3000" spc="-65" dirty="0">
                <a:latin typeface="Arial"/>
                <a:cs typeface="Arial"/>
              </a:rPr>
              <a:t>inferred </a:t>
            </a:r>
            <a:r>
              <a:rPr sz="3000" spc="-125" dirty="0">
                <a:latin typeface="Arial"/>
                <a:cs typeface="Arial"/>
              </a:rPr>
              <a:t>by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37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compiler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1400810" algn="l"/>
                <a:tab pos="2030095" algn="l"/>
                <a:tab pos="3496945" algn="l"/>
                <a:tab pos="4124325" algn="l"/>
                <a:tab pos="4756150" algn="l"/>
                <a:tab pos="6640830" algn="l"/>
                <a:tab pos="7060565" algn="l"/>
              </a:tabLst>
            </a:pPr>
            <a:r>
              <a:rPr sz="3000" b="1" spc="475" dirty="0">
                <a:latin typeface="Arial"/>
                <a:cs typeface="Arial"/>
              </a:rPr>
              <a:t>(int	</a:t>
            </a:r>
            <a:r>
              <a:rPr sz="3000" b="1" spc="395" dirty="0">
                <a:latin typeface="Arial"/>
                <a:cs typeface="Arial"/>
              </a:rPr>
              <a:t>x,	</a:t>
            </a:r>
            <a:r>
              <a:rPr sz="3000" b="1" spc="254" dirty="0">
                <a:latin typeface="Arial"/>
                <a:cs typeface="Arial"/>
              </a:rPr>
              <a:t>string	</a:t>
            </a:r>
            <a:r>
              <a:rPr sz="3000" b="1" spc="315" dirty="0">
                <a:latin typeface="Arial"/>
                <a:cs typeface="Arial"/>
              </a:rPr>
              <a:t>s)	</a:t>
            </a:r>
            <a:r>
              <a:rPr sz="3000" b="1" spc="-105" dirty="0">
                <a:latin typeface="Arial"/>
                <a:cs typeface="Arial"/>
              </a:rPr>
              <a:t>=&gt;	</a:t>
            </a:r>
            <a:r>
              <a:rPr sz="3000" b="1" spc="75" dirty="0">
                <a:latin typeface="Arial"/>
                <a:cs typeface="Arial"/>
              </a:rPr>
              <a:t>s.Length	</a:t>
            </a:r>
            <a:r>
              <a:rPr sz="3000" b="1" spc="-105" dirty="0">
                <a:latin typeface="Arial"/>
                <a:cs typeface="Arial"/>
              </a:rPr>
              <a:t>&gt;	</a:t>
            </a:r>
            <a:r>
              <a:rPr sz="3000" b="1" spc="-20" dirty="0">
                <a:latin typeface="Arial"/>
                <a:cs typeface="Arial"/>
              </a:rPr>
              <a:t>x  </a:t>
            </a:r>
            <a:r>
              <a:rPr sz="3000" spc="-175" dirty="0">
                <a:latin typeface="Arial"/>
                <a:cs typeface="Arial"/>
              </a:rPr>
              <a:t>Specify </a:t>
            </a:r>
            <a:r>
              <a:rPr sz="3000" spc="-114" dirty="0">
                <a:latin typeface="Arial"/>
                <a:cs typeface="Arial"/>
              </a:rPr>
              <a:t>types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30" dirty="0">
                <a:latin typeface="Arial"/>
                <a:cs typeface="Arial"/>
              </a:rPr>
              <a:t>parameters </a:t>
            </a:r>
            <a:r>
              <a:rPr sz="3000" spc="-100" dirty="0">
                <a:latin typeface="Arial"/>
                <a:cs typeface="Arial"/>
              </a:rPr>
              <a:t>when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58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compiler  </a:t>
            </a:r>
            <a:r>
              <a:rPr sz="3000" spc="-100" dirty="0">
                <a:latin typeface="Arial"/>
                <a:cs typeface="Arial"/>
              </a:rPr>
              <a:t>cannot </a:t>
            </a:r>
            <a:r>
              <a:rPr sz="3000" spc="-60" dirty="0">
                <a:latin typeface="Arial"/>
                <a:cs typeface="Arial"/>
              </a:rPr>
              <a:t>inferre </a:t>
            </a:r>
            <a:r>
              <a:rPr sz="3000" spc="-50" dirty="0">
                <a:latin typeface="Arial"/>
                <a:cs typeface="Arial"/>
              </a:rPr>
              <a:t>them </a:t>
            </a:r>
            <a:r>
              <a:rPr sz="3000" spc="-35" dirty="0">
                <a:latin typeface="Arial"/>
                <a:cs typeface="Arial"/>
              </a:rPr>
              <a:t>from the</a:t>
            </a:r>
            <a:r>
              <a:rPr sz="3000" spc="-58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code.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ts val="342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  <a:tab pos="981710" algn="l"/>
                <a:tab pos="1610995" algn="l"/>
              </a:tabLst>
            </a:pPr>
            <a:r>
              <a:rPr sz="3000" b="1" spc="645" dirty="0">
                <a:latin typeface="Arial"/>
                <a:cs typeface="Arial"/>
              </a:rPr>
              <a:t>()	</a:t>
            </a:r>
            <a:r>
              <a:rPr sz="3000" b="1" spc="-110" dirty="0">
                <a:latin typeface="Arial"/>
                <a:cs typeface="Arial"/>
              </a:rPr>
              <a:t>=&gt;	</a:t>
            </a:r>
            <a:r>
              <a:rPr sz="3000" b="1" spc="-95" dirty="0">
                <a:latin typeface="Arial"/>
                <a:cs typeface="Arial"/>
              </a:rPr>
              <a:t>SomeMethod()</a:t>
            </a:r>
            <a:endParaRPr sz="3000">
              <a:latin typeface="Arial"/>
              <a:cs typeface="Arial"/>
            </a:endParaRPr>
          </a:p>
          <a:p>
            <a:pPr marL="355600" marR="1123950">
              <a:lnSpc>
                <a:spcPts val="3240"/>
              </a:lnSpc>
              <a:spcBef>
                <a:spcPts val="229"/>
              </a:spcBef>
            </a:pPr>
            <a:r>
              <a:rPr sz="3000" spc="-190" dirty="0">
                <a:latin typeface="Arial"/>
                <a:cs typeface="Arial"/>
              </a:rPr>
              <a:t>Zero </a:t>
            </a:r>
            <a:r>
              <a:rPr sz="3000" spc="-25" dirty="0">
                <a:latin typeface="Arial"/>
                <a:cs typeface="Arial"/>
              </a:rPr>
              <a:t>input </a:t>
            </a:r>
            <a:r>
              <a:rPr sz="3000" spc="-130" dirty="0">
                <a:latin typeface="Arial"/>
                <a:cs typeface="Arial"/>
              </a:rPr>
              <a:t>parameters </a:t>
            </a:r>
            <a:r>
              <a:rPr sz="3000" spc="-114" dirty="0">
                <a:latin typeface="Arial"/>
                <a:cs typeface="Arial"/>
              </a:rPr>
              <a:t>specified </a:t>
            </a:r>
            <a:r>
              <a:rPr sz="3000" spc="20" dirty="0">
                <a:latin typeface="Arial"/>
                <a:cs typeface="Arial"/>
              </a:rPr>
              <a:t>with</a:t>
            </a:r>
            <a:r>
              <a:rPr sz="3000" spc="-36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empty  </a:t>
            </a:r>
            <a:r>
              <a:rPr sz="3000" spc="-140" dirty="0">
                <a:latin typeface="Arial"/>
                <a:cs typeface="Arial"/>
              </a:rPr>
              <a:t>parentheses.</a:t>
            </a:r>
            <a:endParaRPr sz="3000">
              <a:latin typeface="Arial"/>
              <a:cs typeface="Arial"/>
            </a:endParaRPr>
          </a:p>
          <a:p>
            <a:pPr marL="355600" marR="379730">
              <a:lnSpc>
                <a:spcPts val="3240"/>
              </a:lnSpc>
            </a:pPr>
            <a:r>
              <a:rPr sz="3000" spc="-80" dirty="0">
                <a:latin typeface="Arial"/>
                <a:cs typeface="Arial"/>
              </a:rPr>
              <a:t>Note: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70" dirty="0">
                <a:latin typeface="Arial"/>
                <a:cs typeface="Arial"/>
              </a:rPr>
              <a:t>method </a:t>
            </a:r>
            <a:r>
              <a:rPr sz="3000" spc="-114" dirty="0">
                <a:latin typeface="Arial"/>
                <a:cs typeface="Arial"/>
              </a:rPr>
              <a:t>call </a:t>
            </a:r>
            <a:r>
              <a:rPr sz="3000" spc="-100" dirty="0">
                <a:latin typeface="Arial"/>
                <a:cs typeface="Arial"/>
              </a:rPr>
              <a:t>cannot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120" dirty="0">
                <a:latin typeface="Arial"/>
                <a:cs typeface="Arial"/>
              </a:rPr>
              <a:t>evaluated</a:t>
            </a:r>
            <a:r>
              <a:rPr sz="3000" spc="-45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outside 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310" dirty="0">
                <a:latin typeface="Arial"/>
                <a:cs typeface="Arial"/>
              </a:rPr>
              <a:t>.NET </a:t>
            </a:r>
            <a:r>
              <a:rPr sz="3000" spc="-140" dirty="0">
                <a:latin typeface="Arial"/>
                <a:cs typeface="Arial"/>
              </a:rPr>
              <a:t>Framework </a:t>
            </a:r>
            <a:r>
              <a:rPr sz="3000" spc="-135" dirty="0">
                <a:latin typeface="Arial"/>
                <a:cs typeface="Arial"/>
              </a:rPr>
              <a:t>(e.g. </a:t>
            </a:r>
            <a:r>
              <a:rPr sz="3000" spc="-455" dirty="0">
                <a:latin typeface="Arial"/>
                <a:cs typeface="Arial"/>
              </a:rPr>
              <a:t>SQL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165" dirty="0">
                <a:latin typeface="Arial"/>
                <a:cs typeface="Arial"/>
              </a:rPr>
              <a:t>Server)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159DE-318F-49EB-9DFC-2C24D087B3A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742</Words>
  <Application>Microsoft Office PowerPoint</Application>
  <PresentationFormat>On-screen Show (4:3)</PresentationFormat>
  <Paragraphs>166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Trebuchet MS</vt:lpstr>
      <vt:lpstr>Office Theme</vt:lpstr>
      <vt:lpstr>PowerPoint Presentation</vt:lpstr>
      <vt:lpstr>Introduction</vt:lpstr>
      <vt:lpstr>Operator =&gt;</vt:lpstr>
      <vt:lpstr>Anonymous functions</vt:lpstr>
      <vt:lpstr>Evolution of delegates in C#</vt:lpstr>
      <vt:lpstr>Anonymous method</vt:lpstr>
      <vt:lpstr>Anonymous method (cont.)</vt:lpstr>
      <vt:lpstr>Expression lambdas</vt:lpstr>
      <vt:lpstr>Expression lambdas - examples</vt:lpstr>
      <vt:lpstr>Statement lambdas</vt:lpstr>
      <vt:lpstr>Generic delegates – Func</vt:lpstr>
      <vt:lpstr>Func delegate (cont.)</vt:lpstr>
      <vt:lpstr>Type inference in lambdas</vt:lpstr>
      <vt:lpstr>Lambda expressions – general rules</vt:lpstr>
      <vt:lpstr>Lambda expressions - examples</vt:lpstr>
      <vt:lpstr>Lambda expressions - examples</vt:lpstr>
      <vt:lpstr>Language Integrated Query LINQ</vt:lpstr>
      <vt:lpstr>Content</vt:lpstr>
      <vt:lpstr>What is LINQ?</vt:lpstr>
      <vt:lpstr>LINQ Architecture</vt:lpstr>
      <vt:lpstr>ADO .NET vs. LINQ</vt:lpstr>
      <vt:lpstr>LINQ Adapters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MVC 5</dc:title>
  <dc:creator>Nemanja Kojic</dc:creator>
  <cp:lastModifiedBy>To Viet</cp:lastModifiedBy>
  <cp:revision>16</cp:revision>
  <dcterms:created xsi:type="dcterms:W3CDTF">2018-06-14T13:06:19Z</dcterms:created>
  <dcterms:modified xsi:type="dcterms:W3CDTF">2018-06-21T02:18:34Z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2018-06-14T00:00:00Z</vt:filetime>
  </property>
</Properties>
</file>