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8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53" y="41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28FB-3B6E-4792-8472-10A9C822A52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570B-914F-4F79-98E7-DB4CD51D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E570B-914F-4F79-98E7-DB4CD51DA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647" y="4623044"/>
            <a:ext cx="8642705" cy="918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0647" y="4623044"/>
            <a:ext cx="8642705" cy="918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B997E-7ADE-4FCE-BE46-67B1670070FA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1CF-D666-4C7E-83A2-DDF6FC9DBD25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053E-455C-4358-BC12-E8E7F120BDE9}" type="datetime1">
              <a:rPr lang="en-US" smtClean="0"/>
              <a:t>6/18/2018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A1D4-87D5-452E-8E4E-13E3859E75A3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386A-D40B-4D89-87FB-644085CED184}" type="datetime1">
              <a:rPr lang="en-US" smtClean="0"/>
              <a:t>6/18/2018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9803" y="461594"/>
            <a:ext cx="364439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0635"/>
            <a:ext cx="8072119" cy="431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4FF2-B309-4946-8ADF-B8BEC2CECDFC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5505" y="6477609"/>
            <a:ext cx="7937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14" dirty="0">
                <a:solidFill>
                  <a:srgbClr val="888888"/>
                </a:solidFill>
                <a:latin typeface="Arial"/>
                <a:cs typeface="Arial"/>
              </a:rPr>
              <a:t>Syed </a:t>
            </a:r>
            <a:r>
              <a:rPr sz="1200" spc="-55" dirty="0">
                <a:solidFill>
                  <a:srgbClr val="888888"/>
                </a:solidFill>
                <a:latin typeface="Arial"/>
                <a:cs typeface="Arial"/>
              </a:rPr>
              <a:t>Awn</a:t>
            </a:r>
            <a:r>
              <a:rPr sz="1200" spc="-11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888888"/>
                </a:solidFill>
                <a:latin typeface="Arial"/>
                <a:cs typeface="Arial"/>
              </a:rPr>
              <a:t>Ali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0647" y="4623044"/>
            <a:ext cx="5507990" cy="639278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Entity </a:t>
            </a:r>
            <a:r>
              <a:rPr sz="3200" b="1" spc="-15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r>
              <a:rPr sz="3200" b="1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5" smtClean="0">
                <a:solidFill>
                  <a:srgbClr val="FFFFFF"/>
                </a:solidFill>
                <a:latin typeface="Trebuchet MS"/>
                <a:cs typeface="Trebuchet MS"/>
              </a:rPr>
              <a:t>Code-First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506973"/>
            <a:ext cx="7208520" cy="155875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ConnectionStringName: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 Create the database as per connection string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296385"/>
            <a:ext cx="7772400" cy="160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969389" y="461594"/>
            <a:ext cx="587921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Database Initialization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46" y="461594"/>
            <a:ext cx="883775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Database Initialization 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8034655" cy="4570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CreateDatabaseIfNotExists: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Default initializer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Create the database if not exists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59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DropCreateDatabaseIfModelChanges:</a:t>
            </a:r>
            <a:endParaRPr sz="3000">
              <a:latin typeface="Arial"/>
              <a:cs typeface="Arial"/>
            </a:endParaRPr>
          </a:p>
          <a:p>
            <a:pPr marL="756285" marR="5080" lvl="1" indent="-286385">
              <a:lnSpc>
                <a:spcPts val="2500"/>
              </a:lnSpc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Creates new database if your model classes have been  changed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DropCreateDatabaseAlways: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Drops and Creates an existing database every time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59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Custom DB Initializer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Create your own custom initializer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073" y="461594"/>
            <a:ext cx="604532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Turn off DB Initializer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43013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Production environment you don’t want to  lose existing data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1206" y="2630472"/>
            <a:ext cx="6253733" cy="1899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088" y="4648200"/>
            <a:ext cx="6874511" cy="149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642" y="461594"/>
            <a:ext cx="446455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Seed 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1508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Provide some test data for your application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940" y="2438400"/>
            <a:ext cx="7846060" cy="2978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49" y="461594"/>
            <a:ext cx="68850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Configure Domain 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150860" cy="2039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There are two ways by which you can  configure your domain classes: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DataAnnotation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Fluent API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802" y="461594"/>
            <a:ext cx="456539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DataAnnotation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455660" cy="337335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Attribute based configuration</a:t>
            </a:r>
            <a:endParaRPr sz="3200">
              <a:latin typeface="Arial"/>
              <a:cs typeface="Arial"/>
            </a:endParaRPr>
          </a:p>
          <a:p>
            <a:pPr marL="355600" marR="29972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System.ComponentModel.DataAnnotations  namespace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Provides only subset of Fluent API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Don’t find some attributes in DataAnnotation  then you have to use Fluent API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802" y="461594"/>
            <a:ext cx="418439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DataAnnotation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45694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 Code: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2077983"/>
            <a:ext cx="5105400" cy="3941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802" y="461594"/>
            <a:ext cx="448919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DataAnnotation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51028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rebuchet MS"/>
                <a:cs typeface="Trebuchet MS"/>
              </a:rPr>
              <a:t>Validation Attributes: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2514600"/>
            <a:ext cx="8495538" cy="1547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802" y="461594"/>
            <a:ext cx="43279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b="1" spc="-135" dirty="0"/>
              <a:t>DataAnnotation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6541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40" dirty="0">
                <a:latin typeface="Trebuchet MS"/>
                <a:cs typeface="Trebuchet MS"/>
              </a:rPr>
              <a:t>Database </a:t>
            </a:r>
            <a:r>
              <a:rPr sz="3200" b="1" spc="-185" dirty="0">
                <a:latin typeface="Trebuchet MS"/>
                <a:cs typeface="Trebuchet MS"/>
              </a:rPr>
              <a:t>Schema </a:t>
            </a:r>
            <a:r>
              <a:rPr sz="3200" b="1" spc="-200" dirty="0">
                <a:latin typeface="Trebuchet MS"/>
                <a:cs typeface="Trebuchet MS"/>
              </a:rPr>
              <a:t>related</a:t>
            </a:r>
            <a:r>
              <a:rPr sz="3200" b="1" spc="-525" dirty="0">
                <a:latin typeface="Trebuchet MS"/>
                <a:cs typeface="Trebuchet MS"/>
              </a:rPr>
              <a:t> </a:t>
            </a:r>
            <a:r>
              <a:rPr sz="3200" b="1" spc="-190" dirty="0">
                <a:latin typeface="Trebuchet MS"/>
                <a:cs typeface="Trebuchet MS"/>
              </a:rPr>
              <a:t>Attributes: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2099817"/>
            <a:ext cx="7902956" cy="306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4879" y="29972"/>
            <a:ext cx="38688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30" dirty="0"/>
              <a:t>DataAnnotation</a:t>
            </a:r>
            <a:endParaRPr sz="4000" b="1"/>
          </a:p>
        </p:txBody>
      </p:sp>
      <p:sp>
        <p:nvSpPr>
          <p:cNvPr id="3" name="object 3"/>
          <p:cNvSpPr/>
          <p:nvPr/>
        </p:nvSpPr>
        <p:spPr>
          <a:xfrm>
            <a:off x="838200" y="657708"/>
            <a:ext cx="7239000" cy="6063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557" y="461594"/>
            <a:ext cx="4043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Entity</a:t>
            </a:r>
            <a:r>
              <a:rPr spc="-290" dirty="0"/>
              <a:t> </a:t>
            </a:r>
            <a:r>
              <a:rPr spc="-200" dirty="0"/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47"/>
            <a:ext cx="8455660" cy="495520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Object/Relational Mapping (O/RM)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Enhancement to ADO.NET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Why Entity Framework?</a:t>
            </a:r>
            <a:endParaRPr sz="3000">
              <a:latin typeface="Arial"/>
              <a:cs typeface="Arial"/>
            </a:endParaRPr>
          </a:p>
          <a:p>
            <a:pPr marL="756285" marR="14604" lvl="1" indent="-286385">
              <a:lnSpc>
                <a:spcPct val="100000"/>
              </a:lnSpc>
              <a:spcBef>
                <a:spcPts val="65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Domain objects to relational database without much  programming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Maintainable and extendable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Automates CRUD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Other ORMs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DataObjects.Net, NHibernate, OpenAccess, SubSonic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373" y="461594"/>
            <a:ext cx="2400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0" dirty="0">
                <a:latin typeface="Trebuchet MS"/>
                <a:cs typeface="Trebuchet MS"/>
              </a:rPr>
              <a:t>Fluent</a:t>
            </a:r>
            <a:r>
              <a:rPr b="1" spc="-450" dirty="0">
                <a:latin typeface="Trebuchet MS"/>
                <a:cs typeface="Trebuchet MS"/>
              </a:rPr>
              <a:t> </a:t>
            </a:r>
            <a:r>
              <a:rPr b="1" spc="-135" dirty="0">
                <a:latin typeface="Trebuchet MS"/>
                <a:cs typeface="Trebuchet MS"/>
              </a:rPr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303260" cy="159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Don’t find some attributes in DataAnnotation  then you have to use Fluent API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3166503"/>
            <a:ext cx="73152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24400" y="4061345"/>
            <a:ext cx="4152900" cy="1933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853" y="461594"/>
            <a:ext cx="28445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Fluent 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341360" cy="2778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EntityTypeConfiguration Class: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Class that allows configuration to be  performed for an entity type in a model</a:t>
            </a:r>
            <a:endParaRPr sz="3200">
              <a:latin typeface="Arial"/>
              <a:cs typeface="Arial"/>
            </a:endParaRPr>
          </a:p>
          <a:p>
            <a:pPr marL="355600" marR="508634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Obtained by calling Entity method of  DbModelBuilder 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36" y="461594"/>
            <a:ext cx="853676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EntityTypeConfiguration 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3032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EntityTypeConfiguration has following  important methods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245" y="2819400"/>
            <a:ext cx="6962775" cy="3038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604" y="461594"/>
            <a:ext cx="52939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Fluent API 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845"/>
            <a:ext cx="7917180" cy="4499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Level 1: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DbModelBuilder Class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ts val="1789"/>
              </a:lnSpc>
              <a:spcBef>
                <a:spcPts val="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500" dirty="0">
                <a:latin typeface="Arial"/>
                <a:cs typeface="Arial"/>
              </a:rPr>
              <a:t>Main class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239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Level 2: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EntityTypeConfiguration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ts val="1789"/>
              </a:lnSpc>
              <a:spcBef>
                <a:spcPts val="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500" dirty="0">
                <a:latin typeface="Arial"/>
                <a:cs typeface="Arial"/>
              </a:rPr>
              <a:t>Set relationship between entities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239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Level 3: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ManyNavigarionConfiguration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OptionalNavigationPropertyConfiguration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RequiredNavigationPropertyConfiguration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22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Level 1 and Level 2 classes can be used to configure relationship between  the entities that will be mapped to database tables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40513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Level 3 &amp; 4 can be used to configure additional mapping between the  entities.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780" y="461594"/>
            <a:ext cx="67674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One-to-One 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908290" cy="894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When primary key of one table becomes PK &amp; FK  in another table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496255"/>
            <a:ext cx="57124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Quick Start Example: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2895600"/>
            <a:ext cx="4667250" cy="246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949" y="461594"/>
            <a:ext cx="6153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65" dirty="0">
                <a:latin typeface="Trebuchet MS"/>
                <a:cs typeface="Trebuchet MS"/>
              </a:rPr>
              <a:t>One-to-Many</a:t>
            </a:r>
            <a:r>
              <a:rPr b="1" spc="-400" dirty="0">
                <a:latin typeface="Trebuchet MS"/>
                <a:cs typeface="Trebuchet MS"/>
              </a:rPr>
              <a:t> </a:t>
            </a:r>
            <a:r>
              <a:rPr b="1" spc="-220" dirty="0">
                <a:latin typeface="Trebuchet MS"/>
                <a:cs typeface="Trebuchet MS"/>
              </a:rPr>
              <a:t>Relationship</a:t>
            </a:r>
          </a:p>
        </p:txBody>
      </p:sp>
      <p:sp>
        <p:nvSpPr>
          <p:cNvPr id="3" name="object 3"/>
          <p:cNvSpPr/>
          <p:nvPr/>
        </p:nvSpPr>
        <p:spPr>
          <a:xfrm>
            <a:off x="2342769" y="1600200"/>
            <a:ext cx="4486275" cy="489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592" y="461594"/>
            <a:ext cx="6515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10" dirty="0">
                <a:latin typeface="Trebuchet MS"/>
                <a:cs typeface="Trebuchet MS"/>
              </a:rPr>
              <a:t>Many-to-Many</a:t>
            </a:r>
            <a:r>
              <a:rPr b="1" spc="-400" dirty="0">
                <a:latin typeface="Trebuchet MS"/>
                <a:cs typeface="Trebuchet MS"/>
              </a:rPr>
              <a:t> </a:t>
            </a:r>
            <a:r>
              <a:rPr b="1" spc="-220" dirty="0">
                <a:latin typeface="Trebuchet MS"/>
                <a:cs typeface="Trebuchet MS"/>
              </a:rPr>
              <a:t>Relationship</a:t>
            </a:r>
          </a:p>
        </p:txBody>
      </p:sp>
      <p:sp>
        <p:nvSpPr>
          <p:cNvPr id="3" name="object 3"/>
          <p:cNvSpPr/>
          <p:nvPr/>
        </p:nvSpPr>
        <p:spPr>
          <a:xfrm>
            <a:off x="1905380" y="1524000"/>
            <a:ext cx="5305425" cy="515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857" y="461594"/>
            <a:ext cx="624954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Migration in Code-First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769860" cy="420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Database initialization strategies:</a:t>
            </a:r>
            <a:endParaRPr sz="27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CreateDatabaseIfNotExists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DropCreateDatabaseIfModelChanges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875"/>
              </a:lnSpc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DropCreateDatabaseAlways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3235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Problem:</a:t>
            </a:r>
            <a:endParaRPr sz="27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Already have data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Existing Stored Procedures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875"/>
              </a:lnSpc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Triggers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3235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Kinds of Migration:</a:t>
            </a:r>
            <a:endParaRPr sz="27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Automated Migration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Code based Migration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548" y="461594"/>
            <a:ext cx="597065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Automated Migration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129"/>
            <a:ext cx="8150860" cy="14439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Clr>
                <a:srgbClr val="4F81BC"/>
              </a:buClr>
              <a:buSzPct val="100000"/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+mj-lt"/>
                <a:cs typeface="Arial"/>
              </a:rPr>
              <a:t>Don’t have to maintain database migration manually in </a:t>
            </a:r>
            <a:r>
              <a:rPr sz="2400">
                <a:latin typeface="+mj-lt"/>
                <a:cs typeface="Arial"/>
              </a:rPr>
              <a:t>code  </a:t>
            </a:r>
            <a:r>
              <a:rPr sz="2400" smtClean="0">
                <a:latin typeface="+mj-lt"/>
                <a:cs typeface="Arial"/>
              </a:rPr>
              <a:t>file</a:t>
            </a:r>
            <a:endParaRPr lang="en-US" sz="2400" smtClean="0">
              <a:latin typeface="+mj-lt"/>
              <a:cs typeface="Arial"/>
            </a:endParaRPr>
          </a:p>
          <a:p>
            <a:pPr marL="355600" marR="5080" indent="-342900">
              <a:lnSpc>
                <a:spcPts val="2300"/>
              </a:lnSpc>
              <a:spcBef>
                <a:spcPts val="660"/>
              </a:spcBef>
              <a:buClr>
                <a:srgbClr val="4F81BC"/>
              </a:buClr>
              <a:buSzPct val="100000"/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400" smtClean="0">
                <a:latin typeface="+mj-lt"/>
                <a:cs typeface="Arial"/>
              </a:rPr>
              <a:t>Process:</a:t>
            </a:r>
            <a:endParaRPr lang="en-US" sz="2400" smtClean="0">
              <a:latin typeface="+mj-lt"/>
              <a:cs typeface="Arial"/>
            </a:endParaRPr>
          </a:p>
          <a:p>
            <a:pPr marL="812800" marR="5080" lvl="1" indent="-342900">
              <a:lnSpc>
                <a:spcPts val="2300"/>
              </a:lnSpc>
              <a:spcBef>
                <a:spcPts val="660"/>
              </a:spcBef>
              <a:buClr>
                <a:srgbClr val="4F81BC"/>
              </a:buClr>
              <a:buSzPct val="100000"/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000" smtClean="0">
                <a:latin typeface="+mj-lt"/>
                <a:cs typeface="Arial"/>
              </a:rPr>
              <a:t>Comman</a:t>
            </a:r>
            <a:r>
              <a:rPr lang="en-US" sz="2000" smtClean="0">
                <a:latin typeface="+mj-lt"/>
                <a:cs typeface="Arial"/>
              </a:rPr>
              <a:t>d</a:t>
            </a:r>
            <a:r>
              <a:rPr sz="2000" smtClean="0">
                <a:latin typeface="+mj-lt"/>
                <a:cs typeface="Arial"/>
              </a:rPr>
              <a:t>: </a:t>
            </a:r>
            <a:r>
              <a:rPr sz="2000" dirty="0">
                <a:latin typeface="+mj-lt"/>
                <a:cs typeface="Arial"/>
              </a:rPr>
              <a:t>enable-migrations –EnableAutomaticMigration:$true</a:t>
            </a:r>
            <a:endParaRPr sz="20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742" y="5181600"/>
            <a:ext cx="6459220" cy="1077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lvl="1" indent="-342900">
              <a:lnSpc>
                <a:spcPts val="2300"/>
              </a:lnSpc>
              <a:spcBef>
                <a:spcPts val="660"/>
              </a:spcBef>
              <a:buClr>
                <a:srgbClr val="4F81BC"/>
              </a:buClr>
              <a:buSzPct val="100000"/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+mj-lt"/>
                <a:cs typeface="Arial"/>
              </a:rPr>
              <a:t>Need to set the database initializer</a:t>
            </a:r>
            <a:endParaRPr sz="2000">
              <a:latin typeface="+mj-lt"/>
              <a:cs typeface="Arial"/>
            </a:endParaRPr>
          </a:p>
          <a:p>
            <a:pPr marL="812800" marR="5080" lvl="1" indent="-342900">
              <a:lnSpc>
                <a:spcPts val="2300"/>
              </a:lnSpc>
              <a:spcBef>
                <a:spcPts val="660"/>
              </a:spcBef>
              <a:buClr>
                <a:srgbClr val="4F81BC"/>
              </a:buClr>
              <a:buSzPct val="100000"/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+mj-lt"/>
                <a:cs typeface="Arial"/>
              </a:rPr>
              <a:t>Run the application and see the created database</a:t>
            </a:r>
            <a:endParaRPr sz="2000">
              <a:latin typeface="+mj-lt"/>
              <a:cs typeface="Arial"/>
            </a:endParaRPr>
          </a:p>
          <a:p>
            <a:pPr marL="812800" marR="5080" lvl="1" indent="-342900">
              <a:lnSpc>
                <a:spcPts val="2300"/>
              </a:lnSpc>
              <a:spcBef>
                <a:spcPts val="660"/>
              </a:spcBef>
              <a:buClr>
                <a:srgbClr val="4F81BC"/>
              </a:buClr>
              <a:buSzPct val="100000"/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000">
                <a:latin typeface="+mj-lt"/>
                <a:cs typeface="Arial"/>
              </a:rPr>
              <a:t>System </a:t>
            </a:r>
            <a:r>
              <a:rPr sz="2000" smtClean="0">
                <a:latin typeface="+mj-lt"/>
                <a:cs typeface="Arial"/>
              </a:rPr>
              <a:t>table</a:t>
            </a:r>
            <a:r>
              <a:rPr lang="en-US" sz="2000" smtClean="0">
                <a:latin typeface="+mj-lt"/>
                <a:cs typeface="Arial"/>
              </a:rPr>
              <a:t> __</a:t>
            </a:r>
            <a:r>
              <a:rPr sz="2000" smtClean="0">
                <a:latin typeface="+mj-lt"/>
                <a:cs typeface="Arial"/>
              </a:rPr>
              <a:t>MigrationHistory</a:t>
            </a:r>
            <a:endParaRPr sz="2000">
              <a:latin typeface="+mj-lt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2971800"/>
            <a:ext cx="7154545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548" y="461594"/>
            <a:ext cx="604685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Automated Migration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3526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Oops … If your Database tables already have data?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829936"/>
            <a:ext cx="79222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AutomaticMigrationDataLossAllowed = true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get-help enable-migrations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1772" y="2362200"/>
            <a:ext cx="4779137" cy="2500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241" y="461594"/>
            <a:ext cx="402044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Of EF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310120" cy="37901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Code First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Write your classes first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Model First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Create Entities, relationships, and inheritance  hierarchies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Database First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Generate EDMX from existing database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248" y="461594"/>
            <a:ext cx="5163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29" dirty="0">
                <a:latin typeface="Trebuchet MS"/>
                <a:cs typeface="Trebuchet MS"/>
              </a:rPr>
              <a:t>Code-based</a:t>
            </a:r>
            <a:r>
              <a:rPr b="1" spc="-434" dirty="0">
                <a:latin typeface="Trebuchet MS"/>
                <a:cs typeface="Trebuchet MS"/>
              </a:rPr>
              <a:t> </a:t>
            </a:r>
            <a:r>
              <a:rPr b="1" spc="-135" dirty="0">
                <a:latin typeface="Trebuchet MS"/>
                <a:cs typeface="Trebuchet MS"/>
              </a:rPr>
              <a:t>Migration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8379460" cy="4248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Commands:</a:t>
            </a:r>
            <a:endParaRPr sz="27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rebuchet MS"/>
                <a:cs typeface="Trebuchet MS"/>
              </a:rPr>
              <a:t>Add-migration</a:t>
            </a:r>
            <a:endParaRPr sz="2400">
              <a:latin typeface="Trebuchet MS"/>
              <a:cs typeface="Trebuchet MS"/>
            </a:endParaRPr>
          </a:p>
          <a:p>
            <a:pPr marL="1155700" lvl="2" indent="-228600">
              <a:lnSpc>
                <a:spcPts val="2390"/>
              </a:lnSpc>
              <a:spcBef>
                <a:spcPts val="2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Scaffold the next migration for the changes you have made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ts val="2870"/>
              </a:lnSpc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Update-database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Apply pending changes to the database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ts val="2385"/>
              </a:lnSpc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–verbose to see what’s going on in the database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3225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Rollback Database change</a:t>
            </a:r>
            <a:endParaRPr sz="2700">
              <a:latin typeface="Arial"/>
              <a:cs typeface="Arial"/>
            </a:endParaRPr>
          </a:p>
          <a:p>
            <a:pPr marL="756285" marR="885825" lvl="1" indent="-286385">
              <a:lnSpc>
                <a:spcPct val="8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Update-database -TargetMigration:"First School DB  schema“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3229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Get All Migrations</a:t>
            </a:r>
            <a:endParaRPr sz="2700">
              <a:latin typeface="Arial"/>
              <a:cs typeface="Arial"/>
            </a:endParaRPr>
          </a:p>
          <a:p>
            <a:pPr marL="756285" lvl="1" indent="-286385">
              <a:lnSpc>
                <a:spcPts val="259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Use "get-migration" command to see what </a:t>
            </a:r>
            <a:r>
              <a:rPr sz="2400">
                <a:latin typeface="Arial"/>
                <a:cs typeface="Arial"/>
              </a:rPr>
              <a:t>migration </a:t>
            </a:r>
            <a:r>
              <a:rPr sz="2400" smtClean="0">
                <a:latin typeface="Arial"/>
                <a:cs typeface="Arial"/>
              </a:rPr>
              <a:t>have</a:t>
            </a:r>
            <a:r>
              <a:rPr lang="en-US" sz="2400" smtClean="0">
                <a:latin typeface="Arial"/>
                <a:cs typeface="Arial"/>
              </a:rPr>
              <a:t> </a:t>
            </a:r>
            <a:r>
              <a:rPr sz="2400" smtClean="0">
                <a:latin typeface="Arial"/>
                <a:cs typeface="Arial"/>
              </a:rPr>
              <a:t>been </a:t>
            </a:r>
            <a:r>
              <a:rPr sz="2400" dirty="0">
                <a:latin typeface="Arial"/>
                <a:cs typeface="Arial"/>
              </a:rPr>
              <a:t>applied.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461594"/>
            <a:ext cx="39616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Code First EF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10"/>
            <a:ext cx="7566659" cy="44316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Starts from Entity Framework 4.1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Features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Useful in Domain Driven Design</a:t>
            </a:r>
            <a:endParaRPr sz="2600">
              <a:latin typeface="Arial"/>
              <a:cs typeface="Arial"/>
            </a:endParaRPr>
          </a:p>
          <a:p>
            <a:pPr marL="756285" marR="741045" lvl="1" indent="-286385">
              <a:lnSpc>
                <a:spcPts val="281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One-to-one, one-to-many and many-to-many  relationship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DataAnnotation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Fluent API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Prerequisites:</a:t>
            </a:r>
            <a:endParaRPr sz="3000">
              <a:latin typeface="Arial"/>
              <a:cs typeface="Arial"/>
            </a:endParaRPr>
          </a:p>
          <a:p>
            <a:pPr marL="756285" marR="5080" lvl="1" indent="-286385">
              <a:lnSpc>
                <a:spcPts val="2810"/>
              </a:lnSpc>
              <a:spcBef>
                <a:spcPts val="69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.Net Framework3.5, C#, Visual Studio 2010 and MS  SQL Server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595" y="461594"/>
            <a:ext cx="441820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388225" cy="4497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Create classes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Create new database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Map your classes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Basic workflow: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Write code-first application classes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Hit F5 to run the application</a:t>
            </a:r>
            <a:endParaRPr sz="2600">
              <a:latin typeface="Arial"/>
              <a:cs typeface="Arial"/>
            </a:endParaRPr>
          </a:p>
          <a:p>
            <a:pPr marL="756285" marR="5080" lvl="1" indent="-286385">
              <a:lnSpc>
                <a:spcPct val="80000"/>
              </a:lnSpc>
              <a:spcBef>
                <a:spcPts val="625"/>
              </a:spcBef>
              <a:buChar char="–"/>
              <a:tabLst>
                <a:tab pos="829310" algn="l"/>
                <a:tab pos="829944" algn="l"/>
              </a:tabLst>
            </a:pPr>
            <a:r>
              <a:rPr sz="2600" dirty="0">
                <a:latin typeface="Arial"/>
                <a:cs typeface="Arial"/>
              </a:rPr>
              <a:t>Code First API creates new database or map with  existing database from application classes</a:t>
            </a:r>
            <a:endParaRPr sz="2600">
              <a:latin typeface="Arial"/>
              <a:cs typeface="Arial"/>
            </a:endParaRPr>
          </a:p>
          <a:p>
            <a:pPr marL="829310" lvl="1" indent="-359410">
              <a:lnSpc>
                <a:spcPct val="100000"/>
              </a:lnSpc>
              <a:buChar char="–"/>
              <a:tabLst>
                <a:tab pos="829310" algn="l"/>
                <a:tab pos="829944" algn="l"/>
              </a:tabLst>
            </a:pPr>
            <a:r>
              <a:rPr sz="2600" dirty="0">
                <a:latin typeface="Arial"/>
                <a:cs typeface="Arial"/>
              </a:rPr>
              <a:t>Inserts default/test data into the database</a:t>
            </a:r>
            <a:endParaRPr sz="2600">
              <a:latin typeface="Arial"/>
              <a:cs typeface="Arial"/>
            </a:endParaRPr>
          </a:p>
          <a:p>
            <a:pPr marL="829310" lvl="1" indent="-359410">
              <a:lnSpc>
                <a:spcPct val="100000"/>
              </a:lnSpc>
              <a:buChar char="–"/>
              <a:tabLst>
                <a:tab pos="829310" algn="l"/>
                <a:tab pos="829944" algn="l"/>
              </a:tabLst>
            </a:pPr>
            <a:r>
              <a:rPr sz="2600" dirty="0">
                <a:latin typeface="Arial"/>
                <a:cs typeface="Arial"/>
              </a:rPr>
              <a:t>Finally launch the application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8" y="461594"/>
            <a:ext cx="7315202" cy="677108"/>
          </a:xfrm>
        </p:spPr>
        <p:txBody>
          <a:bodyPr/>
          <a:lstStyle/>
          <a:p>
            <a:r>
              <a:rPr lang="en-US" b="1" smtClean="0"/>
              <a:t>Simple Code First Example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10635"/>
            <a:ext cx="8072119" cy="738664"/>
          </a:xfrm>
        </p:spPr>
        <p:txBody>
          <a:bodyPr/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3000" kern="1200" smtClean="0">
                <a:solidFill>
                  <a:prstClr val="black"/>
                </a:solidFill>
                <a:latin typeface="Arial"/>
                <a:cs typeface="Arial"/>
              </a:rPr>
              <a:t>Quick Start Example Demonstration</a:t>
            </a:r>
            <a:endParaRPr lang="en-US" sz="3000" kern="1200">
              <a:solidFill>
                <a:prstClr val="black"/>
              </a:solidFill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8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89" y="461594"/>
            <a:ext cx="587921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Database Initialization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44876" y="1600200"/>
            <a:ext cx="4295775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89" y="461594"/>
            <a:ext cx="587921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Database 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649845" cy="19824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No Parameter: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 Creates the database in your local SQLEXPRESS  with name matches your {Namespace}.{Context  class name}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940" y="3773716"/>
            <a:ext cx="7924802" cy="2313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506973"/>
            <a:ext cx="7998460" cy="155875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Name: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 Creates database in the local SQLEXPRESS </a:t>
            </a:r>
            <a:r>
              <a:rPr sz="2800">
                <a:latin typeface="Arial"/>
                <a:cs typeface="Arial"/>
              </a:rPr>
              <a:t>db </a:t>
            </a:r>
            <a:r>
              <a:rPr sz="2800" smtClean="0">
                <a:latin typeface="Arial"/>
                <a:cs typeface="Arial"/>
              </a:rPr>
              <a:t>server </a:t>
            </a:r>
            <a:r>
              <a:rPr sz="2800" dirty="0">
                <a:latin typeface="Arial"/>
                <a:cs typeface="Arial"/>
              </a:rPr>
              <a:t>using that name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3657600"/>
            <a:ext cx="5269738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969389" y="461594"/>
            <a:ext cx="587921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b="1" kern="0" smtClean="0">
                <a:latin typeface="Trebuchet MS"/>
                <a:cs typeface="Trebuchet MS"/>
              </a:rPr>
              <a:t>Database Initialization</a:t>
            </a:r>
            <a:endParaRPr lang="en-US" b="1" kern="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649</Words>
  <Application>Microsoft Office PowerPoint</Application>
  <PresentationFormat>On-screen Show (4:3)</PresentationFormat>
  <Paragraphs>172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Office Theme</vt:lpstr>
      <vt:lpstr>PowerPoint Presentation</vt:lpstr>
      <vt:lpstr>Entity Framework</vt:lpstr>
      <vt:lpstr>Types Of EF</vt:lpstr>
      <vt:lpstr>Code First EF</vt:lpstr>
      <vt:lpstr>Basic Workflow</vt:lpstr>
      <vt:lpstr>Simple Code First Example</vt:lpstr>
      <vt:lpstr>Database Initialization</vt:lpstr>
      <vt:lpstr>Database Initialization</vt:lpstr>
      <vt:lpstr>PowerPoint Presentation</vt:lpstr>
      <vt:lpstr>Database Initialization</vt:lpstr>
      <vt:lpstr>Database Initialization Strategies</vt:lpstr>
      <vt:lpstr>Turn off DB Initializer</vt:lpstr>
      <vt:lpstr>Seed Database</vt:lpstr>
      <vt:lpstr>Configure Domain Classes</vt:lpstr>
      <vt:lpstr>DataAnnotation</vt:lpstr>
      <vt:lpstr>DataAnnotation</vt:lpstr>
      <vt:lpstr>DataAnnotation</vt:lpstr>
      <vt:lpstr>DataAnnotation</vt:lpstr>
      <vt:lpstr>DataAnnotation</vt:lpstr>
      <vt:lpstr>Fluent API</vt:lpstr>
      <vt:lpstr>Fluent API</vt:lpstr>
      <vt:lpstr>EntityTypeConfiguration Class</vt:lpstr>
      <vt:lpstr>Fluent API classes</vt:lpstr>
      <vt:lpstr>One-to-One Relationship</vt:lpstr>
      <vt:lpstr>One-to-Many Relationship</vt:lpstr>
      <vt:lpstr>Many-to-Many Relationship</vt:lpstr>
      <vt:lpstr>Migration in Code-First</vt:lpstr>
      <vt:lpstr>Automated Migration</vt:lpstr>
      <vt:lpstr>Automated Migration</vt:lpstr>
      <vt:lpstr>Code-based Migration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 Viet</cp:lastModifiedBy>
  <cp:revision>16</cp:revision>
  <dcterms:created xsi:type="dcterms:W3CDTF">2018-06-18T02:42:20Z</dcterms:created>
  <dcterms:modified xsi:type="dcterms:W3CDTF">2018-06-18T03:03:38Z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2018-06-18T00:00:00Z</vt:filetime>
  </property>
</Properties>
</file>