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0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62AC-EC3A-45FC-9AD9-9D3AD3BE2ED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0AE62-6C7D-4511-BFA1-43616A61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0993-E141-4EB2-8898-A891420D9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E62-6C7D-4511-BFA1-43616A613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E62-6C7D-4511-BFA1-43616A613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E62-6C7D-4511-BFA1-43616A6135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8042" y="269494"/>
            <a:ext cx="734791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endParaRPr lang="en-US"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30" smtClean="0"/>
              <a:t>Authentication and Authorization / Session 10</a:t>
            </a:r>
            <a:endParaRPr lang="en-US"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endParaRPr lang="en-US"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30" smtClean="0"/>
              <a:t>Authentication and Authorization / Session 10</a:t>
            </a:r>
            <a:endParaRPr lang="en-US"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endParaRPr lang="en-US"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30" smtClean="0"/>
              <a:t>Authentication and Authorization / Session 10</a:t>
            </a:r>
            <a:endParaRPr lang="en-US" spc="-6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endParaRPr lang="en-US"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30" smtClean="0"/>
              <a:t>Authentication and Authorization / Session 10</a:t>
            </a:r>
            <a:endParaRPr lang="en-US" spc="-6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endParaRPr lang="en-US"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30" smtClean="0"/>
              <a:t>Authentication and Authorization / Session 10</a:t>
            </a:r>
            <a:endParaRPr lang="en-US" spc="-6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20" y="321310"/>
            <a:ext cx="898575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314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1623212"/>
            <a:ext cx="721233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93840"/>
            <a:ext cx="88963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endParaRPr lang="en-US"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27653" y="6641693"/>
            <a:ext cx="28682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30" smtClean="0"/>
              <a:t>Authentication and Authorization / Session 10</a:t>
            </a:r>
            <a:endParaRPr lang="en-US"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5227" y="6552793"/>
            <a:ext cx="20637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342" y="2481452"/>
            <a:ext cx="51804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spc="-295">
                <a:latin typeface="Trebuchet MS"/>
                <a:cs typeface="Trebuchet MS"/>
              </a:rPr>
              <a:t>Authentication</a:t>
            </a:r>
            <a:r>
              <a:rPr lang="en-US" sz="4400" b="1" spc="-484">
                <a:latin typeface="Trebuchet MS"/>
                <a:cs typeface="Trebuchet MS"/>
              </a:rPr>
              <a:t> </a:t>
            </a:r>
            <a:r>
              <a:rPr lang="en-US" sz="4400" b="1" spc="-245" smtClean="0">
                <a:latin typeface="Trebuchet MS"/>
                <a:cs typeface="Trebuchet MS"/>
              </a:rPr>
              <a:t>and  </a:t>
            </a:r>
            <a:r>
              <a:rPr lang="en-US" sz="4400" b="1" spc="-300" smtClean="0">
                <a:latin typeface="Trebuchet MS"/>
                <a:cs typeface="Trebuchet MS"/>
              </a:rPr>
              <a:t>Authorization</a:t>
            </a:r>
            <a:endParaRPr lang="en-US"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275" y="5581650"/>
            <a:ext cx="2914650" cy="114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0"/>
            <a:ext cx="1990725" cy="581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0"/>
            <a:ext cx="2371725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6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5" smtClean="0"/>
              <a:t>Uns</a:t>
            </a:r>
            <a:r>
              <a:rPr sz="4400" spc="-5" smtClean="0"/>
              <a:t>ecuring </a:t>
            </a:r>
            <a:r>
              <a:rPr sz="4400" spc="-5"/>
              <a:t>a </a:t>
            </a:r>
            <a:r>
              <a:rPr sz="4400" spc="-5" smtClean="0"/>
              <a:t>Controller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68750"/>
            <a:ext cx="8328025" cy="74699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pc="-100" smtClean="0">
                <a:latin typeface="Arial"/>
                <a:cs typeface="Arial"/>
              </a:rPr>
              <a:t>Use </a:t>
            </a:r>
            <a:r>
              <a:rPr sz="2400" spc="-100" smtClean="0">
                <a:latin typeface="Arial"/>
                <a:cs typeface="Arial"/>
              </a:rPr>
              <a:t>AllowAnonymous </a:t>
            </a:r>
            <a:r>
              <a:rPr sz="2400" spc="-15" smtClean="0">
                <a:latin typeface="Arial"/>
                <a:cs typeface="Arial"/>
              </a:rPr>
              <a:t>attribute</a:t>
            </a:r>
            <a:r>
              <a:rPr sz="2400" spc="-235" smtClean="0">
                <a:latin typeface="Arial"/>
                <a:cs typeface="Arial"/>
              </a:rPr>
              <a:t> </a:t>
            </a:r>
            <a:r>
              <a:rPr sz="2400" spc="-80" smtClean="0">
                <a:latin typeface="Arial"/>
                <a:cs typeface="Arial"/>
              </a:rPr>
              <a:t>on</a:t>
            </a:r>
            <a:r>
              <a:rPr lang="en-US" sz="2400" spc="-80" smtClean="0">
                <a:latin typeface="Arial"/>
                <a:cs typeface="Arial"/>
              </a:rPr>
              <a:t> </a:t>
            </a:r>
            <a:r>
              <a:rPr sz="2400" spc="-60" smtClean="0">
                <a:latin typeface="Arial"/>
                <a:cs typeface="Arial"/>
              </a:rPr>
              <a:t>action</a:t>
            </a:r>
            <a:r>
              <a:rPr sz="2400" spc="-190" smtClean="0">
                <a:latin typeface="Arial"/>
                <a:cs typeface="Arial"/>
              </a:rPr>
              <a:t> </a:t>
            </a:r>
            <a:r>
              <a:rPr sz="2400" spc="-80" smtClean="0">
                <a:latin typeface="Arial"/>
                <a:cs typeface="Arial"/>
              </a:rPr>
              <a:t>methods</a:t>
            </a:r>
            <a:r>
              <a:rPr lang="en-US" sz="2400" spc="-80">
                <a:latin typeface="Arial"/>
                <a:cs typeface="Arial"/>
              </a:rPr>
              <a:t> </a:t>
            </a:r>
            <a:r>
              <a:rPr lang="en-US" sz="2400" spc="-80" smtClean="0">
                <a:latin typeface="Arial"/>
                <a:cs typeface="Arial"/>
              </a:rPr>
              <a:t>if not want to to secure them</a:t>
            </a:r>
            <a:endParaRPr sz="2400" smtClean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680330"/>
            <a:ext cx="7828280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pc="-204" smtClean="0">
                <a:latin typeface="Arial"/>
                <a:cs typeface="Arial"/>
              </a:rPr>
              <a:t>A</a:t>
            </a:r>
            <a:r>
              <a:rPr sz="2400" spc="-204" smtClean="0">
                <a:latin typeface="Arial"/>
                <a:cs typeface="Arial"/>
              </a:rPr>
              <a:t>ccess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55" dirty="0">
                <a:latin typeface="Arial"/>
                <a:cs typeface="Arial"/>
              </a:rPr>
              <a:t>method </a:t>
            </a:r>
            <a:r>
              <a:rPr sz="2400" spc="-140" dirty="0">
                <a:latin typeface="Arial"/>
                <a:cs typeface="Arial"/>
              </a:rPr>
              <a:t>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60">
                <a:latin typeface="Arial"/>
                <a:cs typeface="Arial"/>
              </a:rPr>
              <a:t>require </a:t>
            </a:r>
            <a:r>
              <a:rPr sz="2400" spc="-55" smtClean="0">
                <a:latin typeface="Arial"/>
                <a:cs typeface="Arial"/>
              </a:rPr>
              <a:t>authentication</a:t>
            </a:r>
            <a:r>
              <a:rPr lang="en-US" sz="2400" spc="-5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438400"/>
            <a:ext cx="7393305" cy="1663276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b="1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[AllowAnonymous]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public </a:t>
            </a:r>
            <a:r>
              <a:rPr sz="1600" b="1" spc="-5" dirty="0">
                <a:latin typeface="Courier New"/>
                <a:cs typeface="Courier New"/>
              </a:rPr>
              <a:t>ActionResult Index()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return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View();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10</a:t>
            </a:fld>
            <a:endParaRPr lang="en-US"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pc="-5"/>
              <a:t>Securing </a:t>
            </a:r>
            <a:r>
              <a:rPr lang="en-US" sz="4400" spc="-5" smtClean="0"/>
              <a:t>the Application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71600"/>
            <a:ext cx="8430895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066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pc="-70" smtClean="0">
                <a:latin typeface="Arial"/>
                <a:cs typeface="Arial"/>
              </a:rPr>
              <a:t>To make </a:t>
            </a:r>
            <a:r>
              <a:rPr sz="2400" spc="-50" smtClean="0">
                <a:latin typeface="Arial"/>
                <a:cs typeface="Arial"/>
              </a:rPr>
              <a:t>all</a:t>
            </a:r>
            <a:r>
              <a:rPr sz="2400" spc="-135" smtClean="0">
                <a:latin typeface="Arial"/>
                <a:cs typeface="Arial"/>
              </a:rPr>
              <a:t> </a:t>
            </a:r>
            <a:r>
              <a:rPr sz="2400" spc="-150" smtClean="0">
                <a:latin typeface="Arial"/>
                <a:cs typeface="Arial"/>
              </a:rPr>
              <a:t>users</a:t>
            </a:r>
            <a:r>
              <a:rPr sz="2400" spc="-145" smtClean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authenticated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for </a:t>
            </a:r>
            <a:r>
              <a:rPr sz="2400" spc="-130" smtClean="0">
                <a:latin typeface="Arial"/>
                <a:cs typeface="Arial"/>
              </a:rPr>
              <a:t>an </a:t>
            </a:r>
            <a:r>
              <a:rPr sz="2400" spc="-40">
                <a:latin typeface="Arial"/>
                <a:cs typeface="Arial"/>
              </a:rPr>
              <a:t>entire</a:t>
            </a:r>
            <a:r>
              <a:rPr sz="2400" spc="-125">
                <a:latin typeface="Arial"/>
                <a:cs typeface="Arial"/>
              </a:rPr>
              <a:t> </a:t>
            </a:r>
            <a:r>
              <a:rPr sz="2400" spc="-65" smtClean="0">
                <a:latin typeface="Arial"/>
                <a:cs typeface="Arial"/>
              </a:rPr>
              <a:t>application</a:t>
            </a:r>
            <a:r>
              <a:rPr lang="en-US" sz="2400" spc="-65" smtClean="0">
                <a:latin typeface="Arial"/>
                <a:cs typeface="Arial"/>
              </a:rPr>
              <a:t>, </a:t>
            </a:r>
            <a:r>
              <a:rPr sz="2400" spc="-110" smtClean="0">
                <a:latin typeface="Arial"/>
                <a:cs typeface="Arial"/>
              </a:rPr>
              <a:t>add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Authorize </a:t>
            </a:r>
            <a:r>
              <a:rPr sz="2400" spc="-15" dirty="0">
                <a:latin typeface="Arial"/>
                <a:cs typeface="Arial"/>
              </a:rPr>
              <a:t>attribute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90">
                <a:latin typeface="Arial"/>
                <a:cs typeface="Arial"/>
              </a:rPr>
              <a:t>global </a:t>
            </a:r>
            <a:r>
              <a:rPr sz="2400" spc="-25" smtClean="0">
                <a:latin typeface="Arial"/>
                <a:cs typeface="Arial"/>
              </a:rPr>
              <a:t>filter</a:t>
            </a:r>
            <a:r>
              <a:rPr sz="2400" spc="-60" smtClean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the  </a:t>
            </a:r>
            <a:r>
              <a:rPr sz="2400" spc="-110" dirty="0">
                <a:latin typeface="Arial"/>
                <a:cs typeface="Arial"/>
              </a:rPr>
              <a:t>RegisterGlobalFilters() </a:t>
            </a:r>
            <a:r>
              <a:rPr sz="2400" spc="-55" dirty="0">
                <a:latin typeface="Arial"/>
                <a:cs typeface="Arial"/>
              </a:rPr>
              <a:t>method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10" dirty="0">
                <a:latin typeface="Arial"/>
                <a:cs typeface="Arial"/>
              </a:rPr>
              <a:t>FilterConfig.cs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30">
                <a:latin typeface="Arial"/>
                <a:cs typeface="Arial"/>
              </a:rPr>
              <a:t>file</a:t>
            </a:r>
            <a:r>
              <a:rPr sz="2400" spc="-3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009515"/>
            <a:ext cx="8371205" cy="7141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0" smtClean="0">
                <a:latin typeface="Arial"/>
                <a:cs typeface="Arial"/>
              </a:rPr>
              <a:t>AllowAnonymous </a:t>
            </a:r>
            <a:r>
              <a:rPr sz="2400" spc="-15" smtClean="0">
                <a:latin typeface="Arial"/>
                <a:cs typeface="Arial"/>
              </a:rPr>
              <a:t>attribute </a:t>
            </a:r>
            <a:r>
              <a:rPr lang="en-US" sz="2400" spc="-15" smtClean="0">
                <a:latin typeface="Arial"/>
                <a:cs typeface="Arial"/>
              </a:rPr>
              <a:t>can be used </a:t>
            </a:r>
            <a:r>
              <a:rPr sz="2400" spc="20" smtClean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allow </a:t>
            </a:r>
            <a:r>
              <a:rPr sz="2400" spc="-204" dirty="0">
                <a:latin typeface="Arial"/>
                <a:cs typeface="Arial"/>
              </a:rPr>
              <a:t>access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65" dirty="0">
                <a:latin typeface="Arial"/>
                <a:cs typeface="Arial"/>
              </a:rPr>
              <a:t>controllers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60">
                <a:latin typeface="Arial"/>
                <a:cs typeface="Arial"/>
              </a:rPr>
              <a:t>action </a:t>
            </a:r>
            <a:r>
              <a:rPr sz="2400" spc="-80" smtClean="0">
                <a:latin typeface="Arial"/>
                <a:cs typeface="Arial"/>
              </a:rPr>
              <a:t>methods</a:t>
            </a:r>
            <a:r>
              <a:rPr sz="2400" spc="-8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346" y="2704805"/>
            <a:ext cx="7393305" cy="2238049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90575">
              <a:lnSpc>
                <a:spcPct val="150000"/>
              </a:lnSpc>
              <a:spcBef>
                <a:spcPts val="340"/>
              </a:spcBef>
            </a:pPr>
            <a:r>
              <a:rPr sz="1600" b="1" dirty="0">
                <a:latin typeface="Courier New"/>
                <a:cs typeface="Courier New"/>
              </a:rPr>
              <a:t>public </a:t>
            </a:r>
            <a:r>
              <a:rPr sz="1600" b="1" spc="-5" dirty="0">
                <a:latin typeface="Courier New"/>
                <a:cs typeface="Courier New"/>
              </a:rPr>
              <a:t>static </a:t>
            </a:r>
            <a:r>
              <a:rPr sz="1600" b="1" spc="-5">
                <a:latin typeface="Courier New"/>
                <a:cs typeface="Courier New"/>
              </a:rPr>
              <a:t>void </a:t>
            </a:r>
            <a:r>
              <a:rPr sz="1600" b="1" spc="-5" smtClean="0">
                <a:latin typeface="Courier New"/>
                <a:cs typeface="Courier New"/>
              </a:rPr>
              <a:t>RegisterGlobalFilters</a:t>
            </a:r>
            <a:r>
              <a:rPr lang="en-US" sz="1600" b="1" spc="-5" smtClean="0">
                <a:latin typeface="Courier New"/>
                <a:cs typeface="Courier New"/>
              </a:rPr>
              <a:t> 				</a:t>
            </a:r>
            <a:r>
              <a:rPr sz="1600" b="1" spc="-5" smtClean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GlobalFilterCollection  </a:t>
            </a:r>
            <a:r>
              <a:rPr sz="1600" b="1">
                <a:latin typeface="Courier New"/>
                <a:cs typeface="Courier New"/>
              </a:rPr>
              <a:t>filters</a:t>
            </a:r>
            <a:r>
              <a:rPr sz="1600" b="1" smtClean="0">
                <a:latin typeface="Courier New"/>
                <a:cs typeface="Courier New"/>
              </a:rPr>
              <a:t>)</a:t>
            </a:r>
            <a:endParaRPr sz="1600" b="1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917575" marR="997585">
              <a:lnSpc>
                <a:spcPct val="120000"/>
              </a:lnSpc>
            </a:pPr>
            <a:r>
              <a:rPr sz="1600" b="1" spc="-5">
                <a:latin typeface="Courier New"/>
                <a:cs typeface="Courier New"/>
              </a:rPr>
              <a:t>filters.Add(new </a:t>
            </a:r>
            <a:r>
              <a:rPr lang="en-US" sz="1600" b="1" spc="-5" smtClean="0">
                <a:latin typeface="Courier New"/>
                <a:cs typeface="Courier New"/>
              </a:rPr>
              <a:t>	</a:t>
            </a:r>
            <a:r>
              <a:rPr sz="1600" b="1" spc="-5" smtClean="0">
                <a:latin typeface="Courier New"/>
                <a:cs typeface="Courier New"/>
              </a:rPr>
              <a:t>System.Web.Mvc.AuthorizeAttribute</a:t>
            </a:r>
            <a:r>
              <a:rPr sz="1600" b="1" spc="-5" dirty="0">
                <a:latin typeface="Courier New"/>
                <a:cs typeface="Courier New"/>
              </a:rPr>
              <a:t>());  filters.Add(new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HandleErrorAttribute());</a:t>
            </a:r>
            <a:endParaRPr sz="1600" b="1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11</a:t>
            </a:fld>
            <a:endParaRPr lang="en-US"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pc="-60"/>
              <a:t>ASP.NET </a:t>
            </a:r>
            <a:r>
              <a:rPr sz="4400" spc="-5" smtClean="0"/>
              <a:t>Identity</a:t>
            </a:r>
            <a:endParaRPr sz="4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47800"/>
            <a:ext cx="8331200" cy="290605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16205" indent="-342900">
              <a:lnSpc>
                <a:spcPct val="901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>
                <a:latin typeface="Arial"/>
                <a:cs typeface="Arial"/>
              </a:rPr>
              <a:t>ASP.NET </a:t>
            </a:r>
            <a:r>
              <a:rPr sz="2400" dirty="0">
                <a:latin typeface="Arial"/>
                <a:cs typeface="Arial"/>
              </a:rPr>
              <a:t>MVC 5 uses ASP.NET Identity</a:t>
            </a:r>
            <a:r>
              <a:rPr sz="2400">
                <a:latin typeface="Arial"/>
                <a:cs typeface="Arial"/>
              </a:rPr>
              <a:t>, which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new  membership system for ASP.NET MVC applications.</a:t>
            </a:r>
            <a:endParaRPr sz="2400">
              <a:latin typeface="Arial"/>
              <a:cs typeface="Arial"/>
            </a:endParaRPr>
          </a:p>
          <a:p>
            <a:pPr marL="355600" marR="116205" indent="-342900">
              <a:lnSpc>
                <a:spcPct val="901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You can use ASP.NET Identity to add login features to your  application.</a:t>
            </a:r>
            <a:endParaRPr sz="2400">
              <a:latin typeface="Arial"/>
              <a:cs typeface="Arial"/>
            </a:endParaRPr>
          </a:p>
          <a:p>
            <a:pPr marL="355600" marR="116205" indent="-342900">
              <a:lnSpc>
                <a:spcPct val="901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ASP.NET Identity uses the Code First approach to persist </a:t>
            </a:r>
            <a:r>
              <a:rPr sz="2400">
                <a:latin typeface="Arial"/>
                <a:cs typeface="Arial"/>
              </a:rPr>
              <a:t>user </a:t>
            </a:r>
            <a:r>
              <a:rPr sz="2400" smtClean="0">
                <a:latin typeface="Arial"/>
                <a:cs typeface="Arial"/>
              </a:rPr>
              <a:t>information </a:t>
            </a:r>
            <a:r>
              <a:rPr sz="2400" dirty="0">
                <a:latin typeface="Arial"/>
                <a:cs typeface="Arial"/>
              </a:rPr>
              <a:t>in a database.</a:t>
            </a:r>
            <a:endParaRPr sz="2400">
              <a:latin typeface="Arial"/>
              <a:cs typeface="Arial"/>
            </a:endParaRPr>
          </a:p>
          <a:p>
            <a:pPr marL="355600" marR="116205" indent="-342900">
              <a:lnSpc>
                <a:spcPct val="901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mtClean="0">
                <a:latin typeface="Arial"/>
                <a:cs typeface="Arial"/>
              </a:rPr>
              <a:t>Identity </a:t>
            </a:r>
            <a:r>
              <a:rPr sz="2400" dirty="0">
                <a:latin typeface="Arial"/>
                <a:cs typeface="Arial"/>
              </a:rPr>
              <a:t>and Account management classes are  automatically added to the </a:t>
            </a:r>
            <a:r>
              <a:rPr sz="2400">
                <a:latin typeface="Arial"/>
                <a:cs typeface="Arial"/>
              </a:rPr>
              <a:t>project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12</a:t>
            </a:fld>
            <a:endParaRPr lang="en-US"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mtClean="0"/>
              <a:t>Identity</a:t>
            </a:r>
            <a:r>
              <a:rPr lang="en-US" sz="4400" smtClean="0"/>
              <a:t>Model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63846"/>
            <a:ext cx="60883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mtClean="0">
                <a:latin typeface="Arial"/>
                <a:cs typeface="Arial"/>
              </a:rPr>
              <a:t>IdentityModel.cs </a:t>
            </a:r>
            <a:r>
              <a:rPr sz="2000" dirty="0"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52600"/>
            <a:ext cx="7223760" cy="350520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91440">
              <a:lnSpc>
                <a:spcPct val="150000"/>
              </a:lnSpc>
            </a:pPr>
            <a:r>
              <a:rPr sz="1600" b="1" dirty="0">
                <a:latin typeface="Courier New"/>
                <a:cs typeface="Courier New"/>
              </a:rPr>
              <a:t>namespace WebApplication1.Models {</a:t>
            </a:r>
            <a:endParaRPr sz="1600" b="1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public class ApplicationUser : IdentityUser {</a:t>
            </a:r>
            <a:endParaRPr sz="1600" b="1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public class </a:t>
            </a:r>
            <a:r>
              <a:rPr sz="1600" b="1">
                <a:latin typeface="Courier New"/>
                <a:cs typeface="Courier New"/>
              </a:rPr>
              <a:t>ApplicationDbContext </a:t>
            </a:r>
            <a:r>
              <a:rPr sz="1600" b="1" smtClean="0">
                <a:latin typeface="Courier New"/>
                <a:cs typeface="Courier New"/>
              </a:rPr>
              <a:t>:</a:t>
            </a:r>
            <a:r>
              <a:rPr lang="en-US" sz="1600" b="1" smtClean="0">
                <a:latin typeface="Courier New"/>
                <a:cs typeface="Courier New"/>
              </a:rPr>
              <a:t>	</a:t>
            </a:r>
            <a:r>
              <a:rPr sz="1600" b="1" smtClean="0">
                <a:latin typeface="Courier New"/>
                <a:cs typeface="Courier New"/>
              </a:rPr>
              <a:t>IdentityDbContext&lt;ApplicationUser&gt;</a:t>
            </a:r>
            <a:endParaRPr lang="en-US" sz="1600" b="1" smtClean="0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5"/>
              </a:spcBef>
            </a:pPr>
            <a:r>
              <a:rPr lang="en-US" sz="1600" b="1">
                <a:latin typeface="Courier New"/>
                <a:cs typeface="Courier New"/>
              </a:rPr>
              <a:t>	</a:t>
            </a:r>
            <a:r>
              <a:rPr sz="1600" b="1" smtClean="0">
                <a:latin typeface="Courier New"/>
                <a:cs typeface="Courier New"/>
              </a:rPr>
              <a:t>{</a:t>
            </a:r>
          </a:p>
          <a:p>
            <a:pPr marL="917575">
              <a:lnSpc>
                <a:spcPct val="100000"/>
              </a:lnSpc>
              <a:spcBef>
                <a:spcPts val="325"/>
              </a:spcBef>
            </a:pPr>
            <a:r>
              <a:rPr lang="en-US" sz="1600" b="1" smtClean="0">
                <a:latin typeface="Courier New"/>
                <a:cs typeface="Courier New"/>
              </a:rPr>
              <a:t>	</a:t>
            </a:r>
            <a:r>
              <a:rPr sz="1600" b="1" smtClean="0">
                <a:latin typeface="Courier New"/>
                <a:cs typeface="Courier New"/>
              </a:rPr>
              <a:t>public ApplicationDbContext()</a:t>
            </a:r>
          </a:p>
          <a:p>
            <a:pPr marL="1330325">
              <a:lnSpc>
                <a:spcPct val="100000"/>
              </a:lnSpc>
              <a:spcBef>
                <a:spcPts val="325"/>
              </a:spcBef>
            </a:pPr>
            <a:r>
              <a:rPr lang="en-US" sz="1600" b="1" smtClean="0">
                <a:latin typeface="Courier New"/>
                <a:cs typeface="Courier New"/>
              </a:rPr>
              <a:t>		</a:t>
            </a:r>
            <a:r>
              <a:rPr sz="1600" b="1" smtClean="0">
                <a:latin typeface="Courier New"/>
                <a:cs typeface="Courier New"/>
              </a:rPr>
              <a:t>: base("DefaultConnection")</a:t>
            </a:r>
          </a:p>
          <a:p>
            <a:pPr marL="917575">
              <a:lnSpc>
                <a:spcPct val="100000"/>
              </a:lnSpc>
              <a:spcBef>
                <a:spcPts val="325"/>
              </a:spcBef>
            </a:pPr>
            <a:r>
              <a:rPr sz="1600" b="1" smtClean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91757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13</a:t>
            </a:fld>
            <a:endParaRPr lang="en-US"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mtClean="0"/>
              <a:t>Home page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1706879" y="1752600"/>
            <a:ext cx="6141720" cy="341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477000" y="2057400"/>
            <a:ext cx="838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14</a:t>
            </a:fld>
            <a:endParaRPr lang="en-US"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60" smtClean="0"/>
              <a:t>Register &amp; Login</a:t>
            </a:r>
            <a:endParaRPr sz="4400" spc="-5" dirty="0"/>
          </a:p>
        </p:txBody>
      </p:sp>
      <p:sp>
        <p:nvSpPr>
          <p:cNvPr id="4" name="object 4"/>
          <p:cNvSpPr/>
          <p:nvPr/>
        </p:nvSpPr>
        <p:spPr>
          <a:xfrm>
            <a:off x="1709928" y="1755648"/>
            <a:ext cx="6144768" cy="3419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15</a:t>
            </a:fld>
            <a:endParaRPr lang="en-US"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60" smtClean="0"/>
              <a:t>Identity Tables</a:t>
            </a:r>
            <a:endParaRPr sz="4400" spc="-5" dirty="0"/>
          </a:p>
        </p:txBody>
      </p:sp>
      <p:sp>
        <p:nvSpPr>
          <p:cNvPr id="4" name="object 4"/>
          <p:cNvSpPr/>
          <p:nvPr/>
        </p:nvSpPr>
        <p:spPr>
          <a:xfrm>
            <a:off x="1828800" y="1742671"/>
            <a:ext cx="5181600" cy="459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16</a:t>
            </a:fld>
            <a:endParaRPr lang="en-US"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1" y="321310"/>
            <a:ext cx="875779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Authorization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95400"/>
            <a:ext cx="8556625" cy="3193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Authorization is the process of verifying whether an authenticated  user has the privilege to access a requested resource.</a:t>
            </a:r>
            <a:endParaRPr sz="2400">
              <a:latin typeface="Arial"/>
              <a:cs typeface="Arial"/>
            </a:endParaRPr>
          </a:p>
          <a:p>
            <a:pPr marL="355600" marR="202565" indent="-342900">
              <a:lnSpc>
                <a:spcPct val="900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After creating users that can access your application by using the  membership management service, you need to </a:t>
            </a:r>
            <a:r>
              <a:rPr sz="2400">
                <a:latin typeface="Arial"/>
                <a:cs typeface="Arial"/>
              </a:rPr>
              <a:t>specify </a:t>
            </a:r>
            <a:r>
              <a:rPr sz="2400" smtClean="0">
                <a:latin typeface="Arial"/>
                <a:cs typeface="Arial"/>
              </a:rPr>
              <a:t>authorization </a:t>
            </a:r>
            <a:r>
              <a:rPr sz="2400" dirty="0">
                <a:latin typeface="Arial"/>
                <a:cs typeface="Arial"/>
              </a:rPr>
              <a:t>rules for the users.</a:t>
            </a:r>
            <a:endParaRPr sz="2400">
              <a:latin typeface="Arial"/>
              <a:cs typeface="Arial"/>
            </a:endParaRPr>
          </a:p>
          <a:p>
            <a:pPr marL="355600" marR="803910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You need to grant different permissions to different </a:t>
            </a:r>
            <a:r>
              <a:rPr sz="2400">
                <a:latin typeface="Arial"/>
                <a:cs typeface="Arial"/>
              </a:rPr>
              <a:t>users </a:t>
            </a:r>
            <a:r>
              <a:rPr sz="2400" smtClean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provide accessibility to the pages on </a:t>
            </a:r>
            <a:r>
              <a:rPr sz="2400">
                <a:latin typeface="Arial"/>
                <a:cs typeface="Arial"/>
              </a:rPr>
              <a:t>your </a:t>
            </a:r>
            <a:r>
              <a:rPr lang="en-US" sz="2400" smtClean="0">
                <a:latin typeface="Arial"/>
                <a:cs typeface="Arial"/>
              </a:rPr>
              <a:t>a</a:t>
            </a:r>
            <a:r>
              <a:rPr sz="2400" smtClean="0">
                <a:latin typeface="Arial"/>
                <a:cs typeface="Arial"/>
              </a:rPr>
              <a:t>pplication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17</a:t>
            </a:fld>
            <a:endParaRPr lang="en-US"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mtClean="0"/>
              <a:t>User</a:t>
            </a:r>
            <a:r>
              <a:rPr lang="en-US" sz="4400" smtClean="0"/>
              <a:t> Authentication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19200"/>
            <a:ext cx="8418830" cy="149079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>
                <a:latin typeface="Arial"/>
                <a:cs typeface="Arial"/>
              </a:rPr>
              <a:t>U</a:t>
            </a:r>
            <a:r>
              <a:rPr sz="2400" smtClean="0">
                <a:latin typeface="Arial"/>
                <a:cs typeface="Arial"/>
              </a:rPr>
              <a:t>sers </a:t>
            </a:r>
            <a:r>
              <a:rPr lang="en-US" sz="2400" smtClean="0">
                <a:latin typeface="Arial"/>
                <a:cs typeface="Arial"/>
              </a:rPr>
              <a:t>are </a:t>
            </a:r>
            <a:r>
              <a:rPr sz="2400" smtClean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group user known </a:t>
            </a:r>
            <a:r>
              <a:rPr sz="2400">
                <a:latin typeface="Arial"/>
                <a:cs typeface="Arial"/>
              </a:rPr>
              <a:t>as </a:t>
            </a:r>
            <a:r>
              <a:rPr sz="2400" smtClean="0">
                <a:latin typeface="Arial"/>
                <a:cs typeface="Arial"/>
              </a:rPr>
              <a:t>roles</a:t>
            </a:r>
            <a:r>
              <a:rPr lang="en-US" sz="2400" smtClean="0">
                <a:latin typeface="Arial"/>
                <a:cs typeface="Arial"/>
              </a:rPr>
              <a:t> and have different </a:t>
            </a:r>
            <a:r>
              <a:rPr sz="2400" smtClean="0">
                <a:latin typeface="Arial"/>
                <a:cs typeface="Arial"/>
              </a:rPr>
              <a:t>permissions.</a:t>
            </a:r>
            <a:endParaRPr sz="2400">
              <a:latin typeface="Arial"/>
              <a:cs typeface="Arial"/>
            </a:endParaRPr>
          </a:p>
          <a:p>
            <a:pPr marL="355600" marR="200025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U</a:t>
            </a:r>
            <a:r>
              <a:rPr sz="2400" smtClean="0">
                <a:latin typeface="Arial"/>
                <a:cs typeface="Arial"/>
              </a:rPr>
              <a:t>sers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>
                <a:latin typeface="Arial"/>
                <a:cs typeface="Arial"/>
              </a:rPr>
              <a:t>roles </a:t>
            </a:r>
            <a:r>
              <a:rPr lang="en-US" sz="2400" smtClean="0">
                <a:latin typeface="Arial"/>
                <a:cs typeface="Arial"/>
              </a:rPr>
              <a:t>are defined </a:t>
            </a:r>
            <a:r>
              <a:rPr sz="2400" smtClean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using the Authorize </a:t>
            </a:r>
            <a:r>
              <a:rPr sz="2400">
                <a:latin typeface="Arial"/>
                <a:cs typeface="Arial"/>
              </a:rPr>
              <a:t>attribute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819400"/>
            <a:ext cx="7010400" cy="1990545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381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 b="1">
              <a:latin typeface="Times New Roman"/>
              <a:cs typeface="Times New Roman"/>
            </a:endParaRPr>
          </a:p>
          <a:p>
            <a:pPr marL="91440" marR="3268345">
              <a:lnSpc>
                <a:spcPct val="12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[Authorize(Users="Mathews, </a:t>
            </a:r>
            <a:r>
              <a:rPr sz="1600" b="1">
                <a:latin typeface="Courier New"/>
                <a:cs typeface="Courier New"/>
              </a:rPr>
              <a:t>Jones</a:t>
            </a:r>
            <a:r>
              <a:rPr sz="1600" b="1" smtClean="0">
                <a:latin typeface="Courier New"/>
                <a:cs typeface="Courier New"/>
              </a:rPr>
              <a:t>")]</a:t>
            </a:r>
            <a:endParaRPr lang="en-US" sz="1600" b="1" smtClean="0">
              <a:latin typeface="Courier New"/>
              <a:cs typeface="Courier New"/>
            </a:endParaRPr>
          </a:p>
          <a:p>
            <a:pPr marL="91440" marR="3268345">
              <a:lnSpc>
                <a:spcPct val="120000"/>
              </a:lnSpc>
              <a:spcBef>
                <a:spcPts val="5"/>
              </a:spcBef>
            </a:pPr>
            <a:r>
              <a:rPr sz="1600" b="1" smtClean="0">
                <a:latin typeface="Courier New"/>
                <a:cs typeface="Courier New"/>
              </a:rPr>
              <a:t>public </a:t>
            </a:r>
            <a:r>
              <a:rPr sz="1600" b="1">
                <a:latin typeface="Courier New"/>
                <a:cs typeface="Courier New"/>
              </a:rPr>
              <a:t>class </a:t>
            </a:r>
            <a:r>
              <a:rPr lang="en-US" sz="1600" b="1" smtClean="0">
                <a:latin typeface="Courier New"/>
                <a:cs typeface="Courier New"/>
              </a:rPr>
              <a:t>M</a:t>
            </a:r>
            <a:r>
              <a:rPr sz="1600" b="1" smtClean="0">
                <a:latin typeface="Courier New"/>
                <a:cs typeface="Courier New"/>
              </a:rPr>
              <a:t>anagerProduct</a:t>
            </a:r>
            <a:r>
              <a:rPr sz="1600" b="1" dirty="0">
                <a:latin typeface="Courier New"/>
                <a:cs typeface="Courier New"/>
              </a:rPr>
              <a:t>: Controller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// Code to perform some operation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18</a:t>
            </a:fld>
            <a:endParaRPr lang="en-US"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mtClean="0"/>
              <a:t>Role</a:t>
            </a:r>
            <a:r>
              <a:rPr lang="en-US" sz="4400" smtClean="0"/>
              <a:t> Authentication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60183"/>
            <a:ext cx="7639684" cy="42383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A</a:t>
            </a:r>
            <a:r>
              <a:rPr sz="2400" smtClean="0">
                <a:latin typeface="Arial"/>
                <a:cs typeface="Arial"/>
              </a:rPr>
              <a:t>uthorization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>
                <a:latin typeface="Arial"/>
                <a:cs typeface="Arial"/>
              </a:rPr>
              <a:t>role </a:t>
            </a:r>
            <a:r>
              <a:rPr sz="2400" smtClean="0">
                <a:latin typeface="Arial"/>
                <a:cs typeface="Arial"/>
              </a:rPr>
              <a:t>level</a:t>
            </a:r>
            <a:r>
              <a:rPr lang="en-US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667" y="2133600"/>
            <a:ext cx="7391400" cy="175260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381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 b="1">
              <a:latin typeface="Times New Roman"/>
              <a:cs typeface="Times New Roman"/>
            </a:endParaRPr>
          </a:p>
          <a:p>
            <a:pPr marL="91440" marR="3268345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[Authorize(Roles="Administrator</a:t>
            </a:r>
            <a:r>
              <a:rPr sz="1600" b="1">
                <a:latin typeface="Courier New"/>
                <a:cs typeface="Courier New"/>
              </a:rPr>
              <a:t>")]  </a:t>
            </a:r>
            <a:endParaRPr lang="en-US" sz="1600" b="1" smtClean="0">
              <a:latin typeface="Courier New"/>
              <a:cs typeface="Courier New"/>
            </a:endParaRPr>
          </a:p>
          <a:p>
            <a:pPr marL="91440" marR="3268345">
              <a:lnSpc>
                <a:spcPct val="120000"/>
              </a:lnSpc>
            </a:pPr>
            <a:r>
              <a:rPr sz="1600" b="1" smtClean="0">
                <a:latin typeface="Courier New"/>
                <a:cs typeface="Courier New"/>
              </a:rPr>
              <a:t>public </a:t>
            </a:r>
            <a:r>
              <a:rPr sz="1600" b="1" dirty="0">
                <a:latin typeface="Courier New"/>
                <a:cs typeface="Courier New"/>
              </a:rPr>
              <a:t>class ManagerProduct: Controller</a:t>
            </a:r>
            <a:endParaRPr sz="1600" b="1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// Code to perform some operation</a:t>
            </a:r>
            <a:endParaRPr sz="1600" b="1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19</a:t>
            </a:fld>
            <a:endParaRPr lang="en-US"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1" y="321310"/>
            <a:ext cx="875931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71600"/>
            <a:ext cx="7922259" cy="164211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Define and describe authentication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Explain and describe how to implement authentication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Define and describe ASP.NET Identity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Define and describe the process of authorization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</a:t>
            </a:fld>
            <a:endParaRPr lang="en-US"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mtClean="0"/>
              <a:t>Combined Authentication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8254" y="1375235"/>
            <a:ext cx="8472805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C</a:t>
            </a:r>
            <a:r>
              <a:rPr sz="2400" smtClean="0">
                <a:latin typeface="Arial"/>
                <a:cs typeface="Arial"/>
              </a:rPr>
              <a:t>ombination of role and user</a:t>
            </a:r>
            <a:r>
              <a:rPr lang="en-US" sz="2400" smtClean="0">
                <a:latin typeface="Arial"/>
                <a:cs typeface="Arial"/>
              </a:rPr>
              <a:t> authentication</a:t>
            </a:r>
            <a:endParaRPr sz="2400" smtClea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127796"/>
            <a:ext cx="7393305" cy="1837037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381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 b="1" smtClean="0">
              <a:latin typeface="Times New Roman"/>
              <a:cs typeface="Times New Roman"/>
            </a:endParaRPr>
          </a:p>
          <a:p>
            <a:pPr marL="91440" marR="1925955">
              <a:lnSpc>
                <a:spcPct val="120000"/>
              </a:lnSpc>
            </a:pPr>
            <a:r>
              <a:rPr sz="1600" b="1" smtClean="0">
                <a:latin typeface="Courier New"/>
                <a:cs typeface="Courier New"/>
              </a:rPr>
              <a:t>[Authorize(Roles="Manager", Users="Steve, Mathews")]  </a:t>
            </a:r>
            <a:endParaRPr lang="en-US" sz="1600" b="1" smtClean="0">
              <a:latin typeface="Courier New"/>
              <a:cs typeface="Courier New"/>
            </a:endParaRPr>
          </a:p>
          <a:p>
            <a:pPr marL="91440" marR="1925955">
              <a:lnSpc>
                <a:spcPct val="120000"/>
              </a:lnSpc>
            </a:pPr>
            <a:r>
              <a:rPr sz="1600" b="1" smtClean="0">
                <a:latin typeface="Courier New"/>
                <a:cs typeface="Courier New"/>
              </a:rPr>
              <a:t>public class ManagerProduct: Controller</a:t>
            </a:r>
          </a:p>
          <a:p>
            <a:pPr marL="298450">
              <a:lnSpc>
                <a:spcPct val="100000"/>
              </a:lnSpc>
              <a:spcBef>
                <a:spcPts val="325"/>
              </a:spcBef>
            </a:pPr>
            <a:r>
              <a:rPr sz="1600" b="1" smtClean="0">
                <a:latin typeface="Courier New"/>
                <a:cs typeface="Courier New"/>
              </a:rPr>
              <a:t>{</a:t>
            </a:r>
          </a:p>
          <a:p>
            <a:pPr marL="608330">
              <a:lnSpc>
                <a:spcPct val="100000"/>
              </a:lnSpc>
              <a:spcBef>
                <a:spcPts val="325"/>
              </a:spcBef>
            </a:pPr>
            <a:r>
              <a:rPr sz="1600" b="1" smtClean="0">
                <a:latin typeface="Courier New"/>
                <a:cs typeface="Courier New"/>
              </a:rPr>
              <a:t>// Code to perform some operation</a:t>
            </a:r>
          </a:p>
          <a:p>
            <a:pPr marL="298450">
              <a:lnSpc>
                <a:spcPct val="100000"/>
              </a:lnSpc>
              <a:spcBef>
                <a:spcPts val="325"/>
              </a:spcBef>
            </a:pPr>
            <a:r>
              <a:rPr sz="1600" b="1" smtClean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20</a:t>
            </a:fld>
            <a:endParaRPr lang="en-US"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/>
              <a:t>Role </a:t>
            </a:r>
            <a:r>
              <a:rPr sz="4400" smtClean="0"/>
              <a:t>Providers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19200"/>
            <a:ext cx="8561070" cy="47552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5814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You need to create roles so that you can assign specific rights to  specific users.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mtClean="0">
                <a:latin typeface="Arial"/>
                <a:cs typeface="Arial"/>
              </a:rPr>
              <a:t>Some </a:t>
            </a:r>
            <a:r>
              <a:rPr sz="2400">
                <a:latin typeface="Arial"/>
                <a:cs typeface="Arial"/>
              </a:rPr>
              <a:t>of </a:t>
            </a:r>
            <a:r>
              <a:rPr lang="en-US" sz="2400" smtClean="0">
                <a:latin typeface="Arial"/>
                <a:cs typeface="Arial"/>
              </a:rPr>
              <a:t>different role providers of MVC 5</a:t>
            </a:r>
            <a:r>
              <a:rPr sz="2400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marR="5080" lvl="1" indent="-342900">
              <a:lnSpc>
                <a:spcPct val="90000"/>
              </a:lnSpc>
              <a:spcBef>
                <a:spcPts val="575"/>
              </a:spcBef>
              <a:buSzPct val="39583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ActiveDirectoryRoleProvider: This provider class enables you to  manage role information for an application in the Active  Directory.</a:t>
            </a:r>
            <a:endParaRPr sz="2400">
              <a:latin typeface="Arial"/>
              <a:cs typeface="Arial"/>
            </a:endParaRPr>
          </a:p>
          <a:p>
            <a:pPr marL="756285" marR="267970" lvl="1" indent="-342900">
              <a:lnSpc>
                <a:spcPts val="2590"/>
              </a:lnSpc>
              <a:spcBef>
                <a:spcPts val="620"/>
              </a:spcBef>
              <a:buSzPct val="39583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SqlRoleProvider: This provider class enables you manage role  information for an application in SQL database.</a:t>
            </a:r>
            <a:endParaRPr sz="2400">
              <a:latin typeface="Arial"/>
              <a:cs typeface="Arial"/>
            </a:endParaRPr>
          </a:p>
          <a:p>
            <a:pPr marL="756285" marR="500380" lvl="1" indent="-342900">
              <a:lnSpc>
                <a:spcPts val="2590"/>
              </a:lnSpc>
              <a:spcBef>
                <a:spcPts val="580"/>
              </a:spcBef>
              <a:buSzPct val="39583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SimpleRoleProvider: This role provider works with different  versions of SQL Server.</a:t>
            </a:r>
            <a:endParaRPr sz="2400">
              <a:latin typeface="Arial"/>
              <a:cs typeface="Arial"/>
            </a:endParaRPr>
          </a:p>
          <a:p>
            <a:pPr marL="756285" lvl="1" indent="-342900">
              <a:lnSpc>
                <a:spcPts val="2735"/>
              </a:lnSpc>
              <a:spcBef>
                <a:spcPts val="254"/>
              </a:spcBef>
              <a:buSzPct val="39583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UniversalProviders: This provider works with any </a:t>
            </a:r>
            <a:r>
              <a:rPr sz="2400">
                <a:latin typeface="Arial"/>
                <a:cs typeface="Arial"/>
              </a:rPr>
              <a:t>database </a:t>
            </a:r>
            <a:r>
              <a:rPr sz="2400" smtClean="0">
                <a:latin typeface="Arial"/>
                <a:cs typeface="Arial"/>
              </a:rPr>
              <a:t>that</a:t>
            </a:r>
            <a:r>
              <a:rPr lang="en-US" sz="2400" smtClean="0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Entity </a:t>
            </a:r>
            <a:r>
              <a:rPr sz="2400" dirty="0">
                <a:latin typeface="Arial"/>
                <a:cs typeface="Arial"/>
              </a:rPr>
              <a:t>Framework supports.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21</a:t>
            </a:fld>
            <a:endParaRPr lang="en-US"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mtClean="0"/>
              <a:t>Provider</a:t>
            </a:r>
            <a:r>
              <a:rPr lang="en-US" sz="4400" smtClean="0"/>
              <a:t> property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87497"/>
            <a:ext cx="8283575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Use to</a:t>
            </a:r>
            <a:r>
              <a:rPr sz="2400" smtClean="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mtClean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the current role </a:t>
            </a:r>
            <a:r>
              <a:rPr sz="2400">
                <a:latin typeface="Arial"/>
                <a:cs typeface="Arial"/>
              </a:rPr>
              <a:t>provider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619245"/>
            <a:ext cx="8041005" cy="7141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O</a:t>
            </a:r>
            <a:r>
              <a:rPr sz="2400" smtClean="0">
                <a:latin typeface="Arial"/>
                <a:cs typeface="Arial"/>
              </a:rPr>
              <a:t>nly  </a:t>
            </a:r>
            <a:r>
              <a:rPr sz="2400" dirty="0">
                <a:latin typeface="Arial"/>
                <a:cs typeface="Arial"/>
              </a:rPr>
              <a:t>work when the System.Web.Security namespace is included.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90800"/>
            <a:ext cx="7393305" cy="669036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b="1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var roles = (TestRoleProvider)Roles.Provider;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22</a:t>
            </a:fld>
            <a:endParaRPr lang="en-US"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875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58738" algn="ctr">
              <a:lnSpc>
                <a:spcPct val="100000"/>
              </a:lnSpc>
              <a:spcBef>
                <a:spcPts val="95"/>
              </a:spcBef>
            </a:pPr>
            <a:r>
              <a:rPr lang="en-US" sz="4400" smtClean="0"/>
              <a:t>Create Roles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36697"/>
            <a:ext cx="8332470" cy="3302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30504" indent="-342900" algn="just">
              <a:lnSpc>
                <a:spcPts val="2160"/>
              </a:lnSpc>
              <a:spcBef>
                <a:spcPts val="37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Create </a:t>
            </a:r>
            <a:r>
              <a:rPr sz="2400" smtClean="0">
                <a:latin typeface="Arial"/>
                <a:cs typeface="Arial"/>
              </a:rPr>
              <a:t>roles </a:t>
            </a:r>
            <a:r>
              <a:rPr sz="2400" dirty="0">
                <a:latin typeface="Arial"/>
                <a:cs typeface="Arial"/>
              </a:rPr>
              <a:t>by using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mtClean="0">
                <a:latin typeface="Arial"/>
                <a:cs typeface="Arial"/>
              </a:rPr>
              <a:t>Seed</a:t>
            </a:r>
            <a:r>
              <a:rPr sz="2400">
                <a:latin typeface="Arial"/>
                <a:cs typeface="Arial"/>
              </a:rPr>
              <a:t>() </a:t>
            </a:r>
            <a:r>
              <a:rPr sz="2400" smtClean="0">
                <a:latin typeface="Arial"/>
                <a:cs typeface="Arial"/>
              </a:rPr>
              <a:t>method</a:t>
            </a:r>
            <a:r>
              <a:rPr lang="en-US" sz="2400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147059"/>
            <a:ext cx="7393305" cy="1586742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marL="190500">
              <a:lnSpc>
                <a:spcPct val="150000"/>
              </a:lnSpc>
            </a:pPr>
            <a:r>
              <a:rPr sz="1600" b="1" dirty="0">
                <a:latin typeface="Courier New"/>
                <a:cs typeface="Courier New"/>
              </a:rPr>
              <a:t>var roles = (SimpleRoleProvider)Roles.Provider;</a:t>
            </a:r>
            <a:endParaRPr sz="1600" b="1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latin typeface="Courier New"/>
                <a:cs typeface="Courier New"/>
              </a:rPr>
              <a:t>if (!roles.RoleExists("Administrator"))</a:t>
            </a:r>
            <a:endParaRPr sz="1600" b="1">
              <a:latin typeface="Courier New"/>
              <a:cs typeface="Courier New"/>
            </a:endParaRPr>
          </a:p>
          <a:p>
            <a:pPr marL="127381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166751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latin typeface="Courier New"/>
                <a:cs typeface="Courier New"/>
              </a:rPr>
              <a:t>roles.CreateRole("Administrator");</a:t>
            </a:r>
            <a:endParaRPr sz="1600" b="1">
              <a:latin typeface="Courier New"/>
              <a:cs typeface="Courier New"/>
            </a:endParaRPr>
          </a:p>
          <a:p>
            <a:pPr marL="127381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23</a:t>
            </a:fld>
            <a:endParaRPr lang="en-US"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875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smtClean="0"/>
              <a:t>Add users to Role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88473"/>
            <a:ext cx="8473440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A</a:t>
            </a:r>
            <a:r>
              <a:rPr sz="2400" smtClean="0">
                <a:latin typeface="Arial"/>
                <a:cs typeface="Arial"/>
              </a:rPr>
              <a:t>dd </a:t>
            </a:r>
            <a:r>
              <a:rPr sz="2400" dirty="0">
                <a:latin typeface="Arial"/>
                <a:cs typeface="Arial"/>
              </a:rPr>
              <a:t>users to </a:t>
            </a:r>
            <a:r>
              <a:rPr sz="2400">
                <a:latin typeface="Arial"/>
                <a:cs typeface="Arial"/>
              </a:rPr>
              <a:t>that </a:t>
            </a:r>
            <a:r>
              <a:rPr sz="2400" smtClean="0">
                <a:latin typeface="Arial"/>
                <a:cs typeface="Arial"/>
              </a:rPr>
              <a:t>role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209800"/>
            <a:ext cx="7393305" cy="182880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marL="91440">
              <a:lnSpc>
                <a:spcPct val="150000"/>
              </a:lnSpc>
            </a:pPr>
            <a:r>
              <a:rPr sz="1600" b="1" dirty="0">
                <a:latin typeface="Courier New"/>
                <a:cs typeface="Courier New"/>
              </a:rPr>
              <a:t>if (!roles.GetRolesForUser("</a:t>
            </a:r>
            <a:r>
              <a:rPr sz="1600" b="1">
                <a:latin typeface="Courier New"/>
                <a:cs typeface="Courier New"/>
              </a:rPr>
              <a:t>Mark_Jones</a:t>
            </a:r>
            <a:r>
              <a:rPr sz="1600" b="1" smtClean="0">
                <a:latin typeface="Courier New"/>
                <a:cs typeface="Courier New"/>
              </a:rPr>
              <a:t>").</a:t>
            </a:r>
            <a:endParaRPr lang="en-US" sz="1600" b="1" smtClean="0">
              <a:latin typeface="Courier New"/>
              <a:cs typeface="Courier New"/>
            </a:endParaRPr>
          </a:p>
          <a:p>
            <a:pPr marL="91440"/>
            <a:r>
              <a:rPr lang="en-US" sz="1600" b="1">
                <a:latin typeface="Courier New"/>
                <a:cs typeface="Courier New"/>
              </a:rPr>
              <a:t>	</a:t>
            </a:r>
            <a:r>
              <a:rPr lang="en-US" sz="1600" b="1" smtClean="0">
                <a:latin typeface="Courier New"/>
                <a:cs typeface="Courier New"/>
              </a:rPr>
              <a:t>	</a:t>
            </a:r>
            <a:r>
              <a:rPr sz="1600" b="1" smtClean="0">
                <a:latin typeface="Courier New"/>
                <a:cs typeface="Courier New"/>
              </a:rPr>
              <a:t>Contains</a:t>
            </a:r>
            <a:r>
              <a:rPr sz="1600" b="1" dirty="0">
                <a:latin typeface="Courier New"/>
                <a:cs typeface="Courier New"/>
              </a:rPr>
              <a:t>("administrator"))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600" b="1" smtClean="0">
                <a:latin typeface="Courier New"/>
                <a:cs typeface="Courier New"/>
              </a:rPr>
              <a:t>{</a:t>
            </a:r>
            <a:endParaRPr lang="en-US"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461963" algn="l"/>
              </a:tabLst>
            </a:pPr>
            <a:r>
              <a:rPr lang="en-US" sz="1600" b="1">
                <a:latin typeface="Courier New"/>
                <a:cs typeface="Courier New"/>
              </a:rPr>
              <a:t>	</a:t>
            </a:r>
            <a:r>
              <a:rPr sz="1600" b="1" smtClean="0">
                <a:latin typeface="Courier New"/>
                <a:cs typeface="Courier New"/>
              </a:rPr>
              <a:t>roles.AddUsersToRoles(new</a:t>
            </a:r>
            <a:r>
              <a:rPr sz="1600" b="1" dirty="0">
                <a:latin typeface="Courier New"/>
                <a:cs typeface="Courier New"/>
              </a:rPr>
              <a:t>[] { "Mark_Jones" </a:t>
            </a:r>
            <a:r>
              <a:rPr sz="1600" b="1">
                <a:latin typeface="Courier New"/>
                <a:cs typeface="Courier New"/>
              </a:rPr>
              <a:t>}, </a:t>
            </a:r>
            <a:endParaRPr lang="en-US" sz="1600" b="1" smtClean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461963" algn="l"/>
              </a:tabLst>
            </a:pPr>
            <a:r>
              <a:rPr lang="en-US" sz="1600" b="1">
                <a:latin typeface="Courier New"/>
                <a:cs typeface="Courier New"/>
              </a:rPr>
              <a:t>	</a:t>
            </a:r>
            <a:r>
              <a:rPr lang="en-US" sz="1600" b="1" smtClean="0">
                <a:latin typeface="Courier New"/>
                <a:cs typeface="Courier New"/>
              </a:rPr>
              <a:t>			</a:t>
            </a:r>
            <a:r>
              <a:rPr sz="1600" b="1" smtClean="0">
                <a:latin typeface="Courier New"/>
                <a:cs typeface="Courier New"/>
              </a:rPr>
              <a:t>new</a:t>
            </a:r>
            <a:r>
              <a:rPr sz="1600" b="1" dirty="0">
                <a:latin typeface="Courier New"/>
                <a:cs typeface="Courier New"/>
              </a:rPr>
              <a:t>[] { "</a:t>
            </a:r>
            <a:r>
              <a:rPr sz="1600" b="1">
                <a:latin typeface="Courier New"/>
                <a:cs typeface="Courier New"/>
              </a:rPr>
              <a:t>administrator</a:t>
            </a:r>
            <a:r>
              <a:rPr sz="1600" b="1" smtClean="0">
                <a:latin typeface="Courier New"/>
                <a:cs typeface="Courier New"/>
              </a:rPr>
              <a:t>"});</a:t>
            </a:r>
            <a:endParaRPr lang="en-US"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461963" algn="l"/>
              </a:tabLst>
            </a:pPr>
            <a:r>
              <a:rPr sz="1600" b="1" smtClean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24</a:t>
            </a:fld>
            <a:endParaRPr lang="en-US" spc="-6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875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10" smtClean="0"/>
              <a:t>Authorize a Role</a:t>
            </a:r>
            <a:endParaRPr sz="4400"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83969"/>
            <a:ext cx="8568690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pc="-75" smtClean="0">
                <a:latin typeface="Arial"/>
                <a:cs typeface="Arial"/>
              </a:rPr>
              <a:t>Use the </a:t>
            </a:r>
            <a:r>
              <a:rPr sz="2400" spc="-75" smtClean="0">
                <a:latin typeface="Arial"/>
                <a:cs typeface="Arial"/>
              </a:rPr>
              <a:t>Authorize </a:t>
            </a:r>
            <a:r>
              <a:rPr sz="2400" spc="-15" smtClean="0"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209800"/>
            <a:ext cx="7393305" cy="1133644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marL="91440">
              <a:lnSpc>
                <a:spcPct val="150000"/>
              </a:lnSpc>
            </a:pPr>
            <a:r>
              <a:rPr lang="en-US" sz="1600" b="1" spc="-10">
                <a:latin typeface="Courier New"/>
                <a:cs typeface="Courier New"/>
              </a:rPr>
              <a:t>[</a:t>
            </a:r>
            <a:r>
              <a:rPr sz="1600" b="1" spc="-10" smtClean="0">
                <a:latin typeface="Courier New"/>
                <a:cs typeface="Courier New"/>
              </a:rPr>
              <a:t>Authorize(Roles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"</a:t>
            </a:r>
            <a:r>
              <a:rPr sz="1600" b="1" spc="-10">
                <a:latin typeface="Courier New"/>
                <a:cs typeface="Courier New"/>
              </a:rPr>
              <a:t>administrator</a:t>
            </a:r>
            <a:r>
              <a:rPr sz="1600" b="1" spc="-10" smtClean="0">
                <a:latin typeface="Courier New"/>
                <a:cs typeface="Courier New"/>
              </a:rPr>
              <a:t>")]</a:t>
            </a:r>
            <a:endParaRPr lang="en-US" sz="1600" b="1">
              <a:latin typeface="Courier New"/>
              <a:cs typeface="Courier New"/>
            </a:endParaRPr>
          </a:p>
          <a:p>
            <a:pPr marL="91440">
              <a:lnSpc>
                <a:spcPts val="1425"/>
              </a:lnSpc>
            </a:pPr>
            <a:r>
              <a:rPr sz="1600" b="1" spc="-10" smtClean="0">
                <a:latin typeface="Courier New"/>
                <a:cs typeface="Courier New"/>
              </a:rPr>
              <a:t>public </a:t>
            </a:r>
            <a:r>
              <a:rPr sz="1600" b="1" spc="-10" dirty="0">
                <a:latin typeface="Courier New"/>
                <a:cs typeface="Courier New"/>
              </a:rPr>
              <a:t>ActionResult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ManageProduct</a:t>
            </a:r>
            <a:r>
              <a:rPr sz="1600" b="1" spc="-10" smtClean="0">
                <a:latin typeface="Courier New"/>
                <a:cs typeface="Courier New"/>
              </a:rPr>
              <a:t>()</a:t>
            </a:r>
            <a:endParaRPr lang="en-US" sz="1600" b="1">
              <a:latin typeface="Courier New"/>
              <a:cs typeface="Courier New"/>
            </a:endParaRPr>
          </a:p>
          <a:p>
            <a:pPr marL="91440">
              <a:lnSpc>
                <a:spcPts val="1425"/>
              </a:lnSpc>
            </a:pPr>
            <a:r>
              <a:rPr sz="1600" b="1" spc="-5" smtClean="0">
                <a:latin typeface="Courier New"/>
                <a:cs typeface="Courier New"/>
              </a:rPr>
              <a:t>{</a:t>
            </a:r>
            <a:r>
              <a:rPr lang="en-US" sz="1600" b="1">
                <a:latin typeface="Courier New"/>
                <a:cs typeface="Courier New"/>
              </a:rPr>
              <a:t>	</a:t>
            </a:r>
            <a:endParaRPr lang="en-US" sz="1600" b="1" smtClean="0">
              <a:latin typeface="Courier New"/>
              <a:cs typeface="Courier New"/>
            </a:endParaRPr>
          </a:p>
          <a:p>
            <a:pPr marL="91440">
              <a:lnSpc>
                <a:spcPts val="1425"/>
              </a:lnSpc>
            </a:pPr>
            <a:r>
              <a:rPr lang="en-US" sz="1600" b="1" spc="-10">
                <a:latin typeface="Courier New"/>
                <a:cs typeface="Courier New"/>
              </a:rPr>
              <a:t>	</a:t>
            </a:r>
            <a:r>
              <a:rPr sz="1600" b="1" spc="-10" smtClean="0">
                <a:latin typeface="Courier New"/>
                <a:cs typeface="Courier New"/>
              </a:rPr>
              <a:t>return</a:t>
            </a:r>
            <a:r>
              <a:rPr sz="1600" b="1" spc="-20" smtClean="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View</a:t>
            </a:r>
            <a:r>
              <a:rPr sz="1600" b="1" spc="-10" smtClean="0">
                <a:latin typeface="Courier New"/>
                <a:cs typeface="Courier New"/>
              </a:rPr>
              <a:t>();</a:t>
            </a:r>
            <a:endParaRPr lang="en-US" sz="1600" b="1">
              <a:latin typeface="Courier New"/>
              <a:cs typeface="Courier New"/>
            </a:endParaRPr>
          </a:p>
          <a:p>
            <a:pPr marL="91440">
              <a:lnSpc>
                <a:spcPts val="1425"/>
              </a:lnSpc>
            </a:pPr>
            <a:r>
              <a:rPr sz="1600" b="1" spc="-5" smtClean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25</a:t>
            </a:fld>
            <a:endParaRPr lang="en-US"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875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spc="5" smtClean="0"/>
              <a:t>Enable link to a role</a:t>
            </a:r>
            <a:endParaRPr sz="4400"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54201"/>
            <a:ext cx="8527415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76263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pc="-260" smtClean="0">
                <a:latin typeface="Arial"/>
                <a:cs typeface="Arial"/>
              </a:rPr>
              <a:t>U</a:t>
            </a:r>
            <a:r>
              <a:rPr sz="2400" spc="-165" smtClean="0">
                <a:latin typeface="Arial"/>
                <a:cs typeface="Arial"/>
              </a:rPr>
              <a:t>se</a:t>
            </a:r>
            <a:r>
              <a:rPr sz="2400" spc="-125" smtClean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ActionLink()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method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20">
                <a:latin typeface="Arial"/>
                <a:cs typeface="Arial"/>
              </a:rPr>
              <a:t>to</a:t>
            </a:r>
            <a:r>
              <a:rPr sz="2400" spc="-135">
                <a:latin typeface="Arial"/>
                <a:cs typeface="Arial"/>
              </a:rPr>
              <a:t> </a:t>
            </a:r>
            <a:r>
              <a:rPr lang="en-US" sz="2400" spc="-135" smtClean="0">
                <a:latin typeface="Arial"/>
                <a:cs typeface="Arial"/>
              </a:rPr>
              <a:t>show/</a:t>
            </a:r>
            <a:r>
              <a:rPr sz="2400" spc="-75" smtClean="0">
                <a:latin typeface="Arial"/>
                <a:cs typeface="Arial"/>
              </a:rPr>
              <a:t>hide</a:t>
            </a:r>
            <a:r>
              <a:rPr sz="2400" spc="-125" smtClean="0">
                <a:latin typeface="Arial"/>
                <a:cs typeface="Arial"/>
              </a:rPr>
              <a:t> </a:t>
            </a:r>
            <a:r>
              <a:rPr sz="2400" spc="-30">
                <a:latin typeface="Arial"/>
                <a:cs typeface="Arial"/>
              </a:rPr>
              <a:t>the </a:t>
            </a:r>
            <a:r>
              <a:rPr sz="2400" spc="-40" smtClean="0">
                <a:latin typeface="Arial"/>
                <a:cs typeface="Arial"/>
              </a:rPr>
              <a:t>link </a:t>
            </a:r>
            <a:r>
              <a:rPr lang="en-US" sz="2400" spc="-40" smtClean="0">
                <a:latin typeface="Arial"/>
                <a:cs typeface="Arial"/>
              </a:rPr>
              <a:t>for </a:t>
            </a:r>
            <a:r>
              <a:rPr sz="2400" spc="-140" smtClean="0"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085728"/>
            <a:ext cx="7393305" cy="1243703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marL="91440">
              <a:lnSpc>
                <a:spcPct val="150000"/>
              </a:lnSpc>
            </a:pPr>
            <a:r>
              <a:rPr sz="1600" b="1" spc="-10" dirty="0">
                <a:latin typeface="Courier New"/>
                <a:cs typeface="Courier New"/>
              </a:rPr>
              <a:t>@if(User.IsInRole("administrator"))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lang="en-US" sz="1600" b="1" spc="-10" smtClean="0">
                <a:latin typeface="Courier New"/>
                <a:cs typeface="Courier New"/>
              </a:rPr>
              <a:t>	</a:t>
            </a:r>
            <a:r>
              <a:rPr sz="1600" b="1" spc="-10" smtClean="0">
                <a:latin typeface="Courier New"/>
                <a:cs typeface="Courier New"/>
              </a:rPr>
              <a:t>@</a:t>
            </a:r>
            <a:r>
              <a:rPr sz="1600" b="1" spc="-10" dirty="0">
                <a:latin typeface="Courier New"/>
                <a:cs typeface="Courier New"/>
              </a:rPr>
              <a:t>Html.ActionLink("ManageProduct","ManageProduct")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26</a:t>
            </a:fld>
            <a:endParaRPr lang="en-US"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92" y="321310"/>
            <a:ext cx="875380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1295400"/>
            <a:ext cx="8434070" cy="28757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7526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Authentication is the process of validating the identity of a user  before granting access to a restricted resource in an application.</a:t>
            </a:r>
            <a:endParaRPr sz="2400">
              <a:latin typeface="Arial"/>
              <a:cs typeface="Arial"/>
            </a:endParaRPr>
          </a:p>
          <a:p>
            <a:pPr marL="355600" marR="450850" indent="-342900">
              <a:lnSpc>
                <a:spcPts val="259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When the application receives a request from users, it tries to  authenticate the user.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Typically, authentication allows identifying an individual based on  the user name and password provided by the user.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</a:t>
            </a:fld>
            <a:endParaRPr lang="en-US"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>
                <a:solidFill>
                  <a:schemeClr val="tx1"/>
                </a:solidFill>
              </a:rPr>
              <a:t>Authentication </a:t>
            </a:r>
            <a:r>
              <a:rPr sz="4400" smtClean="0">
                <a:solidFill>
                  <a:schemeClr val="tx1"/>
                </a:solidFill>
              </a:rPr>
              <a:t>Modes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7938770" cy="1933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325">
              <a:lnSpc>
                <a:spcPct val="150000"/>
              </a:lnSpc>
              <a:spcBef>
                <a:spcPts val="100"/>
              </a:spcBef>
            </a:pPr>
            <a:r>
              <a:rPr lang="en-US" sz="2400" smtClean="0">
                <a:latin typeface="Arial"/>
                <a:cs typeface="Arial"/>
              </a:rPr>
              <a:t>T</a:t>
            </a:r>
            <a:r>
              <a:rPr sz="2400" smtClean="0">
                <a:latin typeface="Arial"/>
                <a:cs typeface="Arial"/>
              </a:rPr>
              <a:t>hree </a:t>
            </a:r>
            <a:r>
              <a:rPr sz="2400" dirty="0">
                <a:latin typeface="Arial"/>
                <a:cs typeface="Arial"/>
              </a:rPr>
              <a:t>types of </a:t>
            </a:r>
            <a:r>
              <a:rPr sz="2400">
                <a:latin typeface="Arial"/>
                <a:cs typeface="Arial"/>
              </a:rPr>
              <a:t>authentication </a:t>
            </a:r>
            <a:r>
              <a:rPr sz="2400" smtClean="0">
                <a:latin typeface="Arial"/>
                <a:cs typeface="Arial"/>
              </a:rPr>
              <a:t>modes:</a:t>
            </a:r>
            <a:endParaRPr lang="en-US" sz="2400">
              <a:latin typeface="Arial"/>
              <a:cs typeface="Arial"/>
            </a:endParaRPr>
          </a:p>
          <a:p>
            <a:pPr marL="812800" marR="568325" lvl="1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000" smtClean="0">
                <a:latin typeface="Arial"/>
                <a:cs typeface="Arial"/>
              </a:rPr>
              <a:t>Forms authentication</a:t>
            </a:r>
            <a:endParaRPr lang="en-US" sz="2000" smtClean="0">
              <a:latin typeface="Arial"/>
              <a:cs typeface="Arial"/>
            </a:endParaRPr>
          </a:p>
          <a:p>
            <a:pPr marL="812800" marR="568325" lvl="1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000" smtClean="0">
                <a:latin typeface="Arial"/>
                <a:cs typeface="Arial"/>
              </a:rPr>
              <a:t>Windows authentication</a:t>
            </a:r>
            <a:endParaRPr lang="en-US" sz="2000" smtClean="0">
              <a:latin typeface="Arial"/>
              <a:cs typeface="Arial"/>
            </a:endParaRPr>
          </a:p>
          <a:p>
            <a:pPr marL="812800" marR="568325" lvl="1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000" smtClean="0">
                <a:latin typeface="Arial"/>
                <a:cs typeface="Arial"/>
              </a:rPr>
              <a:t>OpenID/OAuth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</a:t>
            </a:fld>
            <a:endParaRPr lang="en-US"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mtClean="0">
                <a:solidFill>
                  <a:schemeClr val="tx1"/>
                </a:solidFill>
              </a:rPr>
              <a:t>Forms Authentication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11366"/>
            <a:ext cx="8347709" cy="14651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60045" indent="-342900" algn="just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mtClean="0">
                <a:latin typeface="Arial"/>
                <a:cs typeface="Arial"/>
              </a:rPr>
              <a:t>ASP.NET </a:t>
            </a:r>
            <a:r>
              <a:rPr sz="2400" dirty="0">
                <a:latin typeface="Arial"/>
                <a:cs typeface="Arial"/>
              </a:rPr>
              <a:t>MVC </a:t>
            </a:r>
            <a:r>
              <a:rPr sz="2400">
                <a:latin typeface="Arial"/>
                <a:cs typeface="Arial"/>
              </a:rPr>
              <a:t>application </a:t>
            </a:r>
            <a:r>
              <a:rPr sz="2400" smtClean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not automatically uses any type </a:t>
            </a:r>
            <a:r>
              <a:rPr sz="2400">
                <a:latin typeface="Arial"/>
                <a:cs typeface="Arial"/>
              </a:rPr>
              <a:t>of  </a:t>
            </a:r>
            <a:r>
              <a:rPr sz="2400" smtClean="0">
                <a:latin typeface="Arial"/>
                <a:cs typeface="Arial"/>
              </a:rPr>
              <a:t>authentication</a:t>
            </a:r>
            <a:r>
              <a:rPr lang="en-US" sz="2400" smtClean="0">
                <a:latin typeface="Arial"/>
                <a:cs typeface="Arial"/>
              </a:rPr>
              <a:t> by default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88975" indent="-342900">
              <a:lnSpc>
                <a:spcPts val="2590"/>
              </a:lnSpc>
              <a:spcBef>
                <a:spcPts val="6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mtClean="0">
                <a:latin typeface="Arial"/>
                <a:cs typeface="Arial"/>
              </a:rPr>
              <a:t>Following </a:t>
            </a:r>
            <a:r>
              <a:rPr sz="2400" dirty="0">
                <a:latin typeface="Arial"/>
                <a:cs typeface="Arial"/>
              </a:rPr>
              <a:t>code snippet shows the default &lt;authentication</a:t>
            </a:r>
            <a:r>
              <a:rPr sz="2400">
                <a:latin typeface="Arial"/>
                <a:cs typeface="Arial"/>
              </a:rPr>
              <a:t>&gt; </a:t>
            </a:r>
            <a:r>
              <a:rPr sz="2400" smtClean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in the Web.config file: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756277"/>
            <a:ext cx="7393305" cy="748923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5"/>
              </a:lnSpc>
            </a:pPr>
            <a:r>
              <a:rPr sz="1600" dirty="0">
                <a:latin typeface="Courier New"/>
                <a:cs typeface="Courier New"/>
              </a:rPr>
              <a:t>&lt;system.web&gt;</a:t>
            </a:r>
            <a:endParaRPr sz="160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Courier New"/>
                <a:cs typeface="Courier New"/>
              </a:rPr>
              <a:t>&lt;authentication mode="None" /&gt;</a:t>
            </a:r>
            <a:endParaRPr sz="16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latin typeface="Courier New"/>
                <a:cs typeface="Courier New"/>
              </a:rPr>
              <a:t>&lt;/system.web&gt;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07340" y="3707384"/>
            <a:ext cx="8322309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pc="-100" smtClean="0">
                <a:latin typeface="Arial"/>
                <a:cs typeface="Arial"/>
              </a:rPr>
              <a:t>T</a:t>
            </a:r>
            <a:r>
              <a:rPr sz="2400" spc="20" smtClean="0">
                <a:latin typeface="Arial"/>
                <a:cs typeface="Arial"/>
              </a:rPr>
              <a:t>o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60" dirty="0">
                <a:latin typeface="Arial"/>
                <a:cs typeface="Arial"/>
              </a:rPr>
              <a:t>Forms </a:t>
            </a:r>
            <a:r>
              <a:rPr sz="2400" spc="-50" dirty="0">
                <a:latin typeface="Arial"/>
                <a:cs typeface="Arial"/>
              </a:rPr>
              <a:t>authentication </a:t>
            </a:r>
            <a:r>
              <a:rPr sz="2400" spc="-90" dirty="0">
                <a:latin typeface="Arial"/>
                <a:cs typeface="Arial"/>
              </a:rPr>
              <a:t>mode</a:t>
            </a:r>
            <a:r>
              <a:rPr sz="2400" spc="-90">
                <a:latin typeface="Arial"/>
                <a:cs typeface="Arial"/>
              </a:rPr>
              <a:t>, </a:t>
            </a:r>
            <a:r>
              <a:rPr sz="2400" spc="-150" smtClean="0">
                <a:latin typeface="Arial"/>
                <a:cs typeface="Arial"/>
              </a:rPr>
              <a:t>change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95" dirty="0">
                <a:latin typeface="Arial"/>
                <a:cs typeface="Arial"/>
              </a:rPr>
              <a:t>mode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attribute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&lt;authentication&gt;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element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5">
                <a:latin typeface="Arial"/>
                <a:cs typeface="Arial"/>
              </a:rPr>
              <a:t>Forms</a:t>
            </a:r>
            <a:r>
              <a:rPr sz="2400" spc="-14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14400" y="4601210"/>
            <a:ext cx="7393305" cy="65659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1420"/>
              </a:lnSpc>
            </a:pPr>
            <a:r>
              <a:rPr sz="1300" spc="-10" dirty="0">
                <a:latin typeface="Courier New"/>
                <a:cs typeface="Courier New"/>
              </a:rPr>
              <a:t>&lt;system.web&gt;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&lt;authentication mode="Forms"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/&gt;</a:t>
            </a:r>
            <a:endParaRPr sz="130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&lt;/system.web&gt;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5</a:t>
            </a:fld>
            <a:endParaRPr lang="en-US"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5" smtClean="0">
                <a:solidFill>
                  <a:schemeClr val="tx1"/>
                </a:solidFill>
              </a:rPr>
              <a:t>Windows </a:t>
            </a:r>
            <a:r>
              <a:rPr lang="en-US" sz="4400" spc="-10" smtClean="0">
                <a:solidFill>
                  <a:schemeClr val="tx1"/>
                </a:solidFill>
              </a:rPr>
              <a:t>Authentication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95400"/>
            <a:ext cx="8365490" cy="187551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17804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B</a:t>
            </a:r>
            <a:r>
              <a:rPr sz="2400" smtClean="0">
                <a:latin typeface="Arial"/>
                <a:cs typeface="Arial"/>
              </a:rPr>
              <a:t>est </a:t>
            </a:r>
            <a:r>
              <a:rPr sz="2400" dirty="0">
                <a:latin typeface="Arial"/>
                <a:cs typeface="Arial"/>
              </a:rPr>
              <a:t>suited to an intranet  environment where a set of known users are already logged on  to a network.</a:t>
            </a:r>
            <a:endParaRPr sz="2400">
              <a:latin typeface="Arial"/>
              <a:cs typeface="Arial"/>
            </a:endParaRPr>
          </a:p>
          <a:p>
            <a:pPr marL="355600" marR="26034" indent="-342900">
              <a:lnSpc>
                <a:spcPts val="2590"/>
              </a:lnSpc>
              <a:spcBef>
                <a:spcPts val="5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T</a:t>
            </a:r>
            <a:r>
              <a:rPr sz="2400" smtClean="0">
                <a:latin typeface="Arial"/>
                <a:cs typeface="Arial"/>
              </a:rPr>
              <a:t>he </a:t>
            </a:r>
            <a:r>
              <a:rPr sz="2400" dirty="0">
                <a:latin typeface="Arial"/>
                <a:cs typeface="Arial"/>
              </a:rPr>
              <a:t>firewall that takes care of the </a:t>
            </a:r>
            <a:r>
              <a:rPr sz="2400">
                <a:latin typeface="Arial"/>
                <a:cs typeface="Arial"/>
              </a:rPr>
              <a:t>authentication </a:t>
            </a:r>
            <a:r>
              <a:rPr sz="2400" smtClean="0">
                <a:latin typeface="Arial"/>
                <a:cs typeface="Arial"/>
              </a:rPr>
              <a:t>process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21030" indent="-342900">
              <a:lnSpc>
                <a:spcPts val="2590"/>
              </a:lnSpc>
              <a:spcBef>
                <a:spcPts val="5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U</a:t>
            </a:r>
            <a:r>
              <a:rPr sz="2400" smtClean="0">
                <a:latin typeface="Arial"/>
                <a:cs typeface="Arial"/>
              </a:rPr>
              <a:t>ses </a:t>
            </a:r>
            <a:r>
              <a:rPr sz="2400" dirty="0">
                <a:latin typeface="Arial"/>
                <a:cs typeface="Arial"/>
              </a:rPr>
              <a:t>the users credential  authenticated by the company’s firewall for security </a:t>
            </a:r>
            <a:r>
              <a:rPr sz="2400">
                <a:latin typeface="Arial"/>
                <a:cs typeface="Arial"/>
              </a:rPr>
              <a:t>checks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6</a:t>
            </a:fld>
            <a:endParaRPr lang="en-US"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400" smtClean="0"/>
              <a:t>Open </a:t>
            </a:r>
            <a:r>
              <a:rPr sz="4400" smtClean="0"/>
              <a:t>Authentication</a:t>
            </a:r>
            <a:r>
              <a:rPr lang="en-US" sz="4400" smtClean="0"/>
              <a:t>/OpenID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37803"/>
            <a:ext cx="8422640" cy="220073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74930" indent="-342900">
              <a:lnSpc>
                <a:spcPct val="90000"/>
              </a:lnSpc>
              <a:spcBef>
                <a:spcPts val="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U</a:t>
            </a:r>
            <a:r>
              <a:rPr sz="2400" smtClean="0">
                <a:latin typeface="Arial"/>
                <a:cs typeface="Arial"/>
              </a:rPr>
              <a:t>sing </a:t>
            </a:r>
            <a:r>
              <a:rPr sz="2400" dirty="0">
                <a:latin typeface="Arial"/>
                <a:cs typeface="Arial"/>
              </a:rPr>
              <a:t>the credentials for third  party authentication providers, such as Google, Twitter,  Facebook, and Microsoft.</a:t>
            </a:r>
            <a:endParaRPr sz="2400">
              <a:latin typeface="Arial"/>
              <a:cs typeface="Arial"/>
            </a:endParaRPr>
          </a:p>
          <a:p>
            <a:pPr marL="355600" marR="133350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T</a:t>
            </a:r>
            <a:r>
              <a:rPr sz="2400" smtClean="0">
                <a:latin typeface="Arial"/>
                <a:cs typeface="Arial"/>
              </a:rPr>
              <a:t>hird party authentication providers need to be  configured.</a:t>
            </a:r>
          </a:p>
          <a:p>
            <a:pPr marL="355600" marR="1189990" indent="-342900">
              <a:lnSpc>
                <a:spcPts val="2590"/>
              </a:lnSpc>
              <a:spcBef>
                <a:spcPts val="5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lang="en-US" sz="2400" smtClean="0">
                <a:latin typeface="Arial"/>
                <a:cs typeface="Arial"/>
              </a:rPr>
              <a:t>Modify </a:t>
            </a:r>
            <a:r>
              <a:rPr sz="2400" smtClean="0">
                <a:latin typeface="Arial"/>
                <a:cs typeface="Arial"/>
              </a:rPr>
              <a:t>Startup.Auth.cs </a:t>
            </a:r>
            <a:r>
              <a:rPr sz="2400">
                <a:latin typeface="Arial"/>
                <a:cs typeface="Arial"/>
              </a:rPr>
              <a:t>file </a:t>
            </a:r>
            <a:r>
              <a:rPr sz="2400" smtClean="0">
                <a:latin typeface="Arial"/>
                <a:cs typeface="Arial"/>
              </a:rPr>
              <a:t>in App_Start folder.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7</a:t>
            </a:fld>
            <a:endParaRPr lang="en-US"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21310"/>
            <a:ext cx="883323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Using the Authorize Attribute</a:t>
            </a:r>
          </a:p>
        </p:txBody>
      </p:sp>
      <p:sp>
        <p:nvSpPr>
          <p:cNvPr id="4" name="object 5"/>
          <p:cNvSpPr txBox="1"/>
          <p:nvPr/>
        </p:nvSpPr>
        <p:spPr>
          <a:xfrm>
            <a:off x="307340" y="1308977"/>
            <a:ext cx="8044815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80" smtClean="0">
                <a:latin typeface="Arial"/>
                <a:cs typeface="Arial"/>
              </a:rPr>
              <a:t>Authorize</a:t>
            </a:r>
            <a:r>
              <a:rPr sz="2400" spc="-130" smtClean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attribute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added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BuyItem</a:t>
            </a:r>
            <a:r>
              <a:rPr sz="2400" spc="-90">
                <a:latin typeface="Arial"/>
                <a:cs typeface="Arial"/>
              </a:rPr>
              <a:t>()  </a:t>
            </a:r>
            <a:r>
              <a:rPr lang="en-US" sz="2400" spc="-90" smtClean="0">
                <a:latin typeface="Arial"/>
                <a:cs typeface="Arial"/>
              </a:rPr>
              <a:t>to secure </a:t>
            </a:r>
            <a:r>
              <a:rPr sz="2400" spc="-60" smtClean="0">
                <a:latin typeface="Arial"/>
                <a:cs typeface="Arial"/>
              </a:rPr>
              <a:t>action</a:t>
            </a:r>
            <a:r>
              <a:rPr sz="2400" spc="-150" smtClean="0">
                <a:latin typeface="Arial"/>
                <a:cs typeface="Arial"/>
              </a:rPr>
              <a:t> </a:t>
            </a:r>
            <a:r>
              <a:rPr sz="2400" spc="-55" smtClean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914400" y="2074164"/>
            <a:ext cx="7393305" cy="1431036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none" lIns="0" tIns="635" rIns="0" bIns="0" rtlCol="0">
            <a:spAutoFit/>
          </a:bodyPr>
          <a:lstStyle/>
          <a:p>
            <a:pPr marR="3794760">
              <a:lnSpc>
                <a:spcPct val="100000"/>
              </a:lnSpc>
              <a:spcBef>
                <a:spcPts val="320"/>
              </a:spcBef>
              <a:tabLst>
                <a:tab pos="461963" algn="l"/>
              </a:tabLst>
            </a:pPr>
            <a:r>
              <a:rPr lang="en-US" sz="1600" b="1" smtClean="0">
                <a:latin typeface="Courier New"/>
                <a:cs typeface="Courier New"/>
              </a:rPr>
              <a:t>[Authorize]</a:t>
            </a:r>
          </a:p>
          <a:p>
            <a:pPr marR="3794760">
              <a:lnSpc>
                <a:spcPct val="100000"/>
              </a:lnSpc>
              <a:spcBef>
                <a:spcPts val="320"/>
              </a:spcBef>
              <a:tabLst>
                <a:tab pos="461963" algn="l"/>
              </a:tabLst>
            </a:pPr>
            <a:r>
              <a:rPr sz="1600" b="1" smtClean="0">
                <a:latin typeface="Courier New"/>
                <a:cs typeface="Courier New"/>
              </a:rPr>
              <a:t>public </a:t>
            </a:r>
            <a:r>
              <a:rPr sz="1600" b="1" spc="-5" dirty="0">
                <a:latin typeface="Courier New"/>
                <a:cs typeface="Courier New"/>
              </a:rPr>
              <a:t>ActionResult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>
                <a:latin typeface="Courier New"/>
                <a:cs typeface="Courier New"/>
              </a:rPr>
              <a:t>BuyItem</a:t>
            </a:r>
            <a:r>
              <a:rPr sz="1600" b="1" spc="-5" smtClean="0">
                <a:latin typeface="Courier New"/>
                <a:cs typeface="Courier New"/>
              </a:rPr>
              <a:t>()</a:t>
            </a:r>
            <a:endParaRPr sz="1600" b="1">
              <a:latin typeface="Courier New"/>
              <a:cs typeface="Courier New"/>
            </a:endParaRPr>
          </a:p>
          <a:p>
            <a:pPr marR="6064885">
              <a:lnSpc>
                <a:spcPct val="100000"/>
              </a:lnSpc>
              <a:spcBef>
                <a:spcPts val="325"/>
              </a:spcBef>
              <a:tabLst>
                <a:tab pos="461963" algn="l"/>
              </a:tabLst>
            </a:pPr>
            <a:r>
              <a:rPr sz="1600" b="1" spc="5" smtClean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R="3690620">
              <a:lnSpc>
                <a:spcPct val="100000"/>
              </a:lnSpc>
              <a:spcBef>
                <a:spcPts val="325"/>
              </a:spcBef>
              <a:tabLst>
                <a:tab pos="461963" algn="l"/>
              </a:tabLst>
            </a:pPr>
            <a:r>
              <a:rPr lang="en-US" sz="1600" b="1" spc="-5" smtClean="0">
                <a:latin typeface="Courier New"/>
                <a:cs typeface="Courier New"/>
              </a:rPr>
              <a:t>	</a:t>
            </a:r>
            <a:r>
              <a:rPr sz="1600" b="1" spc="-5" smtClean="0">
                <a:latin typeface="Courier New"/>
                <a:cs typeface="Courier New"/>
              </a:rPr>
              <a:t>return</a:t>
            </a:r>
            <a:r>
              <a:rPr sz="1600" b="1" smtClean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View();</a:t>
            </a:r>
            <a:endParaRPr sz="1600" b="1">
              <a:latin typeface="Courier New"/>
              <a:cs typeface="Courier New"/>
            </a:endParaRPr>
          </a:p>
          <a:p>
            <a:pPr marR="6064885">
              <a:lnSpc>
                <a:spcPct val="100000"/>
              </a:lnSpc>
              <a:spcBef>
                <a:spcPts val="325"/>
              </a:spcBef>
              <a:tabLst>
                <a:tab pos="461963" algn="l"/>
              </a:tabLst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8</a:t>
            </a:fld>
            <a:endParaRPr lang="en-US"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" y="321310"/>
            <a:ext cx="8985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Securing </a:t>
            </a:r>
            <a:r>
              <a:rPr sz="4400" spc="-5"/>
              <a:t>a </a:t>
            </a:r>
            <a:r>
              <a:rPr sz="4400" spc="-5" smtClean="0"/>
              <a:t>Controller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92531"/>
            <a:ext cx="8412480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0350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80" smtClean="0">
                <a:latin typeface="Arial"/>
                <a:cs typeface="Arial"/>
              </a:rPr>
              <a:t>Authorize </a:t>
            </a:r>
            <a:r>
              <a:rPr sz="2400" spc="-15">
                <a:latin typeface="Arial"/>
                <a:cs typeface="Arial"/>
              </a:rPr>
              <a:t>attribute </a:t>
            </a:r>
            <a:r>
              <a:rPr lang="en-US" sz="2400" spc="-15" smtClean="0">
                <a:latin typeface="Arial"/>
                <a:cs typeface="Arial"/>
              </a:rPr>
              <a:t>can be used </a:t>
            </a:r>
            <a:r>
              <a:rPr sz="2400" spc="20" smtClean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controller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secure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entire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controller</a:t>
            </a:r>
            <a:r>
              <a:rPr sz="2400" spc="-6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680330"/>
            <a:ext cx="76879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code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restricts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action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methods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defined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80" dirty="0">
                <a:latin typeface="Arial"/>
                <a:cs typeface="Arial"/>
              </a:rPr>
              <a:t>ProductController </a:t>
            </a:r>
            <a:r>
              <a:rPr sz="2400" spc="-45" dirty="0">
                <a:latin typeface="Arial"/>
                <a:cs typeface="Arial"/>
              </a:rPr>
              <a:t>controller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286000"/>
            <a:ext cx="7393305" cy="1386277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600" b="1" smtClean="0">
                <a:latin typeface="Courier New"/>
                <a:cs typeface="Courier New"/>
              </a:rPr>
              <a:t>[</a:t>
            </a:r>
            <a:r>
              <a:rPr sz="1600" b="1" smtClean="0">
                <a:latin typeface="Courier New"/>
                <a:cs typeface="Courier New"/>
              </a:rPr>
              <a:t>Authorize</a:t>
            </a:r>
            <a:r>
              <a:rPr sz="1600" b="1" dirty="0">
                <a:latin typeface="Courier New"/>
                <a:cs typeface="Courier New"/>
              </a:rPr>
              <a:t>]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public </a:t>
            </a:r>
            <a:r>
              <a:rPr sz="1600" b="1" spc="-5" dirty="0">
                <a:latin typeface="Courier New"/>
                <a:cs typeface="Courier New"/>
              </a:rPr>
              <a:t>class ProductController 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Controller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b="1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 b="1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b="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9</a:t>
            </a:fld>
            <a:endParaRPr lang="en-US"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917</Words>
  <Application>Microsoft Office PowerPoint</Application>
  <PresentationFormat>On-screen Show (4:3)</PresentationFormat>
  <Paragraphs>183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PowerPoint Presentation</vt:lpstr>
      <vt:lpstr>Objectives</vt:lpstr>
      <vt:lpstr>Authentication</vt:lpstr>
      <vt:lpstr>Authentication Modes</vt:lpstr>
      <vt:lpstr>Forms Authentication</vt:lpstr>
      <vt:lpstr>Windows Authentication</vt:lpstr>
      <vt:lpstr>Open Authentication/OpenID</vt:lpstr>
      <vt:lpstr>Using the Authorize Attribute</vt:lpstr>
      <vt:lpstr>Securing a Controller</vt:lpstr>
      <vt:lpstr>Unsecuring a Controller</vt:lpstr>
      <vt:lpstr>Securing the Application</vt:lpstr>
      <vt:lpstr>ASP.NET Identity</vt:lpstr>
      <vt:lpstr>IdentityModel</vt:lpstr>
      <vt:lpstr>Home page</vt:lpstr>
      <vt:lpstr>Register &amp; Login</vt:lpstr>
      <vt:lpstr>Identity Tables</vt:lpstr>
      <vt:lpstr>Authorization</vt:lpstr>
      <vt:lpstr>User Authentication</vt:lpstr>
      <vt:lpstr>Role Authentication</vt:lpstr>
      <vt:lpstr>Combined Authentication</vt:lpstr>
      <vt:lpstr>Role Providers</vt:lpstr>
      <vt:lpstr>Provider property</vt:lpstr>
      <vt:lpstr>Create Roles</vt:lpstr>
      <vt:lpstr>Add users to Role</vt:lpstr>
      <vt:lpstr>Authorize a Role</vt:lpstr>
      <vt:lpstr>Enable link to a role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Aptech Limited</dc:creator>
  <cp:lastModifiedBy>To Viet</cp:lastModifiedBy>
  <cp:revision>35</cp:revision>
  <dcterms:created xsi:type="dcterms:W3CDTF">2018-06-18T03:31:26Z</dcterms:created>
  <dcterms:modified xsi:type="dcterms:W3CDTF">2018-06-18T13:12:05Z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2018-06-18T00:00:00Z</vt:filetime>
  </property>
</Properties>
</file>