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commentAuthors" Target="commentAuthor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4-08-01T06:48:01.190">
    <p:pos x="6000" y="0"/>
    <p:text>Bagan tersebut menunjukkan jumlah kasus per lembar.  Sumbu x mewakili usia, sedangkan sumbu y mewakili jumlah kasus. Garis pada grafik menunjukkan tren kenaikan jumlah kasus seiring bertambahnya usia. Tampaknya kelompok usia antara 50 dan 75 tahun memiliki jumlah kasus tertinggi.
-khoirun nisa</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d-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d-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d-ID"/>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d-ID"/>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d-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d-ID"/>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d-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d-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d-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d-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d-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id-ID"/>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comments" Target="../comments/commen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txBox="1"/>
          <p:nvPr>
            <p:ph type="ctrTitle"/>
          </p:nvPr>
        </p:nvSpPr>
        <p:spPr>
          <a:xfrm>
            <a:off x="1524000" y="1739348"/>
            <a:ext cx="9144000" cy="4858184"/>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Calibri"/>
              <a:buNone/>
            </a:pPr>
            <a:br>
              <a:rPr lang="id-ID" sz="3200"/>
            </a:br>
            <a:r>
              <a:rPr b="1" lang="id-ID">
                <a:solidFill>
                  <a:srgbClr val="FF0000"/>
                </a:solidFill>
              </a:rPr>
              <a:t>Jaga Kesehatan Jantung Sejak Dini: </a:t>
            </a:r>
            <a:br>
              <a:rPr b="1" lang="id-ID">
                <a:solidFill>
                  <a:srgbClr val="FF0000"/>
                </a:solidFill>
              </a:rPr>
            </a:br>
            <a:r>
              <a:rPr b="1" lang="id-ID" sz="5300"/>
              <a:t>Memahami Hubungan Kolesterol, Tekanan Darah, Gula Darah berdasarkan Usia</a:t>
            </a:r>
            <a:br>
              <a:rPr b="1" lang="id-ID">
                <a:solidFill>
                  <a:srgbClr val="FF0000"/>
                </a:solidFill>
              </a:rPr>
            </a:br>
            <a:br>
              <a:rPr b="1" lang="id-ID">
                <a:solidFill>
                  <a:srgbClr val="FF0000"/>
                </a:solidFill>
              </a:rPr>
            </a:br>
            <a:br>
              <a:rPr b="1" lang="id-ID">
                <a:solidFill>
                  <a:srgbClr val="FF0000"/>
                </a:solidFill>
              </a:rPr>
            </a:br>
            <a:r>
              <a:rPr b="1" lang="id-ID" sz="2200"/>
              <a:t>Public Health Dataset by Tablue </a:t>
            </a:r>
            <a:endParaRPr b="1" sz="2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4"/>
          <p:cNvSpPr txBox="1"/>
          <p:nvPr>
            <p:ph idx="1" type="body"/>
          </p:nvPr>
        </p:nvSpPr>
        <p:spPr>
          <a:xfrm>
            <a:off x="711357" y="1253331"/>
            <a:ext cx="11088756" cy="4351338"/>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2800"/>
              <a:buNone/>
            </a:pPr>
            <a:r>
              <a:rPr i="0" lang="id-ID">
                <a:latin typeface="Arial"/>
                <a:ea typeface="Arial"/>
                <a:cs typeface="Arial"/>
                <a:sym typeface="Arial"/>
              </a:rPr>
              <a:t>Berdasarkan data dari Kaggle menunjukkan bahwa Kolesterol, tekanan darah, gula darah, dan usia saling terkait dan meningkatkan risiko penyakit jantung. Seiring bertambahnya usia, kolesterol jahat (LDL) meningkat, kolesterol baik (HDL) menurun, dan tekanan darah naik. Gula darah juga meningkat karena resistensi insulin, memicu aterosklerosis, stroke, dan penyakit ginjal. Kombinasi faktor-faktor ini meningkatkan risiko penyakit jantung.</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pic>
        <p:nvPicPr>
          <p:cNvPr descr="Kelompok Usia dengan Kasus Kolestrol Tertinggi" id="94" name="Google Shape;94;p15"/>
          <p:cNvPicPr preferRelativeResize="0"/>
          <p:nvPr/>
        </p:nvPicPr>
        <p:blipFill rotWithShape="1">
          <a:blip r:embed="rId4">
            <a:alphaModFix/>
          </a:blip>
          <a:srcRect b="4344" l="0" r="0" t="0"/>
          <a:stretch/>
        </p:blipFill>
        <p:spPr>
          <a:xfrm>
            <a:off x="1082655" y="275895"/>
            <a:ext cx="10347343" cy="4196713"/>
          </a:xfrm>
          <a:prstGeom prst="rect">
            <a:avLst/>
          </a:prstGeom>
          <a:noFill/>
          <a:ln>
            <a:noFill/>
          </a:ln>
        </p:spPr>
      </p:pic>
      <p:sp>
        <p:nvSpPr>
          <p:cNvPr id="95" name="Google Shape;95;p15"/>
          <p:cNvSpPr txBox="1"/>
          <p:nvPr/>
        </p:nvSpPr>
        <p:spPr>
          <a:xfrm>
            <a:off x="1261122" y="4472608"/>
            <a:ext cx="10168877" cy="193899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id-ID" sz="2400" u="none" cap="none" strike="noStrike">
                <a:solidFill>
                  <a:schemeClr val="dk1"/>
                </a:solidFill>
                <a:latin typeface="Calibri"/>
                <a:ea typeface="Calibri"/>
                <a:cs typeface="Calibri"/>
                <a:sym typeface="Calibri"/>
              </a:rPr>
              <a:t>Diagram tersebut menunjukkan jumlah kasus kolesterol berdasarkan usia. Sumbu x mewakili usia, sedangkan sumbu y mewakili jumlah kasus kolesterol. Garis pada grafik menunjukkan tren kenaikan jumlah kasus seiring bertambahnya usia. Kelompok usia antara 50 dan 75 tahun memiliki jumlah kasus tertinggi.</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pic>
        <p:nvPicPr>
          <p:cNvPr descr="Hubungan Kolestrol dan Tekanan Darah" id="100" name="Google Shape;100;p16"/>
          <p:cNvPicPr preferRelativeResize="0"/>
          <p:nvPr/>
        </p:nvPicPr>
        <p:blipFill rotWithShape="1">
          <a:blip r:embed="rId3">
            <a:alphaModFix/>
          </a:blip>
          <a:srcRect b="4991" l="0" r="0" t="0"/>
          <a:stretch/>
        </p:blipFill>
        <p:spPr>
          <a:xfrm>
            <a:off x="825762" y="550203"/>
            <a:ext cx="10294690" cy="3635746"/>
          </a:xfrm>
          <a:prstGeom prst="rect">
            <a:avLst/>
          </a:prstGeom>
          <a:noFill/>
          <a:ln>
            <a:noFill/>
          </a:ln>
        </p:spPr>
      </p:pic>
      <p:sp>
        <p:nvSpPr>
          <p:cNvPr id="101" name="Google Shape;101;p16"/>
          <p:cNvSpPr txBox="1"/>
          <p:nvPr/>
        </p:nvSpPr>
        <p:spPr>
          <a:xfrm>
            <a:off x="1071548" y="4336693"/>
            <a:ext cx="10048904" cy="230832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id-ID" sz="1800" u="none" cap="none" strike="noStrike">
                <a:solidFill>
                  <a:schemeClr val="dk1"/>
                </a:solidFill>
                <a:latin typeface="Calibri"/>
                <a:ea typeface="Calibri"/>
                <a:cs typeface="Calibri"/>
                <a:sym typeface="Calibri"/>
              </a:rPr>
              <a:t>Berdasarkan data penyakit jantung,  terdapat hubungan yang kuat antara kolesterol tinggi dan tekanan darah tinggi sebagai faktor risiko yang saling mempengaruhi. Terdapat korelasi positif antara kadar kolesterol yang tinggi dan peningkatan tekanan darah. Kolesterol jahat (LDL) menumpuk di arteri, membentuk plak dan menyebabkan arteri menjadi kaku dan sempit. </a:t>
            </a:r>
            <a:br>
              <a:rPr b="0" i="0" lang="id-ID" sz="1800" u="none" cap="none" strike="noStrike">
                <a:solidFill>
                  <a:schemeClr val="dk1"/>
                </a:solidFill>
                <a:latin typeface="Calibri"/>
                <a:ea typeface="Calibri"/>
                <a:cs typeface="Calibri"/>
                <a:sym typeface="Calibri"/>
              </a:rPr>
            </a:br>
            <a:r>
              <a:rPr b="0" i="0" lang="id-ID" sz="1800" u="none" cap="none" strike="noStrike">
                <a:solidFill>
                  <a:schemeClr val="dk1"/>
                </a:solidFill>
                <a:latin typeface="Calibri"/>
                <a:ea typeface="Calibri"/>
                <a:cs typeface="Calibri"/>
                <a:sym typeface="Calibri"/>
              </a:rPr>
              <a:t>Akibat penyempitan arteri, jantung harus bekerja lebih keras untuk memompa darah ke seluruh tubuh. Hal ini menyebabkan peningkatan tekanan darah sistolik dan diastolik. Sehingga seseorang dengan kadar LDL tinggi memiliki risiko lebih besar mengalami hipertensi dan sebaliknya, penderita hipertensi juga berpotensi memiliki kadar LDL yang tinggi.</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pic>
        <p:nvPicPr>
          <p:cNvPr descr="Tren Kolesterol dan Tekanan Darah Istirahat menurut Usia." id="106" name="Google Shape;106;p17"/>
          <p:cNvPicPr preferRelativeResize="0"/>
          <p:nvPr/>
        </p:nvPicPr>
        <p:blipFill rotWithShape="1">
          <a:blip r:embed="rId3">
            <a:alphaModFix/>
          </a:blip>
          <a:srcRect b="4667" l="0" r="0" t="0"/>
          <a:stretch/>
        </p:blipFill>
        <p:spPr>
          <a:xfrm>
            <a:off x="1383358" y="354806"/>
            <a:ext cx="10231817" cy="3953368"/>
          </a:xfrm>
          <a:prstGeom prst="rect">
            <a:avLst/>
          </a:prstGeom>
          <a:noFill/>
          <a:ln>
            <a:noFill/>
          </a:ln>
        </p:spPr>
      </p:pic>
      <p:sp>
        <p:nvSpPr>
          <p:cNvPr id="107" name="Google Shape;107;p17"/>
          <p:cNvSpPr txBox="1"/>
          <p:nvPr/>
        </p:nvSpPr>
        <p:spPr>
          <a:xfrm>
            <a:off x="1020535" y="4194870"/>
            <a:ext cx="10150929" cy="2308324"/>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0" i="0" lang="id-ID" sz="1800" u="none" cap="none" strike="noStrike">
                <a:solidFill>
                  <a:schemeClr val="dk1"/>
                </a:solidFill>
                <a:latin typeface="Arial"/>
                <a:ea typeface="Arial"/>
                <a:cs typeface="Arial"/>
                <a:sym typeface="Arial"/>
              </a:rPr>
              <a:t>Diagram tersebut menunjukkan hubungan kompleks antara </a:t>
            </a:r>
            <a:r>
              <a:rPr b="1" i="0" lang="id-ID" sz="1800" u="none" cap="none" strike="noStrike">
                <a:solidFill>
                  <a:schemeClr val="dk1"/>
                </a:solidFill>
                <a:latin typeface="Arial"/>
                <a:ea typeface="Arial"/>
                <a:cs typeface="Arial"/>
                <a:sym typeface="Arial"/>
              </a:rPr>
              <a:t>kolesterol</a:t>
            </a:r>
            <a:r>
              <a:rPr b="0" i="0" lang="id-ID" sz="1800" u="none" cap="none" strike="noStrike">
                <a:solidFill>
                  <a:schemeClr val="dk1"/>
                </a:solidFill>
                <a:latin typeface="Arial"/>
                <a:ea typeface="Arial"/>
                <a:cs typeface="Arial"/>
                <a:sym typeface="Arial"/>
              </a:rPr>
              <a:t>, </a:t>
            </a:r>
            <a:r>
              <a:rPr b="1" i="0" lang="id-ID" sz="1800" u="none" cap="none" strike="noStrike">
                <a:solidFill>
                  <a:schemeClr val="dk1"/>
                </a:solidFill>
                <a:latin typeface="Arial"/>
                <a:ea typeface="Arial"/>
                <a:cs typeface="Arial"/>
                <a:sym typeface="Arial"/>
              </a:rPr>
              <a:t>tekanan darah</a:t>
            </a:r>
            <a:r>
              <a:rPr b="0" i="0" lang="id-ID" sz="1800" u="none" cap="none" strike="noStrike">
                <a:solidFill>
                  <a:schemeClr val="dk1"/>
                </a:solidFill>
                <a:latin typeface="Arial"/>
                <a:ea typeface="Arial"/>
                <a:cs typeface="Arial"/>
                <a:sym typeface="Arial"/>
              </a:rPr>
              <a:t>, dan </a:t>
            </a:r>
            <a:r>
              <a:rPr b="1" i="0" lang="id-ID" sz="1800" u="none" cap="none" strike="noStrike">
                <a:solidFill>
                  <a:schemeClr val="dk1"/>
                </a:solidFill>
                <a:latin typeface="Arial"/>
                <a:ea typeface="Arial"/>
                <a:cs typeface="Arial"/>
                <a:sym typeface="Arial"/>
              </a:rPr>
              <a:t>usia</a:t>
            </a:r>
            <a:r>
              <a:rPr b="0" i="0" lang="id-ID" sz="1800" u="none" cap="none" strike="noStrike">
                <a:solidFill>
                  <a:schemeClr val="dk1"/>
                </a:solidFill>
                <a:latin typeface="Arial"/>
                <a:ea typeface="Arial"/>
                <a:cs typeface="Arial"/>
                <a:sym typeface="Arial"/>
              </a:rPr>
              <a:t>, yang meningkatkan risiko penyakit jantung. </a:t>
            </a:r>
            <a:r>
              <a:rPr b="1" i="0" lang="id-ID" sz="1800" u="none" cap="none" strike="noStrike">
                <a:solidFill>
                  <a:schemeClr val="dk1"/>
                </a:solidFill>
                <a:latin typeface="Arial"/>
                <a:ea typeface="Arial"/>
                <a:cs typeface="Arial"/>
                <a:sym typeface="Arial"/>
              </a:rPr>
              <a:t>Di usia muda</a:t>
            </a:r>
            <a:r>
              <a:rPr b="0" i="0" lang="id-ID" sz="1800" u="none" cap="none" strike="noStrike">
                <a:solidFill>
                  <a:schemeClr val="dk1"/>
                </a:solidFill>
                <a:latin typeface="Arial"/>
                <a:ea typeface="Arial"/>
                <a:cs typeface="Arial"/>
                <a:sym typeface="Arial"/>
              </a:rPr>
              <a:t>, meskipun kolesterol dan tekanan darah umumnya normal, gaya hidup tidak sehat dapat meningkatkan risikonya. </a:t>
            </a:r>
            <a:r>
              <a:rPr b="1" i="0" lang="id-ID" sz="1800" u="none" cap="none" strike="noStrike">
                <a:solidFill>
                  <a:schemeClr val="dk1"/>
                </a:solidFill>
                <a:latin typeface="Arial"/>
                <a:ea typeface="Arial"/>
                <a:cs typeface="Arial"/>
                <a:sym typeface="Arial"/>
              </a:rPr>
              <a:t>Seiring bertambahnya usia</a:t>
            </a:r>
            <a:r>
              <a:rPr b="0" i="0" lang="id-ID" sz="1800" u="none" cap="none" strike="noStrike">
                <a:solidFill>
                  <a:schemeClr val="dk1"/>
                </a:solidFill>
                <a:latin typeface="Arial"/>
                <a:ea typeface="Arial"/>
                <a:cs typeface="Arial"/>
                <a:sym typeface="Arial"/>
              </a:rPr>
              <a:t>, kolesterol jahat (LDL) meningkat dan kolesterol baik (HDL) menurun, memicu aterosklerosis. Tekanan darah juga meningkat, terutama pada pria. </a:t>
            </a:r>
            <a:r>
              <a:rPr b="1" i="0" lang="id-ID" sz="1800" u="none" cap="none" strike="noStrike">
                <a:solidFill>
                  <a:schemeClr val="dk1"/>
                </a:solidFill>
                <a:latin typeface="Arial"/>
                <a:ea typeface="Arial"/>
                <a:cs typeface="Arial"/>
                <a:sym typeface="Arial"/>
              </a:rPr>
              <a:t>Pada usia lanjut</a:t>
            </a:r>
            <a:r>
              <a:rPr b="0" i="0" lang="id-ID" sz="1800" u="none" cap="none" strike="noStrike">
                <a:solidFill>
                  <a:schemeClr val="dk1"/>
                </a:solidFill>
                <a:latin typeface="Arial"/>
                <a:ea typeface="Arial"/>
                <a:cs typeface="Arial"/>
                <a:sym typeface="Arial"/>
              </a:rPr>
              <a:t>, risiko kolesterol tinggi dan tekanan darah tinggi semakin tinggi, memperburuk kondisi seperti penyakit jantung, stroke, dan diabetes. </a:t>
            </a:r>
            <a:r>
              <a:rPr b="1" i="0" lang="id-ID" sz="1800" u="none" cap="none" strike="noStrike">
                <a:solidFill>
                  <a:schemeClr val="dk1"/>
                </a:solidFill>
                <a:latin typeface="Arial"/>
                <a:ea typeface="Arial"/>
                <a:cs typeface="Arial"/>
                <a:sym typeface="Arial"/>
              </a:rPr>
              <a:t>Kombinasi keduanya pada usia lanjut</a:t>
            </a:r>
            <a:r>
              <a:rPr b="0" i="0" lang="id-ID" sz="1800" u="none" cap="none" strike="noStrike">
                <a:solidFill>
                  <a:schemeClr val="dk1"/>
                </a:solidFill>
                <a:latin typeface="Arial"/>
                <a:ea typeface="Arial"/>
                <a:cs typeface="Arial"/>
                <a:sym typeface="Arial"/>
              </a:rPr>
              <a:t> meningkatkan risiko penyakit kardiovaskular secara signifikan.</a:t>
            </a:r>
            <a:endParaRPr/>
          </a:p>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pic>
        <p:nvPicPr>
          <p:cNvPr descr="Tren Kadar Gula Darah dan Tekanan Darah berdasarkan Usia" id="112" name="Google Shape;112;p18"/>
          <p:cNvPicPr preferRelativeResize="0"/>
          <p:nvPr/>
        </p:nvPicPr>
        <p:blipFill rotWithShape="1">
          <a:blip r:embed="rId3">
            <a:alphaModFix/>
          </a:blip>
          <a:srcRect b="5212" l="0" r="0" t="0"/>
          <a:stretch/>
        </p:blipFill>
        <p:spPr>
          <a:xfrm>
            <a:off x="872964" y="-8180"/>
            <a:ext cx="10446070" cy="4567509"/>
          </a:xfrm>
          <a:prstGeom prst="rect">
            <a:avLst/>
          </a:prstGeom>
          <a:noFill/>
          <a:ln>
            <a:noFill/>
          </a:ln>
        </p:spPr>
      </p:pic>
      <p:sp>
        <p:nvSpPr>
          <p:cNvPr id="113" name="Google Shape;113;p18"/>
          <p:cNvSpPr txBox="1"/>
          <p:nvPr/>
        </p:nvSpPr>
        <p:spPr>
          <a:xfrm>
            <a:off x="735820" y="4582425"/>
            <a:ext cx="10720359" cy="203132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id-ID" sz="1800" u="none" cap="none" strike="noStrike">
                <a:solidFill>
                  <a:schemeClr val="dk1"/>
                </a:solidFill>
                <a:latin typeface="Arial"/>
                <a:ea typeface="Arial"/>
                <a:cs typeface="Arial"/>
                <a:sym typeface="Arial"/>
              </a:rPr>
              <a:t>Gula Darah, Tekanan Darah, dan Usia: Ancaman Ganda Seiring Bertambahnya Usia</a:t>
            </a:r>
            <a:endParaRPr/>
          </a:p>
          <a:p>
            <a:pPr indent="0" lvl="0" marL="0" marR="0" rtl="0" algn="ctr">
              <a:spcBef>
                <a:spcPts val="0"/>
              </a:spcBef>
              <a:spcAft>
                <a:spcPts val="0"/>
              </a:spcAft>
              <a:buNone/>
            </a:pPr>
            <a:r>
              <a:rPr b="1" i="0" lang="id-ID" sz="1800" u="none" cap="none" strike="noStrike">
                <a:solidFill>
                  <a:schemeClr val="dk1"/>
                </a:solidFill>
                <a:latin typeface="Arial"/>
                <a:ea typeface="Arial"/>
                <a:cs typeface="Arial"/>
                <a:sym typeface="Arial"/>
              </a:rPr>
              <a:t>Di usia muda</a:t>
            </a:r>
            <a:r>
              <a:rPr b="0" i="0" lang="id-ID" sz="1800" u="none" cap="none" strike="noStrike">
                <a:solidFill>
                  <a:schemeClr val="dk1"/>
                </a:solidFill>
                <a:latin typeface="Arial"/>
                <a:ea typeface="Arial"/>
                <a:cs typeface="Arial"/>
                <a:sym typeface="Arial"/>
              </a:rPr>
              <a:t>, meskipun gula darah dan tekanan darah umumnya normal, gaya hidup tidak sehat dapat meningkatkan risikonya. </a:t>
            </a:r>
            <a:r>
              <a:rPr b="1" i="0" lang="id-ID" sz="1800" u="none" cap="none" strike="noStrike">
                <a:solidFill>
                  <a:schemeClr val="dk1"/>
                </a:solidFill>
                <a:latin typeface="Arial"/>
                <a:ea typeface="Arial"/>
                <a:cs typeface="Arial"/>
                <a:sym typeface="Arial"/>
              </a:rPr>
              <a:t>Seiring bertambahnya usia</a:t>
            </a:r>
            <a:r>
              <a:rPr b="0" i="0" lang="id-ID" sz="1800" u="none" cap="none" strike="noStrike">
                <a:solidFill>
                  <a:schemeClr val="dk1"/>
                </a:solidFill>
                <a:latin typeface="Arial"/>
                <a:ea typeface="Arial"/>
                <a:cs typeface="Arial"/>
                <a:sym typeface="Arial"/>
              </a:rPr>
              <a:t>, resistensi insulin meningkat, memicu diabetes dan peningkatan gula darah. Tekanan darah juga meningkat, terutama pada pria. </a:t>
            </a:r>
            <a:r>
              <a:rPr b="1" i="0" lang="id-ID" sz="1800" u="none" cap="none" strike="noStrike">
                <a:solidFill>
                  <a:schemeClr val="dk1"/>
                </a:solidFill>
                <a:latin typeface="Arial"/>
                <a:ea typeface="Arial"/>
                <a:cs typeface="Arial"/>
                <a:sym typeface="Arial"/>
              </a:rPr>
              <a:t>Pada usia lanjut</a:t>
            </a:r>
            <a:r>
              <a:rPr b="0" i="0" lang="id-ID" sz="1800" u="none" cap="none" strike="noStrike">
                <a:solidFill>
                  <a:schemeClr val="dk1"/>
                </a:solidFill>
                <a:latin typeface="Arial"/>
                <a:ea typeface="Arial"/>
                <a:cs typeface="Arial"/>
                <a:sym typeface="Arial"/>
              </a:rPr>
              <a:t>, risiko diabetes dan tekanan darah tinggi semakin tinggi, memperburuk kondisi seperti penyakit jantung, stroke, dan penyakit ginjal.</a:t>
            </a:r>
            <a:endParaRPr/>
          </a:p>
          <a:p>
            <a:pPr indent="0" lvl="0" marL="0" marR="0" rtl="0" algn="ctr">
              <a:spcBef>
                <a:spcPts val="0"/>
              </a:spcBef>
              <a:spcAft>
                <a:spcPts val="0"/>
              </a:spcAft>
              <a:buNone/>
            </a:pPr>
            <a:r>
              <a:rPr b="0" i="0" lang="id-ID" sz="1800" u="none" cap="none" strike="noStrike">
                <a:solidFill>
                  <a:schemeClr val="dk1"/>
                </a:solidFill>
                <a:latin typeface="Arial"/>
                <a:ea typeface="Arial"/>
                <a:cs typeface="Arial"/>
                <a:sym typeface="Arial"/>
              </a:rPr>
              <a:t>Oleh karena itu, penting untuk memahami hubungan antara gula darah, tekanan darah, dan usia untuk menjaga kesehatan jantung sejak dini.</a:t>
            </a:r>
            <a:endParaRPr b="0" i="0" sz="1800" u="none" cap="none" strike="noStrike">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