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513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060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425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775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835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456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662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833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81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245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981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CD9C-1328-4911-9F43-9DEFC4835689}" type="datetimeFigureOut">
              <a:rPr lang="uk-UA" smtClean="0"/>
              <a:t>10.01.2023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F494F-F6E3-4D94-ABFC-29074D7406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672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0726" y="78654"/>
            <a:ext cx="9144000" cy="2387600"/>
          </a:xfrm>
        </p:spPr>
        <p:txBody>
          <a:bodyPr/>
          <a:lstStyle/>
          <a:p>
            <a:r>
              <a:rPr lang="uk-UA" b="1" dirty="0" smtClean="0"/>
              <a:t>Моделювання роботи дрона в сфері доставки</a:t>
            </a:r>
            <a:endParaRPr lang="uk-UA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98837" y="6030119"/>
            <a:ext cx="9144000" cy="1655762"/>
          </a:xfrm>
        </p:spPr>
        <p:txBody>
          <a:bodyPr/>
          <a:lstStyle/>
          <a:p>
            <a:r>
              <a:rPr lang="uk-UA" dirty="0" smtClean="0"/>
              <a:t>Хок Максим КМ-03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073" y="2641745"/>
            <a:ext cx="4163307" cy="29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282" y="360569"/>
            <a:ext cx="10007435" cy="2155571"/>
          </a:xfrm>
        </p:spPr>
        <p:txBody>
          <a:bodyPr/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В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икористання дрон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і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в 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13" y="2897145"/>
            <a:ext cx="5033818" cy="3405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9" y="2897145"/>
            <a:ext cx="4800601" cy="34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617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uk-UA" b="1" dirty="0" smtClean="0"/>
              <a:t>Мета</a:t>
            </a:r>
            <a:r>
              <a:rPr lang="uk-UA" dirty="0" smtClean="0"/>
              <a:t>: Змоделювати роботу дрона, задача якого полягає в доставці певної кількості замовлень з пункту відправлення до пунктів призначення.</a:t>
            </a:r>
          </a:p>
          <a:p>
            <a:endParaRPr lang="uk-UA" dirty="0"/>
          </a:p>
          <a:p>
            <a:pPr>
              <a:lnSpc>
                <a:spcPct val="150000"/>
              </a:lnSpc>
            </a:pPr>
            <a:r>
              <a:rPr lang="uk-UA" b="1" dirty="0" smtClean="0"/>
              <a:t>Задача</a:t>
            </a:r>
            <a:r>
              <a:rPr lang="uk-UA" dirty="0" smtClean="0"/>
              <a:t>: Застосовуючи метод рішення задачі комбінаторної оптимізації, мінімізувати </a:t>
            </a:r>
            <a:r>
              <a:rPr lang="uk-UA" dirty="0"/>
              <a:t>час доставлень.</a:t>
            </a:r>
          </a:p>
        </p:txBody>
      </p:sp>
    </p:spTree>
    <p:extLst>
      <p:ext uri="{BB962C8B-B14F-4D97-AF65-F5344CB8AC3E}">
        <p14:creationId xmlns:p14="http://schemas.microsoft.com/office/powerpoint/2010/main" val="31094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-124402"/>
            <a:ext cx="10515600" cy="1325563"/>
          </a:xfrm>
        </p:spPr>
        <p:txBody>
          <a:bodyPr/>
          <a:lstStyle/>
          <a:p>
            <a:pPr algn="ctr"/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про рюкзак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90" y="1751732"/>
            <a:ext cx="5485817" cy="4751875"/>
          </a:xfrm>
        </p:spPr>
      </p:pic>
    </p:spTree>
    <p:extLst>
      <p:ext uri="{BB962C8B-B14F-4D97-AF65-F5344CB8AC3E}">
        <p14:creationId xmlns:p14="http://schemas.microsoft.com/office/powerpoint/2010/main" val="32341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Жадібний алгоритм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071900"/>
              </p:ext>
            </p:extLst>
          </p:nvPr>
        </p:nvGraphicFramePr>
        <p:xfrm>
          <a:off x="838196" y="2960453"/>
          <a:ext cx="10975112" cy="1554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1889">
                  <a:extLst>
                    <a:ext uri="{9D8B030D-6E8A-4147-A177-3AD203B41FA5}">
                      <a16:colId xmlns:a16="http://schemas.microsoft.com/office/drawing/2014/main" val="1180115233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988581704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622856623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4194484178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38099070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2842595581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1357166297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51611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Object</a:t>
                      </a:r>
                      <a:endParaRPr lang="uk-U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1</a:t>
                      </a:r>
                      <a:endParaRPr lang="uk-U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2</a:t>
                      </a:r>
                      <a:endParaRPr lang="uk-U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3</a:t>
                      </a:r>
                      <a:endParaRPr lang="uk-U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4</a:t>
                      </a:r>
                      <a:endParaRPr lang="uk-U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5</a:t>
                      </a:r>
                      <a:endParaRPr lang="uk-U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6</a:t>
                      </a:r>
                      <a:endParaRPr lang="uk-UA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7</a:t>
                      </a:r>
                      <a:endParaRPr lang="uk-UA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6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Profit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18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uk-U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weight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uk-U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3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38196" y="2106018"/>
            <a:ext cx="2571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Weight </a:t>
            </a:r>
            <a:r>
              <a:rPr lang="en-US" sz="2800" dirty="0" smtClean="0"/>
              <a:t>Limit</a:t>
            </a:r>
            <a:r>
              <a:rPr lang="ru-RU" sz="2800" dirty="0" smtClean="0"/>
              <a:t>: </a:t>
            </a:r>
            <a:r>
              <a:rPr lang="en-US" sz="2800" b="1" dirty="0" smtClean="0"/>
              <a:t>15</a:t>
            </a:r>
            <a:endParaRPr lang="uk-UA" sz="2800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90763"/>
              </p:ext>
            </p:extLst>
          </p:nvPr>
        </p:nvGraphicFramePr>
        <p:xfrm>
          <a:off x="838196" y="4839086"/>
          <a:ext cx="10975112" cy="6400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71889">
                  <a:extLst>
                    <a:ext uri="{9D8B030D-6E8A-4147-A177-3AD203B41FA5}">
                      <a16:colId xmlns:a16="http://schemas.microsoft.com/office/drawing/2014/main" val="286081461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3860823559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3959953543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606836481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230766169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4178184277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4176510789"/>
                    </a:ext>
                  </a:extLst>
                </a:gridCol>
                <a:gridCol w="1371889">
                  <a:extLst>
                    <a:ext uri="{9D8B030D-6E8A-4147-A177-3AD203B41FA5}">
                      <a16:colId xmlns:a16="http://schemas.microsoft.com/office/drawing/2014/main" val="1930294631"/>
                    </a:ext>
                  </a:extLst>
                </a:gridCol>
              </a:tblGrid>
              <a:tr h="4441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Profit/</a:t>
                      </a:r>
                    </a:p>
                    <a:p>
                      <a:pPr algn="ctr"/>
                      <a:r>
                        <a:rPr lang="en-US" sz="1800" dirty="0" smtClean="0"/>
                        <a:t>weight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5</a:t>
                      </a:r>
                      <a:endParaRPr lang="uk-U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1.(6)</a:t>
                      </a:r>
                      <a:endParaRPr lang="uk-U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uk-U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uk-U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uk-U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4.5</a:t>
                      </a:r>
                      <a:endParaRPr lang="uk-UA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uk-UA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82651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95171"/>
              </p:ext>
            </p:extLst>
          </p:nvPr>
        </p:nvGraphicFramePr>
        <p:xfrm>
          <a:off x="2207495" y="5618377"/>
          <a:ext cx="9605813" cy="5515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2259">
                  <a:extLst>
                    <a:ext uri="{9D8B030D-6E8A-4147-A177-3AD203B41FA5}">
                      <a16:colId xmlns:a16="http://schemas.microsoft.com/office/drawing/2014/main" val="1189294329"/>
                    </a:ext>
                  </a:extLst>
                </a:gridCol>
                <a:gridCol w="1372259">
                  <a:extLst>
                    <a:ext uri="{9D8B030D-6E8A-4147-A177-3AD203B41FA5}">
                      <a16:colId xmlns:a16="http://schemas.microsoft.com/office/drawing/2014/main" val="3197856227"/>
                    </a:ext>
                  </a:extLst>
                </a:gridCol>
                <a:gridCol w="1372259">
                  <a:extLst>
                    <a:ext uri="{9D8B030D-6E8A-4147-A177-3AD203B41FA5}">
                      <a16:colId xmlns:a16="http://schemas.microsoft.com/office/drawing/2014/main" val="1494523785"/>
                    </a:ext>
                  </a:extLst>
                </a:gridCol>
                <a:gridCol w="1372259">
                  <a:extLst>
                    <a:ext uri="{9D8B030D-6E8A-4147-A177-3AD203B41FA5}">
                      <a16:colId xmlns:a16="http://schemas.microsoft.com/office/drawing/2014/main" val="568529109"/>
                    </a:ext>
                  </a:extLst>
                </a:gridCol>
                <a:gridCol w="1372259">
                  <a:extLst>
                    <a:ext uri="{9D8B030D-6E8A-4147-A177-3AD203B41FA5}">
                      <a16:colId xmlns:a16="http://schemas.microsoft.com/office/drawing/2014/main" val="1550928907"/>
                    </a:ext>
                  </a:extLst>
                </a:gridCol>
                <a:gridCol w="1372259">
                  <a:extLst>
                    <a:ext uri="{9D8B030D-6E8A-4147-A177-3AD203B41FA5}">
                      <a16:colId xmlns:a16="http://schemas.microsoft.com/office/drawing/2014/main" val="1423247657"/>
                    </a:ext>
                  </a:extLst>
                </a:gridCol>
                <a:gridCol w="1372259">
                  <a:extLst>
                    <a:ext uri="{9D8B030D-6E8A-4147-A177-3AD203B41FA5}">
                      <a16:colId xmlns:a16="http://schemas.microsoft.com/office/drawing/2014/main" val="553267946"/>
                    </a:ext>
                  </a:extLst>
                </a:gridCol>
              </a:tblGrid>
              <a:tr h="5515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uk-U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uk-U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0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0251" y="-126042"/>
            <a:ext cx="10515600" cy="1325563"/>
          </a:xfrm>
        </p:spPr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Застосування жадібного алгоритму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6" y="1719827"/>
            <a:ext cx="1178142" cy="1178142"/>
          </a:xfr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138720" y="2043241"/>
            <a:ext cx="563418" cy="23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161558" y="2397655"/>
            <a:ext cx="563418" cy="125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1800" y="1835590"/>
            <a:ext cx="180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2724976" y="2367622"/>
            <a:ext cx="15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uk-UA" dirty="0"/>
          </a:p>
        </p:txBody>
      </p:sp>
      <p:graphicFrame>
        <p:nvGraphicFramePr>
          <p:cNvPr id="1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642749"/>
              </p:ext>
            </p:extLst>
          </p:nvPr>
        </p:nvGraphicFramePr>
        <p:xfrm>
          <a:off x="5310912" y="1785603"/>
          <a:ext cx="6487088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10886">
                  <a:extLst>
                    <a:ext uri="{9D8B030D-6E8A-4147-A177-3AD203B41FA5}">
                      <a16:colId xmlns:a16="http://schemas.microsoft.com/office/drawing/2014/main" val="1180115233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988581704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622856623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4194484178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38099070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2842595581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1357166297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516117151"/>
                    </a:ext>
                  </a:extLst>
                </a:gridCol>
              </a:tblGrid>
              <a:tr h="303194"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С</a:t>
                      </a:r>
                      <a:r>
                        <a:rPr lang="en-US" sz="1400" b="1" dirty="0" err="1" smtClean="0"/>
                        <a:t>argo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4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5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6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7</a:t>
                      </a:r>
                      <a:endParaRPr lang="uk-UA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64153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Distance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0418"/>
                  </a:ext>
                </a:extLst>
              </a:tr>
              <a:tr h="3031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31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81846"/>
              </p:ext>
            </p:extLst>
          </p:nvPr>
        </p:nvGraphicFramePr>
        <p:xfrm>
          <a:off x="5310912" y="2955318"/>
          <a:ext cx="6487088" cy="5867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0886">
                  <a:extLst>
                    <a:ext uri="{9D8B030D-6E8A-4147-A177-3AD203B41FA5}">
                      <a16:colId xmlns:a16="http://schemas.microsoft.com/office/drawing/2014/main" val="286081461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3860823559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3959953543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606836481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230766169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4178184277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4176510789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1930294631"/>
                    </a:ext>
                  </a:extLst>
                </a:gridCol>
              </a:tblGrid>
              <a:tr h="55183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Weight/</a:t>
                      </a:r>
                    </a:p>
                    <a:p>
                      <a:pPr algn="ctr"/>
                      <a:r>
                        <a:rPr lang="en-US" sz="1100" b="0" dirty="0" smtClean="0"/>
                        <a:t>distance</a:t>
                      </a:r>
                    </a:p>
                    <a:p>
                      <a:pPr algn="ctr"/>
                      <a:endParaRPr lang="uk-U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0.2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0.6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0.3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1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0.17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0.2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0.3</a:t>
                      </a:r>
                      <a:endParaRPr lang="uk-UA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82651"/>
                  </a:ext>
                </a:extLst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8796623" y="2998826"/>
            <a:ext cx="357942" cy="25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21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172468"/>
              </p:ext>
            </p:extLst>
          </p:nvPr>
        </p:nvGraphicFramePr>
        <p:xfrm>
          <a:off x="228347" y="3955728"/>
          <a:ext cx="5676202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10886">
                  <a:extLst>
                    <a:ext uri="{9D8B030D-6E8A-4147-A177-3AD203B41FA5}">
                      <a16:colId xmlns:a16="http://schemas.microsoft.com/office/drawing/2014/main" val="1180115233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988581704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622856623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4194484178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2842595581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1357166297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516117151"/>
                    </a:ext>
                  </a:extLst>
                </a:gridCol>
              </a:tblGrid>
              <a:tr h="295249"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С</a:t>
                      </a:r>
                      <a:r>
                        <a:rPr lang="en-US" sz="1400" b="1" dirty="0" err="1" smtClean="0"/>
                        <a:t>argo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2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3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5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6</a:t>
                      </a:r>
                      <a:endParaRPr lang="uk-UA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7</a:t>
                      </a:r>
                      <a:endParaRPr lang="uk-UA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64153"/>
                  </a:ext>
                </a:extLst>
              </a:tr>
              <a:tr h="2952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Distance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0418"/>
                  </a:ext>
                </a:extLst>
              </a:tr>
              <a:tr h="2952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31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764087"/>
              </p:ext>
            </p:extLst>
          </p:nvPr>
        </p:nvGraphicFramePr>
        <p:xfrm>
          <a:off x="228347" y="5123576"/>
          <a:ext cx="5676202" cy="5867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0886">
                  <a:extLst>
                    <a:ext uri="{9D8B030D-6E8A-4147-A177-3AD203B41FA5}">
                      <a16:colId xmlns:a16="http://schemas.microsoft.com/office/drawing/2014/main" val="286081461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3860823559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3959953543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606836481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4176510789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1930294631"/>
                    </a:ext>
                  </a:extLst>
                </a:gridCol>
                <a:gridCol w="810886">
                  <a:extLst>
                    <a:ext uri="{9D8B030D-6E8A-4147-A177-3AD203B41FA5}">
                      <a16:colId xmlns:a16="http://schemas.microsoft.com/office/drawing/2014/main" val="3563136357"/>
                    </a:ext>
                  </a:extLst>
                </a:gridCol>
              </a:tblGrid>
              <a:tr h="55183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Weight/</a:t>
                      </a:r>
                    </a:p>
                    <a:p>
                      <a:pPr algn="ctr"/>
                      <a:r>
                        <a:rPr lang="en-US" sz="1100" b="0" dirty="0" smtClean="0"/>
                        <a:t>distance</a:t>
                      </a:r>
                    </a:p>
                    <a:p>
                      <a:pPr algn="ctr"/>
                      <a:endParaRPr lang="uk-UA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0.5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0.5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2.5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0.8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0.57</a:t>
                      </a:r>
                      <a:endParaRPr lang="uk-UA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0.3</a:t>
                      </a:r>
                      <a:endParaRPr lang="uk-UA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82651"/>
                  </a:ext>
                </a:extLst>
              </a:tr>
            </a:tbl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2887477" y="5161477"/>
            <a:ext cx="357942" cy="25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8430576" y="5778285"/>
            <a:ext cx="694311" cy="40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24887" y="5508278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uk-UA" dirty="0">
              <a:solidFill>
                <a:srgbClr val="FF0000"/>
              </a:solidFill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 flipV="1">
            <a:off x="9415832" y="5229446"/>
            <a:ext cx="694311" cy="40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10110143" y="49888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uk-UA" dirty="0">
              <a:solidFill>
                <a:srgbClr val="FF0000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V="1">
            <a:off x="10411829" y="4704167"/>
            <a:ext cx="694311" cy="40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06140" y="4390769"/>
            <a:ext cx="85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uk-UA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13" y="5191545"/>
            <a:ext cx="1094197" cy="76675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678241" y="6086690"/>
            <a:ext cx="75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endParaRPr lang="uk-UA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Прямая со стрелкой 42"/>
          <p:cNvCxnSpPr>
            <a:endCxn id="21" idx="3"/>
          </p:cNvCxnSpPr>
          <p:nvPr/>
        </p:nvCxnSpPr>
        <p:spPr>
          <a:xfrm flipH="1">
            <a:off x="5904549" y="3535121"/>
            <a:ext cx="3071045" cy="877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29873" y="5853803"/>
            <a:ext cx="369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(4, </a:t>
            </a:r>
            <a:r>
              <a:rPr lang="en-US" sz="2400" b="1" dirty="0"/>
              <a:t>3</a:t>
            </a:r>
            <a:r>
              <a:rPr lang="en-US" sz="2400" b="1" dirty="0" smtClean="0"/>
              <a:t> …)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21678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181</Words>
  <Application>Microsoft Office PowerPoint</Application>
  <PresentationFormat>Широкоэкранный</PresentationFormat>
  <Paragraphs>117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Моделювання роботи дрона в сфері доставки</vt:lpstr>
      <vt:lpstr>Використання дронів </vt:lpstr>
      <vt:lpstr>Презентация PowerPoint</vt:lpstr>
      <vt:lpstr>Задача про рюкзак</vt:lpstr>
      <vt:lpstr>Жадібний алгоритм</vt:lpstr>
      <vt:lpstr>Застосування жадібного алгоритму</vt:lpstr>
    </vt:vector>
  </TitlesOfParts>
  <Company>Nikolaev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роботи дрона в сфері доставки</dc:title>
  <dc:creator>admin</dc:creator>
  <cp:lastModifiedBy>admin</cp:lastModifiedBy>
  <cp:revision>26</cp:revision>
  <dcterms:created xsi:type="dcterms:W3CDTF">2023-01-05T09:36:35Z</dcterms:created>
  <dcterms:modified xsi:type="dcterms:W3CDTF">2023-01-10T11:55:31Z</dcterms:modified>
</cp:coreProperties>
</file>