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77" r:id="rId5"/>
    <p:sldId id="278" r:id="rId6"/>
    <p:sldId id="279" r:id="rId7"/>
    <p:sldId id="280" r:id="rId8"/>
    <p:sldId id="269" r:id="rId9"/>
    <p:sldId id="270" r:id="rId10"/>
    <p:sldId id="288" r:id="rId11"/>
    <p:sldId id="282" r:id="rId12"/>
    <p:sldId id="283" r:id="rId13"/>
    <p:sldId id="271" r:id="rId14"/>
    <p:sldId id="272" r:id="rId15"/>
    <p:sldId id="284" r:id="rId16"/>
    <p:sldId id="285" r:id="rId17"/>
    <p:sldId id="276" r:id="rId18"/>
    <p:sldId id="275" r:id="rId19"/>
    <p:sldId id="26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hokan Mandal" initials="KM" lastIdx="1" clrIdx="0">
    <p:extLst>
      <p:ext uri="{19B8F6BF-5375-455C-9EA6-DF929625EA0E}">
        <p15:presenceInfo xmlns:p15="http://schemas.microsoft.com/office/powerpoint/2012/main" userId="Khokan Manda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notesMaster" Target="notesMasters/notesMaster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20A08-9DC8-44C2-BB3F-139032F5D09A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39B10-CB9C-4F4F-8204-B057EDA779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6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8E7A97-FE07-4968-956E-9D91E784EF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50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2933-9023-438A-8314-FDBDC323B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8F725-CF78-4A96-A142-EE1A432427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19E3-12C0-489E-94B4-FCE39CF17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8153-A8E7-4546-BCE8-81F1FC73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78F08-50A4-4B04-9855-573CB172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9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A6E1-F765-49E2-A9B8-4D0A3239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C2713-043F-4C45-8961-6590D353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0FAE-838F-4BE7-A0E0-5568F82EE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F4CA-FEB4-45D8-B499-7F2AFB7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A574-ECDD-4EF4-88EF-C6704D3A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31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9838B5-3589-4D00-A934-144E16950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1E7D2A-0FB7-4E71-BBF3-F889A809B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3B80F-0D46-4CDA-AB1F-6AD85379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B0058-2877-47E0-AF2D-145FF1804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E002-3CFB-40A6-80B2-7281749A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3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70840-947E-4D70-868B-657502588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36E18-5C94-40B6-9555-B5625BF4E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FEC9A-6919-4462-9F1D-67C5859E1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60CAC-6AB4-4C58-AD7D-FEAB8181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F5C88-9427-4D36-A0DA-A58FFEE4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92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705A6-F1C1-4351-A9A1-6C128575D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2E742-EA76-455B-A365-E3367BFE3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BD58B-4325-4365-95E7-CA78AAA8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64A1A-4713-4991-A151-A63492D57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89010-D00D-47D4-99FE-152FCC2A4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0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795D-7B93-4B95-AB77-AF74EC44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9E0AE-5A98-4A4C-B613-DA4880D81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5884D-DBB6-4F73-8FC5-FA2E4120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D5B5-6C87-4F25-95DA-7A5ECFFB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B22940-FF81-4705-877C-92CE0321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783C-527F-4055-BC74-2C2C4C16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2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7C8B-EEDC-42C4-B700-15FC44ED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80739-43B0-4610-A2DA-314FB27B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CA4F6-6515-43A1-BDBF-75298A8A9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E9414-86E5-4A89-9799-9EC25C8595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81857A-60B8-4F83-BDE4-8418E98A4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E8190F-A5AE-49DD-A763-E233B01D1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459AB-99F4-4112-BD84-5F548E08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6742E1-DDE2-46AE-8705-CA1B636C9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78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774-F0CF-47F8-95A4-3EB46E66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FC3C5-57F0-4332-B0A7-7753A9C2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9812A-EFAA-4245-A7BE-B2FAD25D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9A56F-3B34-41C9-97B4-C8A91579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19A10F-968D-4346-99B2-35548AE9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81F88-9074-4D41-A73A-CD81F198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C38B0-BA17-4B55-B30A-DD2AC507C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2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C01F-25C1-4752-AD94-EB14EC7F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F645A-BE55-4A17-A114-E005B5C66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0958E-1050-46BA-9D5C-6A8DED88D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0168C-487E-43F0-AD3C-6FF1F6EE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D0E0C-5423-4FFA-A0B1-75BD4002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C3B26-101E-462B-AC8C-3BB686BE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7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48B1-8FB4-4B4D-84F5-9F3A91725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15E33C-1B41-4A2C-B1F3-00273314E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1E627-5EB2-4632-BD86-861A895A6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14859-B95A-4052-B0E7-6D2BCE6B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88D1BC-1313-4532-9E94-B9477852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8F564-C53B-43E3-9DA8-F382D947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078E7-7B11-42C1-B585-CB30D590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58274-C813-4708-8372-48779A824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03D3E-EE53-4C6F-B533-00B091965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ADF99-2742-4FB0-8AEB-2919FF3033E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58D4B-6143-4C7E-AC5B-60DB854B39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3AC1-1889-423A-BBCC-66618344B1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3B727C-058F-452B-9C95-FF6DC8F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6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microsoft.com/office/2007/relationships/hdphoto" Target="../media/hdphoto1.wdp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microsoft.com/office/2007/relationships/hdphoto" Target="../media/hdphoto2.wdp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Relationship Id="rId4" Type="http://schemas.microsoft.com/office/2007/relationships/hdphoto" Target="../media/hdphoto3.wdp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3C207-302C-40CA-A1C0-AEAC7AD48072}"/>
              </a:ext>
            </a:extLst>
          </p:cNvPr>
          <p:cNvGrpSpPr/>
          <p:nvPr/>
        </p:nvGrpSpPr>
        <p:grpSpPr>
          <a:xfrm>
            <a:off x="0" y="-164820"/>
            <a:ext cx="12438337" cy="7187639"/>
            <a:chOff x="-14333" y="-187627"/>
            <a:chExt cx="12438337" cy="718763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6D16AA0-8209-410B-81C2-941B082DC96A}"/>
                </a:ext>
              </a:extLst>
            </p:cNvPr>
            <p:cNvSpPr/>
            <p:nvPr/>
          </p:nvSpPr>
          <p:spPr>
            <a:xfrm>
              <a:off x="-14333" y="-50493"/>
              <a:ext cx="7472518" cy="705050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D8B0BCC-DF81-40F7-8DB8-32F3CF441FB4}"/>
                </a:ext>
              </a:extLst>
            </p:cNvPr>
            <p:cNvGrpSpPr/>
            <p:nvPr/>
          </p:nvGrpSpPr>
          <p:grpSpPr>
            <a:xfrm>
              <a:off x="7299799" y="-187627"/>
              <a:ext cx="5124205" cy="7136107"/>
              <a:chOff x="7299799" y="75263"/>
              <a:chExt cx="5124205" cy="7136107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57EE545-B70D-4787-9D37-D82BE5D3F8DA}"/>
                  </a:ext>
                </a:extLst>
              </p:cNvPr>
              <p:cNvSpPr/>
              <p:nvPr/>
            </p:nvSpPr>
            <p:spPr>
              <a:xfrm>
                <a:off x="7299799" y="75263"/>
                <a:ext cx="5124205" cy="71361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" name="Picture 4" descr="A yellow and black logo&#10;&#10;AI-generated content may be incorrect.">
                <a:extLst>
                  <a:ext uri="{FF2B5EF4-FFF2-40B4-BE49-F238E27FC236}">
                    <a16:creationId xmlns:a16="http://schemas.microsoft.com/office/drawing/2014/main" id="{4A60DF98-B65D-7364-37C3-55E2EA0BB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/>
                        </a14:imgEffect>
                        <a14:imgEffect>
                          <a14:brightnessContrast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667488" y="2359064"/>
                <a:ext cx="2547213" cy="254721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F687CC-A6CE-42D8-89C9-FADEE0262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2966" y="2782914"/>
            <a:ext cx="5668837" cy="879811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accent4"/>
                </a:solidFill>
                <a:latin typeface="Georgia Pro"/>
                <a:ea typeface="Calibri Light"/>
                <a:cs typeface="Calibri Light"/>
              </a:rPr>
              <a:t>Assistive Tech. Update</a:t>
            </a:r>
            <a:endParaRPr lang="en-US" sz="4800" dirty="0">
              <a:solidFill>
                <a:schemeClr val="accent4"/>
              </a:solidFill>
              <a:latin typeface="Georgia Pro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808F0-19AE-A18A-3555-A83262CDE306}"/>
              </a:ext>
            </a:extLst>
          </p:cNvPr>
          <p:cNvSpPr txBox="1">
            <a:spLocks/>
          </p:cNvSpPr>
          <p:nvPr/>
        </p:nvSpPr>
        <p:spPr>
          <a:xfrm>
            <a:off x="962966" y="3775036"/>
            <a:ext cx="7107466" cy="47637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solidFill>
                  <a:schemeClr val="accent4"/>
                </a:solidFill>
                <a:latin typeface="Calibri Light"/>
                <a:ea typeface="Calibri Light"/>
                <a:cs typeface="Calibri Light"/>
              </a:rPr>
              <a:t>States: WB, TR, ML</a:t>
            </a:r>
            <a:endParaRPr lang="en-US" sz="4800" dirty="0">
              <a:solidFill>
                <a:schemeClr val="accent4"/>
              </a:solidFill>
              <a:latin typeface="Georgia Pro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240299A-5F3C-4A0A-B015-613DFAA244E6}"/>
              </a:ext>
            </a:extLst>
          </p:cNvPr>
          <p:cNvSpPr txBox="1">
            <a:spLocks/>
          </p:cNvSpPr>
          <p:nvPr/>
        </p:nvSpPr>
        <p:spPr>
          <a:xfrm>
            <a:off x="962966" y="5816439"/>
            <a:ext cx="3413985" cy="323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chemeClr val="accent4"/>
                </a:solidFill>
                <a:latin typeface="+mj-lt"/>
              </a:rPr>
              <a:t>Speaker: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2061-EE8F-4BDE-988A-F20CEFEA34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966" y="6257728"/>
            <a:ext cx="3413985" cy="3238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accent4"/>
                </a:solidFill>
                <a:latin typeface="+mj-lt"/>
              </a:rPr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25839769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IRIS </a:t>
                </a:r>
                <a:r>
                  <a:rPr lang="en-US" sz="3200" dirty="0">
                    <a:latin typeface="+mj-lt"/>
                  </a:rPr>
                  <a:t>Content Usage: Type &amp; Quantity Dashboard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9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31293FB-7F51-441E-BDC9-E8EA321112E3}"/>
              </a:ext>
            </a:extLst>
          </p:cNvPr>
          <p:cNvGrpSpPr/>
          <p:nvPr/>
        </p:nvGrpSpPr>
        <p:grpSpPr>
          <a:xfrm>
            <a:off x="823684" y="2713518"/>
            <a:ext cx="10544631" cy="414254"/>
            <a:chOff x="798794" y="1795269"/>
            <a:chExt cx="10544631" cy="4142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9A848B-1083-44DF-BA8B-11C696130110}"/>
                </a:ext>
              </a:extLst>
            </p:cNvPr>
            <p:cNvSpPr txBox="1"/>
            <p:nvPr/>
          </p:nvSpPr>
          <p:spPr>
            <a:xfrm>
              <a:off x="798794" y="1795269"/>
              <a:ext cx="4269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May Month vs Total Till Date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5D22749-2B9C-4172-AF61-9EB9C6D59039}"/>
                </a:ext>
              </a:extLst>
            </p:cNvPr>
            <p:cNvCxnSpPr/>
            <p:nvPr/>
          </p:nvCxnSpPr>
          <p:spPr>
            <a:xfrm>
              <a:off x="823685" y="2209523"/>
              <a:ext cx="1051974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7ED9EF-A694-4F96-989F-13E11E044ECD}"/>
              </a:ext>
            </a:extLst>
          </p:cNvPr>
          <p:cNvGrpSpPr/>
          <p:nvPr/>
        </p:nvGrpSpPr>
        <p:grpSpPr>
          <a:xfrm>
            <a:off x="823685" y="1829962"/>
            <a:ext cx="10544630" cy="712740"/>
            <a:chOff x="797349" y="1196336"/>
            <a:chExt cx="10544630" cy="69072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C402DC0-4BAF-4622-9AA6-CD186B8BBCAF}"/>
                </a:ext>
              </a:extLst>
            </p:cNvPr>
            <p:cNvSpPr/>
            <p:nvPr/>
          </p:nvSpPr>
          <p:spPr>
            <a:xfrm>
              <a:off x="797349" y="1215271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245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99465CEB-D700-45C2-9BA3-CEE18893D528}"/>
                </a:ext>
              </a:extLst>
            </p:cNvPr>
            <p:cNvSpPr/>
            <p:nvPr/>
          </p:nvSpPr>
          <p:spPr>
            <a:xfrm>
              <a:off x="3497688" y="1219699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244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D1FBB3D-3A5E-4421-A5BD-0D97327E7393}"/>
                </a:ext>
              </a:extLst>
            </p:cNvPr>
            <p:cNvSpPr/>
            <p:nvPr/>
          </p:nvSpPr>
          <p:spPr>
            <a:xfrm>
              <a:off x="6191400" y="1196336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335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9B47E48-FD46-41D3-88D6-BE798509F46F}"/>
                </a:ext>
              </a:extLst>
            </p:cNvPr>
            <p:cNvSpPr/>
            <p:nvPr/>
          </p:nvSpPr>
          <p:spPr>
            <a:xfrm>
              <a:off x="8884007" y="1219699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434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9DA57D6-4443-4C51-AE13-03B55966E4E1}"/>
              </a:ext>
            </a:extLst>
          </p:cNvPr>
          <p:cNvGrpSpPr/>
          <p:nvPr/>
        </p:nvGrpSpPr>
        <p:grpSpPr>
          <a:xfrm>
            <a:off x="823685" y="710110"/>
            <a:ext cx="10519740" cy="554835"/>
            <a:chOff x="823685" y="710110"/>
            <a:chExt cx="10519740" cy="55483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B3B91A9-0098-4873-9038-DB8E4076E9EA}"/>
                </a:ext>
              </a:extLst>
            </p:cNvPr>
            <p:cNvSpPr/>
            <p:nvPr/>
          </p:nvSpPr>
          <p:spPr>
            <a:xfrm>
              <a:off x="823685" y="719754"/>
              <a:ext cx="2457972" cy="545191"/>
            </a:xfrm>
            <a:prstGeom prst="roundRect">
              <a:avLst>
                <a:gd name="adj" fmla="val 76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VE S</a:t>
              </a:r>
              <a:r>
                <a:rPr lang="en-GB" sz="2000" dirty="0" err="1">
                  <a:latin typeface="Georgia" panose="02040502050405020303" pitchFamily="18" charset="0"/>
                </a:rPr>
                <a:t>cience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E8307B8-9D9B-4CBC-BAD7-E013E0C4237F}"/>
                </a:ext>
              </a:extLst>
            </p:cNvPr>
            <p:cNvSpPr/>
            <p:nvPr/>
          </p:nvSpPr>
          <p:spPr>
            <a:xfrm>
              <a:off x="3510941" y="714932"/>
              <a:ext cx="2457972" cy="545191"/>
            </a:xfrm>
            <a:prstGeom prst="roundRect">
              <a:avLst>
                <a:gd name="adj" fmla="val 765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latin typeface="Georgia" panose="02040502050405020303" pitchFamily="18" charset="0"/>
                </a:rPr>
                <a:t>VE Math</a:t>
              </a:r>
              <a:endParaRPr lang="en-US" sz="2000" dirty="0">
                <a:latin typeface="Georgia" panose="02040502050405020303" pitchFamily="18" charset="0"/>
              </a:endParaRP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0605103-5593-4C8B-94B6-A3D8D2960353}"/>
                </a:ext>
              </a:extLst>
            </p:cNvPr>
            <p:cNvSpPr/>
            <p:nvPr/>
          </p:nvSpPr>
          <p:spPr>
            <a:xfrm>
              <a:off x="6198197" y="710110"/>
              <a:ext cx="2457972" cy="545191"/>
            </a:xfrm>
            <a:prstGeom prst="roundRect">
              <a:avLst>
                <a:gd name="adj" fmla="val 76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Text Book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54EF543E-D41F-413B-94C2-EDF3898C712A}"/>
                </a:ext>
              </a:extLst>
            </p:cNvPr>
            <p:cNvSpPr/>
            <p:nvPr/>
          </p:nvSpPr>
          <p:spPr>
            <a:xfrm>
              <a:off x="8885453" y="715294"/>
              <a:ext cx="2457972" cy="535185"/>
            </a:xfrm>
            <a:prstGeom prst="roundRect">
              <a:avLst>
                <a:gd name="adj" fmla="val 7654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Others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0EFD3CB-A00A-4908-BB47-A3C3788D4F9F}"/>
              </a:ext>
            </a:extLst>
          </p:cNvPr>
          <p:cNvGrpSpPr/>
          <p:nvPr/>
        </p:nvGrpSpPr>
        <p:grpSpPr>
          <a:xfrm>
            <a:off x="823684" y="1319432"/>
            <a:ext cx="10544631" cy="418086"/>
            <a:chOff x="823684" y="1348007"/>
            <a:chExt cx="10544631" cy="41808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7970B08-A1D7-41C6-B8D8-871374F26496}"/>
                </a:ext>
              </a:extLst>
            </p:cNvPr>
            <p:cNvSpPr txBox="1"/>
            <p:nvPr/>
          </p:nvSpPr>
          <p:spPr>
            <a:xfrm>
              <a:off x="823684" y="1348007"/>
              <a:ext cx="333874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All States Total Till Date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3FF5F16-8A4A-40E6-BCF7-5399AE0FD5A6}"/>
                </a:ext>
              </a:extLst>
            </p:cNvPr>
            <p:cNvCxnSpPr/>
            <p:nvPr/>
          </p:nvCxnSpPr>
          <p:spPr>
            <a:xfrm>
              <a:off x="848575" y="1766093"/>
              <a:ext cx="1051974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59941BF-F9EF-4993-B27C-FB0AD1CC9C9D}"/>
              </a:ext>
            </a:extLst>
          </p:cNvPr>
          <p:cNvGrpSpPr/>
          <p:nvPr/>
        </p:nvGrpSpPr>
        <p:grpSpPr>
          <a:xfrm>
            <a:off x="823685" y="3289852"/>
            <a:ext cx="2457972" cy="3240802"/>
            <a:chOff x="823685" y="3289852"/>
            <a:chExt cx="2457972" cy="32408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EB5844-E9D5-4D01-8E0C-E907667F21C0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1C7B954-839B-4ACC-96D7-0E058A8095AA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74849"/>
              <a:chOff x="933803" y="3525861"/>
              <a:chExt cx="2218936" cy="2774849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8A7BB4CE-2AA3-4A61-A8D9-2D12CCFC3409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93564"/>
                <a:chOff x="938359" y="3525861"/>
                <a:chExt cx="2200136" cy="593564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6BB15819-ABA1-4DC1-9168-DAF9E423F8FE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021D2D41-55C0-4AEB-BE47-8652F89F7975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39DE9F5-BC8F-447E-8935-FE43997CF5D6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44A335D-B7BE-4572-A4F5-FCB000640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81A5B4EC-2FDF-4E71-A69A-FEC9D4BC29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B86A4834-0A37-4F19-A985-E5582EE8EA6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21207A8-0F89-45AC-AD8F-7046B48DE1D0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93564"/>
                <a:chOff x="938359" y="3525861"/>
                <a:chExt cx="2200136" cy="593564"/>
              </a:xfrm>
            </p:grpSpPr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EB8CB30F-AADD-4E0B-9AC1-A87D5429BC97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0D341D2B-16FB-43F7-B748-CEAF49627D63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993E0664-EACB-47ED-96C7-CA9A695B064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190" name="Rectangle: Rounded Corners 189">
                      <a:extLst>
                        <a:ext uri="{FF2B5EF4-FFF2-40B4-BE49-F238E27FC236}">
                          <a16:creationId xmlns:a16="http://schemas.microsoft.com/office/drawing/2014/main" id="{EABAD991-504D-4DC2-89BD-A101461C6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5137151E-1A65-411F-A34E-EF76E48F47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TR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72D825E3-F2D3-4E8D-A7F9-082C69571FC8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TR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5AF5798-DCA2-486F-B2E3-337E2461E966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93564"/>
                <a:chOff x="938359" y="3525861"/>
                <a:chExt cx="2200136" cy="593564"/>
              </a:xfrm>
            </p:grpSpPr>
            <p:sp>
              <p:nvSpPr>
                <p:cNvPr id="193" name="Rectangle: Rounded Corners 192">
                  <a:extLst>
                    <a:ext uri="{FF2B5EF4-FFF2-40B4-BE49-F238E27FC236}">
                      <a16:creationId xmlns:a16="http://schemas.microsoft.com/office/drawing/2014/main" id="{4E34BDC7-DC7C-4147-8BCD-F42C781DE54E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44BE4E1-724C-47C4-AEE1-7FBA9E0F1969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D0B2F7E6-89BE-4644-8B72-FEB5AA87897B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197" name="Rectangle: Rounded Corners 196">
                      <a:extLst>
                        <a:ext uri="{FF2B5EF4-FFF2-40B4-BE49-F238E27FC236}">
                          <a16:creationId xmlns:a16="http://schemas.microsoft.com/office/drawing/2014/main" id="{AC23C6AE-AC49-40EC-917F-D6DD1E797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0D77527-F8C5-447E-AD81-07CBB08E34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ML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67601078-ADFD-4799-955E-53343A12DA5C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ML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F591E8F-5E1D-4205-8A12-B64D483FAF6B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93564"/>
                <a:chOff x="938359" y="3525861"/>
                <a:chExt cx="2200136" cy="593564"/>
              </a:xfrm>
            </p:grpSpPr>
            <p:sp>
              <p:nvSpPr>
                <p:cNvPr id="200" name="Rectangle: Rounded Corners 199">
                  <a:extLst>
                    <a:ext uri="{FF2B5EF4-FFF2-40B4-BE49-F238E27FC236}">
                      <a16:creationId xmlns:a16="http://schemas.microsoft.com/office/drawing/2014/main" id="{D772A074-FAEB-4A33-A703-6631BA1F7D25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5AE65E91-1D88-4F63-9145-7BCA38CD0AD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E685EBE-DB76-4BDB-AF9E-A85E3A6DB75B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04" name="Rectangle: Rounded Corners 203">
                      <a:extLst>
                        <a:ext uri="{FF2B5EF4-FFF2-40B4-BE49-F238E27FC236}">
                          <a16:creationId xmlns:a16="http://schemas.microsoft.com/office/drawing/2014/main" id="{390D727E-28C4-49D2-82C7-6A79A9583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3C29CC8D-1DAB-4104-AB98-E6103BD84F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AR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4E6ED19A-3961-4458-8CBC-EA4215F39D9C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AR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11CE55D-1FBD-4C59-8A2A-BEF2D1536206}"/>
              </a:ext>
            </a:extLst>
          </p:cNvPr>
          <p:cNvGrpSpPr/>
          <p:nvPr/>
        </p:nvGrpSpPr>
        <p:grpSpPr>
          <a:xfrm>
            <a:off x="3504852" y="3286247"/>
            <a:ext cx="2457972" cy="3240802"/>
            <a:chOff x="823685" y="3289852"/>
            <a:chExt cx="2457972" cy="324080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2C6657C-99E3-4A74-A958-82A71DDB8BF8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51F3A46-7398-4055-BB27-B643494F8A33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41333"/>
              <a:chOff x="933803" y="3525861"/>
              <a:chExt cx="2218936" cy="274133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E0384EF-6B0B-465D-89C6-4E285E5A2905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33" name="Rectangle: Rounded Corners 232">
                  <a:extLst>
                    <a:ext uri="{FF2B5EF4-FFF2-40B4-BE49-F238E27FC236}">
                      <a16:creationId xmlns:a16="http://schemas.microsoft.com/office/drawing/2014/main" id="{2481D837-AB26-4D7E-925D-C88FA6AD63FF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34C30CF7-DD71-4CB3-9859-6040DE87BB7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55A2F7FC-3957-4300-8230-308108B112C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37" name="Rectangle: Rounded Corners 236">
                      <a:extLst>
                        <a:ext uri="{FF2B5EF4-FFF2-40B4-BE49-F238E27FC236}">
                          <a16:creationId xmlns:a16="http://schemas.microsoft.com/office/drawing/2014/main" id="{A51535BE-CD2D-45BC-9A05-C2A585A17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B69D62B3-9A31-4298-AFB8-7AAA2F60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4AECAA69-5802-4B74-A195-067CFE6F9A3E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ACF955C-CD0A-4400-8980-B7F571B88142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27" name="Rectangle: Rounded Corners 226">
                  <a:extLst>
                    <a:ext uri="{FF2B5EF4-FFF2-40B4-BE49-F238E27FC236}">
                      <a16:creationId xmlns:a16="http://schemas.microsoft.com/office/drawing/2014/main" id="{D2C3B2C7-425C-470C-91B1-A51F081E382E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CB6DCAE0-3576-4930-BC67-D2131BC4FDCB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B227533C-A68A-402B-9D36-7930D37538E1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31" name="Rectangle: Rounded Corners 230">
                      <a:extLst>
                        <a:ext uri="{FF2B5EF4-FFF2-40B4-BE49-F238E27FC236}">
                          <a16:creationId xmlns:a16="http://schemas.microsoft.com/office/drawing/2014/main" id="{A6093D07-B1EB-43CA-8853-1AB2BBD9B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6999314F-3B6A-4157-B8FA-5D5EB21EC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72E57431-630C-40AF-B23F-6F55EF8F8115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85C2DFA-7FF7-44C6-A92F-30E69CB0B49E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5F02BD0C-318C-4D66-A2FD-58463B80B2F3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B9C7E586-A72F-4194-925B-E94E7C725DA7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E7FD3233-F668-4172-A6D5-34D40B916951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25" name="Rectangle: Rounded Corners 224">
                      <a:extLst>
                        <a:ext uri="{FF2B5EF4-FFF2-40B4-BE49-F238E27FC236}">
                          <a16:creationId xmlns:a16="http://schemas.microsoft.com/office/drawing/2014/main" id="{0BF53917-CD53-40A1-91CC-B735E290C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E0BDBF5B-55BB-4652-B406-2877CFBF76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DC7CABD5-516F-4545-81BE-EF4037B48747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BBCBE59-B6DB-4C32-8D92-4AAFC78212DE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CD14E6CF-1C0D-4773-9F09-9797C3E098F7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3AE7090C-0118-4639-9785-8C68B902BAE1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389B842D-0DD3-40A8-BA19-3E4E824CB7F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19" name="Rectangle: Rounded Corners 218">
                      <a:extLst>
                        <a:ext uri="{FF2B5EF4-FFF2-40B4-BE49-F238E27FC236}">
                          <a16:creationId xmlns:a16="http://schemas.microsoft.com/office/drawing/2014/main" id="{1FB8E24F-DA14-4C8E-B53A-8B47B1779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1BE201D3-086C-493A-B40B-D361EE14B7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26C9F1F3-DE7E-49FF-AA58-8DFD3A1F6534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CC2B9CA-A290-48A6-A05A-8F4017843105}"/>
              </a:ext>
            </a:extLst>
          </p:cNvPr>
          <p:cNvGrpSpPr/>
          <p:nvPr/>
        </p:nvGrpSpPr>
        <p:grpSpPr>
          <a:xfrm>
            <a:off x="6186019" y="3288050"/>
            <a:ext cx="2457972" cy="3240802"/>
            <a:chOff x="823685" y="3289852"/>
            <a:chExt cx="2457972" cy="3240802"/>
          </a:xfrm>
        </p:grpSpPr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096FB622-572B-4131-A03A-8366A483C36C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2F880F6-60A5-46AA-A211-55FEA005DB97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41333"/>
              <a:chOff x="933803" y="3525861"/>
              <a:chExt cx="2218936" cy="274133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A1AD024-86BB-42C2-82D0-04028B6367B1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B17711D-246B-481F-A136-26CA78E911E4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7B14D56F-5C82-4326-9C6D-13692A67E1AF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AE40CD1E-F95E-4AF2-9FCE-F5531088FDA9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68" name="Rectangle: Rounded Corners 267">
                      <a:extLst>
                        <a:ext uri="{FF2B5EF4-FFF2-40B4-BE49-F238E27FC236}">
                          <a16:creationId xmlns:a16="http://schemas.microsoft.com/office/drawing/2014/main" id="{074B28C0-13E2-40DE-95CC-0C1254ADE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A9E1E3CB-7530-42DE-BAC6-C3037D28D3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F94402E3-1D85-43D3-AAED-20BAD9E2FF08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EFE45405-501B-445D-B881-59AAC1EDFEBE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58" name="Rectangle: Rounded Corners 257">
                  <a:extLst>
                    <a:ext uri="{FF2B5EF4-FFF2-40B4-BE49-F238E27FC236}">
                      <a16:creationId xmlns:a16="http://schemas.microsoft.com/office/drawing/2014/main" id="{D2A8FF2A-3ADA-49DE-A834-492F1AC730F2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3956977-3F43-4544-8795-9C5410321ED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5A7CD03-2441-4AB5-86B2-610AD51B8D8F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62" name="Rectangle: Rounded Corners 261">
                      <a:extLst>
                        <a:ext uri="{FF2B5EF4-FFF2-40B4-BE49-F238E27FC236}">
                          <a16:creationId xmlns:a16="http://schemas.microsoft.com/office/drawing/2014/main" id="{ECAA9F94-AD64-42CC-9A0C-FB3EBB32F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2F41B8F-AED7-4351-9CF2-70FBA205ED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2BA99604-70DD-4374-8239-C0DC44C5515E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088ADC6D-C85E-443B-A84F-AA771BCFFD12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52" name="Rectangle: Rounded Corners 251">
                  <a:extLst>
                    <a:ext uri="{FF2B5EF4-FFF2-40B4-BE49-F238E27FC236}">
                      <a16:creationId xmlns:a16="http://schemas.microsoft.com/office/drawing/2014/main" id="{E71734B3-DBE5-4000-8A3C-42D05BC7DFA9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350814A6-D609-4332-8E41-7739D84BD205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54" name="Group 253">
                    <a:extLst>
                      <a:ext uri="{FF2B5EF4-FFF2-40B4-BE49-F238E27FC236}">
                        <a16:creationId xmlns:a16="http://schemas.microsoft.com/office/drawing/2014/main" id="{C30A6CA0-A8FB-4333-83DB-83620A85AB12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56" name="Rectangle: Rounded Corners 255">
                      <a:extLst>
                        <a:ext uri="{FF2B5EF4-FFF2-40B4-BE49-F238E27FC236}">
                          <a16:creationId xmlns:a16="http://schemas.microsoft.com/office/drawing/2014/main" id="{E2472379-4925-45B0-A923-69F097DB3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081BCB52-7742-4A28-B67B-3181BEAC29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D1AB7CA5-B337-46CB-8FD8-85AE5258AC24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AE71503-7DF7-4B5C-9079-7CD363C2B417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46" name="Rectangle: Rounded Corners 245">
                  <a:extLst>
                    <a:ext uri="{FF2B5EF4-FFF2-40B4-BE49-F238E27FC236}">
                      <a16:creationId xmlns:a16="http://schemas.microsoft.com/office/drawing/2014/main" id="{9862BDA9-2212-44CD-99CD-0F0429A2237F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8EA7FF86-4BDB-4777-BE30-39DB80B0CC14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5100228F-4379-47FA-B8FC-3EE1E6260E57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50" name="Rectangle: Rounded Corners 249">
                      <a:extLst>
                        <a:ext uri="{FF2B5EF4-FFF2-40B4-BE49-F238E27FC236}">
                          <a16:creationId xmlns:a16="http://schemas.microsoft.com/office/drawing/2014/main" id="{8F510D01-6637-4E3C-A355-4952995AC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4439F745-C360-4FDA-97CF-7082EB1939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4C784FF3-0C8D-4CAD-BFA9-2F0C12C0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4F946DD-C0FE-48A5-AEEA-0B2485D0B32E}"/>
              </a:ext>
            </a:extLst>
          </p:cNvPr>
          <p:cNvGrpSpPr/>
          <p:nvPr/>
        </p:nvGrpSpPr>
        <p:grpSpPr>
          <a:xfrm>
            <a:off x="8867187" y="3284444"/>
            <a:ext cx="2457972" cy="3240802"/>
            <a:chOff x="823685" y="3289852"/>
            <a:chExt cx="2457972" cy="3240802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60B80AC6-3505-443C-871F-D234C03A22BE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F9702905-92BD-4DD1-BF4F-9DCC7FB75243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41333"/>
              <a:chOff x="933803" y="3525861"/>
              <a:chExt cx="2218936" cy="2741333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B8FA830C-5C60-4EFC-B773-2D61D210CA2D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95" name="Rectangle: Rounded Corners 294">
                  <a:extLst>
                    <a:ext uri="{FF2B5EF4-FFF2-40B4-BE49-F238E27FC236}">
                      <a16:creationId xmlns:a16="http://schemas.microsoft.com/office/drawing/2014/main" id="{C686CF36-0BAA-46F1-9087-82F64AAEC795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345808C5-A383-43A1-9D14-43FD75E213C2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F1BBC21B-26BC-4852-A690-9CE5DC390F01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99" name="Rectangle: Rounded Corners 298">
                      <a:extLst>
                        <a:ext uri="{FF2B5EF4-FFF2-40B4-BE49-F238E27FC236}">
                          <a16:creationId xmlns:a16="http://schemas.microsoft.com/office/drawing/2014/main" id="{E3E06F88-D1AB-4002-826C-A2E10D103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67D8293F-FC55-4C03-9C2D-C853020546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79F1D928-4C7B-4ABA-A7DD-8F38CFE91DC0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A5236271-BFF1-4993-A0C9-D8BB8A6ACF54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89" name="Rectangle: Rounded Corners 288">
                  <a:extLst>
                    <a:ext uri="{FF2B5EF4-FFF2-40B4-BE49-F238E27FC236}">
                      <a16:creationId xmlns:a16="http://schemas.microsoft.com/office/drawing/2014/main" id="{20EE1C28-99AF-4D4E-8B07-EEAE9C6E83DF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6A23BD8C-A0EE-4C6C-9F06-B239DB81F3E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C47D4E5-0775-41F6-957B-E306BE05E917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93" name="Rectangle: Rounded Corners 292">
                      <a:extLst>
                        <a:ext uri="{FF2B5EF4-FFF2-40B4-BE49-F238E27FC236}">
                          <a16:creationId xmlns:a16="http://schemas.microsoft.com/office/drawing/2014/main" id="{5AD91164-779D-4056-9340-9890531BC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91D7CB21-042C-455B-B4B1-892719F861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1847A81-4A42-42B4-A03D-0A1A64D48D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09C23A3-E9D0-4D11-B745-CDEFB0295D26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F9B8A547-F042-4612-89CD-BC33059C15A9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E8C0FDA-0CA2-46C1-9CE3-E80E62835C7A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5A63BE40-8FE7-43B2-B8C3-18705EC61446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87" name="Rectangle: Rounded Corners 286">
                      <a:extLst>
                        <a:ext uri="{FF2B5EF4-FFF2-40B4-BE49-F238E27FC236}">
                          <a16:creationId xmlns:a16="http://schemas.microsoft.com/office/drawing/2014/main" id="{40AA018F-9C9E-4EB4-854B-E30038B91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E8D0C978-A58A-47F7-B170-47B676E627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3E33044-EB1E-4C31-AE23-746E37EB4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F5193170-1E91-4678-BA2C-482C2CC7FA6A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77" name="Rectangle: Rounded Corners 276">
                  <a:extLst>
                    <a:ext uri="{FF2B5EF4-FFF2-40B4-BE49-F238E27FC236}">
                      <a16:creationId xmlns:a16="http://schemas.microsoft.com/office/drawing/2014/main" id="{0D738046-B815-46E9-A06E-8B64EDD019C7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5722C2B8-AF30-4B3A-BDFE-5D265F1BF2BA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7CBA1547-13D8-465A-9D3D-BFE3A11B340A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81" name="Rectangle: Rounded Corners 280">
                      <a:extLst>
                        <a:ext uri="{FF2B5EF4-FFF2-40B4-BE49-F238E27FC236}">
                          <a16:creationId xmlns:a16="http://schemas.microsoft.com/office/drawing/2014/main" id="{832A4D6C-8ECE-4B5C-957C-F059803A3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5E7F5EC1-4CAF-40A2-BED2-8B83AF923A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E3D8AE96-191E-4CB0-B945-03CDCA1E5E97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21171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IRIS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0B09A-9A9B-4EC0-9F0A-E8273ADF486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4CB098-D155-4993-9CF2-853D50F03F37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BFFC7-3507-4AFA-BFCE-8EC4F234070C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4BE54B-3BEE-4913-AACF-AA836A6E20B5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E18C4336-8380-4D0C-A778-F651026E2C79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663419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IRIS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0B09A-9A9B-4EC0-9F0A-E8273ADF486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4CB098-D155-4993-9CF2-853D50F03F37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BFFC7-3507-4AFA-BFCE-8EC4F234070C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4BE54B-3BEE-4913-AACF-AA836A6E20B5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7CC85C00-034E-4E41-96B9-359EE7D06CF9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07827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DL </a:t>
                </a:r>
                <a:r>
                  <a:rPr lang="en-US" sz="3200" dirty="0">
                    <a:latin typeface="+mj-lt"/>
                  </a:rPr>
                  <a:t>Implementation Progress by State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764C-4DFE-4CF7-BD19-84DBF0441CBA}"/>
              </a:ext>
            </a:extLst>
          </p:cNvPr>
          <p:cNvGrpSpPr/>
          <p:nvPr/>
        </p:nvGrpSpPr>
        <p:grpSpPr>
          <a:xfrm>
            <a:off x="-903236" y="5971142"/>
            <a:ext cx="1806472" cy="3076555"/>
            <a:chOff x="-711236" y="5558661"/>
            <a:chExt cx="1806472" cy="311446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EC8E32-8C40-4DE2-8186-609471E53202}"/>
                </a:ext>
              </a:extLst>
            </p:cNvPr>
            <p:cNvSpPr/>
            <p:nvPr/>
          </p:nvSpPr>
          <p:spPr>
            <a:xfrm>
              <a:off x="-711236" y="5558661"/>
              <a:ext cx="1503947" cy="26178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47F14-33DE-4A47-8445-6B6BFE452AC6}"/>
                </a:ext>
              </a:extLst>
            </p:cNvPr>
            <p:cNvSpPr/>
            <p:nvPr/>
          </p:nvSpPr>
          <p:spPr>
            <a:xfrm>
              <a:off x="-304800" y="5966019"/>
              <a:ext cx="1400036" cy="27071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5410D3C5-8C2E-44D3-810C-C6E1A1EAF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8241418"/>
              </p:ext>
            </p:extLst>
          </p:nvPr>
        </p:nvGraphicFramePr>
        <p:xfrm>
          <a:off x="1098760" y="2151381"/>
          <a:ext cx="9994477" cy="24942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157776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78110365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28563381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1778557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1618480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Total Devices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VE Non-functional</a:t>
                      </a:r>
                    </a:p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D97C5EF-32AA-4EDA-9242-5C255EFB416C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27346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DL </a:t>
                </a:r>
                <a:r>
                  <a:rPr lang="en-US" sz="3200" dirty="0">
                    <a:latin typeface="+mj-lt"/>
                    <a:cs typeface="Calibri Light"/>
                  </a:rPr>
                  <a:t>Metrics- May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F88F6C93-E581-4F6F-9EC7-3263789C7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71230"/>
              </p:ext>
            </p:extLst>
          </p:nvPr>
        </p:nvGraphicFramePr>
        <p:xfrm>
          <a:off x="599763" y="990128"/>
          <a:ext cx="1099247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77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301468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909358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Content Types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Hexis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 Content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41524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DL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0B09A-9A9B-4EC0-9F0A-E8273ADF486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4CB098-D155-4993-9CF2-853D50F03F37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BFFC7-3507-4AFA-BFCE-8EC4F234070C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4BE54B-3BEE-4913-AACF-AA836A6E20B5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490AE90-8C44-44CE-93B6-F7CDF5908670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03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>
                  <a:latin typeface="+mj-lt"/>
                </a:rPr>
                <a:t>DL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3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0B09A-9A9B-4EC0-9F0A-E8273ADF486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4CB098-D155-4993-9CF2-853D50F03F37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BFFC7-3507-4AFA-BFCE-8EC4F234070C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4BE54B-3BEE-4913-AACF-AA836A6E20B5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8E006C3F-0A4C-46C6-B1E4-DD5ACD6C26DB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53439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 err="1">
                    <a:latin typeface="+mj-lt"/>
                    <a:ea typeface="Calibri Light"/>
                    <a:cs typeface="Calibri Light"/>
                  </a:rPr>
                  <a:t>Subodha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16</a:t>
            </a:r>
          </a:p>
        </p:txBody>
      </p:sp>
      <p:pic>
        <p:nvPicPr>
          <p:cNvPr id="1026" name="Picture 2" descr="Subodha Home Page">
            <a:extLst>
              <a:ext uri="{FF2B5EF4-FFF2-40B4-BE49-F238E27FC236}">
                <a16:creationId xmlns:a16="http://schemas.microsoft.com/office/drawing/2014/main" id="{90DAFAC7-64BD-425A-A591-C8AFEE61A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94000"/>
                    </a14:imgEffect>
                    <a14:imgEffect>
                      <a14:brightnessContrast bright="-70000" contrast="3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30" y="5758826"/>
            <a:ext cx="1713644" cy="631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chemeClr val="accent4">
                <a:alpha val="65000"/>
              </a:schemeClr>
            </a:outerShdw>
          </a:effectLst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707645D5-2046-4753-AC8F-927BB37D39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5332964"/>
              </p:ext>
            </p:extLst>
          </p:nvPr>
        </p:nvGraphicFramePr>
        <p:xfrm>
          <a:off x="912308" y="1617217"/>
          <a:ext cx="10367381" cy="33172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474433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632316">
                  <a:extLst>
                    <a:ext uri="{9D8B030D-6E8A-4147-A177-3AD203B41FA5}">
                      <a16:colId xmlns:a16="http://schemas.microsoft.com/office/drawing/2014/main" val="1380527214"/>
                    </a:ext>
                  </a:extLst>
                </a:gridCol>
                <a:gridCol w="1513614">
                  <a:extLst>
                    <a:ext uri="{9D8B030D-6E8A-4147-A177-3AD203B41FA5}">
                      <a16:colId xmlns:a16="http://schemas.microsoft.com/office/drawing/2014/main" val="2078110365"/>
                    </a:ext>
                  </a:extLst>
                </a:gridCol>
                <a:gridCol w="1683834">
                  <a:extLst>
                    <a:ext uri="{9D8B030D-6E8A-4147-A177-3AD203B41FA5}">
                      <a16:colId xmlns:a16="http://schemas.microsoft.com/office/drawing/2014/main" val="4207469053"/>
                    </a:ext>
                  </a:extLst>
                </a:gridCol>
                <a:gridCol w="1677806">
                  <a:extLst>
                    <a:ext uri="{9D8B030D-6E8A-4147-A177-3AD203B41FA5}">
                      <a16:colId xmlns:a16="http://schemas.microsoft.com/office/drawing/2014/main" val="381113461"/>
                    </a:ext>
                  </a:extLst>
                </a:gridCol>
                <a:gridCol w="1508189">
                  <a:extLst>
                    <a:ext uri="{9D8B030D-6E8A-4147-A177-3AD203B41FA5}">
                      <a16:colId xmlns:a16="http://schemas.microsoft.com/office/drawing/2014/main" val="24352398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Subodha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Teacher’s ID 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Active 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Subodha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Teacher’s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Subodha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VE ID 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Active 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Subodha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VE 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Subodha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Students ID Created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Active </a:t>
                      </a:r>
                      <a:r>
                        <a:rPr lang="en-GB" sz="18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Subodha</a:t>
                      </a: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Students ID Created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800" b="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824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E25E573A-5BDB-4C91-BAD7-E2C278DC89E2}"/>
              </a:ext>
            </a:extLst>
          </p:cNvPr>
          <p:cNvGrpSpPr/>
          <p:nvPr/>
        </p:nvGrpSpPr>
        <p:grpSpPr>
          <a:xfrm>
            <a:off x="-168234" y="-30823"/>
            <a:ext cx="12528467" cy="584776"/>
            <a:chOff x="-168234" y="-30823"/>
            <a:chExt cx="12528467" cy="5847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DA6ABD6-0D2A-D29D-C293-921B5DBA18B8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3360E54-71F6-C4FE-0D5A-A9D524DE89EA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000C77-9771-F532-54E5-B0D7A30CA2B6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Challenges</a:t>
                </a:r>
              </a:p>
            </p:txBody>
          </p:sp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F4529A9-2E06-FEE8-B95D-400E9F73A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5F0179-B940-40C5-8476-6E3D081B2CA6}"/>
              </a:ext>
            </a:extLst>
          </p:cNvPr>
          <p:cNvGrpSpPr/>
          <p:nvPr/>
        </p:nvGrpSpPr>
        <p:grpSpPr>
          <a:xfrm>
            <a:off x="-51370" y="5504111"/>
            <a:ext cx="1866530" cy="1353889"/>
            <a:chOff x="-50609" y="5504111"/>
            <a:chExt cx="1866530" cy="135388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CF42378-FEAE-4FEA-8DA6-AD08234A64B3}"/>
                </a:ext>
              </a:extLst>
            </p:cNvPr>
            <p:cNvSpPr/>
            <p:nvPr/>
          </p:nvSpPr>
          <p:spPr>
            <a:xfrm>
              <a:off x="1162799" y="5718219"/>
              <a:ext cx="653122" cy="1139781"/>
            </a:xfrm>
            <a:prstGeom prst="roundRect">
              <a:avLst>
                <a:gd name="adj" fmla="val 557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CB1BAB6-0951-41BD-AE0F-4C01912EC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558" b="99644" l="20200" r="77867">
                          <a14:foregroundMark x1="44333" y1="17082" x2="54667" y2="16370"/>
                          <a14:foregroundMark x1="54667" y1="16370" x2="44333" y2="18387"/>
                          <a14:foregroundMark x1="44333" y1="18387" x2="49600" y2="16845"/>
                          <a14:foregroundMark x1="47733" y1="13879" x2="45733" y2="18387"/>
                          <a14:foregroundMark x1="52267" y1="13642" x2="55733" y2="16133"/>
                          <a14:foregroundMark x1="42867" y1="20285" x2="53933" y2="10558"/>
                          <a14:foregroundMark x1="53933" y1="10558" x2="56133" y2="15540"/>
                          <a14:foregroundMark x1="59000" y1="36418" x2="61551" y2="36148"/>
                          <a14:foregroundMark x1="72196" y1="37072" x2="77867" y2="49941"/>
                          <a14:foregroundMark x1="77867" y1="49941" x2="77867" y2="94425"/>
                          <a14:foregroundMark x1="77867" y1="94425" x2="23067" y2="96916"/>
                          <a14:foregroundMark x1="23067" y1="96916" x2="22133" y2="77817"/>
                          <a14:foregroundMark x1="22133" y1="77817" x2="27467" y2="52906"/>
                          <a14:foregroundMark x1="27467" y1="52906" x2="41200" y2="20878"/>
                          <a14:foregroundMark x1="41200" y1="20878" x2="51400" y2="26216"/>
                          <a14:foregroundMark x1="51400" y1="26216" x2="53933" y2="43416"/>
                          <a14:foregroundMark x1="53933" y1="43416" x2="63033" y2="37072"/>
                          <a14:foregroundMark x1="61556" y1="36133" x2="49800" y2="38197"/>
                          <a14:foregroundMark x1="49800" y1="38197" x2="45733" y2="62159"/>
                          <a14:foregroundMark x1="45733" y1="62159" x2="35267" y2="81851"/>
                          <a14:foregroundMark x1="35267" y1="81851" x2="23533" y2="74496"/>
                          <a14:foregroundMark x1="23533" y1="74496" x2="38267" y2="40332"/>
                          <a14:foregroundMark x1="38267" y1="40332" x2="39800" y2="59431"/>
                          <a14:foregroundMark x1="39800" y1="59431" x2="63533" y2="63464"/>
                          <a14:foregroundMark x1="63533" y1="63464" x2="61733" y2="45907"/>
                          <a14:foregroundMark x1="61733" y1="45907" x2="64800" y2="65836"/>
                          <a14:foregroundMark x1="64800" y1="65836" x2="65167" y2="37072"/>
                          <a14:foregroundMark x1="66764" y1="37072" x2="73933" y2="74852"/>
                          <a14:foregroundMark x1="73933" y1="74852" x2="64067" y2="75919"/>
                          <a14:foregroundMark x1="35400" y1="55279" x2="33200" y2="75682"/>
                          <a14:foregroundMark x1="33200" y1="75682" x2="42333" y2="62871"/>
                          <a14:foregroundMark x1="42333" y1="62871" x2="38867" y2="55635"/>
                          <a14:foregroundMark x1="44867" y1="44365" x2="41467" y2="88375"/>
                          <a14:foregroundMark x1="41467" y1="88375" x2="27867" y2="91222"/>
                          <a14:foregroundMark x1="27867" y1="91222" x2="41200" y2="85291"/>
                          <a14:foregroundMark x1="41200" y1="85291" x2="72200" y2="47924"/>
                          <a14:foregroundMark x1="72200" y1="47924" x2="70733" y2="77817"/>
                          <a14:foregroundMark x1="70733" y1="77817" x2="65333" y2="94543"/>
                          <a14:foregroundMark x1="65333" y1="94543" x2="76867" y2="86714"/>
                          <a14:foregroundMark x1="76867" y1="86714" x2="71333" y2="92883"/>
                          <a14:foregroundMark x1="54867" y1="50890" x2="41333" y2="80308"/>
                          <a14:foregroundMark x1="41333" y1="80308" x2="32200" y2="68090"/>
                          <a14:foregroundMark x1="32200" y1="68090" x2="23733" y2="83155"/>
                          <a14:foregroundMark x1="23733" y1="83155" x2="32667" y2="93950"/>
                          <a14:foregroundMark x1="32667" y1="93950" x2="42067" y2="79478"/>
                          <a14:foregroundMark x1="42067" y1="79478" x2="49200" y2="43298"/>
                          <a14:foregroundMark x1="49200" y1="43298" x2="36867" y2="53499"/>
                          <a14:foregroundMark x1="36867" y1="53499" x2="53000" y2="54211"/>
                          <a14:foregroundMark x1="53000" y1="54211" x2="47733" y2="45670"/>
                          <a14:foregroundMark x1="35067" y1="50890" x2="44933" y2="38316"/>
                          <a14:foregroundMark x1="44933" y1="38316" x2="47600" y2="30249"/>
                          <a14:foregroundMark x1="40533" y1="25504" x2="48200" y2="13760"/>
                          <a14:foregroundMark x1="48200" y1="13760" x2="41933" y2="20047"/>
                          <a14:foregroundMark x1="44133" y1="15540" x2="48133" y2="12574"/>
                          <a14:foregroundMark x1="73410" y1="35983" x2="77867" y2="36655"/>
                          <a14:foregroundMark x1="60698" y1="34064" x2="61410" y2="34172"/>
                          <a14:foregroundMark x1="59000" y1="33808" x2="60617" y2="34052"/>
                          <a14:foregroundMark x1="69333" y1="62989" x2="69333" y2="62989"/>
                          <a14:foregroundMark x1="55400" y1="19098" x2="55000" y2="17438"/>
                          <a14:foregroundMark x1="59764" y1="32168" x2="60667" y2="35469"/>
                          <a14:foregroundMark x1="55733" y1="17438" x2="59631" y2="31685"/>
                          <a14:foregroundMark x1="59685" y1="31515" x2="56600" y2="19098"/>
                          <a14:foregroundMark x1="60667" y1="35469" x2="59839" y2="32137"/>
                          <a14:foregroundMark x1="60224" y1="35923" x2="60867" y2="38909"/>
                          <a14:foregroundMark x1="59443" y1="32297" x2="60217" y2="35890"/>
                          <a14:foregroundMark x1="56600" y1="19098" x2="59442" y2="32291"/>
                          <a14:foregroundMark x1="60867" y1="38909" x2="55200" y2="18387"/>
                          <a14:foregroundMark x1="39800" y1="23250" x2="49200" y2="13405"/>
                          <a14:foregroundMark x1="49200" y1="13405" x2="38000" y2="25860"/>
                          <a14:foregroundMark x1="38000" y1="25860" x2="49467" y2="14472"/>
                          <a14:foregroundMark x1="49467" y1="14472" x2="41800" y2="23250"/>
                          <a14:foregroundMark x1="22533" y1="84579" x2="38200" y2="98577"/>
                          <a14:foregroundMark x1="38200" y1="98577" x2="65133" y2="95492"/>
                          <a14:foregroundMark x1="65133" y1="95492" x2="76200" y2="97034"/>
                          <a14:foregroundMark x1="76200" y1="97034" x2="28400" y2="97628"/>
                          <a14:foregroundMark x1="28400" y1="97628" x2="20200" y2="76868"/>
                          <a14:foregroundMark x1="21267" y1="83630" x2="21667" y2="99644"/>
                          <a14:foregroundMark x1="22000" y1="80427" x2="22000" y2="90985"/>
                          <a14:foregroundMark x1="35800" y1="58600" x2="33400" y2="59193"/>
                          <a14:foregroundMark x1="45733" y1="38316" x2="54133" y2="27521"/>
                          <a14:foregroundMark x1="54133" y1="27521" x2="49400" y2="33808"/>
                          <a14:backgroundMark x1="60267" y1="29656" x2="61733" y2="29063"/>
                          <a14:backgroundMark x1="62067" y1="32266" x2="65333" y2="31910"/>
                          <a14:backgroundMark x1="62667" y1="34520" x2="64467" y2="33571"/>
                          <a14:backgroundMark x1="66867" y1="33571" x2="65200" y2="28114"/>
                          <a14:backgroundMark x1="60867" y1="32859" x2="61200" y2="31673"/>
                          <a14:backgroundMark x1="62133" y1="34520" x2="73933" y2="34520"/>
                          <a14:backgroundMark x1="61933" y1="30368" x2="69400" y2="30368"/>
                        </a14:backgroundRemoval>
                      </a14:imgEffect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605" t="7427" r="22129"/>
            <a:stretch/>
          </p:blipFill>
          <p:spPr>
            <a:xfrm>
              <a:off x="-50609" y="5504111"/>
              <a:ext cx="1499414" cy="1353889"/>
            </a:xfrm>
            <a:prstGeom prst="rect">
              <a:avLst/>
            </a:prstGeom>
            <a:noFill/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B372001-CDD5-47F0-B07F-F22F2BD94B73}"/>
              </a:ext>
            </a:extLst>
          </p:cNvPr>
          <p:cNvSpPr txBox="1"/>
          <p:nvPr/>
        </p:nvSpPr>
        <p:spPr>
          <a:xfrm>
            <a:off x="1383139" y="1168556"/>
            <a:ext cx="3175285" cy="1074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1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CE87B7-D4E4-449A-A3F1-6453577909C6}"/>
              </a:ext>
            </a:extLst>
          </p:cNvPr>
          <p:cNvSpPr txBox="1"/>
          <p:nvPr/>
        </p:nvSpPr>
        <p:spPr>
          <a:xfrm>
            <a:off x="2555961" y="3798060"/>
            <a:ext cx="3402988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4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0DC11C-CFC5-420F-8C4E-E0C73A89256C}"/>
              </a:ext>
            </a:extLst>
          </p:cNvPr>
          <p:cNvSpPr txBox="1"/>
          <p:nvPr/>
        </p:nvSpPr>
        <p:spPr>
          <a:xfrm>
            <a:off x="6853232" y="3798060"/>
            <a:ext cx="389208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5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Facing Difficulties In 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037B88-0D6C-45BC-81E1-78735B30047A}"/>
              </a:ext>
            </a:extLst>
          </p:cNvPr>
          <p:cNvSpPr txBox="1"/>
          <p:nvPr/>
        </p:nvSpPr>
        <p:spPr>
          <a:xfrm>
            <a:off x="4844933" y="1168556"/>
            <a:ext cx="3306726" cy="75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2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Facing Difficulties In 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C33706-94D0-4450-91C9-ED0160B839FD}"/>
              </a:ext>
            </a:extLst>
          </p:cNvPr>
          <p:cNvSpPr txBox="1"/>
          <p:nvPr/>
        </p:nvSpPr>
        <p:spPr>
          <a:xfrm>
            <a:off x="8151659" y="1214592"/>
            <a:ext cx="3063512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latin typeface="Georgia" panose="02040502050405020303" pitchFamily="18" charset="0"/>
              </a:rPr>
              <a:t>State 3 Challenges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Facing Difficulties In CT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450887-EC6B-4699-9644-9C5963774424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786723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453FE-643A-66D0-7E47-FD18B453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3EF355D-0558-4633-AE4E-343CB011B612}"/>
              </a:ext>
            </a:extLst>
          </p:cNvPr>
          <p:cNvGrpSpPr/>
          <p:nvPr/>
        </p:nvGrpSpPr>
        <p:grpSpPr>
          <a:xfrm>
            <a:off x="-156410" y="-2813328"/>
            <a:ext cx="12773755" cy="12590990"/>
            <a:chOff x="-156410" y="-2813328"/>
            <a:chExt cx="12773755" cy="1259099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B776AFB-1F39-8A8F-30C0-00003DF824C0}"/>
                </a:ext>
              </a:extLst>
            </p:cNvPr>
            <p:cNvSpPr txBox="1"/>
            <p:nvPr/>
          </p:nvSpPr>
          <p:spPr>
            <a:xfrm>
              <a:off x="3289300" y="1905000"/>
              <a:ext cx="5080000" cy="201930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B8192B3-635C-FECB-CAD7-4C62C3E405E3}"/>
                </a:ext>
              </a:extLst>
            </p:cNvPr>
            <p:cNvSpPr txBox="1"/>
            <p:nvPr/>
          </p:nvSpPr>
          <p:spPr>
            <a:xfrm>
              <a:off x="4049568" y="2934855"/>
              <a:ext cx="4106910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GB" sz="5400" b="1" dirty="0">
                  <a:latin typeface="Georgia Pro"/>
                  <a:ea typeface="Calibri Light"/>
                  <a:cs typeface="Calibri Light"/>
                </a:rPr>
                <a:t>Thank You</a:t>
              </a:r>
            </a:p>
          </p:txBody>
        </p:sp>
        <p:sp>
          <p:nvSpPr>
            <p:cNvPr id="4" name="Chord 3">
              <a:extLst>
                <a:ext uri="{FF2B5EF4-FFF2-40B4-BE49-F238E27FC236}">
                  <a16:creationId xmlns:a16="http://schemas.microsoft.com/office/drawing/2014/main" id="{4028861B-A1FE-4859-87A2-170C60FC2842}"/>
                </a:ext>
              </a:extLst>
            </p:cNvPr>
            <p:cNvSpPr/>
            <p:nvPr/>
          </p:nvSpPr>
          <p:spPr>
            <a:xfrm rot="3887022">
              <a:off x="-156410" y="5787189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5E2ACCA7-07E7-42EC-8DF2-803E2C7B969C}"/>
                </a:ext>
              </a:extLst>
            </p:cNvPr>
            <p:cNvSpPr/>
            <p:nvPr/>
          </p:nvSpPr>
          <p:spPr>
            <a:xfrm rot="14730830">
              <a:off x="8562475" y="-2747212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hord 13">
              <a:extLst>
                <a:ext uri="{FF2B5EF4-FFF2-40B4-BE49-F238E27FC236}">
                  <a16:creationId xmlns:a16="http://schemas.microsoft.com/office/drawing/2014/main" id="{DDE2D88B-9573-414A-B2BC-CD3654E42340}"/>
                </a:ext>
              </a:extLst>
            </p:cNvPr>
            <p:cNvSpPr/>
            <p:nvPr/>
          </p:nvSpPr>
          <p:spPr>
            <a:xfrm rot="14730830">
              <a:off x="8779272" y="-2813328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hord 15">
              <a:extLst>
                <a:ext uri="{FF2B5EF4-FFF2-40B4-BE49-F238E27FC236}">
                  <a16:creationId xmlns:a16="http://schemas.microsoft.com/office/drawing/2014/main" id="{F3EDCD8C-9E85-4BE0-8C32-98478C012609}"/>
                </a:ext>
              </a:extLst>
            </p:cNvPr>
            <p:cNvSpPr/>
            <p:nvPr/>
          </p:nvSpPr>
          <p:spPr>
            <a:xfrm rot="3887022">
              <a:off x="-4010" y="5939589"/>
              <a:ext cx="3838073" cy="3838073"/>
            </a:xfrm>
            <a:prstGeom prst="chord">
              <a:avLst>
                <a:gd name="adj1" fmla="val 8385497"/>
                <a:gd name="adj2" fmla="val 16131948"/>
              </a:avLst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015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52711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12032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6" y="0"/>
                <a:ext cx="3348842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Agenda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7F10D55-087D-41F6-B4D3-F8874790588C}"/>
              </a:ext>
            </a:extLst>
          </p:cNvPr>
          <p:cNvSpPr txBox="1"/>
          <p:nvPr/>
        </p:nvSpPr>
        <p:spPr>
          <a:xfrm>
            <a:off x="1800127" y="4704525"/>
            <a:ext cx="20537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eorgia" panose="02040502050405020303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37529E9-8F91-4CEF-844A-8E6936B72D43}"/>
              </a:ext>
            </a:extLst>
          </p:cNvPr>
          <p:cNvSpPr txBox="1"/>
          <p:nvPr/>
        </p:nvSpPr>
        <p:spPr>
          <a:xfrm>
            <a:off x="5254666" y="1143538"/>
            <a:ext cx="578566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eorgia" panose="02040502050405020303" pitchFamily="18" charset="0"/>
                <a:ea typeface="Calibri Light"/>
                <a:cs typeface="Calibri Light"/>
              </a:rPr>
              <a:t>Hexis</a:t>
            </a: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Implementation Progress by State</a:t>
            </a:r>
            <a:endParaRPr lang="en-US" sz="2000" dirty="0">
              <a:latin typeface="Georgia" panose="02040502050405020303" pitchFamily="18" charset="0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eorgia" panose="02040502050405020303" pitchFamily="18" charset="0"/>
                <a:ea typeface="Calibri Light"/>
                <a:cs typeface="Calibri Light"/>
              </a:rPr>
              <a:t>Hexis</a:t>
            </a: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 </a:t>
            </a:r>
            <a:r>
              <a:rPr lang="en-US" sz="2000" dirty="0">
                <a:latin typeface="Georgia" panose="02040502050405020303" pitchFamily="18" charset="0"/>
                <a:cs typeface="Calibri Light"/>
              </a:rPr>
              <a:t>Metrics-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eorgia" panose="02040502050405020303" pitchFamily="18" charset="0"/>
                <a:ea typeface="Calibri Light"/>
                <a:cs typeface="Calibri Light"/>
              </a:rPr>
              <a:t>Hexis</a:t>
            </a: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 </a:t>
            </a:r>
            <a:r>
              <a:rPr lang="en-US" sz="2000" dirty="0">
                <a:latin typeface="Georgia" panose="02040502050405020303" pitchFamily="18" charset="0"/>
              </a:rPr>
              <a:t>Content Usage: Type &amp; Quantity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eorgia" panose="02040502050405020303" pitchFamily="18" charset="0"/>
                <a:cs typeface="Calibri Light"/>
              </a:rPr>
              <a:t>Hexis</a:t>
            </a:r>
            <a:r>
              <a:rPr lang="en-US" sz="2000" dirty="0">
                <a:latin typeface="Georgia" panose="02040502050405020303" pitchFamily="18" charset="0"/>
                <a:cs typeface="Calibri Light"/>
              </a:rPr>
              <a:t>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IRIS </a:t>
            </a:r>
            <a:r>
              <a:rPr lang="en-US" sz="2000" dirty="0">
                <a:latin typeface="Georgia" panose="02040502050405020303" pitchFamily="18" charset="0"/>
              </a:rPr>
              <a:t>Implementation Progress by State</a:t>
            </a:r>
            <a:endParaRPr lang="en-US" sz="2000" dirty="0">
              <a:latin typeface="Georgia" panose="02040502050405020303" pitchFamily="18" charset="0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IRIS </a:t>
            </a:r>
            <a:r>
              <a:rPr lang="en-US" sz="2000" dirty="0">
                <a:latin typeface="Georgia" panose="02040502050405020303" pitchFamily="18" charset="0"/>
                <a:cs typeface="Calibri Light"/>
              </a:rPr>
              <a:t>Metrics-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IRIS </a:t>
            </a:r>
            <a:r>
              <a:rPr lang="en-US" sz="2000" dirty="0">
                <a:latin typeface="Georgia" panose="02040502050405020303" pitchFamily="18" charset="0"/>
              </a:rPr>
              <a:t>Content Usage: Type &amp; Quantity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eorgia" panose="02040502050405020303" pitchFamily="18" charset="0"/>
                <a:cs typeface="Calibri Light"/>
              </a:rPr>
              <a:t>Hexis</a:t>
            </a:r>
            <a:r>
              <a:rPr lang="en-US" sz="2000" dirty="0">
                <a:latin typeface="Georgia" panose="02040502050405020303" pitchFamily="18" charset="0"/>
                <a:cs typeface="Calibri Light"/>
              </a:rPr>
              <a:t>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DL </a:t>
            </a:r>
            <a:r>
              <a:rPr lang="en-US" sz="2000" dirty="0">
                <a:latin typeface="Georgia" panose="02040502050405020303" pitchFamily="18" charset="0"/>
              </a:rPr>
              <a:t>Implementation Progress by State</a:t>
            </a:r>
            <a:endParaRPr lang="en-US" sz="2000" dirty="0">
              <a:latin typeface="Georgia" panose="02040502050405020303" pitchFamily="18" charset="0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ea typeface="Calibri Light"/>
                <a:cs typeface="Calibri Light"/>
              </a:rPr>
              <a:t>DL </a:t>
            </a:r>
            <a:r>
              <a:rPr lang="en-US" sz="2000" dirty="0">
                <a:latin typeface="Georgia" panose="02040502050405020303" pitchFamily="18" charset="0"/>
                <a:cs typeface="Calibri Light"/>
              </a:rPr>
              <a:t>Metrics- May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cs typeface="Calibri Light"/>
              </a:rPr>
              <a:t>DL Highlights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Georgia" panose="02040502050405020303" pitchFamily="18" charset="0"/>
                <a:cs typeface="Calibri Light"/>
              </a:rPr>
              <a:t>Subodha</a:t>
            </a:r>
            <a:endParaRPr lang="en-US" sz="2000" dirty="0">
              <a:latin typeface="Georgia" panose="02040502050405020303" pitchFamily="18" charset="0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Georgia" panose="02040502050405020303" pitchFamily="18" charset="0"/>
                <a:cs typeface="Calibri Light"/>
              </a:rPr>
              <a:t>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ea typeface="Calibri Light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eorgia" panose="02040502050405020303" pitchFamily="18" charset="0"/>
              <a:cs typeface="Calibri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Georgia" panose="02040502050405020303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999D5D-ADD4-4325-96D5-C644862A1CD5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E9D014-C658-4339-9CE7-87781D81E6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199" y="1848618"/>
            <a:ext cx="2782029" cy="28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0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 err="1">
                    <a:latin typeface="+mj-lt"/>
                    <a:ea typeface="Calibri Light"/>
                    <a:cs typeface="Calibri Light"/>
                  </a:rPr>
                  <a:t>Hexis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r>
                  <a:rPr lang="en-US" sz="3200" dirty="0">
                    <a:latin typeface="+mj-lt"/>
                  </a:rPr>
                  <a:t>Implementation Progress by State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2236157B-96D1-4746-B4D2-031882F812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634045"/>
              </p:ext>
            </p:extLst>
          </p:nvPr>
        </p:nvGraphicFramePr>
        <p:xfrm>
          <a:off x="1098760" y="1872600"/>
          <a:ext cx="9994477" cy="24942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157776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78110365"/>
                    </a:ext>
                  </a:extLst>
                </a:gridCol>
                <a:gridCol w="2158923">
                  <a:extLst>
                    <a:ext uri="{9D8B030D-6E8A-4147-A177-3AD203B41FA5}">
                      <a16:colId xmlns:a16="http://schemas.microsoft.com/office/drawing/2014/main" val="3285633812"/>
                    </a:ext>
                  </a:extLst>
                </a:gridCol>
                <a:gridCol w="1317702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1778557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1618480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Total Devices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Non-functional</a:t>
                      </a:r>
                    </a:p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6894A19-5CE6-426B-947E-330DA9B4CB5C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995041-C58B-4B63-9324-3CF36688349A}"/>
              </a:ext>
            </a:extLst>
          </p:cNvPr>
          <p:cNvGrpSpPr/>
          <p:nvPr/>
        </p:nvGrpSpPr>
        <p:grpSpPr>
          <a:xfrm>
            <a:off x="-903236" y="5971142"/>
            <a:ext cx="1806472" cy="3076555"/>
            <a:chOff x="-711236" y="5558661"/>
            <a:chExt cx="1806472" cy="3114464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581C15E-4762-40B0-A2DC-58C82C86403C}"/>
                </a:ext>
              </a:extLst>
            </p:cNvPr>
            <p:cNvSpPr/>
            <p:nvPr/>
          </p:nvSpPr>
          <p:spPr>
            <a:xfrm>
              <a:off x="-711236" y="5558661"/>
              <a:ext cx="1503947" cy="26178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D9611FA-8416-4918-92CC-910C53A9D57C}"/>
                </a:ext>
              </a:extLst>
            </p:cNvPr>
            <p:cNvSpPr/>
            <p:nvPr/>
          </p:nvSpPr>
          <p:spPr>
            <a:xfrm>
              <a:off x="-304800" y="5966019"/>
              <a:ext cx="1400036" cy="27071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978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 err="1">
                    <a:latin typeface="+mj-lt"/>
                    <a:ea typeface="Calibri Light"/>
                    <a:cs typeface="Calibri Light"/>
                  </a:rPr>
                  <a:t>Hexis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r>
                  <a:rPr lang="en-US" sz="3200" dirty="0">
                    <a:latin typeface="+mj-lt"/>
                    <a:cs typeface="Calibri Light"/>
                  </a:rPr>
                  <a:t>Metrics- May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F88F6C93-E581-4F6F-9EC7-3263789C7B62}"/>
              </a:ext>
            </a:extLst>
          </p:cNvPr>
          <p:cNvGraphicFramePr>
            <a:graphicFrameLocks noGrp="1"/>
          </p:cNvGraphicFramePr>
          <p:nvPr/>
        </p:nvGraphicFramePr>
        <p:xfrm>
          <a:off x="599763" y="990128"/>
          <a:ext cx="1099247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77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301468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909358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Content Types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Hexis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News, story,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8452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 err="1">
                    <a:latin typeface="+mj-lt"/>
                    <a:ea typeface="Calibri Light"/>
                    <a:cs typeface="Calibri Light"/>
                  </a:rPr>
                  <a:t>Hexis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r>
                  <a:rPr lang="en-US" sz="3200" dirty="0">
                    <a:latin typeface="+mj-lt"/>
                  </a:rPr>
                  <a:t>Content Usage: Type &amp; Quantity Dashboard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31293FB-7F51-441E-BDC9-E8EA321112E3}"/>
              </a:ext>
            </a:extLst>
          </p:cNvPr>
          <p:cNvGrpSpPr/>
          <p:nvPr/>
        </p:nvGrpSpPr>
        <p:grpSpPr>
          <a:xfrm>
            <a:off x="823684" y="2713518"/>
            <a:ext cx="10544631" cy="414254"/>
            <a:chOff x="798794" y="1795269"/>
            <a:chExt cx="10544631" cy="414254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A9A848B-1083-44DF-BA8B-11C696130110}"/>
                </a:ext>
              </a:extLst>
            </p:cNvPr>
            <p:cNvSpPr txBox="1"/>
            <p:nvPr/>
          </p:nvSpPr>
          <p:spPr>
            <a:xfrm>
              <a:off x="798794" y="1795269"/>
              <a:ext cx="4269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May Month vs Total Till Date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5D22749-2B9C-4172-AF61-9EB9C6D59039}"/>
                </a:ext>
              </a:extLst>
            </p:cNvPr>
            <p:cNvCxnSpPr/>
            <p:nvPr/>
          </p:nvCxnSpPr>
          <p:spPr>
            <a:xfrm>
              <a:off x="823685" y="2209523"/>
              <a:ext cx="1051974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77ED9EF-A694-4F96-989F-13E11E044ECD}"/>
              </a:ext>
            </a:extLst>
          </p:cNvPr>
          <p:cNvGrpSpPr/>
          <p:nvPr/>
        </p:nvGrpSpPr>
        <p:grpSpPr>
          <a:xfrm>
            <a:off x="823685" y="1829962"/>
            <a:ext cx="10544630" cy="712740"/>
            <a:chOff x="797349" y="1196336"/>
            <a:chExt cx="10544630" cy="69072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2C402DC0-4BAF-4622-9AA6-CD186B8BBCAF}"/>
                </a:ext>
              </a:extLst>
            </p:cNvPr>
            <p:cNvSpPr/>
            <p:nvPr/>
          </p:nvSpPr>
          <p:spPr>
            <a:xfrm>
              <a:off x="797349" y="1215271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245</a:t>
              </a:r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99465CEB-D700-45C2-9BA3-CEE18893D528}"/>
                </a:ext>
              </a:extLst>
            </p:cNvPr>
            <p:cNvSpPr/>
            <p:nvPr/>
          </p:nvSpPr>
          <p:spPr>
            <a:xfrm>
              <a:off x="3497688" y="1219699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244</a:t>
              </a:r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1D1FBB3D-3A5E-4421-A5BD-0D97327E7393}"/>
                </a:ext>
              </a:extLst>
            </p:cNvPr>
            <p:cNvSpPr/>
            <p:nvPr/>
          </p:nvSpPr>
          <p:spPr>
            <a:xfrm>
              <a:off x="6191400" y="1196336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335</a:t>
              </a:r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09B47E48-FD46-41D3-88D6-BE798509F46F}"/>
                </a:ext>
              </a:extLst>
            </p:cNvPr>
            <p:cNvSpPr/>
            <p:nvPr/>
          </p:nvSpPr>
          <p:spPr>
            <a:xfrm>
              <a:off x="8884007" y="1219699"/>
              <a:ext cx="2457972" cy="667361"/>
            </a:xfrm>
            <a:prstGeom prst="roundRect">
              <a:avLst>
                <a:gd name="adj" fmla="val 7654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434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9DA57D6-4443-4C51-AE13-03B55966E4E1}"/>
              </a:ext>
            </a:extLst>
          </p:cNvPr>
          <p:cNvGrpSpPr/>
          <p:nvPr/>
        </p:nvGrpSpPr>
        <p:grpSpPr>
          <a:xfrm>
            <a:off x="823685" y="710110"/>
            <a:ext cx="10519740" cy="554835"/>
            <a:chOff x="823685" y="710110"/>
            <a:chExt cx="10519740" cy="554835"/>
          </a:xfrm>
        </p:grpSpPr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7B3B91A9-0098-4873-9038-DB8E4076E9EA}"/>
                </a:ext>
              </a:extLst>
            </p:cNvPr>
            <p:cNvSpPr/>
            <p:nvPr/>
          </p:nvSpPr>
          <p:spPr>
            <a:xfrm>
              <a:off x="823685" y="719754"/>
              <a:ext cx="2457972" cy="545191"/>
            </a:xfrm>
            <a:prstGeom prst="roundRect">
              <a:avLst>
                <a:gd name="adj" fmla="val 7654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VE Stories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8E8307B8-9D9B-4CBC-BAD7-E013E0C4237F}"/>
                </a:ext>
              </a:extLst>
            </p:cNvPr>
            <p:cNvSpPr/>
            <p:nvPr/>
          </p:nvSpPr>
          <p:spPr>
            <a:xfrm>
              <a:off x="3510941" y="714932"/>
              <a:ext cx="2457972" cy="545191"/>
            </a:xfrm>
            <a:prstGeom prst="roundRect">
              <a:avLst>
                <a:gd name="adj" fmla="val 7654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News</a:t>
              </a:r>
            </a:p>
          </p:txBody>
        </p:sp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0605103-5593-4C8B-94B6-A3D8D2960353}"/>
                </a:ext>
              </a:extLst>
            </p:cNvPr>
            <p:cNvSpPr/>
            <p:nvPr/>
          </p:nvSpPr>
          <p:spPr>
            <a:xfrm>
              <a:off x="6198197" y="710110"/>
              <a:ext cx="2457972" cy="545191"/>
            </a:xfrm>
            <a:prstGeom prst="roundRect">
              <a:avLst>
                <a:gd name="adj" fmla="val 7654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Text Book</a:t>
              </a:r>
            </a:p>
          </p:txBody>
        </p:sp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54EF543E-D41F-413B-94C2-EDF3898C712A}"/>
                </a:ext>
              </a:extLst>
            </p:cNvPr>
            <p:cNvSpPr/>
            <p:nvPr/>
          </p:nvSpPr>
          <p:spPr>
            <a:xfrm>
              <a:off x="8885453" y="715294"/>
              <a:ext cx="2457972" cy="535185"/>
            </a:xfrm>
            <a:prstGeom prst="roundRect">
              <a:avLst>
                <a:gd name="adj" fmla="val 7654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schemeClr val="tx1">
                  <a:lumMod val="50000"/>
                  <a:lumOff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Georgia" panose="02040502050405020303" pitchFamily="18" charset="0"/>
                </a:rPr>
                <a:t>Others</a:t>
              </a:r>
            </a:p>
          </p:txBody>
        </p: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A0EFD3CB-A00A-4908-BB47-A3C3788D4F9F}"/>
              </a:ext>
            </a:extLst>
          </p:cNvPr>
          <p:cNvGrpSpPr/>
          <p:nvPr/>
        </p:nvGrpSpPr>
        <p:grpSpPr>
          <a:xfrm>
            <a:off x="823684" y="1319432"/>
            <a:ext cx="10544631" cy="418086"/>
            <a:chOff x="823684" y="1348007"/>
            <a:chExt cx="10544631" cy="418086"/>
          </a:xfrm>
        </p:grpSpPr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7970B08-A1D7-41C6-B8D8-871374F26496}"/>
                </a:ext>
              </a:extLst>
            </p:cNvPr>
            <p:cNvSpPr txBox="1"/>
            <p:nvPr/>
          </p:nvSpPr>
          <p:spPr>
            <a:xfrm>
              <a:off x="823684" y="1348007"/>
              <a:ext cx="289697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Georgia" panose="02040502050405020303" pitchFamily="18" charset="0"/>
                </a:rPr>
                <a:t>All State Total Till Date</a:t>
              </a:r>
            </a:p>
          </p:txBody>
        </p: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63FF5F16-8A4A-40E6-BCF7-5399AE0FD5A6}"/>
                </a:ext>
              </a:extLst>
            </p:cNvPr>
            <p:cNvCxnSpPr/>
            <p:nvPr/>
          </p:nvCxnSpPr>
          <p:spPr>
            <a:xfrm>
              <a:off x="848575" y="1766093"/>
              <a:ext cx="10519740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59941BF-F9EF-4993-B27C-FB0AD1CC9C9D}"/>
              </a:ext>
            </a:extLst>
          </p:cNvPr>
          <p:cNvGrpSpPr/>
          <p:nvPr/>
        </p:nvGrpSpPr>
        <p:grpSpPr>
          <a:xfrm>
            <a:off x="823685" y="3289852"/>
            <a:ext cx="2457972" cy="3240802"/>
            <a:chOff x="823685" y="3289852"/>
            <a:chExt cx="2457972" cy="324080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FEB5844-E9D5-4D01-8E0C-E907667F21C0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B1C7B954-839B-4ACC-96D7-0E058A8095AA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74849"/>
              <a:chOff x="933803" y="3525861"/>
              <a:chExt cx="2218936" cy="2774849"/>
            </a:xfrm>
          </p:grpSpPr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8A7BB4CE-2AA3-4A61-A8D9-2D12CCFC3409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161" name="Rectangle: Rounded Corners 160">
                  <a:extLst>
                    <a:ext uri="{FF2B5EF4-FFF2-40B4-BE49-F238E27FC236}">
                      <a16:creationId xmlns:a16="http://schemas.microsoft.com/office/drawing/2014/main" id="{6BB15819-ABA1-4DC1-9168-DAF9E423F8FE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021D2D41-55C0-4AEB-BE47-8652F89F7975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39DE9F5-BC8F-447E-8935-FE43997CF5D6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35" name="Rectangle: Rounded Corners 34">
                      <a:extLst>
                        <a:ext uri="{FF2B5EF4-FFF2-40B4-BE49-F238E27FC236}">
                          <a16:creationId xmlns:a16="http://schemas.microsoft.com/office/drawing/2014/main" id="{544A335D-B7BE-4572-A4F5-FCB0006408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5" name="TextBox 4">
                      <a:extLst>
                        <a:ext uri="{FF2B5EF4-FFF2-40B4-BE49-F238E27FC236}">
                          <a16:creationId xmlns:a16="http://schemas.microsoft.com/office/drawing/2014/main" id="{81A5B4EC-2FDF-4E71-A69A-FEC9D4BC29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B86A4834-0A37-4F19-A985-E5582EE8EA6D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185" name="Group 184">
                <a:extLst>
                  <a:ext uri="{FF2B5EF4-FFF2-40B4-BE49-F238E27FC236}">
                    <a16:creationId xmlns:a16="http://schemas.microsoft.com/office/drawing/2014/main" id="{621207A8-0F89-45AC-AD8F-7046B48DE1D0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93564"/>
                <a:chOff x="938359" y="3525861"/>
                <a:chExt cx="2200136" cy="593564"/>
              </a:xfrm>
            </p:grpSpPr>
            <p:sp>
              <p:nvSpPr>
                <p:cNvPr id="186" name="Rectangle: Rounded Corners 185">
                  <a:extLst>
                    <a:ext uri="{FF2B5EF4-FFF2-40B4-BE49-F238E27FC236}">
                      <a16:creationId xmlns:a16="http://schemas.microsoft.com/office/drawing/2014/main" id="{EB8CB30F-AADD-4E0B-9AC1-A87D5429BC97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0D341D2B-16FB-43F7-B748-CEAF49627D63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993E0664-EACB-47ED-96C7-CA9A695B064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190" name="Rectangle: Rounded Corners 189">
                      <a:extLst>
                        <a:ext uri="{FF2B5EF4-FFF2-40B4-BE49-F238E27FC236}">
                          <a16:creationId xmlns:a16="http://schemas.microsoft.com/office/drawing/2014/main" id="{EABAD991-504D-4DC2-89BD-A101461C6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5137151E-1A65-411F-A34E-EF76E48F47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TR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72D825E3-F2D3-4E8D-A7F9-082C69571FC8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TR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192" name="Group 191">
                <a:extLst>
                  <a:ext uri="{FF2B5EF4-FFF2-40B4-BE49-F238E27FC236}">
                    <a16:creationId xmlns:a16="http://schemas.microsoft.com/office/drawing/2014/main" id="{A5AF5798-DCA2-486F-B2E3-337E2461E966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93564"/>
                <a:chOff x="938359" y="3525861"/>
                <a:chExt cx="2200136" cy="593564"/>
              </a:xfrm>
            </p:grpSpPr>
            <p:sp>
              <p:nvSpPr>
                <p:cNvPr id="193" name="Rectangle: Rounded Corners 192">
                  <a:extLst>
                    <a:ext uri="{FF2B5EF4-FFF2-40B4-BE49-F238E27FC236}">
                      <a16:creationId xmlns:a16="http://schemas.microsoft.com/office/drawing/2014/main" id="{4E34BDC7-DC7C-4147-8BCD-F42C781DE54E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344BE4E1-724C-47C4-AEE1-7FBA9E0F1969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195" name="Group 194">
                    <a:extLst>
                      <a:ext uri="{FF2B5EF4-FFF2-40B4-BE49-F238E27FC236}">
                        <a16:creationId xmlns:a16="http://schemas.microsoft.com/office/drawing/2014/main" id="{D0B2F7E6-89BE-4644-8B72-FEB5AA87897B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197" name="Rectangle: Rounded Corners 196">
                      <a:extLst>
                        <a:ext uri="{FF2B5EF4-FFF2-40B4-BE49-F238E27FC236}">
                          <a16:creationId xmlns:a16="http://schemas.microsoft.com/office/drawing/2014/main" id="{AC23C6AE-AC49-40EC-917F-D6DD1E7977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198" name="TextBox 197">
                      <a:extLst>
                        <a:ext uri="{FF2B5EF4-FFF2-40B4-BE49-F238E27FC236}">
                          <a16:creationId xmlns:a16="http://schemas.microsoft.com/office/drawing/2014/main" id="{B0D77527-F8C5-447E-AD81-07CBB08E347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ML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196" name="TextBox 195">
                    <a:extLst>
                      <a:ext uri="{FF2B5EF4-FFF2-40B4-BE49-F238E27FC236}">
                        <a16:creationId xmlns:a16="http://schemas.microsoft.com/office/drawing/2014/main" id="{67601078-ADFD-4799-955E-53343A12DA5C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ML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3F591E8F-5E1D-4205-8A12-B64D483FAF6B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93564"/>
                <a:chOff x="938359" y="3525861"/>
                <a:chExt cx="2200136" cy="593564"/>
              </a:xfrm>
            </p:grpSpPr>
            <p:sp>
              <p:nvSpPr>
                <p:cNvPr id="200" name="Rectangle: Rounded Corners 199">
                  <a:extLst>
                    <a:ext uri="{FF2B5EF4-FFF2-40B4-BE49-F238E27FC236}">
                      <a16:creationId xmlns:a16="http://schemas.microsoft.com/office/drawing/2014/main" id="{D772A074-FAEB-4A33-A703-6631BA1F7D25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5AE65E91-1D88-4F63-9145-7BCA38CD0AD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93564"/>
                  <a:chOff x="938359" y="3525861"/>
                  <a:chExt cx="2144715" cy="593564"/>
                </a:xfrm>
              </p:grpSpPr>
              <p:grpSp>
                <p:nvGrpSpPr>
                  <p:cNvPr id="202" name="Group 201">
                    <a:extLst>
                      <a:ext uri="{FF2B5EF4-FFF2-40B4-BE49-F238E27FC236}">
                        <a16:creationId xmlns:a16="http://schemas.microsoft.com/office/drawing/2014/main" id="{3E685EBE-DB76-4BDB-AF9E-A85E3A6DB75B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84775"/>
                    <a:chOff x="1056793" y="2011399"/>
                    <a:chExt cx="1038112" cy="910609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04" name="Rectangle: Rounded Corners 203">
                      <a:extLst>
                        <a:ext uri="{FF2B5EF4-FFF2-40B4-BE49-F238E27FC236}">
                          <a16:creationId xmlns:a16="http://schemas.microsoft.com/office/drawing/2014/main" id="{390D727E-28C4-49D2-82C7-6A79A9583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05" name="TextBox 204">
                      <a:extLst>
                        <a:ext uri="{FF2B5EF4-FFF2-40B4-BE49-F238E27FC236}">
                          <a16:creationId xmlns:a16="http://schemas.microsoft.com/office/drawing/2014/main" id="{3C29CC8D-1DAB-4104-AB98-E6103BD84F6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910609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AR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4E6ED19A-3961-4458-8CBC-EA4215F39D9C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8477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AR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11CE55D-1FBD-4C59-8A2A-BEF2D1536206}"/>
              </a:ext>
            </a:extLst>
          </p:cNvPr>
          <p:cNvGrpSpPr/>
          <p:nvPr/>
        </p:nvGrpSpPr>
        <p:grpSpPr>
          <a:xfrm>
            <a:off x="3504852" y="3286247"/>
            <a:ext cx="2457972" cy="3240802"/>
            <a:chOff x="823685" y="3289852"/>
            <a:chExt cx="2457972" cy="324080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2C6657C-99E3-4A74-A958-82A71DDB8BF8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D51F3A46-7398-4055-BB27-B643494F8A33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41333"/>
              <a:chOff x="933803" y="3525861"/>
              <a:chExt cx="2218936" cy="2741333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E0384EF-6B0B-465D-89C6-4E285E5A2905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33" name="Rectangle: Rounded Corners 232">
                  <a:extLst>
                    <a:ext uri="{FF2B5EF4-FFF2-40B4-BE49-F238E27FC236}">
                      <a16:creationId xmlns:a16="http://schemas.microsoft.com/office/drawing/2014/main" id="{2481D837-AB26-4D7E-925D-C88FA6AD63FF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34C30CF7-DD71-4CB3-9859-6040DE87BB7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35" name="Group 234">
                    <a:extLst>
                      <a:ext uri="{FF2B5EF4-FFF2-40B4-BE49-F238E27FC236}">
                        <a16:creationId xmlns:a16="http://schemas.microsoft.com/office/drawing/2014/main" id="{55A2F7FC-3957-4300-8230-308108B112C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37" name="Rectangle: Rounded Corners 236">
                      <a:extLst>
                        <a:ext uri="{FF2B5EF4-FFF2-40B4-BE49-F238E27FC236}">
                          <a16:creationId xmlns:a16="http://schemas.microsoft.com/office/drawing/2014/main" id="{A51535BE-CD2D-45BC-9A05-C2A585A17D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38" name="TextBox 237">
                      <a:extLst>
                        <a:ext uri="{FF2B5EF4-FFF2-40B4-BE49-F238E27FC236}">
                          <a16:creationId xmlns:a16="http://schemas.microsoft.com/office/drawing/2014/main" id="{B69D62B3-9A31-4298-AFB8-7AAA2F60AB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36" name="TextBox 235">
                    <a:extLst>
                      <a:ext uri="{FF2B5EF4-FFF2-40B4-BE49-F238E27FC236}">
                        <a16:creationId xmlns:a16="http://schemas.microsoft.com/office/drawing/2014/main" id="{4AECAA69-5802-4B74-A195-067CFE6F9A3E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9ACF955C-CD0A-4400-8980-B7F571B88142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27" name="Rectangle: Rounded Corners 226">
                  <a:extLst>
                    <a:ext uri="{FF2B5EF4-FFF2-40B4-BE49-F238E27FC236}">
                      <a16:creationId xmlns:a16="http://schemas.microsoft.com/office/drawing/2014/main" id="{D2C3B2C7-425C-470C-91B1-A51F081E382E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CB6DCAE0-3576-4930-BC67-D2131BC4FDCB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29" name="Group 228">
                    <a:extLst>
                      <a:ext uri="{FF2B5EF4-FFF2-40B4-BE49-F238E27FC236}">
                        <a16:creationId xmlns:a16="http://schemas.microsoft.com/office/drawing/2014/main" id="{B227533C-A68A-402B-9D36-7930D37538E1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31" name="Rectangle: Rounded Corners 230">
                      <a:extLst>
                        <a:ext uri="{FF2B5EF4-FFF2-40B4-BE49-F238E27FC236}">
                          <a16:creationId xmlns:a16="http://schemas.microsoft.com/office/drawing/2014/main" id="{A6093D07-B1EB-43CA-8853-1AB2BBD9B6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32" name="TextBox 231">
                      <a:extLst>
                        <a:ext uri="{FF2B5EF4-FFF2-40B4-BE49-F238E27FC236}">
                          <a16:creationId xmlns:a16="http://schemas.microsoft.com/office/drawing/2014/main" id="{6999314F-3B6A-4157-B8FA-5D5EB21ECF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72E57431-630C-40AF-B23F-6F55EF8F8115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85C2DFA-7FF7-44C6-A92F-30E69CB0B49E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21" name="Rectangle: Rounded Corners 220">
                  <a:extLst>
                    <a:ext uri="{FF2B5EF4-FFF2-40B4-BE49-F238E27FC236}">
                      <a16:creationId xmlns:a16="http://schemas.microsoft.com/office/drawing/2014/main" id="{5F02BD0C-318C-4D66-A2FD-58463B80B2F3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B9C7E586-A72F-4194-925B-E94E7C725DA7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23" name="Group 222">
                    <a:extLst>
                      <a:ext uri="{FF2B5EF4-FFF2-40B4-BE49-F238E27FC236}">
                        <a16:creationId xmlns:a16="http://schemas.microsoft.com/office/drawing/2014/main" id="{E7FD3233-F668-4172-A6D5-34D40B916951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25" name="Rectangle: Rounded Corners 224">
                      <a:extLst>
                        <a:ext uri="{FF2B5EF4-FFF2-40B4-BE49-F238E27FC236}">
                          <a16:creationId xmlns:a16="http://schemas.microsoft.com/office/drawing/2014/main" id="{0BF53917-CD53-40A1-91CC-B735E290C9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26" name="TextBox 225">
                      <a:extLst>
                        <a:ext uri="{FF2B5EF4-FFF2-40B4-BE49-F238E27FC236}">
                          <a16:creationId xmlns:a16="http://schemas.microsoft.com/office/drawing/2014/main" id="{E0BDBF5B-55BB-4652-B406-2877CFBF76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24" name="TextBox 223">
                    <a:extLst>
                      <a:ext uri="{FF2B5EF4-FFF2-40B4-BE49-F238E27FC236}">
                        <a16:creationId xmlns:a16="http://schemas.microsoft.com/office/drawing/2014/main" id="{DC7CABD5-516F-4545-81BE-EF4037B48747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BBCBE59-B6DB-4C32-8D92-4AAFC78212DE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15" name="Rectangle: Rounded Corners 214">
                  <a:extLst>
                    <a:ext uri="{FF2B5EF4-FFF2-40B4-BE49-F238E27FC236}">
                      <a16:creationId xmlns:a16="http://schemas.microsoft.com/office/drawing/2014/main" id="{CD14E6CF-1C0D-4773-9F09-9797C3E098F7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16" name="Group 215">
                  <a:extLst>
                    <a:ext uri="{FF2B5EF4-FFF2-40B4-BE49-F238E27FC236}">
                      <a16:creationId xmlns:a16="http://schemas.microsoft.com/office/drawing/2014/main" id="{3AE7090C-0118-4639-9785-8C68B902BAE1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17" name="Group 216">
                    <a:extLst>
                      <a:ext uri="{FF2B5EF4-FFF2-40B4-BE49-F238E27FC236}">
                        <a16:creationId xmlns:a16="http://schemas.microsoft.com/office/drawing/2014/main" id="{389B842D-0DD3-40A8-BA19-3E4E824CB7F3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19" name="Rectangle: Rounded Corners 218">
                      <a:extLst>
                        <a:ext uri="{FF2B5EF4-FFF2-40B4-BE49-F238E27FC236}">
                          <a16:creationId xmlns:a16="http://schemas.microsoft.com/office/drawing/2014/main" id="{1FB8E24F-DA14-4C8E-B53A-8B47B1779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20" name="TextBox 219">
                      <a:extLst>
                        <a:ext uri="{FF2B5EF4-FFF2-40B4-BE49-F238E27FC236}">
                          <a16:creationId xmlns:a16="http://schemas.microsoft.com/office/drawing/2014/main" id="{1BE201D3-086C-493A-B40B-D361EE14B7F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26C9F1F3-DE7E-49FF-AA58-8DFD3A1F6534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FCC2B9CA-A290-48A6-A05A-8F4017843105}"/>
              </a:ext>
            </a:extLst>
          </p:cNvPr>
          <p:cNvGrpSpPr/>
          <p:nvPr/>
        </p:nvGrpSpPr>
        <p:grpSpPr>
          <a:xfrm>
            <a:off x="6186019" y="3288050"/>
            <a:ext cx="2457972" cy="3240802"/>
            <a:chOff x="823685" y="3289852"/>
            <a:chExt cx="2457972" cy="3240802"/>
          </a:xfrm>
        </p:grpSpPr>
        <p:sp>
          <p:nvSpPr>
            <p:cNvPr id="240" name="Rectangle: Rounded Corners 239">
              <a:extLst>
                <a:ext uri="{FF2B5EF4-FFF2-40B4-BE49-F238E27FC236}">
                  <a16:creationId xmlns:a16="http://schemas.microsoft.com/office/drawing/2014/main" id="{096FB622-572B-4131-A03A-8366A483C36C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D2F880F6-60A5-46AA-A211-55FEA005DB97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41333"/>
              <a:chOff x="933803" y="3525861"/>
              <a:chExt cx="2218936" cy="2741333"/>
            </a:xfrm>
          </p:grpSpPr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A1AD024-86BB-42C2-82D0-04028B6367B1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64" name="Rectangle: Rounded Corners 263">
                  <a:extLst>
                    <a:ext uri="{FF2B5EF4-FFF2-40B4-BE49-F238E27FC236}">
                      <a16:creationId xmlns:a16="http://schemas.microsoft.com/office/drawing/2014/main" id="{8B17711D-246B-481F-A136-26CA78E911E4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7B14D56F-5C82-4326-9C6D-13692A67E1AF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66" name="Group 265">
                    <a:extLst>
                      <a:ext uri="{FF2B5EF4-FFF2-40B4-BE49-F238E27FC236}">
                        <a16:creationId xmlns:a16="http://schemas.microsoft.com/office/drawing/2014/main" id="{AE40CD1E-F95E-4AF2-9FCE-F5531088FDA9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68" name="Rectangle: Rounded Corners 267">
                      <a:extLst>
                        <a:ext uri="{FF2B5EF4-FFF2-40B4-BE49-F238E27FC236}">
                          <a16:creationId xmlns:a16="http://schemas.microsoft.com/office/drawing/2014/main" id="{074B28C0-13E2-40DE-95CC-0C1254ADE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69" name="TextBox 268">
                      <a:extLst>
                        <a:ext uri="{FF2B5EF4-FFF2-40B4-BE49-F238E27FC236}">
                          <a16:creationId xmlns:a16="http://schemas.microsoft.com/office/drawing/2014/main" id="{A9E1E3CB-7530-42DE-BAC6-C3037D28D3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67" name="TextBox 266">
                    <a:extLst>
                      <a:ext uri="{FF2B5EF4-FFF2-40B4-BE49-F238E27FC236}">
                        <a16:creationId xmlns:a16="http://schemas.microsoft.com/office/drawing/2014/main" id="{F94402E3-1D85-43D3-AAED-20BAD9E2FF08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EFE45405-501B-445D-B881-59AAC1EDFEBE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58" name="Rectangle: Rounded Corners 257">
                  <a:extLst>
                    <a:ext uri="{FF2B5EF4-FFF2-40B4-BE49-F238E27FC236}">
                      <a16:creationId xmlns:a16="http://schemas.microsoft.com/office/drawing/2014/main" id="{D2A8FF2A-3ADA-49DE-A834-492F1AC730F2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F3956977-3F43-4544-8795-9C5410321ED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60" name="Group 259">
                    <a:extLst>
                      <a:ext uri="{FF2B5EF4-FFF2-40B4-BE49-F238E27FC236}">
                        <a16:creationId xmlns:a16="http://schemas.microsoft.com/office/drawing/2014/main" id="{45A7CD03-2441-4AB5-86B2-610AD51B8D8F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62" name="Rectangle: Rounded Corners 261">
                      <a:extLst>
                        <a:ext uri="{FF2B5EF4-FFF2-40B4-BE49-F238E27FC236}">
                          <a16:creationId xmlns:a16="http://schemas.microsoft.com/office/drawing/2014/main" id="{ECAA9F94-AD64-42CC-9A0C-FB3EBB32F0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63" name="TextBox 262">
                      <a:extLst>
                        <a:ext uri="{FF2B5EF4-FFF2-40B4-BE49-F238E27FC236}">
                          <a16:creationId xmlns:a16="http://schemas.microsoft.com/office/drawing/2014/main" id="{42F41B8F-AED7-4351-9CF2-70FBA205ED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61" name="TextBox 260">
                    <a:extLst>
                      <a:ext uri="{FF2B5EF4-FFF2-40B4-BE49-F238E27FC236}">
                        <a16:creationId xmlns:a16="http://schemas.microsoft.com/office/drawing/2014/main" id="{2BA99604-70DD-4374-8239-C0DC44C5515E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088ADC6D-C85E-443B-A84F-AA771BCFFD12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52" name="Rectangle: Rounded Corners 251">
                  <a:extLst>
                    <a:ext uri="{FF2B5EF4-FFF2-40B4-BE49-F238E27FC236}">
                      <a16:creationId xmlns:a16="http://schemas.microsoft.com/office/drawing/2014/main" id="{E71734B3-DBE5-4000-8A3C-42D05BC7DFA9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350814A6-D609-4332-8E41-7739D84BD205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54" name="Group 253">
                    <a:extLst>
                      <a:ext uri="{FF2B5EF4-FFF2-40B4-BE49-F238E27FC236}">
                        <a16:creationId xmlns:a16="http://schemas.microsoft.com/office/drawing/2014/main" id="{C30A6CA0-A8FB-4333-83DB-83620A85AB12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56" name="Rectangle: Rounded Corners 255">
                      <a:extLst>
                        <a:ext uri="{FF2B5EF4-FFF2-40B4-BE49-F238E27FC236}">
                          <a16:creationId xmlns:a16="http://schemas.microsoft.com/office/drawing/2014/main" id="{E2472379-4925-45B0-A923-69F097DB31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081BCB52-7742-4A28-B67B-3181BEAC29B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D1AB7CA5-B337-46CB-8FD8-85AE5258AC24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7AE71503-7DF7-4B5C-9079-7CD363C2B417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46" name="Rectangle: Rounded Corners 245">
                  <a:extLst>
                    <a:ext uri="{FF2B5EF4-FFF2-40B4-BE49-F238E27FC236}">
                      <a16:creationId xmlns:a16="http://schemas.microsoft.com/office/drawing/2014/main" id="{9862BDA9-2212-44CD-99CD-0F0429A2237F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8EA7FF86-4BDB-4777-BE30-39DB80B0CC14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48" name="Group 247">
                    <a:extLst>
                      <a:ext uri="{FF2B5EF4-FFF2-40B4-BE49-F238E27FC236}">
                        <a16:creationId xmlns:a16="http://schemas.microsoft.com/office/drawing/2014/main" id="{5100228F-4379-47FA-B8FC-3EE1E6260E57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50" name="Rectangle: Rounded Corners 249">
                      <a:extLst>
                        <a:ext uri="{FF2B5EF4-FFF2-40B4-BE49-F238E27FC236}">
                          <a16:creationId xmlns:a16="http://schemas.microsoft.com/office/drawing/2014/main" id="{8F510D01-6637-4E3C-A355-4952995AC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51" name="TextBox 250">
                      <a:extLst>
                        <a:ext uri="{FF2B5EF4-FFF2-40B4-BE49-F238E27FC236}">
                          <a16:creationId xmlns:a16="http://schemas.microsoft.com/office/drawing/2014/main" id="{4439F745-C360-4FDA-97CF-7082EB1939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49" name="TextBox 248">
                    <a:extLst>
                      <a:ext uri="{FF2B5EF4-FFF2-40B4-BE49-F238E27FC236}">
                        <a16:creationId xmlns:a16="http://schemas.microsoft.com/office/drawing/2014/main" id="{4C784FF3-0C8D-4CAD-BFA9-2F0C12C03EF2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34F946DD-C0FE-48A5-AEEA-0B2485D0B32E}"/>
              </a:ext>
            </a:extLst>
          </p:cNvPr>
          <p:cNvGrpSpPr/>
          <p:nvPr/>
        </p:nvGrpSpPr>
        <p:grpSpPr>
          <a:xfrm>
            <a:off x="8867187" y="3284444"/>
            <a:ext cx="2457972" cy="3240802"/>
            <a:chOff x="823685" y="3289852"/>
            <a:chExt cx="2457972" cy="3240802"/>
          </a:xfrm>
        </p:grpSpPr>
        <p:sp>
          <p:nvSpPr>
            <p:cNvPr id="271" name="Rectangle: Rounded Corners 270">
              <a:extLst>
                <a:ext uri="{FF2B5EF4-FFF2-40B4-BE49-F238E27FC236}">
                  <a16:creationId xmlns:a16="http://schemas.microsoft.com/office/drawing/2014/main" id="{60B80AC6-3505-443C-871F-D234C03A22BE}"/>
                </a:ext>
              </a:extLst>
            </p:cNvPr>
            <p:cNvSpPr/>
            <p:nvPr/>
          </p:nvSpPr>
          <p:spPr>
            <a:xfrm>
              <a:off x="823685" y="3289852"/>
              <a:ext cx="2457972" cy="3240802"/>
            </a:xfrm>
            <a:prstGeom prst="roundRect">
              <a:avLst>
                <a:gd name="adj" fmla="val 7654"/>
              </a:avLst>
            </a:prstGeom>
            <a:solidFill>
              <a:schemeClr val="accent2">
                <a:lumMod val="20000"/>
                <a:lumOff val="80000"/>
                <a:alpha val="6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F9702905-92BD-4DD1-BF4F-9DCC7FB75243}"/>
                </a:ext>
              </a:extLst>
            </p:cNvPr>
            <p:cNvGrpSpPr/>
            <p:nvPr/>
          </p:nvGrpSpPr>
          <p:grpSpPr>
            <a:xfrm>
              <a:off x="933803" y="3525861"/>
              <a:ext cx="2218936" cy="2741333"/>
              <a:chOff x="933803" y="3525861"/>
              <a:chExt cx="2218936" cy="2741333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B8FA830C-5C60-4EFC-B773-2D61D210CA2D}"/>
                  </a:ext>
                </a:extLst>
              </p:cNvPr>
              <p:cNvGrpSpPr/>
              <p:nvPr/>
            </p:nvGrpSpPr>
            <p:grpSpPr>
              <a:xfrm>
                <a:off x="938359" y="352586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95" name="Rectangle: Rounded Corners 294">
                  <a:extLst>
                    <a:ext uri="{FF2B5EF4-FFF2-40B4-BE49-F238E27FC236}">
                      <a16:creationId xmlns:a16="http://schemas.microsoft.com/office/drawing/2014/main" id="{C686CF36-0BAA-46F1-9087-82F64AAEC795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96" name="Group 295">
                  <a:extLst>
                    <a:ext uri="{FF2B5EF4-FFF2-40B4-BE49-F238E27FC236}">
                      <a16:creationId xmlns:a16="http://schemas.microsoft.com/office/drawing/2014/main" id="{345808C5-A383-43A1-9D14-43FD75E213C2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97" name="Group 296">
                    <a:extLst>
                      <a:ext uri="{FF2B5EF4-FFF2-40B4-BE49-F238E27FC236}">
                        <a16:creationId xmlns:a16="http://schemas.microsoft.com/office/drawing/2014/main" id="{F1BBC21B-26BC-4852-A690-9CE5DC390F01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99" name="Rectangle: Rounded Corners 298">
                      <a:extLst>
                        <a:ext uri="{FF2B5EF4-FFF2-40B4-BE49-F238E27FC236}">
                          <a16:creationId xmlns:a16="http://schemas.microsoft.com/office/drawing/2014/main" id="{E3E06F88-D1AB-4002-826C-A2E10D103F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67D8293F-FC55-4C03-9C2D-C853020546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98" name="TextBox 297">
                    <a:extLst>
                      <a:ext uri="{FF2B5EF4-FFF2-40B4-BE49-F238E27FC236}">
                        <a16:creationId xmlns:a16="http://schemas.microsoft.com/office/drawing/2014/main" id="{79F1D928-4C7B-4ABA-A7DD-8F38CFE91DC0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A5236271-BFF1-4993-A0C9-D8BB8A6ACF54}"/>
                  </a:ext>
                </a:extLst>
              </p:cNvPr>
              <p:cNvGrpSpPr/>
              <p:nvPr/>
            </p:nvGrpSpPr>
            <p:grpSpPr>
              <a:xfrm>
                <a:off x="933803" y="425295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89" name="Rectangle: Rounded Corners 288">
                  <a:extLst>
                    <a:ext uri="{FF2B5EF4-FFF2-40B4-BE49-F238E27FC236}">
                      <a16:creationId xmlns:a16="http://schemas.microsoft.com/office/drawing/2014/main" id="{20EE1C28-99AF-4D4E-8B07-EEAE9C6E83DF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90" name="Group 289">
                  <a:extLst>
                    <a:ext uri="{FF2B5EF4-FFF2-40B4-BE49-F238E27FC236}">
                      <a16:creationId xmlns:a16="http://schemas.microsoft.com/office/drawing/2014/main" id="{6A23BD8C-A0EE-4C6C-9F06-B239DB81F3E8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91" name="Group 290">
                    <a:extLst>
                      <a:ext uri="{FF2B5EF4-FFF2-40B4-BE49-F238E27FC236}">
                        <a16:creationId xmlns:a16="http://schemas.microsoft.com/office/drawing/2014/main" id="{EC47D4E5-0775-41F6-957B-E306BE05E917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93" name="Rectangle: Rounded Corners 292">
                      <a:extLst>
                        <a:ext uri="{FF2B5EF4-FFF2-40B4-BE49-F238E27FC236}">
                          <a16:creationId xmlns:a16="http://schemas.microsoft.com/office/drawing/2014/main" id="{5AD91164-779D-4056-9340-9890531BC6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94" name="TextBox 293">
                      <a:extLst>
                        <a:ext uri="{FF2B5EF4-FFF2-40B4-BE49-F238E27FC236}">
                          <a16:creationId xmlns:a16="http://schemas.microsoft.com/office/drawing/2014/main" id="{91D7CB21-042C-455B-B4B1-892719F861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1847A81-4A42-42B4-A03D-0A1A64D48D71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409C23A3-E9D0-4D11-B745-CDEFB0295D26}"/>
                  </a:ext>
                </a:extLst>
              </p:cNvPr>
              <p:cNvGrpSpPr/>
              <p:nvPr/>
            </p:nvGrpSpPr>
            <p:grpSpPr>
              <a:xfrm>
                <a:off x="943419" y="4980051"/>
                <a:ext cx="2200136" cy="560048"/>
                <a:chOff x="938359" y="3525861"/>
                <a:chExt cx="2200136" cy="560048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F9B8A547-F042-4612-89CD-BC33059C15A9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8E8C0FDA-0CA2-46C1-9CE3-E80E62835C7A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85" name="Group 284">
                    <a:extLst>
                      <a:ext uri="{FF2B5EF4-FFF2-40B4-BE49-F238E27FC236}">
                        <a16:creationId xmlns:a16="http://schemas.microsoft.com/office/drawing/2014/main" id="{5A63BE40-8FE7-43B2-B8C3-18705EC61446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87" name="Rectangle: Rounded Corners 286">
                      <a:extLst>
                        <a:ext uri="{FF2B5EF4-FFF2-40B4-BE49-F238E27FC236}">
                          <a16:creationId xmlns:a16="http://schemas.microsoft.com/office/drawing/2014/main" id="{40AA018F-9C9E-4EB4-854B-E30038B919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88" name="TextBox 287">
                      <a:extLst>
                        <a:ext uri="{FF2B5EF4-FFF2-40B4-BE49-F238E27FC236}">
                          <a16:creationId xmlns:a16="http://schemas.microsoft.com/office/drawing/2014/main" id="{E8D0C978-A58A-47F7-B170-47B676E6274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86" name="TextBox 285">
                    <a:extLst>
                      <a:ext uri="{FF2B5EF4-FFF2-40B4-BE49-F238E27FC236}">
                        <a16:creationId xmlns:a16="http://schemas.microsoft.com/office/drawing/2014/main" id="{C3E33044-EB1E-4C31-AE23-746E37EB4473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F5193170-1E91-4678-BA2C-482C2CC7FA6A}"/>
                  </a:ext>
                </a:extLst>
              </p:cNvPr>
              <p:cNvGrpSpPr/>
              <p:nvPr/>
            </p:nvGrpSpPr>
            <p:grpSpPr>
              <a:xfrm>
                <a:off x="952603" y="5707146"/>
                <a:ext cx="2200136" cy="560048"/>
                <a:chOff x="938359" y="3525861"/>
                <a:chExt cx="2200136" cy="560048"/>
              </a:xfrm>
            </p:grpSpPr>
            <p:sp>
              <p:nvSpPr>
                <p:cNvPr id="277" name="Rectangle: Rounded Corners 276">
                  <a:extLst>
                    <a:ext uri="{FF2B5EF4-FFF2-40B4-BE49-F238E27FC236}">
                      <a16:creationId xmlns:a16="http://schemas.microsoft.com/office/drawing/2014/main" id="{0D738046-B815-46E9-A06E-8B64EDD019C7}"/>
                    </a:ext>
                  </a:extLst>
                </p:cNvPr>
                <p:cNvSpPr/>
                <p:nvPr/>
              </p:nvSpPr>
              <p:spPr>
                <a:xfrm>
                  <a:off x="2100383" y="3533234"/>
                  <a:ext cx="1038112" cy="551001"/>
                </a:xfrm>
                <a:prstGeom prst="roundRect">
                  <a:avLst>
                    <a:gd name="adj" fmla="val 7654"/>
                  </a:avLst>
                </a:prstGeom>
                <a:noFill/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>
                    <a:solidFill>
                      <a:schemeClr val="tx1"/>
                    </a:solidFill>
                    <a:latin typeface="Georgia" panose="02040502050405020303" pitchFamily="18" charset="0"/>
                  </a:endParaRPr>
                </a:p>
              </p:txBody>
            </p: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5722C2B8-AF30-4B3A-BDFE-5D265F1BF2BA}"/>
                    </a:ext>
                  </a:extLst>
                </p:cNvPr>
                <p:cNvGrpSpPr/>
                <p:nvPr/>
              </p:nvGrpSpPr>
              <p:grpSpPr>
                <a:xfrm>
                  <a:off x="938359" y="3525861"/>
                  <a:ext cx="2144715" cy="560048"/>
                  <a:chOff x="938359" y="3525861"/>
                  <a:chExt cx="2144715" cy="560048"/>
                </a:xfrm>
              </p:grpSpPr>
              <p:grpSp>
                <p:nvGrpSpPr>
                  <p:cNvPr id="279" name="Group 278">
                    <a:extLst>
                      <a:ext uri="{FF2B5EF4-FFF2-40B4-BE49-F238E27FC236}">
                        <a16:creationId xmlns:a16="http://schemas.microsoft.com/office/drawing/2014/main" id="{7CBA1547-13D8-465A-9D3D-BFE3A11B340A}"/>
                      </a:ext>
                    </a:extLst>
                  </p:cNvPr>
                  <p:cNvGrpSpPr/>
                  <p:nvPr/>
                </p:nvGrpSpPr>
                <p:grpSpPr>
                  <a:xfrm>
                    <a:off x="938359" y="3534650"/>
                    <a:ext cx="1038112" cy="551259"/>
                    <a:chOff x="1056793" y="2011399"/>
                    <a:chExt cx="1038112" cy="858418"/>
                  </a:xfrm>
                  <a:effectLst>
                    <a:outerShdw blurRad="50800" dist="38100" dir="2700000" algn="tl" rotWithShape="0">
                      <a:schemeClr val="tx1">
                        <a:lumMod val="50000"/>
                        <a:lumOff val="50000"/>
                        <a:alpha val="40000"/>
                      </a:schemeClr>
                    </a:outerShdw>
                  </a:effectLst>
                </p:grpSpPr>
                <p:sp>
                  <p:nvSpPr>
                    <p:cNvPr id="281" name="Rectangle: Rounded Corners 280">
                      <a:extLst>
                        <a:ext uri="{FF2B5EF4-FFF2-40B4-BE49-F238E27FC236}">
                          <a16:creationId xmlns:a16="http://schemas.microsoft.com/office/drawing/2014/main" id="{832A4D6C-8ECE-4B5C-957C-F059803A3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6793" y="2011801"/>
                      <a:ext cx="1038112" cy="858016"/>
                    </a:xfrm>
                    <a:prstGeom prst="roundRect">
                      <a:avLst>
                        <a:gd name="adj" fmla="val 7654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Georgia" panose="02040502050405020303" pitchFamily="18" charset="0"/>
                      </a:endParaRPr>
                    </a:p>
                  </p:txBody>
                </p:sp>
                <p:sp>
                  <p:nvSpPr>
                    <p:cNvPr id="282" name="TextBox 281">
                      <a:extLst>
                        <a:ext uri="{FF2B5EF4-FFF2-40B4-BE49-F238E27FC236}">
                          <a16:creationId xmlns:a16="http://schemas.microsoft.com/office/drawing/2014/main" id="{5E7F5EC1-4CAF-40A2-BED2-8B83AF923AF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55" y="2011399"/>
                      <a:ext cx="878986" cy="8447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400" dirty="0">
                          <a:latin typeface="Georgia" panose="02040502050405020303" pitchFamily="18" charset="0"/>
                        </a:rPr>
                        <a:t>WB</a:t>
                      </a:r>
                    </a:p>
                    <a:p>
                      <a:pPr algn="ctr"/>
                      <a:r>
                        <a:rPr lang="en-US" b="1" dirty="0"/>
                        <a:t>24</a:t>
                      </a:r>
                      <a:endParaRPr lang="en-US" sz="1100" b="1" dirty="0"/>
                    </a:p>
                  </p:txBody>
                </p:sp>
              </p:grpSp>
              <p:sp>
                <p:nvSpPr>
                  <p:cNvPr id="280" name="TextBox 279">
                    <a:extLst>
                      <a:ext uri="{FF2B5EF4-FFF2-40B4-BE49-F238E27FC236}">
                        <a16:creationId xmlns:a16="http://schemas.microsoft.com/office/drawing/2014/main" id="{E3D8AE96-191E-4CB0-B945-03CDCA1E5E97}"/>
                      </a:ext>
                    </a:extLst>
                  </p:cNvPr>
                  <p:cNvSpPr txBox="1"/>
                  <p:nvPr/>
                </p:nvSpPr>
                <p:spPr>
                  <a:xfrm>
                    <a:off x="2204088" y="3525861"/>
                    <a:ext cx="878986" cy="54247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dirty="0">
                        <a:latin typeface="Georgia" panose="02040502050405020303" pitchFamily="18" charset="0"/>
                      </a:rPr>
                      <a:t>WB</a:t>
                    </a:r>
                  </a:p>
                  <a:p>
                    <a:pPr algn="ctr"/>
                    <a:r>
                      <a:rPr lang="en-US" b="1" dirty="0"/>
                      <a:t>24</a:t>
                    </a:r>
                    <a:endParaRPr lang="en-US" sz="1100" b="1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9752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 err="1">
                  <a:latin typeface="+mj-lt"/>
                </a:rPr>
                <a:t>Hexis</a:t>
              </a:r>
              <a:r>
                <a:rPr lang="en-US" sz="3200" dirty="0">
                  <a:latin typeface="+mj-lt"/>
                </a:rPr>
                <a:t>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1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2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0B09A-9A9B-4EC0-9F0A-E8273ADF486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4CB098-D155-4993-9CF2-853D50F03F37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BFFC7-3507-4AFA-BFCE-8EC4F234070C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4BE54B-3BEE-4913-AACF-AA836A6E20B5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A77BD71B-17D2-4F3D-933B-F334A17829B2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1454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F4557-40F8-7EFC-BA71-F90915E15D20}"/>
              </a:ext>
            </a:extLst>
          </p:cNvPr>
          <p:cNvGrpSpPr/>
          <p:nvPr/>
        </p:nvGrpSpPr>
        <p:grpSpPr>
          <a:xfrm>
            <a:off x="-168234" y="0"/>
            <a:ext cx="12528467" cy="584776"/>
            <a:chOff x="-168234" y="0"/>
            <a:chExt cx="12528467" cy="58477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F10799-F762-475A-94AB-89966EA52BBC}"/>
                </a:ext>
              </a:extLst>
            </p:cNvPr>
            <p:cNvSpPr/>
            <p:nvPr/>
          </p:nvSpPr>
          <p:spPr>
            <a:xfrm>
              <a:off x="-168234" y="0"/>
              <a:ext cx="12528467" cy="58477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0A480E-6D6E-454D-A393-486F5E5CD899}"/>
                </a:ext>
              </a:extLst>
            </p:cNvPr>
            <p:cNvSpPr txBox="1"/>
            <p:nvPr/>
          </p:nvSpPr>
          <p:spPr>
            <a:xfrm>
              <a:off x="237505" y="0"/>
              <a:ext cx="6512211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dirty="0" err="1">
                  <a:latin typeface="+mj-lt"/>
                </a:rPr>
                <a:t>Hexis</a:t>
              </a:r>
              <a:r>
                <a:rPr lang="en-US" sz="3200" dirty="0">
                  <a:latin typeface="+mj-lt"/>
                </a:rPr>
                <a:t> Highlights 1</a:t>
              </a:r>
              <a:r>
                <a:rPr lang="en-US" sz="3200" baseline="30000" dirty="0">
                  <a:latin typeface="+mj-lt"/>
                </a:rPr>
                <a:t>st</a:t>
              </a:r>
              <a:r>
                <a:rPr lang="en-US" sz="3200" dirty="0">
                  <a:latin typeface="+mj-lt"/>
                </a:rPr>
                <a:t> Apr-25</a:t>
              </a:r>
              <a:r>
                <a:rPr lang="en-US" sz="3200" baseline="30000" dirty="0">
                  <a:latin typeface="+mj-lt"/>
                </a:rPr>
                <a:t>th</a:t>
              </a:r>
              <a:r>
                <a:rPr lang="en-US" sz="3200" dirty="0">
                  <a:latin typeface="+mj-lt"/>
                </a:rPr>
                <a:t> May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2387454-AFD1-7134-9D05-9AC7D5BE7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77312F5-41DC-4148-955D-D1DD9B46EA1E}"/>
              </a:ext>
            </a:extLst>
          </p:cNvPr>
          <p:cNvSpPr txBox="1"/>
          <p:nvPr/>
        </p:nvSpPr>
        <p:spPr>
          <a:xfrm>
            <a:off x="797440" y="2104387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  <a:r>
              <a:rPr lang="en-US" b="1" dirty="0">
                <a:latin typeface="Georgia" panose="02040502050405020303" pitchFamily="18" charset="0"/>
              </a:rPr>
              <a:t>3</a:t>
            </a:r>
            <a:r>
              <a:rPr lang="en-US" b="1" dirty="0">
                <a:latin typeface="Arial Black" panose="020B0A04020102020204" pitchFamily="34" charset="0"/>
              </a:rPr>
              <a:t> 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7DEE306-B0F5-4182-9287-EB2E3E3E7DD9}"/>
              </a:ext>
            </a:extLst>
          </p:cNvPr>
          <p:cNvSpPr txBox="1"/>
          <p:nvPr/>
        </p:nvSpPr>
        <p:spPr>
          <a:xfrm>
            <a:off x="797440" y="4472610"/>
            <a:ext cx="203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State 4</a:t>
            </a:r>
          </a:p>
          <a:p>
            <a:r>
              <a:rPr lang="en-US" dirty="0">
                <a:latin typeface="Georgia" panose="02040502050405020303" pitchFamily="18" charset="0"/>
              </a:rPr>
              <a:t>Highlight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5AD2929-5AF0-42D5-A0F5-F6BDB3E706CD}"/>
              </a:ext>
            </a:extLst>
          </p:cNvPr>
          <p:cNvGrpSpPr/>
          <p:nvPr/>
        </p:nvGrpSpPr>
        <p:grpSpPr>
          <a:xfrm>
            <a:off x="2286000" y="3746886"/>
            <a:ext cx="5624624" cy="2368223"/>
            <a:chOff x="2285999" y="1168894"/>
            <a:chExt cx="8750595" cy="1499191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25F10-9FED-4CE3-ACAF-788FF38974EF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B1456B-2D13-4F93-91DD-6D9DA4A99D45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BB5A379-6BB8-4EEC-B1AF-ED142E01480D}"/>
              </a:ext>
            </a:extLst>
          </p:cNvPr>
          <p:cNvSpPr txBox="1"/>
          <p:nvPr/>
        </p:nvSpPr>
        <p:spPr>
          <a:xfrm>
            <a:off x="8995144" y="1977656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F701AC-8D0F-428E-9068-E2296288B831}"/>
              </a:ext>
            </a:extLst>
          </p:cNvPr>
          <p:cNvSpPr txBox="1"/>
          <p:nvPr/>
        </p:nvSpPr>
        <p:spPr>
          <a:xfrm>
            <a:off x="9034086" y="4472609"/>
            <a:ext cx="1850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Insert Photos if any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A1BFDD4-7337-490B-A326-78FDA1495392}"/>
              </a:ext>
            </a:extLst>
          </p:cNvPr>
          <p:cNvGrpSpPr/>
          <p:nvPr/>
        </p:nvGrpSpPr>
        <p:grpSpPr>
          <a:xfrm>
            <a:off x="2286000" y="1174520"/>
            <a:ext cx="5624624" cy="2368223"/>
            <a:chOff x="2285999" y="1168894"/>
            <a:chExt cx="8750595" cy="149919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B3928CA-07B0-483C-9D29-B8F1EC3257B5}"/>
                </a:ext>
              </a:extLst>
            </p:cNvPr>
            <p:cNvSpPr/>
            <p:nvPr/>
          </p:nvSpPr>
          <p:spPr>
            <a:xfrm>
              <a:off x="2285999" y="1168894"/>
              <a:ext cx="8750595" cy="149919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86ED236-1EC2-40A4-B161-50B62C845B94}"/>
                </a:ext>
              </a:extLst>
            </p:cNvPr>
            <p:cNvSpPr txBox="1"/>
            <p:nvPr/>
          </p:nvSpPr>
          <p:spPr>
            <a:xfrm>
              <a:off x="2402958" y="1265274"/>
              <a:ext cx="8463516" cy="233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Science Lab inauguration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90B09A-9A9B-4EC0-9F0A-E8273ADF486F}"/>
              </a:ext>
            </a:extLst>
          </p:cNvPr>
          <p:cNvGrpSpPr/>
          <p:nvPr/>
        </p:nvGrpSpPr>
        <p:grpSpPr>
          <a:xfrm>
            <a:off x="-63798" y="1168893"/>
            <a:ext cx="442065" cy="5008430"/>
            <a:chOff x="-63798" y="1168893"/>
            <a:chExt cx="442065" cy="500843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C4CB098-D155-4993-9CF2-853D50F03F37}"/>
                </a:ext>
              </a:extLst>
            </p:cNvPr>
            <p:cNvSpPr/>
            <p:nvPr/>
          </p:nvSpPr>
          <p:spPr>
            <a:xfrm>
              <a:off x="140762" y="1168893"/>
              <a:ext cx="237505" cy="50084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AFBFFC7-3507-4AFA-BFCE-8EC4F234070C}"/>
                </a:ext>
              </a:extLst>
            </p:cNvPr>
            <p:cNvSpPr/>
            <p:nvPr/>
          </p:nvSpPr>
          <p:spPr>
            <a:xfrm>
              <a:off x="53909" y="1168894"/>
              <a:ext cx="237505" cy="500842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B4BE54B-3BEE-4913-AACF-AA836A6E20B5}"/>
                </a:ext>
              </a:extLst>
            </p:cNvPr>
            <p:cNvSpPr/>
            <p:nvPr/>
          </p:nvSpPr>
          <p:spPr>
            <a:xfrm>
              <a:off x="-63798" y="1168894"/>
              <a:ext cx="237505" cy="500842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CC442683-73B3-4EA4-BB8C-1D630BF12AD5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65064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IRIS </a:t>
                </a:r>
                <a:r>
                  <a:rPr lang="en-US" sz="3200" dirty="0">
                    <a:latin typeface="+mj-lt"/>
                  </a:rPr>
                  <a:t>Implementation Progress by State</a:t>
                </a:r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 </a:t>
                </a:r>
                <a:endParaRPr lang="en-US" sz="3200" dirty="0">
                  <a:latin typeface="+mj-lt"/>
                  <a:cs typeface="Calibri Light"/>
                </a:endParaRP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6894A19-5CE6-426B-947E-330DA9B4CB5C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7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97E19-56FE-41E6-A9B0-DAE7E7F373B0}"/>
              </a:ext>
            </a:extLst>
          </p:cNvPr>
          <p:cNvGrpSpPr/>
          <p:nvPr/>
        </p:nvGrpSpPr>
        <p:grpSpPr>
          <a:xfrm>
            <a:off x="-903236" y="5971142"/>
            <a:ext cx="1806472" cy="3076555"/>
            <a:chOff x="-711236" y="5558661"/>
            <a:chExt cx="1806472" cy="31144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C29CA9-42B7-40CC-A0DA-C0E3362E0E38}"/>
                </a:ext>
              </a:extLst>
            </p:cNvPr>
            <p:cNvSpPr/>
            <p:nvPr/>
          </p:nvSpPr>
          <p:spPr>
            <a:xfrm>
              <a:off x="-711236" y="5558661"/>
              <a:ext cx="1503947" cy="2617884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B47D6E-B124-4EDC-BEC9-DEAD58E1C186}"/>
                </a:ext>
              </a:extLst>
            </p:cNvPr>
            <p:cNvSpPr/>
            <p:nvPr/>
          </p:nvSpPr>
          <p:spPr>
            <a:xfrm>
              <a:off x="-304800" y="5966019"/>
              <a:ext cx="1400036" cy="270710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3" name="Content Placeholder 3">
            <a:extLst>
              <a:ext uri="{FF2B5EF4-FFF2-40B4-BE49-F238E27FC236}">
                <a16:creationId xmlns:a16="http://schemas.microsoft.com/office/drawing/2014/main" id="{035872A8-6C43-441F-8528-DEF20E835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9436377"/>
              </p:ext>
            </p:extLst>
          </p:nvPr>
        </p:nvGraphicFramePr>
        <p:xfrm>
          <a:off x="1098760" y="2151381"/>
          <a:ext cx="9994477" cy="286003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77189">
                  <a:extLst>
                    <a:ext uri="{9D8B030D-6E8A-4147-A177-3AD203B41FA5}">
                      <a16:colId xmlns:a16="http://schemas.microsoft.com/office/drawing/2014/main" val="3425441778"/>
                    </a:ext>
                  </a:extLst>
                </a:gridCol>
                <a:gridCol w="1157776">
                  <a:extLst>
                    <a:ext uri="{9D8B030D-6E8A-4147-A177-3AD203B41FA5}">
                      <a16:colId xmlns:a16="http://schemas.microsoft.com/office/drawing/2014/main" val="290323889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078110365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3285633812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1189479623"/>
                    </a:ext>
                  </a:extLst>
                </a:gridCol>
                <a:gridCol w="1778557">
                  <a:extLst>
                    <a:ext uri="{9D8B030D-6E8A-4147-A177-3AD203B41FA5}">
                      <a16:colId xmlns:a16="http://schemas.microsoft.com/office/drawing/2014/main" val="1981808460"/>
                    </a:ext>
                  </a:extLst>
                </a:gridCol>
                <a:gridCol w="1618480">
                  <a:extLst>
                    <a:ext uri="{9D8B030D-6E8A-4147-A177-3AD203B41FA5}">
                      <a16:colId xmlns:a16="http://schemas.microsoft.com/office/drawing/2014/main" val="2337441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Schools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Total Devices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Non-functional</a:t>
                      </a:r>
                    </a:p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Devices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No. of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 25-26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Achieved till Date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137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State 1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10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33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10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9796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State 4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11549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8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35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8253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1DE5211-F54F-4C2D-B93A-8821A8A91EC7}"/>
              </a:ext>
            </a:extLst>
          </p:cNvPr>
          <p:cNvCxnSpPr/>
          <p:nvPr/>
        </p:nvCxnSpPr>
        <p:spPr>
          <a:xfrm>
            <a:off x="14084135" y="1496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A34DE2-902B-42F2-B0FF-AF749B678E57}"/>
              </a:ext>
            </a:extLst>
          </p:cNvPr>
          <p:cNvGrpSpPr/>
          <p:nvPr/>
        </p:nvGrpSpPr>
        <p:grpSpPr>
          <a:xfrm>
            <a:off x="-168234" y="-6759"/>
            <a:ext cx="12528467" cy="584776"/>
            <a:chOff x="-168234" y="-30823"/>
            <a:chExt cx="12528467" cy="58477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16B1C5-2514-498B-BB9F-94CB3A0C08A6}"/>
                </a:ext>
              </a:extLst>
            </p:cNvPr>
            <p:cNvGrpSpPr/>
            <p:nvPr/>
          </p:nvGrpSpPr>
          <p:grpSpPr>
            <a:xfrm>
              <a:off x="-168234" y="-30823"/>
              <a:ext cx="12528467" cy="584776"/>
              <a:chOff x="-168234" y="0"/>
              <a:chExt cx="12528467" cy="584776"/>
            </a:xfrm>
            <a:solidFill>
              <a:schemeClr val="bg1">
                <a:lumMod val="95000"/>
              </a:schemeClr>
            </a:solidFill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EF59E08-ED83-4D25-9FF7-F5C4C0144078}"/>
                  </a:ext>
                </a:extLst>
              </p:cNvPr>
              <p:cNvSpPr/>
              <p:nvPr/>
            </p:nvSpPr>
            <p:spPr>
              <a:xfrm>
                <a:off x="-168234" y="0"/>
                <a:ext cx="12528467" cy="584776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FF63FF7A-2667-472C-94BB-804B0C4507A3}"/>
                  </a:ext>
                </a:extLst>
              </p:cNvPr>
              <p:cNvSpPr txBox="1"/>
              <p:nvPr/>
            </p:nvSpPr>
            <p:spPr>
              <a:xfrm>
                <a:off x="237505" y="0"/>
                <a:ext cx="8713989" cy="584775"/>
              </a:xfrm>
              <a:prstGeom prst="rect">
                <a:avLst/>
              </a:prstGeom>
              <a:grpFill/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en-US" sz="3200" dirty="0">
                    <a:latin typeface="+mj-lt"/>
                    <a:ea typeface="Calibri Light"/>
                    <a:cs typeface="Calibri Light"/>
                  </a:rPr>
                  <a:t>IRIS </a:t>
                </a:r>
                <a:r>
                  <a:rPr lang="en-US" sz="3200" dirty="0">
                    <a:latin typeface="+mj-lt"/>
                    <a:cs typeface="Calibri Light"/>
                  </a:rPr>
                  <a:t>Metrics- May</a:t>
                </a:r>
              </a:p>
            </p:txBody>
          </p:sp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82C1AA60-5FBF-4886-A690-482A303079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24979" y="82599"/>
              <a:ext cx="1431928" cy="426507"/>
            </a:xfrm>
            <a:prstGeom prst="rect">
              <a:avLst/>
            </a:prstGeom>
            <a:ln>
              <a:noFill/>
            </a:ln>
          </p:spPr>
        </p:pic>
      </p:grpSp>
      <p:graphicFrame>
        <p:nvGraphicFramePr>
          <p:cNvPr id="28" name="Table 3">
            <a:extLst>
              <a:ext uri="{FF2B5EF4-FFF2-40B4-BE49-F238E27FC236}">
                <a16:creationId xmlns:a16="http://schemas.microsoft.com/office/drawing/2014/main" id="{F88F6C93-E581-4F6F-9EC7-3263789C7B62}"/>
              </a:ext>
            </a:extLst>
          </p:cNvPr>
          <p:cNvGraphicFramePr>
            <a:graphicFrameLocks noGrp="1"/>
          </p:cNvGraphicFramePr>
          <p:nvPr/>
        </p:nvGraphicFramePr>
        <p:xfrm>
          <a:off x="599763" y="990128"/>
          <a:ext cx="10992471" cy="5400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277">
                  <a:extLst>
                    <a:ext uri="{9D8B030D-6E8A-4147-A177-3AD203B41FA5}">
                      <a16:colId xmlns:a16="http://schemas.microsoft.com/office/drawing/2014/main" val="4061453419"/>
                    </a:ext>
                  </a:extLst>
                </a:gridCol>
                <a:gridCol w="3301468">
                  <a:extLst>
                    <a:ext uri="{9D8B030D-6E8A-4147-A177-3AD203B41FA5}">
                      <a16:colId xmlns:a16="http://schemas.microsoft.com/office/drawing/2014/main" val="400504167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2909358846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381572075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768971835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198888951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1811810066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538917745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State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School Name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Content Types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Focus Grades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Frequency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err="1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Hexis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 Students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Planned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Georgia" panose="02040502050405020303" pitchFamily="18" charset="0"/>
                        </a:rPr>
                        <a:t>Actual Session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347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News, story,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 Day/ Week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1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170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3794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71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077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4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65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168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4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0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5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02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785582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75BC080-D67B-4D36-A8E3-9F0B11FF6533}"/>
              </a:ext>
            </a:extLst>
          </p:cNvPr>
          <p:cNvSpPr/>
          <p:nvPr/>
        </p:nvSpPr>
        <p:spPr>
          <a:xfrm>
            <a:off x="11823405" y="6390168"/>
            <a:ext cx="368595" cy="36644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5880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680</Words>
  <Application>Microsoft Office PowerPoint</Application>
  <PresentationFormat>Widescreen</PresentationFormat>
  <Paragraphs>357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Assistive Tech.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Assistive Tech. Update</dc:title>
  <dc:creator>Khokan Mandal</dc:creator>
  <cp:lastModifiedBy>Khokan Mandal</cp:lastModifiedBy>
  <cp:revision>97</cp:revision>
  <dcterms:created xsi:type="dcterms:W3CDTF">2025-05-30T04:40:34Z</dcterms:created>
  <dcterms:modified xsi:type="dcterms:W3CDTF">2025-05-30T18:08:45Z</dcterms:modified>
</cp:coreProperties>
</file>