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8" r:id="rId5"/>
    <p:sldId id="265" r:id="rId6"/>
    <p:sldId id="277" r:id="rId7"/>
    <p:sldId id="278" r:id="rId8"/>
    <p:sldId id="269" r:id="rId9"/>
    <p:sldId id="260" r:id="rId10"/>
    <p:sldId id="279" r:id="rId11"/>
    <p:sldId id="280" r:id="rId12"/>
    <p:sldId id="270" r:id="rId13"/>
    <p:sldId id="271" r:id="rId14"/>
    <p:sldId id="281" r:id="rId15"/>
    <p:sldId id="282" r:id="rId16"/>
    <p:sldId id="272" r:id="rId17"/>
    <p:sldId id="261" r:id="rId18"/>
    <p:sldId id="283" r:id="rId19"/>
    <p:sldId id="284" r:id="rId20"/>
    <p:sldId id="273" r:id="rId21"/>
    <p:sldId id="267" r:id="rId22"/>
    <p:sldId id="285" r:id="rId23"/>
    <p:sldId id="286" r:id="rId24"/>
    <p:sldId id="274" r:id="rId25"/>
    <p:sldId id="275" r:id="rId26"/>
    <p:sldId id="276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E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F661D-C93B-4436-8F3D-1CF3C2F4B805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1A6D6-71A1-4EC7-80C5-05546F177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9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E7A97-FE07-4968-956E-9D91E784EF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5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FA11-DBB0-4CD5-A6C7-C73F12C1F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1AE60-7C22-4E17-8A6C-4DF819EFB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7665A-95A3-4E37-9D54-D9FD6EF5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A5D1-CFDC-43DB-AF92-D42465D5442A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BBD29-7EFB-4BF2-9471-D1DC1175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7A593-6900-4D8F-AD31-0C5B3541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D70D-B6F1-4DB0-9F6F-C2B4EE137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7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A028-6FE7-48E1-BAC0-98AA32F8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6CCFF-0286-42A7-BCCE-2E89F8FB1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7B87C-227D-4927-A8AC-FFFEBE2C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A5D1-CFDC-43DB-AF92-D42465D5442A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AAAB9-0CDF-4E6F-9E49-7ECE8B68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82954-870C-4ED1-A267-8A3F8511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D70D-B6F1-4DB0-9F6F-C2B4EE137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9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64746-98A7-4597-99B1-50B856C3E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92235-FA38-4E12-BDF9-477A46E43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4441D-A514-4E6E-AA98-9548C8FD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A5D1-CFDC-43DB-AF92-D42465D5442A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DDF2A-CB3F-4A57-B42E-F9D77402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7EE27-65BF-4A30-9ED9-6EAD19F9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D70D-B6F1-4DB0-9F6F-C2B4EE137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3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ACF1F-BA3A-4A8E-8679-3B1893C9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1776E-65E7-4A5C-82C5-BE25D114A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6F1BD-9810-4F89-A37E-0A9D6A20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A5D1-CFDC-43DB-AF92-D42465D5442A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74256-3EB8-484F-A1C5-1572BA51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58495-1561-4E6D-801A-090D3A17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D70D-B6F1-4DB0-9F6F-C2B4EE137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0407-4760-409A-8EAA-AD016AFD1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0C2B8-ABAE-40F6-ADE2-8EA4F4F06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49F82-3610-492B-A549-73108EBD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A5D1-CFDC-43DB-AF92-D42465D5442A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7F4F6-C16B-4B3A-95F1-BA34DB63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40948-882D-49CE-BB8D-7F742771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D70D-B6F1-4DB0-9F6F-C2B4EE137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8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22E1-B090-4203-B6FC-108EE1D58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54FF5-EA3F-4460-99C5-19F975F73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9440B-12F7-4331-8D80-D43598C4B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201D3-2F16-4A97-8B69-994309E9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A5D1-CFDC-43DB-AF92-D42465D5442A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0D5FD-01E3-4DF2-B875-37BFB20F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CF048-896D-4597-8304-693404FD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D70D-B6F1-4DB0-9F6F-C2B4EE137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F5B2-4015-448E-8B29-276C77F2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3E06F-4B5B-4115-A2D8-83C2E3BC3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DEF01-E968-49A6-9E14-FC11D9977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87431-CB9B-47B9-ADB6-477FF9F5A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07EF7-BB42-447E-9487-8FF113D4C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E4AE3-F616-4A31-801B-BFF4226F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A5D1-CFDC-43DB-AF92-D42465D5442A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CC84D-5452-4288-A87B-25392C31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BB4B9-9E31-4600-8EC0-4616AFD7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D70D-B6F1-4DB0-9F6F-C2B4EE137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4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093D-B23D-4B92-A905-F8A3F65B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B43F2-AE38-495E-A68F-EE2DF079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A5D1-CFDC-43DB-AF92-D42465D5442A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2D946-F221-4EEA-8C55-F454AC5F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FE7FB-9C81-4937-BFE8-96621363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D70D-B6F1-4DB0-9F6F-C2B4EE137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1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94AAA-A564-416B-A57F-A55DE589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A5D1-CFDC-43DB-AF92-D42465D5442A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4B084-19A1-4B1F-BC91-020CA95F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6B9F8-15C3-460E-91E7-4628B5D9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D70D-B6F1-4DB0-9F6F-C2B4EE137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F9DD-44EE-44E9-8F69-FD2BD011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2E0D5-8B57-464E-89AA-99B6E1661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FF720-1F64-4D93-A769-43D818E50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3DDEA-3A04-40A3-ADAE-43AE6C73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A5D1-CFDC-43DB-AF92-D42465D5442A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87BD0-15DB-47CA-B29F-FA345282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D2458-3182-49B5-945F-44710A8B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D70D-B6F1-4DB0-9F6F-C2B4EE137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9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393D-5A17-4513-84E4-9405C24A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C6275-CF7B-4B80-BD22-FAEBFA20D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C698C-E3EC-4542-AC5D-FEDFCFB8D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D3A65-EC42-466F-B9EA-617CADA2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A5D1-CFDC-43DB-AF92-D42465D5442A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87B63-1C47-42E8-B8F7-A9DEF6A5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D04C3-5558-4154-AB23-05AA9853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D70D-B6F1-4DB0-9F6F-C2B4EE137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2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D98B04-331E-416F-91F6-245F8541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8F0C8-245A-4BF2-8BF5-89A6A18B7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462A9-D0E4-4643-AA92-5A4E871FF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1A5D1-CFDC-43DB-AF92-D42465D5442A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BB5D0-AF96-4602-8EE8-FA4321403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A3045-D791-44FD-B29B-05F1C9510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ED70D-B6F1-4DB0-9F6F-C2B4EE137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B23C207-302C-40CA-A1C0-AEAC7AD48072}"/>
              </a:ext>
            </a:extLst>
          </p:cNvPr>
          <p:cNvGrpSpPr/>
          <p:nvPr/>
        </p:nvGrpSpPr>
        <p:grpSpPr>
          <a:xfrm>
            <a:off x="0" y="-164820"/>
            <a:ext cx="12438337" cy="7187639"/>
            <a:chOff x="-14333" y="-187627"/>
            <a:chExt cx="12438337" cy="71876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6D16AA0-8209-410B-81C2-941B082DC96A}"/>
                </a:ext>
              </a:extLst>
            </p:cNvPr>
            <p:cNvSpPr/>
            <p:nvPr/>
          </p:nvSpPr>
          <p:spPr>
            <a:xfrm>
              <a:off x="-14333" y="-50493"/>
              <a:ext cx="7472518" cy="705050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D8B0BCC-DF81-40F7-8DB8-32F3CF441FB4}"/>
                </a:ext>
              </a:extLst>
            </p:cNvPr>
            <p:cNvGrpSpPr/>
            <p:nvPr/>
          </p:nvGrpSpPr>
          <p:grpSpPr>
            <a:xfrm>
              <a:off x="7299799" y="-187627"/>
              <a:ext cx="5124205" cy="7136107"/>
              <a:chOff x="7299799" y="75263"/>
              <a:chExt cx="5124205" cy="713610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57EE545-B70D-4787-9D37-D82BE5D3F8DA}"/>
                  </a:ext>
                </a:extLst>
              </p:cNvPr>
              <p:cNvSpPr/>
              <p:nvPr/>
            </p:nvSpPr>
            <p:spPr>
              <a:xfrm>
                <a:off x="7299799" y="75263"/>
                <a:ext cx="5124205" cy="7136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" name="Picture 4" descr="A yellow and black logo&#10;&#10;AI-generated content may be incorrect.">
                <a:extLst>
                  <a:ext uri="{FF2B5EF4-FFF2-40B4-BE49-F238E27FC236}">
                    <a16:creationId xmlns:a16="http://schemas.microsoft.com/office/drawing/2014/main" id="{4A60DF98-B65D-7364-37C3-55E2EA0BB8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/>
                        </a14:imgEffect>
                        <a14:imgEffect>
                          <a14:brightnessContras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667488" y="2359064"/>
                <a:ext cx="2547213" cy="2547213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F687CC-A6CE-42D8-89C9-FADEE0262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434" y="2654168"/>
            <a:ext cx="5668837" cy="879811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latin typeface="Georgia Pro"/>
                <a:ea typeface="Calibri Light"/>
                <a:cs typeface="Calibri Light"/>
              </a:rPr>
              <a:t>VICT &amp; STEM Update</a:t>
            </a:r>
            <a:endParaRPr lang="en-US" sz="4800" dirty="0">
              <a:solidFill>
                <a:schemeClr val="bg1"/>
              </a:solidFill>
              <a:latin typeface="Georgia Pro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8808F0-19AE-A18A-3555-A83262CDE306}"/>
              </a:ext>
            </a:extLst>
          </p:cNvPr>
          <p:cNvSpPr txBox="1">
            <a:spLocks/>
          </p:cNvSpPr>
          <p:nvPr/>
        </p:nvSpPr>
        <p:spPr>
          <a:xfrm>
            <a:off x="1367689" y="3775036"/>
            <a:ext cx="7107466" cy="4763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Calibri Light"/>
                <a:ea typeface="Calibri Light"/>
                <a:cs typeface="Calibri Light"/>
              </a:rPr>
              <a:t>States: WB, TR, ML</a:t>
            </a:r>
            <a:endParaRPr lang="en-US" sz="4800" dirty="0">
              <a:solidFill>
                <a:schemeClr val="bg1"/>
              </a:solidFill>
              <a:latin typeface="Georgia Pro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240299A-5F3C-4A0A-B015-613DFAA244E6}"/>
              </a:ext>
            </a:extLst>
          </p:cNvPr>
          <p:cNvSpPr txBox="1">
            <a:spLocks/>
          </p:cNvSpPr>
          <p:nvPr/>
        </p:nvSpPr>
        <p:spPr>
          <a:xfrm>
            <a:off x="1507437" y="5821615"/>
            <a:ext cx="3413985" cy="32380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</a:rPr>
              <a:t>Speaker: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2061-EE8F-4BDE-988A-F20CEFEA3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869" y="6257728"/>
            <a:ext cx="3413985" cy="32380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</a:rPr>
              <a:t>Date:</a:t>
            </a:r>
          </a:p>
        </p:txBody>
      </p:sp>
    </p:spTree>
    <p:extLst>
      <p:ext uri="{BB962C8B-B14F-4D97-AF65-F5344CB8AC3E}">
        <p14:creationId xmlns:p14="http://schemas.microsoft.com/office/powerpoint/2010/main" val="2583976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D5F4557-40F8-7EFC-BA71-F90915E15D20}"/>
              </a:ext>
            </a:extLst>
          </p:cNvPr>
          <p:cNvGrpSpPr/>
          <p:nvPr/>
        </p:nvGrpSpPr>
        <p:grpSpPr>
          <a:xfrm>
            <a:off x="-168234" y="0"/>
            <a:ext cx="12528467" cy="584776"/>
            <a:chOff x="-168234" y="0"/>
            <a:chExt cx="12528467" cy="5847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10799-F762-475A-94AB-89966EA52BBC}"/>
                </a:ext>
              </a:extLst>
            </p:cNvPr>
            <p:cNvSpPr/>
            <p:nvPr/>
          </p:nvSpPr>
          <p:spPr>
            <a:xfrm>
              <a:off x="-168234" y="0"/>
              <a:ext cx="12528467" cy="5847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0A480E-6D6E-454D-A393-486F5E5CD899}"/>
                </a:ext>
              </a:extLst>
            </p:cNvPr>
            <p:cNvSpPr txBox="1"/>
            <p:nvPr/>
          </p:nvSpPr>
          <p:spPr>
            <a:xfrm>
              <a:off x="237505" y="0"/>
              <a:ext cx="651221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+mj-lt"/>
                </a:rPr>
                <a:t>Science Highlights 1</a:t>
              </a:r>
              <a:r>
                <a:rPr lang="en-US" sz="3200" baseline="30000" dirty="0">
                  <a:latin typeface="+mj-lt"/>
                </a:rPr>
                <a:t>st</a:t>
              </a:r>
              <a:r>
                <a:rPr lang="en-US" sz="3200" dirty="0">
                  <a:latin typeface="+mj-lt"/>
                </a:rPr>
                <a:t> Apr-25</a:t>
              </a:r>
              <a:r>
                <a:rPr lang="en-US" sz="3200" baseline="30000" dirty="0">
                  <a:latin typeface="+mj-lt"/>
                </a:rPr>
                <a:t>th</a:t>
              </a:r>
              <a:r>
                <a:rPr lang="en-US" sz="3200" dirty="0">
                  <a:latin typeface="+mj-lt"/>
                </a:rPr>
                <a:t> May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2387454-AFD1-7134-9D05-9AC7D5BE7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7312F5-41DC-4148-955D-D1DD9B46EA1E}"/>
              </a:ext>
            </a:extLst>
          </p:cNvPr>
          <p:cNvSpPr txBox="1"/>
          <p:nvPr/>
        </p:nvSpPr>
        <p:spPr>
          <a:xfrm>
            <a:off x="797440" y="2104387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latin typeface="Georgia" panose="02040502050405020303" pitchFamily="18" charset="0"/>
              </a:rPr>
              <a:t>1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DEE306-B0F5-4182-9287-EB2E3E3E7DD9}"/>
              </a:ext>
            </a:extLst>
          </p:cNvPr>
          <p:cNvSpPr txBox="1"/>
          <p:nvPr/>
        </p:nvSpPr>
        <p:spPr>
          <a:xfrm>
            <a:off x="797440" y="4472610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 2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AD2929-5AF0-42D5-A0F5-F6BDB3E706CD}"/>
              </a:ext>
            </a:extLst>
          </p:cNvPr>
          <p:cNvGrpSpPr/>
          <p:nvPr/>
        </p:nvGrpSpPr>
        <p:grpSpPr>
          <a:xfrm>
            <a:off x="2286000" y="3746886"/>
            <a:ext cx="5624624" cy="2368223"/>
            <a:chOff x="2285999" y="1168894"/>
            <a:chExt cx="8750595" cy="14991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C25F10-9FED-4CE3-ACAF-788FF38974EF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B1456B-2D13-4F93-91DD-6D9DA4A99D45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B5A379-6BB8-4EEC-B1AF-ED142E01480D}"/>
              </a:ext>
            </a:extLst>
          </p:cNvPr>
          <p:cNvSpPr txBox="1"/>
          <p:nvPr/>
        </p:nvSpPr>
        <p:spPr>
          <a:xfrm>
            <a:off x="8995144" y="1977656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F701AC-8D0F-428E-9068-E2296288B831}"/>
              </a:ext>
            </a:extLst>
          </p:cNvPr>
          <p:cNvSpPr txBox="1"/>
          <p:nvPr/>
        </p:nvSpPr>
        <p:spPr>
          <a:xfrm>
            <a:off x="9034086" y="4472609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1BFDD4-7337-490B-A326-78FDA1495392}"/>
              </a:ext>
            </a:extLst>
          </p:cNvPr>
          <p:cNvGrpSpPr/>
          <p:nvPr/>
        </p:nvGrpSpPr>
        <p:grpSpPr>
          <a:xfrm>
            <a:off x="2286000" y="1174520"/>
            <a:ext cx="5624624" cy="2368223"/>
            <a:chOff x="2285999" y="1168894"/>
            <a:chExt cx="8750595" cy="14991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3928CA-07B0-483C-9D29-B8F1EC3257B5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6ED236-1EC2-40A4-B161-50B62C845B94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C7FECA-FDCC-4CF4-AAAF-EC1A51F281AD}"/>
              </a:ext>
            </a:extLst>
          </p:cNvPr>
          <p:cNvGrpSpPr/>
          <p:nvPr/>
        </p:nvGrpSpPr>
        <p:grpSpPr>
          <a:xfrm>
            <a:off x="-63798" y="1168893"/>
            <a:ext cx="442065" cy="5008430"/>
            <a:chOff x="-63798" y="1168893"/>
            <a:chExt cx="442065" cy="500843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4DFA1B5-9319-476E-ACFE-586272CF99F4}"/>
                </a:ext>
              </a:extLst>
            </p:cNvPr>
            <p:cNvSpPr/>
            <p:nvPr/>
          </p:nvSpPr>
          <p:spPr>
            <a:xfrm>
              <a:off x="140762" y="1168893"/>
              <a:ext cx="237505" cy="50084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650C0D-C3A7-40AD-A3DC-669CDF08784E}"/>
                </a:ext>
              </a:extLst>
            </p:cNvPr>
            <p:cNvSpPr/>
            <p:nvPr/>
          </p:nvSpPr>
          <p:spPr>
            <a:xfrm>
              <a:off x="53909" y="1168894"/>
              <a:ext cx="237505" cy="500842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68F9359-E13A-4A64-98B1-7FB5FFB56667}"/>
                </a:ext>
              </a:extLst>
            </p:cNvPr>
            <p:cNvSpPr/>
            <p:nvPr/>
          </p:nvSpPr>
          <p:spPr>
            <a:xfrm>
              <a:off x="-63798" y="1168894"/>
              <a:ext cx="237505" cy="500842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1D33DDF6-434D-4718-8C46-088F1E31F0AD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9096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D5F4557-40F8-7EFC-BA71-F90915E15D20}"/>
              </a:ext>
            </a:extLst>
          </p:cNvPr>
          <p:cNvGrpSpPr/>
          <p:nvPr/>
        </p:nvGrpSpPr>
        <p:grpSpPr>
          <a:xfrm>
            <a:off x="-168234" y="0"/>
            <a:ext cx="12528467" cy="584776"/>
            <a:chOff x="-168234" y="0"/>
            <a:chExt cx="12528467" cy="5847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10799-F762-475A-94AB-89966EA52BBC}"/>
                </a:ext>
              </a:extLst>
            </p:cNvPr>
            <p:cNvSpPr/>
            <p:nvPr/>
          </p:nvSpPr>
          <p:spPr>
            <a:xfrm>
              <a:off x="-168234" y="0"/>
              <a:ext cx="12528467" cy="5847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0A480E-6D6E-454D-A393-486F5E5CD899}"/>
                </a:ext>
              </a:extLst>
            </p:cNvPr>
            <p:cNvSpPr txBox="1"/>
            <p:nvPr/>
          </p:nvSpPr>
          <p:spPr>
            <a:xfrm>
              <a:off x="237505" y="0"/>
              <a:ext cx="651221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+mj-lt"/>
                </a:rPr>
                <a:t>Science Highlights 1</a:t>
              </a:r>
              <a:r>
                <a:rPr lang="en-US" sz="3200" baseline="30000" dirty="0">
                  <a:latin typeface="+mj-lt"/>
                </a:rPr>
                <a:t>st</a:t>
              </a:r>
              <a:r>
                <a:rPr lang="en-US" sz="3200" dirty="0">
                  <a:latin typeface="+mj-lt"/>
                </a:rPr>
                <a:t> Apr-25</a:t>
              </a:r>
              <a:r>
                <a:rPr lang="en-US" sz="3200" baseline="30000" dirty="0">
                  <a:latin typeface="+mj-lt"/>
                </a:rPr>
                <a:t>th</a:t>
              </a:r>
              <a:r>
                <a:rPr lang="en-US" sz="3200" dirty="0">
                  <a:latin typeface="+mj-lt"/>
                </a:rPr>
                <a:t> May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2387454-AFD1-7134-9D05-9AC7D5BE7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7312F5-41DC-4148-955D-D1DD9B46EA1E}"/>
              </a:ext>
            </a:extLst>
          </p:cNvPr>
          <p:cNvSpPr txBox="1"/>
          <p:nvPr/>
        </p:nvSpPr>
        <p:spPr>
          <a:xfrm>
            <a:off x="797440" y="2104387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latin typeface="Georgia" panose="02040502050405020303" pitchFamily="18" charset="0"/>
              </a:rPr>
              <a:t>1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DEE306-B0F5-4182-9287-EB2E3E3E7DD9}"/>
              </a:ext>
            </a:extLst>
          </p:cNvPr>
          <p:cNvSpPr txBox="1"/>
          <p:nvPr/>
        </p:nvSpPr>
        <p:spPr>
          <a:xfrm>
            <a:off x="797440" y="4472610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 2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AD2929-5AF0-42D5-A0F5-F6BDB3E706CD}"/>
              </a:ext>
            </a:extLst>
          </p:cNvPr>
          <p:cNvGrpSpPr/>
          <p:nvPr/>
        </p:nvGrpSpPr>
        <p:grpSpPr>
          <a:xfrm>
            <a:off x="2286000" y="3746886"/>
            <a:ext cx="5624624" cy="2368223"/>
            <a:chOff x="2285999" y="1168894"/>
            <a:chExt cx="8750595" cy="14991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C25F10-9FED-4CE3-ACAF-788FF38974EF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B1456B-2D13-4F93-91DD-6D9DA4A99D45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B5A379-6BB8-4EEC-B1AF-ED142E01480D}"/>
              </a:ext>
            </a:extLst>
          </p:cNvPr>
          <p:cNvSpPr txBox="1"/>
          <p:nvPr/>
        </p:nvSpPr>
        <p:spPr>
          <a:xfrm>
            <a:off x="8995144" y="1977656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F701AC-8D0F-428E-9068-E2296288B831}"/>
              </a:ext>
            </a:extLst>
          </p:cNvPr>
          <p:cNvSpPr txBox="1"/>
          <p:nvPr/>
        </p:nvSpPr>
        <p:spPr>
          <a:xfrm>
            <a:off x="9034086" y="4472609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1BFDD4-7337-490B-A326-78FDA1495392}"/>
              </a:ext>
            </a:extLst>
          </p:cNvPr>
          <p:cNvGrpSpPr/>
          <p:nvPr/>
        </p:nvGrpSpPr>
        <p:grpSpPr>
          <a:xfrm>
            <a:off x="2286000" y="1174520"/>
            <a:ext cx="5624624" cy="2368223"/>
            <a:chOff x="2285999" y="1168894"/>
            <a:chExt cx="8750595" cy="14991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3928CA-07B0-483C-9D29-B8F1EC3257B5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6ED236-1EC2-40A4-B161-50B62C845B94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C7FECA-FDCC-4CF4-AAAF-EC1A51F281AD}"/>
              </a:ext>
            </a:extLst>
          </p:cNvPr>
          <p:cNvGrpSpPr/>
          <p:nvPr/>
        </p:nvGrpSpPr>
        <p:grpSpPr>
          <a:xfrm>
            <a:off x="-63798" y="1168893"/>
            <a:ext cx="442065" cy="5008430"/>
            <a:chOff x="-63798" y="1168893"/>
            <a:chExt cx="442065" cy="500843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4DFA1B5-9319-476E-ACFE-586272CF99F4}"/>
                </a:ext>
              </a:extLst>
            </p:cNvPr>
            <p:cNvSpPr/>
            <p:nvPr/>
          </p:nvSpPr>
          <p:spPr>
            <a:xfrm>
              <a:off x="140762" y="1168893"/>
              <a:ext cx="237505" cy="50084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650C0D-C3A7-40AD-A3DC-669CDF08784E}"/>
                </a:ext>
              </a:extLst>
            </p:cNvPr>
            <p:cNvSpPr/>
            <p:nvPr/>
          </p:nvSpPr>
          <p:spPr>
            <a:xfrm>
              <a:off x="53909" y="1168894"/>
              <a:ext cx="237505" cy="500842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68F9359-E13A-4A64-98B1-7FB5FFB56667}"/>
                </a:ext>
              </a:extLst>
            </p:cNvPr>
            <p:cNvSpPr/>
            <p:nvPr/>
          </p:nvSpPr>
          <p:spPr>
            <a:xfrm>
              <a:off x="-63798" y="1168894"/>
              <a:ext cx="237505" cy="500842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62F219F-8553-404A-9CE1-CDE8F9FE0B53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25070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34DE2-902B-42F2-B0FF-AF749B678E57}"/>
              </a:ext>
            </a:extLst>
          </p:cNvPr>
          <p:cNvGrpSpPr/>
          <p:nvPr/>
        </p:nvGrpSpPr>
        <p:grpSpPr>
          <a:xfrm>
            <a:off x="-168234" y="-6759"/>
            <a:ext cx="12528467" cy="584776"/>
            <a:chOff x="-168234" y="-30823"/>
            <a:chExt cx="12528467" cy="58477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016B1C5-2514-498B-BB9F-94CB3A0C08A6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EF59E08-ED83-4D25-9FF7-F5C4C0144078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63FF7A-2667-472C-94BB-804B0C4507A3}"/>
                  </a:ext>
                </a:extLst>
              </p:cNvPr>
              <p:cNvSpPr txBox="1"/>
              <p:nvPr/>
            </p:nvSpPr>
            <p:spPr>
              <a:xfrm>
                <a:off x="237505" y="0"/>
                <a:ext cx="8713989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Math Goal Setting 25-26</a:t>
                </a:r>
                <a:endParaRPr lang="en-US" sz="3200" dirty="0">
                  <a:latin typeface="+mj-lt"/>
                  <a:cs typeface="Calibri Light"/>
                </a:endParaRP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2C1AA60-5FBF-4886-A690-482A30307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2236157B-96D1-4746-B4D2-031882F812E7}"/>
              </a:ext>
            </a:extLst>
          </p:cNvPr>
          <p:cNvGraphicFramePr>
            <a:graphicFrameLocks/>
          </p:cNvGraphicFramePr>
          <p:nvPr/>
        </p:nvGraphicFramePr>
        <p:xfrm>
          <a:off x="1253943" y="2200359"/>
          <a:ext cx="9735122" cy="225043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7189">
                  <a:extLst>
                    <a:ext uri="{9D8B030D-6E8A-4147-A177-3AD203B41FA5}">
                      <a16:colId xmlns:a16="http://schemas.microsoft.com/office/drawing/2014/main" val="3425441778"/>
                    </a:ext>
                  </a:extLst>
                </a:gridCol>
                <a:gridCol w="1849755">
                  <a:extLst>
                    <a:ext uri="{9D8B030D-6E8A-4147-A177-3AD203B41FA5}">
                      <a16:colId xmlns:a16="http://schemas.microsoft.com/office/drawing/2014/main" val="2903238893"/>
                    </a:ext>
                  </a:extLst>
                </a:gridCol>
                <a:gridCol w="1979930">
                  <a:extLst>
                    <a:ext uri="{9D8B030D-6E8A-4147-A177-3AD203B41FA5}">
                      <a16:colId xmlns:a16="http://schemas.microsoft.com/office/drawing/2014/main" val="1189479623"/>
                    </a:ext>
                  </a:extLst>
                </a:gridCol>
                <a:gridCol w="2799080">
                  <a:extLst>
                    <a:ext uri="{9D8B030D-6E8A-4147-A177-3AD203B41FA5}">
                      <a16:colId xmlns:a16="http://schemas.microsoft.com/office/drawing/2014/main" val="1981808460"/>
                    </a:ext>
                  </a:extLst>
                </a:gridCol>
                <a:gridCol w="2229168">
                  <a:extLst>
                    <a:ext uri="{9D8B030D-6E8A-4147-A177-3AD203B41FA5}">
                      <a16:colId xmlns:a16="http://schemas.microsoft.com/office/drawing/2014/main" val="2337441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No. of Schools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No. of Students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Planned Session 25-26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Achieved till Date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13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State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3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State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01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State 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9796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State 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11549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8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359446"/>
                  </a:ext>
                </a:extLst>
              </a:tr>
            </a:tbl>
          </a:graphicData>
        </a:graphic>
      </p:graphicFrame>
      <p:pic>
        <p:nvPicPr>
          <p:cNvPr id="3" name="Graphic 2" descr="Mathematics with solid fill">
            <a:extLst>
              <a:ext uri="{FF2B5EF4-FFF2-40B4-BE49-F238E27FC236}">
                <a16:creationId xmlns:a16="http://schemas.microsoft.com/office/drawing/2014/main" id="{5D58A4E7-834C-419D-8C7E-C41459B87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0" y="6281738"/>
            <a:ext cx="590550" cy="5905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C2CCA22-C443-4265-8E19-50C6EAC3E32F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02769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34DE2-902B-42F2-B0FF-AF749B678E57}"/>
              </a:ext>
            </a:extLst>
          </p:cNvPr>
          <p:cNvGrpSpPr/>
          <p:nvPr/>
        </p:nvGrpSpPr>
        <p:grpSpPr>
          <a:xfrm>
            <a:off x="-168234" y="-6759"/>
            <a:ext cx="12528467" cy="584776"/>
            <a:chOff x="-168234" y="-30823"/>
            <a:chExt cx="12528467" cy="58477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016B1C5-2514-498B-BB9F-94CB3A0C08A6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EF59E08-ED83-4D25-9FF7-F5C4C0144078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63FF7A-2667-472C-94BB-804B0C4507A3}"/>
                  </a:ext>
                </a:extLst>
              </p:cNvPr>
              <p:cNvSpPr txBox="1"/>
              <p:nvPr/>
            </p:nvSpPr>
            <p:spPr>
              <a:xfrm>
                <a:off x="237505" y="0"/>
                <a:ext cx="8713989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sz="3200" dirty="0">
                    <a:latin typeface="+mj-lt"/>
                    <a:cs typeface="Calibri Light"/>
                  </a:rPr>
                  <a:t>Math Metrics - May</a:t>
                </a: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2C1AA60-5FBF-4886-A690-482A30307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006895FA-5A6D-4140-90B6-C7FBBD9F0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385442"/>
              </p:ext>
            </p:extLst>
          </p:nvPr>
        </p:nvGraphicFramePr>
        <p:xfrm>
          <a:off x="982199" y="854075"/>
          <a:ext cx="10258744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793">
                  <a:extLst>
                    <a:ext uri="{9D8B030D-6E8A-4147-A177-3AD203B41FA5}">
                      <a16:colId xmlns:a16="http://schemas.microsoft.com/office/drawing/2014/main" val="4061453419"/>
                    </a:ext>
                  </a:extLst>
                </a:gridCol>
                <a:gridCol w="3838575">
                  <a:extLst>
                    <a:ext uri="{9D8B030D-6E8A-4147-A177-3AD203B41FA5}">
                      <a16:colId xmlns:a16="http://schemas.microsoft.com/office/drawing/2014/main" val="400504167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815720759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376897183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98888951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1811810066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538917745"/>
                    </a:ext>
                  </a:extLst>
                </a:gridCol>
              </a:tblGrid>
              <a:tr h="294005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School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Focus Grades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Frequency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Math Students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Planned Session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Actual Session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4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Day/ Week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1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0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9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77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07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49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55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6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48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50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50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0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8558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CCEE52C-1CDD-403E-A2D4-3A2DF94A5433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5398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D5F4557-40F8-7EFC-BA71-F90915E15D20}"/>
              </a:ext>
            </a:extLst>
          </p:cNvPr>
          <p:cNvGrpSpPr/>
          <p:nvPr/>
        </p:nvGrpSpPr>
        <p:grpSpPr>
          <a:xfrm>
            <a:off x="-168234" y="0"/>
            <a:ext cx="12528467" cy="584776"/>
            <a:chOff x="-168234" y="0"/>
            <a:chExt cx="12528467" cy="5847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10799-F762-475A-94AB-89966EA52BBC}"/>
                </a:ext>
              </a:extLst>
            </p:cNvPr>
            <p:cNvSpPr/>
            <p:nvPr/>
          </p:nvSpPr>
          <p:spPr>
            <a:xfrm>
              <a:off x="-168234" y="0"/>
              <a:ext cx="12528467" cy="5847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0A480E-6D6E-454D-A393-486F5E5CD899}"/>
                </a:ext>
              </a:extLst>
            </p:cNvPr>
            <p:cNvSpPr txBox="1"/>
            <p:nvPr/>
          </p:nvSpPr>
          <p:spPr>
            <a:xfrm>
              <a:off x="237505" y="0"/>
              <a:ext cx="651221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+mj-lt"/>
                </a:rPr>
                <a:t>Math Highlights 1</a:t>
              </a:r>
              <a:r>
                <a:rPr lang="en-US" sz="3200" baseline="30000" dirty="0">
                  <a:latin typeface="+mj-lt"/>
                </a:rPr>
                <a:t>st</a:t>
              </a:r>
              <a:r>
                <a:rPr lang="en-US" sz="3200" dirty="0">
                  <a:latin typeface="+mj-lt"/>
                </a:rPr>
                <a:t> Apr-25</a:t>
              </a:r>
              <a:r>
                <a:rPr lang="en-US" sz="3200" baseline="30000" dirty="0">
                  <a:latin typeface="+mj-lt"/>
                </a:rPr>
                <a:t>th</a:t>
              </a:r>
              <a:r>
                <a:rPr lang="en-US" sz="3200" dirty="0">
                  <a:latin typeface="+mj-lt"/>
                </a:rPr>
                <a:t> May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2387454-AFD1-7134-9D05-9AC7D5BE7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7312F5-41DC-4148-955D-D1DD9B46EA1E}"/>
              </a:ext>
            </a:extLst>
          </p:cNvPr>
          <p:cNvSpPr txBox="1"/>
          <p:nvPr/>
        </p:nvSpPr>
        <p:spPr>
          <a:xfrm>
            <a:off x="797440" y="2104387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latin typeface="Georgia" panose="02040502050405020303" pitchFamily="18" charset="0"/>
              </a:rPr>
              <a:t>1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DEE306-B0F5-4182-9287-EB2E3E3E7DD9}"/>
              </a:ext>
            </a:extLst>
          </p:cNvPr>
          <p:cNvSpPr txBox="1"/>
          <p:nvPr/>
        </p:nvSpPr>
        <p:spPr>
          <a:xfrm>
            <a:off x="797440" y="4472610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 2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AD2929-5AF0-42D5-A0F5-F6BDB3E706CD}"/>
              </a:ext>
            </a:extLst>
          </p:cNvPr>
          <p:cNvGrpSpPr/>
          <p:nvPr/>
        </p:nvGrpSpPr>
        <p:grpSpPr>
          <a:xfrm>
            <a:off x="2286000" y="3746886"/>
            <a:ext cx="5624624" cy="2368223"/>
            <a:chOff x="2285999" y="1168894"/>
            <a:chExt cx="8750595" cy="14991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C25F10-9FED-4CE3-ACAF-788FF38974EF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B1456B-2D13-4F93-91DD-6D9DA4A99D45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B5A379-6BB8-4EEC-B1AF-ED142E01480D}"/>
              </a:ext>
            </a:extLst>
          </p:cNvPr>
          <p:cNvSpPr txBox="1"/>
          <p:nvPr/>
        </p:nvSpPr>
        <p:spPr>
          <a:xfrm>
            <a:off x="8995144" y="1977656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F701AC-8D0F-428E-9068-E2296288B831}"/>
              </a:ext>
            </a:extLst>
          </p:cNvPr>
          <p:cNvSpPr txBox="1"/>
          <p:nvPr/>
        </p:nvSpPr>
        <p:spPr>
          <a:xfrm>
            <a:off x="9034086" y="4472609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1BFDD4-7337-490B-A326-78FDA1495392}"/>
              </a:ext>
            </a:extLst>
          </p:cNvPr>
          <p:cNvGrpSpPr/>
          <p:nvPr/>
        </p:nvGrpSpPr>
        <p:grpSpPr>
          <a:xfrm>
            <a:off x="2286000" y="1174520"/>
            <a:ext cx="5624624" cy="2368223"/>
            <a:chOff x="2285999" y="1168894"/>
            <a:chExt cx="8750595" cy="14991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3928CA-07B0-483C-9D29-B8F1EC3257B5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6ED236-1EC2-40A4-B161-50B62C845B94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C7FECA-FDCC-4CF4-AAAF-EC1A51F281AD}"/>
              </a:ext>
            </a:extLst>
          </p:cNvPr>
          <p:cNvGrpSpPr/>
          <p:nvPr/>
        </p:nvGrpSpPr>
        <p:grpSpPr>
          <a:xfrm>
            <a:off x="-63798" y="1168893"/>
            <a:ext cx="442065" cy="5008430"/>
            <a:chOff x="-63798" y="1168893"/>
            <a:chExt cx="442065" cy="500843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4DFA1B5-9319-476E-ACFE-586272CF99F4}"/>
                </a:ext>
              </a:extLst>
            </p:cNvPr>
            <p:cNvSpPr/>
            <p:nvPr/>
          </p:nvSpPr>
          <p:spPr>
            <a:xfrm>
              <a:off x="140762" y="1168893"/>
              <a:ext cx="237505" cy="50084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650C0D-C3A7-40AD-A3DC-669CDF08784E}"/>
                </a:ext>
              </a:extLst>
            </p:cNvPr>
            <p:cNvSpPr/>
            <p:nvPr/>
          </p:nvSpPr>
          <p:spPr>
            <a:xfrm>
              <a:off x="53909" y="1168894"/>
              <a:ext cx="237505" cy="500842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68F9359-E13A-4A64-98B1-7FB5FFB56667}"/>
                </a:ext>
              </a:extLst>
            </p:cNvPr>
            <p:cNvSpPr/>
            <p:nvPr/>
          </p:nvSpPr>
          <p:spPr>
            <a:xfrm>
              <a:off x="-63798" y="1168894"/>
              <a:ext cx="237505" cy="500842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592D416-E5CB-426A-9FD8-4D129934A548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317728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D5F4557-40F8-7EFC-BA71-F90915E15D20}"/>
              </a:ext>
            </a:extLst>
          </p:cNvPr>
          <p:cNvGrpSpPr/>
          <p:nvPr/>
        </p:nvGrpSpPr>
        <p:grpSpPr>
          <a:xfrm>
            <a:off x="-168234" y="0"/>
            <a:ext cx="12528467" cy="584776"/>
            <a:chOff x="-168234" y="0"/>
            <a:chExt cx="12528467" cy="5847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10799-F762-475A-94AB-89966EA52BBC}"/>
                </a:ext>
              </a:extLst>
            </p:cNvPr>
            <p:cNvSpPr/>
            <p:nvPr/>
          </p:nvSpPr>
          <p:spPr>
            <a:xfrm>
              <a:off x="-168234" y="0"/>
              <a:ext cx="12528467" cy="5847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0A480E-6D6E-454D-A393-486F5E5CD899}"/>
                </a:ext>
              </a:extLst>
            </p:cNvPr>
            <p:cNvSpPr txBox="1"/>
            <p:nvPr/>
          </p:nvSpPr>
          <p:spPr>
            <a:xfrm>
              <a:off x="237505" y="0"/>
              <a:ext cx="651221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+mj-lt"/>
                </a:rPr>
                <a:t>Math Highlights 1</a:t>
              </a:r>
              <a:r>
                <a:rPr lang="en-US" sz="3200" baseline="30000" dirty="0">
                  <a:latin typeface="+mj-lt"/>
                </a:rPr>
                <a:t>st</a:t>
              </a:r>
              <a:r>
                <a:rPr lang="en-US" sz="3200" dirty="0">
                  <a:latin typeface="+mj-lt"/>
                </a:rPr>
                <a:t> Apr-25</a:t>
              </a:r>
              <a:r>
                <a:rPr lang="en-US" sz="3200" baseline="30000" dirty="0">
                  <a:latin typeface="+mj-lt"/>
                </a:rPr>
                <a:t>th</a:t>
              </a:r>
              <a:r>
                <a:rPr lang="en-US" sz="3200" dirty="0">
                  <a:latin typeface="+mj-lt"/>
                </a:rPr>
                <a:t> May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2387454-AFD1-7134-9D05-9AC7D5BE7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7312F5-41DC-4148-955D-D1DD9B46EA1E}"/>
              </a:ext>
            </a:extLst>
          </p:cNvPr>
          <p:cNvSpPr txBox="1"/>
          <p:nvPr/>
        </p:nvSpPr>
        <p:spPr>
          <a:xfrm>
            <a:off x="797440" y="2104387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 3 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DEE306-B0F5-4182-9287-EB2E3E3E7DD9}"/>
              </a:ext>
            </a:extLst>
          </p:cNvPr>
          <p:cNvSpPr txBox="1"/>
          <p:nvPr/>
        </p:nvSpPr>
        <p:spPr>
          <a:xfrm>
            <a:off x="797440" y="4472610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 4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AD2929-5AF0-42D5-A0F5-F6BDB3E706CD}"/>
              </a:ext>
            </a:extLst>
          </p:cNvPr>
          <p:cNvGrpSpPr/>
          <p:nvPr/>
        </p:nvGrpSpPr>
        <p:grpSpPr>
          <a:xfrm>
            <a:off x="2286000" y="3746886"/>
            <a:ext cx="5624624" cy="2368223"/>
            <a:chOff x="2285999" y="1168894"/>
            <a:chExt cx="8750595" cy="14991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C25F10-9FED-4CE3-ACAF-788FF38974EF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B1456B-2D13-4F93-91DD-6D9DA4A99D45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B5A379-6BB8-4EEC-B1AF-ED142E01480D}"/>
              </a:ext>
            </a:extLst>
          </p:cNvPr>
          <p:cNvSpPr txBox="1"/>
          <p:nvPr/>
        </p:nvSpPr>
        <p:spPr>
          <a:xfrm>
            <a:off x="8995144" y="1977656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F701AC-8D0F-428E-9068-E2296288B831}"/>
              </a:ext>
            </a:extLst>
          </p:cNvPr>
          <p:cNvSpPr txBox="1"/>
          <p:nvPr/>
        </p:nvSpPr>
        <p:spPr>
          <a:xfrm>
            <a:off x="9034086" y="4472609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1BFDD4-7337-490B-A326-78FDA1495392}"/>
              </a:ext>
            </a:extLst>
          </p:cNvPr>
          <p:cNvGrpSpPr/>
          <p:nvPr/>
        </p:nvGrpSpPr>
        <p:grpSpPr>
          <a:xfrm>
            <a:off x="2286000" y="1174520"/>
            <a:ext cx="5624624" cy="2368223"/>
            <a:chOff x="2285999" y="1168894"/>
            <a:chExt cx="8750595" cy="14991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3928CA-07B0-483C-9D29-B8F1EC3257B5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6ED236-1EC2-40A4-B161-50B62C845B94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C7FECA-FDCC-4CF4-AAAF-EC1A51F281AD}"/>
              </a:ext>
            </a:extLst>
          </p:cNvPr>
          <p:cNvGrpSpPr/>
          <p:nvPr/>
        </p:nvGrpSpPr>
        <p:grpSpPr>
          <a:xfrm>
            <a:off x="-63798" y="1168893"/>
            <a:ext cx="442065" cy="5008430"/>
            <a:chOff x="-63798" y="1168893"/>
            <a:chExt cx="442065" cy="500843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4DFA1B5-9319-476E-ACFE-586272CF99F4}"/>
                </a:ext>
              </a:extLst>
            </p:cNvPr>
            <p:cNvSpPr/>
            <p:nvPr/>
          </p:nvSpPr>
          <p:spPr>
            <a:xfrm>
              <a:off x="140762" y="1168893"/>
              <a:ext cx="237505" cy="50084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650C0D-C3A7-40AD-A3DC-669CDF08784E}"/>
                </a:ext>
              </a:extLst>
            </p:cNvPr>
            <p:cNvSpPr/>
            <p:nvPr/>
          </p:nvSpPr>
          <p:spPr>
            <a:xfrm>
              <a:off x="53909" y="1168894"/>
              <a:ext cx="237505" cy="500842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68F9359-E13A-4A64-98B1-7FB5FFB56667}"/>
                </a:ext>
              </a:extLst>
            </p:cNvPr>
            <p:cNvSpPr/>
            <p:nvPr/>
          </p:nvSpPr>
          <p:spPr>
            <a:xfrm>
              <a:off x="-63798" y="1168894"/>
              <a:ext cx="237505" cy="500842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1130AB80-C396-462E-AE97-B22629698074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883895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34DE2-902B-42F2-B0FF-AF749B678E57}"/>
              </a:ext>
            </a:extLst>
          </p:cNvPr>
          <p:cNvGrpSpPr/>
          <p:nvPr/>
        </p:nvGrpSpPr>
        <p:grpSpPr>
          <a:xfrm>
            <a:off x="-168234" y="-6759"/>
            <a:ext cx="12528467" cy="584776"/>
            <a:chOff x="-168234" y="-30823"/>
            <a:chExt cx="12528467" cy="58477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016B1C5-2514-498B-BB9F-94CB3A0C08A6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EF59E08-ED83-4D25-9FF7-F5C4C0144078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63FF7A-2667-472C-94BB-804B0C4507A3}"/>
                  </a:ext>
                </a:extLst>
              </p:cNvPr>
              <p:cNvSpPr txBox="1"/>
              <p:nvPr/>
            </p:nvSpPr>
            <p:spPr>
              <a:xfrm>
                <a:off x="237505" y="0"/>
                <a:ext cx="8713989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WE Goal Setting 25-26</a:t>
                </a:r>
                <a:endParaRPr lang="en-US" sz="3200" dirty="0">
                  <a:latin typeface="+mj-lt"/>
                  <a:cs typeface="Calibri Light"/>
                </a:endParaRP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2C1AA60-5FBF-4886-A690-482A30307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2236157B-96D1-4746-B4D2-031882F812E7}"/>
              </a:ext>
            </a:extLst>
          </p:cNvPr>
          <p:cNvGraphicFramePr>
            <a:graphicFrameLocks/>
          </p:cNvGraphicFramePr>
          <p:nvPr/>
        </p:nvGraphicFramePr>
        <p:xfrm>
          <a:off x="1253943" y="2200359"/>
          <a:ext cx="9735122" cy="225043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7189">
                  <a:extLst>
                    <a:ext uri="{9D8B030D-6E8A-4147-A177-3AD203B41FA5}">
                      <a16:colId xmlns:a16="http://schemas.microsoft.com/office/drawing/2014/main" val="3425441778"/>
                    </a:ext>
                  </a:extLst>
                </a:gridCol>
                <a:gridCol w="1849755">
                  <a:extLst>
                    <a:ext uri="{9D8B030D-6E8A-4147-A177-3AD203B41FA5}">
                      <a16:colId xmlns:a16="http://schemas.microsoft.com/office/drawing/2014/main" val="2903238893"/>
                    </a:ext>
                  </a:extLst>
                </a:gridCol>
                <a:gridCol w="1979930">
                  <a:extLst>
                    <a:ext uri="{9D8B030D-6E8A-4147-A177-3AD203B41FA5}">
                      <a16:colId xmlns:a16="http://schemas.microsoft.com/office/drawing/2014/main" val="1189479623"/>
                    </a:ext>
                  </a:extLst>
                </a:gridCol>
                <a:gridCol w="2799080">
                  <a:extLst>
                    <a:ext uri="{9D8B030D-6E8A-4147-A177-3AD203B41FA5}">
                      <a16:colId xmlns:a16="http://schemas.microsoft.com/office/drawing/2014/main" val="1981808460"/>
                    </a:ext>
                  </a:extLst>
                </a:gridCol>
                <a:gridCol w="2229168">
                  <a:extLst>
                    <a:ext uri="{9D8B030D-6E8A-4147-A177-3AD203B41FA5}">
                      <a16:colId xmlns:a16="http://schemas.microsoft.com/office/drawing/2014/main" val="2337441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No. of Schools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No. of Students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Planned Session 25-26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Achieved till Date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13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State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3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State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01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State 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9796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State 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11549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8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359446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0720A56D-19E1-4F41-BCEC-346F7AA3CA3F}"/>
              </a:ext>
            </a:extLst>
          </p:cNvPr>
          <p:cNvGrpSpPr/>
          <p:nvPr/>
        </p:nvGrpSpPr>
        <p:grpSpPr>
          <a:xfrm>
            <a:off x="59084" y="5924548"/>
            <a:ext cx="914400" cy="933452"/>
            <a:chOff x="237505" y="5924548"/>
            <a:chExt cx="914400" cy="933452"/>
          </a:xfrm>
        </p:grpSpPr>
        <p:pic>
          <p:nvPicPr>
            <p:cNvPr id="12" name="Graphic 11" descr="Globe with solid fill">
              <a:extLst>
                <a:ext uri="{FF2B5EF4-FFF2-40B4-BE49-F238E27FC236}">
                  <a16:creationId xmlns:a16="http://schemas.microsoft.com/office/drawing/2014/main" id="{9B3C15EE-1F7B-450E-B353-266A1F8F5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7505" y="5943600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Earth globe: Americas with solid fill">
              <a:extLst>
                <a:ext uri="{FF2B5EF4-FFF2-40B4-BE49-F238E27FC236}">
                  <a16:creationId xmlns:a16="http://schemas.microsoft.com/office/drawing/2014/main" id="{E3E1F41E-FF1C-45EA-9FC0-FA7D3D6AA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7030" y="5924548"/>
              <a:ext cx="824789" cy="824789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157D66E-8B27-43E8-BA3E-3D0AB0EB1462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196204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34DE2-902B-42F2-B0FF-AF749B678E57}"/>
              </a:ext>
            </a:extLst>
          </p:cNvPr>
          <p:cNvGrpSpPr/>
          <p:nvPr/>
        </p:nvGrpSpPr>
        <p:grpSpPr>
          <a:xfrm>
            <a:off x="-168234" y="-6759"/>
            <a:ext cx="12528467" cy="584776"/>
            <a:chOff x="-168234" y="-30823"/>
            <a:chExt cx="12528467" cy="58477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016B1C5-2514-498B-BB9F-94CB3A0C08A6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EF59E08-ED83-4D25-9FF7-F5C4C0144078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63FF7A-2667-472C-94BB-804B0C4507A3}"/>
                  </a:ext>
                </a:extLst>
              </p:cNvPr>
              <p:cNvSpPr txBox="1"/>
              <p:nvPr/>
            </p:nvSpPr>
            <p:spPr>
              <a:xfrm>
                <a:off x="237505" y="0"/>
                <a:ext cx="8713989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0" algn="l" rtl="0" eaLnBrk="1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rgbClr val="000000"/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WE </a:t>
                </a:r>
                <a:r>
                  <a:rPr lang="en-US" sz="3200" kern="1200" dirty="0">
                    <a:solidFill>
                      <a:srgbClr val="000000"/>
                    </a:solidFill>
                    <a:effectLst/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rPr>
                  <a:t>Metrics </a:t>
                </a:r>
                <a:r>
                  <a:rPr lang="en-US" sz="3200" dirty="0">
                    <a:solidFill>
                      <a:srgbClr val="00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- </a:t>
                </a:r>
                <a:r>
                  <a:rPr lang="en-US" sz="3200" kern="1200" dirty="0">
                    <a:solidFill>
                      <a:srgbClr val="000000"/>
                    </a:solidFill>
                    <a:effectLst/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rPr>
                  <a:t>May</a:t>
                </a:r>
                <a:endParaRPr lang="en-US" sz="3200" dirty="0">
                  <a:effectLst/>
                </a:endParaRP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2C1AA60-5FBF-4886-A690-482A30307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B0724092-FB80-42D1-941F-547252D67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387742"/>
              </p:ext>
            </p:extLst>
          </p:nvPr>
        </p:nvGraphicFramePr>
        <p:xfrm>
          <a:off x="1080473" y="766052"/>
          <a:ext cx="10149503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535">
                  <a:extLst>
                    <a:ext uri="{9D8B030D-6E8A-4147-A177-3AD203B41FA5}">
                      <a16:colId xmlns:a16="http://schemas.microsoft.com/office/drawing/2014/main" val="4061453419"/>
                    </a:ext>
                  </a:extLst>
                </a:gridCol>
                <a:gridCol w="3633592">
                  <a:extLst>
                    <a:ext uri="{9D8B030D-6E8A-4147-A177-3AD203B41FA5}">
                      <a16:colId xmlns:a16="http://schemas.microsoft.com/office/drawing/2014/main" val="400504167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815720759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376897183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98888951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1811810066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538917745"/>
                    </a:ext>
                  </a:extLst>
                </a:gridCol>
              </a:tblGrid>
              <a:tr h="294005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School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Focus Grades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Frequency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WE Students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Planned Session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Actual Session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4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Day/ Week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1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0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9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77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07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49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55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6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48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50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50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0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85582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6971B1A5-C3E8-4339-868E-E3B0387BBFA9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039801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D5F4557-40F8-7EFC-BA71-F90915E15D20}"/>
              </a:ext>
            </a:extLst>
          </p:cNvPr>
          <p:cNvGrpSpPr/>
          <p:nvPr/>
        </p:nvGrpSpPr>
        <p:grpSpPr>
          <a:xfrm>
            <a:off x="-168234" y="0"/>
            <a:ext cx="12528467" cy="584776"/>
            <a:chOff x="-168234" y="0"/>
            <a:chExt cx="12528467" cy="5847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10799-F762-475A-94AB-89966EA52BBC}"/>
                </a:ext>
              </a:extLst>
            </p:cNvPr>
            <p:cNvSpPr/>
            <p:nvPr/>
          </p:nvSpPr>
          <p:spPr>
            <a:xfrm>
              <a:off x="-168234" y="0"/>
              <a:ext cx="12528467" cy="5847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0A480E-6D6E-454D-A393-486F5E5CD899}"/>
                </a:ext>
              </a:extLst>
            </p:cNvPr>
            <p:cNvSpPr txBox="1"/>
            <p:nvPr/>
          </p:nvSpPr>
          <p:spPr>
            <a:xfrm>
              <a:off x="237505" y="0"/>
              <a:ext cx="651221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+mj-lt"/>
                </a:rPr>
                <a:t>WE Highlights 1</a:t>
              </a:r>
              <a:r>
                <a:rPr lang="en-US" sz="3200" baseline="30000" dirty="0">
                  <a:latin typeface="+mj-lt"/>
                </a:rPr>
                <a:t>st</a:t>
              </a:r>
              <a:r>
                <a:rPr lang="en-US" sz="3200" dirty="0">
                  <a:latin typeface="+mj-lt"/>
                </a:rPr>
                <a:t> Apr-25</a:t>
              </a:r>
              <a:r>
                <a:rPr lang="en-US" sz="3200" baseline="30000" dirty="0">
                  <a:latin typeface="+mj-lt"/>
                </a:rPr>
                <a:t>th</a:t>
              </a:r>
              <a:r>
                <a:rPr lang="en-US" sz="3200" dirty="0">
                  <a:latin typeface="+mj-lt"/>
                </a:rPr>
                <a:t> May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2387454-AFD1-7134-9D05-9AC7D5BE7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7312F5-41DC-4148-955D-D1DD9B46EA1E}"/>
              </a:ext>
            </a:extLst>
          </p:cNvPr>
          <p:cNvSpPr txBox="1"/>
          <p:nvPr/>
        </p:nvSpPr>
        <p:spPr>
          <a:xfrm>
            <a:off x="797440" y="2104387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latin typeface="Georgia" panose="02040502050405020303" pitchFamily="18" charset="0"/>
              </a:rPr>
              <a:t>1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DEE306-B0F5-4182-9287-EB2E3E3E7DD9}"/>
              </a:ext>
            </a:extLst>
          </p:cNvPr>
          <p:cNvSpPr txBox="1"/>
          <p:nvPr/>
        </p:nvSpPr>
        <p:spPr>
          <a:xfrm>
            <a:off x="797440" y="4472610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 2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AD2929-5AF0-42D5-A0F5-F6BDB3E706CD}"/>
              </a:ext>
            </a:extLst>
          </p:cNvPr>
          <p:cNvGrpSpPr/>
          <p:nvPr/>
        </p:nvGrpSpPr>
        <p:grpSpPr>
          <a:xfrm>
            <a:off x="2286000" y="3746886"/>
            <a:ext cx="5624624" cy="2368223"/>
            <a:chOff x="2285999" y="1168894"/>
            <a:chExt cx="8750595" cy="14991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C25F10-9FED-4CE3-ACAF-788FF38974EF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B1456B-2D13-4F93-91DD-6D9DA4A99D45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B5A379-6BB8-4EEC-B1AF-ED142E01480D}"/>
              </a:ext>
            </a:extLst>
          </p:cNvPr>
          <p:cNvSpPr txBox="1"/>
          <p:nvPr/>
        </p:nvSpPr>
        <p:spPr>
          <a:xfrm>
            <a:off x="8995144" y="1977656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F701AC-8D0F-428E-9068-E2296288B831}"/>
              </a:ext>
            </a:extLst>
          </p:cNvPr>
          <p:cNvSpPr txBox="1"/>
          <p:nvPr/>
        </p:nvSpPr>
        <p:spPr>
          <a:xfrm>
            <a:off x="9034086" y="4472609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1BFDD4-7337-490B-A326-78FDA1495392}"/>
              </a:ext>
            </a:extLst>
          </p:cNvPr>
          <p:cNvGrpSpPr/>
          <p:nvPr/>
        </p:nvGrpSpPr>
        <p:grpSpPr>
          <a:xfrm>
            <a:off x="2286000" y="1174520"/>
            <a:ext cx="5624624" cy="2368223"/>
            <a:chOff x="2285999" y="1168894"/>
            <a:chExt cx="8750595" cy="14991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3928CA-07B0-483C-9D29-B8F1EC3257B5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6ED236-1EC2-40A4-B161-50B62C845B94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C7FECA-FDCC-4CF4-AAAF-EC1A51F281AD}"/>
              </a:ext>
            </a:extLst>
          </p:cNvPr>
          <p:cNvGrpSpPr/>
          <p:nvPr/>
        </p:nvGrpSpPr>
        <p:grpSpPr>
          <a:xfrm>
            <a:off x="-63798" y="1168893"/>
            <a:ext cx="442065" cy="5008430"/>
            <a:chOff x="-63798" y="1168893"/>
            <a:chExt cx="442065" cy="500843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4DFA1B5-9319-476E-ACFE-586272CF99F4}"/>
                </a:ext>
              </a:extLst>
            </p:cNvPr>
            <p:cNvSpPr/>
            <p:nvPr/>
          </p:nvSpPr>
          <p:spPr>
            <a:xfrm>
              <a:off x="140762" y="1168893"/>
              <a:ext cx="237505" cy="50084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650C0D-C3A7-40AD-A3DC-669CDF08784E}"/>
                </a:ext>
              </a:extLst>
            </p:cNvPr>
            <p:cNvSpPr/>
            <p:nvPr/>
          </p:nvSpPr>
          <p:spPr>
            <a:xfrm>
              <a:off x="53909" y="1168894"/>
              <a:ext cx="237505" cy="500842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68F9359-E13A-4A64-98B1-7FB5FFB56667}"/>
                </a:ext>
              </a:extLst>
            </p:cNvPr>
            <p:cNvSpPr/>
            <p:nvPr/>
          </p:nvSpPr>
          <p:spPr>
            <a:xfrm>
              <a:off x="-63798" y="1168894"/>
              <a:ext cx="237505" cy="500842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359B17E-27F8-436D-B118-2800AD02E8CF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116142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D5F4557-40F8-7EFC-BA71-F90915E15D20}"/>
              </a:ext>
            </a:extLst>
          </p:cNvPr>
          <p:cNvGrpSpPr/>
          <p:nvPr/>
        </p:nvGrpSpPr>
        <p:grpSpPr>
          <a:xfrm>
            <a:off x="-168234" y="0"/>
            <a:ext cx="12528467" cy="584776"/>
            <a:chOff x="-168234" y="0"/>
            <a:chExt cx="12528467" cy="5847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10799-F762-475A-94AB-89966EA52BBC}"/>
                </a:ext>
              </a:extLst>
            </p:cNvPr>
            <p:cNvSpPr/>
            <p:nvPr/>
          </p:nvSpPr>
          <p:spPr>
            <a:xfrm>
              <a:off x="-168234" y="0"/>
              <a:ext cx="12528467" cy="5847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0A480E-6D6E-454D-A393-486F5E5CD899}"/>
                </a:ext>
              </a:extLst>
            </p:cNvPr>
            <p:cNvSpPr txBox="1"/>
            <p:nvPr/>
          </p:nvSpPr>
          <p:spPr>
            <a:xfrm>
              <a:off x="237505" y="0"/>
              <a:ext cx="651221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+mj-lt"/>
                </a:rPr>
                <a:t>WE Highlights 1</a:t>
              </a:r>
              <a:r>
                <a:rPr lang="en-US" sz="3200" baseline="30000" dirty="0">
                  <a:latin typeface="+mj-lt"/>
                </a:rPr>
                <a:t>st</a:t>
              </a:r>
              <a:r>
                <a:rPr lang="en-US" sz="3200" dirty="0">
                  <a:latin typeface="+mj-lt"/>
                </a:rPr>
                <a:t> Apr-25</a:t>
              </a:r>
              <a:r>
                <a:rPr lang="en-US" sz="3200" baseline="30000" dirty="0">
                  <a:latin typeface="+mj-lt"/>
                </a:rPr>
                <a:t>th</a:t>
              </a:r>
              <a:r>
                <a:rPr lang="en-US" sz="3200" dirty="0">
                  <a:latin typeface="+mj-lt"/>
                </a:rPr>
                <a:t> May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2387454-AFD1-7134-9D05-9AC7D5BE7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7312F5-41DC-4148-955D-D1DD9B46EA1E}"/>
              </a:ext>
            </a:extLst>
          </p:cNvPr>
          <p:cNvSpPr txBox="1"/>
          <p:nvPr/>
        </p:nvSpPr>
        <p:spPr>
          <a:xfrm>
            <a:off x="797440" y="2104387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 3 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DEE306-B0F5-4182-9287-EB2E3E3E7DD9}"/>
              </a:ext>
            </a:extLst>
          </p:cNvPr>
          <p:cNvSpPr txBox="1"/>
          <p:nvPr/>
        </p:nvSpPr>
        <p:spPr>
          <a:xfrm>
            <a:off x="797440" y="4472610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 4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AD2929-5AF0-42D5-A0F5-F6BDB3E706CD}"/>
              </a:ext>
            </a:extLst>
          </p:cNvPr>
          <p:cNvGrpSpPr/>
          <p:nvPr/>
        </p:nvGrpSpPr>
        <p:grpSpPr>
          <a:xfrm>
            <a:off x="2286000" y="3746886"/>
            <a:ext cx="5624624" cy="2368223"/>
            <a:chOff x="2285999" y="1168894"/>
            <a:chExt cx="8750595" cy="14991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C25F10-9FED-4CE3-ACAF-788FF38974EF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B1456B-2D13-4F93-91DD-6D9DA4A99D45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B5A379-6BB8-4EEC-B1AF-ED142E01480D}"/>
              </a:ext>
            </a:extLst>
          </p:cNvPr>
          <p:cNvSpPr txBox="1"/>
          <p:nvPr/>
        </p:nvSpPr>
        <p:spPr>
          <a:xfrm>
            <a:off x="8995144" y="1977656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F701AC-8D0F-428E-9068-E2296288B831}"/>
              </a:ext>
            </a:extLst>
          </p:cNvPr>
          <p:cNvSpPr txBox="1"/>
          <p:nvPr/>
        </p:nvSpPr>
        <p:spPr>
          <a:xfrm>
            <a:off x="9034086" y="4472609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1BFDD4-7337-490B-A326-78FDA1495392}"/>
              </a:ext>
            </a:extLst>
          </p:cNvPr>
          <p:cNvGrpSpPr/>
          <p:nvPr/>
        </p:nvGrpSpPr>
        <p:grpSpPr>
          <a:xfrm>
            <a:off x="2286000" y="1174520"/>
            <a:ext cx="5624624" cy="2368223"/>
            <a:chOff x="2285999" y="1168894"/>
            <a:chExt cx="8750595" cy="14991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3928CA-07B0-483C-9D29-B8F1EC3257B5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6ED236-1EC2-40A4-B161-50B62C845B94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C7FECA-FDCC-4CF4-AAAF-EC1A51F281AD}"/>
              </a:ext>
            </a:extLst>
          </p:cNvPr>
          <p:cNvGrpSpPr/>
          <p:nvPr/>
        </p:nvGrpSpPr>
        <p:grpSpPr>
          <a:xfrm>
            <a:off x="-63798" y="1168893"/>
            <a:ext cx="442065" cy="5008430"/>
            <a:chOff x="-63798" y="1168893"/>
            <a:chExt cx="442065" cy="500843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4DFA1B5-9319-476E-ACFE-586272CF99F4}"/>
                </a:ext>
              </a:extLst>
            </p:cNvPr>
            <p:cNvSpPr/>
            <p:nvPr/>
          </p:nvSpPr>
          <p:spPr>
            <a:xfrm>
              <a:off x="140762" y="1168893"/>
              <a:ext cx="237505" cy="50084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650C0D-C3A7-40AD-A3DC-669CDF08784E}"/>
                </a:ext>
              </a:extLst>
            </p:cNvPr>
            <p:cNvSpPr/>
            <p:nvPr/>
          </p:nvSpPr>
          <p:spPr>
            <a:xfrm>
              <a:off x="53909" y="1168894"/>
              <a:ext cx="237505" cy="500842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68F9359-E13A-4A64-98B1-7FB5FFB56667}"/>
                </a:ext>
              </a:extLst>
            </p:cNvPr>
            <p:cNvSpPr/>
            <p:nvPr/>
          </p:nvSpPr>
          <p:spPr>
            <a:xfrm>
              <a:off x="-63798" y="1168894"/>
              <a:ext cx="237505" cy="500842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7C55DF5-FE95-4D3E-B1AE-050BED2D1AFE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63668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52711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34DE2-902B-42F2-B0FF-AF749B678E57}"/>
              </a:ext>
            </a:extLst>
          </p:cNvPr>
          <p:cNvGrpSpPr/>
          <p:nvPr/>
        </p:nvGrpSpPr>
        <p:grpSpPr>
          <a:xfrm>
            <a:off x="-168234" y="-12032"/>
            <a:ext cx="12528467" cy="584776"/>
            <a:chOff x="-168234" y="-30823"/>
            <a:chExt cx="12528467" cy="58477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016B1C5-2514-498B-BB9F-94CB3A0C08A6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EF59E08-ED83-4D25-9FF7-F5C4C0144078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63FF7A-2667-472C-94BB-804B0C4507A3}"/>
                  </a:ext>
                </a:extLst>
              </p:cNvPr>
              <p:cNvSpPr txBox="1"/>
              <p:nvPr/>
            </p:nvSpPr>
            <p:spPr>
              <a:xfrm>
                <a:off x="237506" y="0"/>
                <a:ext cx="3348842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Agenda</a:t>
                </a: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2C1AA60-5FBF-4886-A690-482A30307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7F10D55-087D-41F6-B4D3-F8874790588C}"/>
              </a:ext>
            </a:extLst>
          </p:cNvPr>
          <p:cNvSpPr txBox="1"/>
          <p:nvPr/>
        </p:nvSpPr>
        <p:spPr>
          <a:xfrm>
            <a:off x="1800127" y="4704525"/>
            <a:ext cx="2053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  <a:cs typeface="Times New Roman" panose="02020603050405020304" pitchFamily="18" charset="0"/>
              </a:rPr>
              <a:t>Agenda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94A6442-0E2B-483F-BB36-67E2F6CDEBB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810"/>
                    </a14:imgEffect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05" y="1879441"/>
            <a:ext cx="2782029" cy="282508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37529E9-8F91-4CEF-844A-8E6936B72D43}"/>
              </a:ext>
            </a:extLst>
          </p:cNvPr>
          <p:cNvSpPr txBox="1"/>
          <p:nvPr/>
        </p:nvSpPr>
        <p:spPr>
          <a:xfrm>
            <a:off x="6095999" y="941078"/>
            <a:ext cx="49553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VICT Goal setting 25 - 26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VICT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VICT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VICT Highlights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Science Goal setting 25 - 26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Science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VICT Highlights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Math Goal setting 25 - 26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Math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VICT Highlights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WE Goal setting 25 - 26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WE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WE Highlights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ECCE Goal setting 25 - 26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ECCE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ECCE Highlights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Content Update – TIK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Content Update - SC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999D5D-ADD4-4325-96D5-C644862A1CD5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2104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34DE2-902B-42F2-B0FF-AF749B678E57}"/>
              </a:ext>
            </a:extLst>
          </p:cNvPr>
          <p:cNvGrpSpPr/>
          <p:nvPr/>
        </p:nvGrpSpPr>
        <p:grpSpPr>
          <a:xfrm>
            <a:off x="-168234" y="-6759"/>
            <a:ext cx="12528467" cy="584776"/>
            <a:chOff x="-168234" y="-30823"/>
            <a:chExt cx="12528467" cy="58477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016B1C5-2514-498B-BB9F-94CB3A0C08A6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EF59E08-ED83-4D25-9FF7-F5C4C0144078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63FF7A-2667-472C-94BB-804B0C4507A3}"/>
                  </a:ext>
                </a:extLst>
              </p:cNvPr>
              <p:cNvSpPr txBox="1"/>
              <p:nvPr/>
            </p:nvSpPr>
            <p:spPr>
              <a:xfrm>
                <a:off x="237505" y="0"/>
                <a:ext cx="8713989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ECCE Goal Setting 25-26</a:t>
                </a:r>
                <a:endParaRPr lang="en-US" sz="3200" dirty="0">
                  <a:latin typeface="+mj-lt"/>
                  <a:cs typeface="Calibri Light"/>
                </a:endParaRP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2C1AA60-5FBF-4886-A690-482A30307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2236157B-96D1-4746-B4D2-031882F812E7}"/>
              </a:ext>
            </a:extLst>
          </p:cNvPr>
          <p:cNvGraphicFramePr>
            <a:graphicFrameLocks/>
          </p:cNvGraphicFramePr>
          <p:nvPr/>
        </p:nvGraphicFramePr>
        <p:xfrm>
          <a:off x="1253943" y="2200359"/>
          <a:ext cx="9735122" cy="225043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7189">
                  <a:extLst>
                    <a:ext uri="{9D8B030D-6E8A-4147-A177-3AD203B41FA5}">
                      <a16:colId xmlns:a16="http://schemas.microsoft.com/office/drawing/2014/main" val="3425441778"/>
                    </a:ext>
                  </a:extLst>
                </a:gridCol>
                <a:gridCol w="1849755">
                  <a:extLst>
                    <a:ext uri="{9D8B030D-6E8A-4147-A177-3AD203B41FA5}">
                      <a16:colId xmlns:a16="http://schemas.microsoft.com/office/drawing/2014/main" val="2903238893"/>
                    </a:ext>
                  </a:extLst>
                </a:gridCol>
                <a:gridCol w="1979930">
                  <a:extLst>
                    <a:ext uri="{9D8B030D-6E8A-4147-A177-3AD203B41FA5}">
                      <a16:colId xmlns:a16="http://schemas.microsoft.com/office/drawing/2014/main" val="1189479623"/>
                    </a:ext>
                  </a:extLst>
                </a:gridCol>
                <a:gridCol w="2799080">
                  <a:extLst>
                    <a:ext uri="{9D8B030D-6E8A-4147-A177-3AD203B41FA5}">
                      <a16:colId xmlns:a16="http://schemas.microsoft.com/office/drawing/2014/main" val="1981808460"/>
                    </a:ext>
                  </a:extLst>
                </a:gridCol>
                <a:gridCol w="2229168">
                  <a:extLst>
                    <a:ext uri="{9D8B030D-6E8A-4147-A177-3AD203B41FA5}">
                      <a16:colId xmlns:a16="http://schemas.microsoft.com/office/drawing/2014/main" val="2337441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No. of Schools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No. of Students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Planned Session 25-26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Achieved till Date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13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State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3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State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01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State 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9796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State 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11549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8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359446"/>
                  </a:ext>
                </a:extLst>
              </a:tr>
            </a:tbl>
          </a:graphicData>
        </a:graphic>
      </p:graphicFrame>
      <p:pic>
        <p:nvPicPr>
          <p:cNvPr id="15" name="Graphic 14" descr="Children with solid fill">
            <a:extLst>
              <a:ext uri="{FF2B5EF4-FFF2-40B4-BE49-F238E27FC236}">
                <a16:creationId xmlns:a16="http://schemas.microsoft.com/office/drawing/2014/main" id="{6C900AE0-71D3-4FDD-A7C1-5AA5377FA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789" y="6137476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CBD5EDC-E953-42E4-B76B-6CAE1015BA90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016879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34DE2-902B-42F2-B0FF-AF749B678E57}"/>
              </a:ext>
            </a:extLst>
          </p:cNvPr>
          <p:cNvGrpSpPr/>
          <p:nvPr/>
        </p:nvGrpSpPr>
        <p:grpSpPr>
          <a:xfrm>
            <a:off x="-168234" y="-6759"/>
            <a:ext cx="12528467" cy="584776"/>
            <a:chOff x="-168234" y="-30823"/>
            <a:chExt cx="12528467" cy="58477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016B1C5-2514-498B-BB9F-94CB3A0C08A6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EF59E08-ED83-4D25-9FF7-F5C4C0144078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63FF7A-2667-472C-94BB-804B0C4507A3}"/>
                  </a:ext>
                </a:extLst>
              </p:cNvPr>
              <p:cNvSpPr txBox="1"/>
              <p:nvPr/>
            </p:nvSpPr>
            <p:spPr>
              <a:xfrm>
                <a:off x="237505" y="0"/>
                <a:ext cx="8713989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0" algn="l" rtl="0" eaLnBrk="1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rgbClr val="000000"/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ECCE</a:t>
                </a:r>
                <a:r>
                  <a:rPr lang="en-US" sz="3200" kern="1200" dirty="0">
                    <a:solidFill>
                      <a:srgbClr val="000000"/>
                    </a:solidFill>
                    <a:effectLst/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3200" kern="1200" dirty="0">
                    <a:solidFill>
                      <a:srgbClr val="000000"/>
                    </a:solidFill>
                    <a:effectLst/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rPr>
                  <a:t>Metrics </a:t>
                </a:r>
                <a:r>
                  <a:rPr lang="en-US" sz="3200" dirty="0">
                    <a:solidFill>
                      <a:srgbClr val="000000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- </a:t>
                </a:r>
                <a:r>
                  <a:rPr lang="en-US" sz="3200" kern="1200" dirty="0">
                    <a:solidFill>
                      <a:srgbClr val="000000"/>
                    </a:solidFill>
                    <a:effectLst/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rPr>
                  <a:t>May</a:t>
                </a:r>
                <a:endParaRPr lang="en-US" sz="4800" dirty="0">
                  <a:effectLst/>
                </a:endParaRP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2C1AA60-5FBF-4886-A690-482A30307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928B6A31-3D42-4DDC-A9AE-256F0A391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97200"/>
              </p:ext>
            </p:extLst>
          </p:nvPr>
        </p:nvGraphicFramePr>
        <p:xfrm>
          <a:off x="982199" y="766052"/>
          <a:ext cx="10258744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793">
                  <a:extLst>
                    <a:ext uri="{9D8B030D-6E8A-4147-A177-3AD203B41FA5}">
                      <a16:colId xmlns:a16="http://schemas.microsoft.com/office/drawing/2014/main" val="4061453419"/>
                    </a:ext>
                  </a:extLst>
                </a:gridCol>
                <a:gridCol w="3838575">
                  <a:extLst>
                    <a:ext uri="{9D8B030D-6E8A-4147-A177-3AD203B41FA5}">
                      <a16:colId xmlns:a16="http://schemas.microsoft.com/office/drawing/2014/main" val="400504167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815720759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376897183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98888951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1811810066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538917745"/>
                    </a:ext>
                  </a:extLst>
                </a:gridCol>
              </a:tblGrid>
              <a:tr h="294005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School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Focus Grades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Frequency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ECCE Students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Planned Session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Actual Session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4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Day/ Week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1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0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9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77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07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49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55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6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48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50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50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0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8558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B4C3D53-7B57-4202-AD63-C0F4844BBED0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322048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D5F4557-40F8-7EFC-BA71-F90915E15D20}"/>
              </a:ext>
            </a:extLst>
          </p:cNvPr>
          <p:cNvGrpSpPr/>
          <p:nvPr/>
        </p:nvGrpSpPr>
        <p:grpSpPr>
          <a:xfrm>
            <a:off x="-168234" y="0"/>
            <a:ext cx="12528467" cy="584776"/>
            <a:chOff x="-168234" y="0"/>
            <a:chExt cx="12528467" cy="5847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10799-F762-475A-94AB-89966EA52BBC}"/>
                </a:ext>
              </a:extLst>
            </p:cNvPr>
            <p:cNvSpPr/>
            <p:nvPr/>
          </p:nvSpPr>
          <p:spPr>
            <a:xfrm>
              <a:off x="-168234" y="0"/>
              <a:ext cx="12528467" cy="5847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0A480E-6D6E-454D-A393-486F5E5CD899}"/>
                </a:ext>
              </a:extLst>
            </p:cNvPr>
            <p:cNvSpPr txBox="1"/>
            <p:nvPr/>
          </p:nvSpPr>
          <p:spPr>
            <a:xfrm>
              <a:off x="237505" y="0"/>
              <a:ext cx="651221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+mj-lt"/>
                </a:rPr>
                <a:t>ECCE Highlights 1</a:t>
              </a:r>
              <a:r>
                <a:rPr lang="en-US" sz="3200" baseline="30000" dirty="0">
                  <a:latin typeface="+mj-lt"/>
                </a:rPr>
                <a:t>st</a:t>
              </a:r>
              <a:r>
                <a:rPr lang="en-US" sz="3200" dirty="0">
                  <a:latin typeface="+mj-lt"/>
                </a:rPr>
                <a:t> Apr-25</a:t>
              </a:r>
              <a:r>
                <a:rPr lang="en-US" sz="3200" baseline="30000" dirty="0">
                  <a:latin typeface="+mj-lt"/>
                </a:rPr>
                <a:t>th</a:t>
              </a:r>
              <a:r>
                <a:rPr lang="en-US" sz="3200" dirty="0">
                  <a:latin typeface="+mj-lt"/>
                </a:rPr>
                <a:t> May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2387454-AFD1-7134-9D05-9AC7D5BE7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7312F5-41DC-4148-955D-D1DD9B46EA1E}"/>
              </a:ext>
            </a:extLst>
          </p:cNvPr>
          <p:cNvSpPr txBox="1"/>
          <p:nvPr/>
        </p:nvSpPr>
        <p:spPr>
          <a:xfrm>
            <a:off x="797440" y="2104387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latin typeface="Georgia" panose="02040502050405020303" pitchFamily="18" charset="0"/>
              </a:rPr>
              <a:t>1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DEE306-B0F5-4182-9287-EB2E3E3E7DD9}"/>
              </a:ext>
            </a:extLst>
          </p:cNvPr>
          <p:cNvSpPr txBox="1"/>
          <p:nvPr/>
        </p:nvSpPr>
        <p:spPr>
          <a:xfrm>
            <a:off x="797440" y="4472610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 2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AD2929-5AF0-42D5-A0F5-F6BDB3E706CD}"/>
              </a:ext>
            </a:extLst>
          </p:cNvPr>
          <p:cNvGrpSpPr/>
          <p:nvPr/>
        </p:nvGrpSpPr>
        <p:grpSpPr>
          <a:xfrm>
            <a:off x="2286000" y="3746886"/>
            <a:ext cx="5624624" cy="2368223"/>
            <a:chOff x="2285999" y="1168894"/>
            <a:chExt cx="8750595" cy="14991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C25F10-9FED-4CE3-ACAF-788FF38974EF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B1456B-2D13-4F93-91DD-6D9DA4A99D45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B5A379-6BB8-4EEC-B1AF-ED142E01480D}"/>
              </a:ext>
            </a:extLst>
          </p:cNvPr>
          <p:cNvSpPr txBox="1"/>
          <p:nvPr/>
        </p:nvSpPr>
        <p:spPr>
          <a:xfrm>
            <a:off x="8995144" y="1977656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F701AC-8D0F-428E-9068-E2296288B831}"/>
              </a:ext>
            </a:extLst>
          </p:cNvPr>
          <p:cNvSpPr txBox="1"/>
          <p:nvPr/>
        </p:nvSpPr>
        <p:spPr>
          <a:xfrm>
            <a:off x="9034086" y="4472609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1BFDD4-7337-490B-A326-78FDA1495392}"/>
              </a:ext>
            </a:extLst>
          </p:cNvPr>
          <p:cNvGrpSpPr/>
          <p:nvPr/>
        </p:nvGrpSpPr>
        <p:grpSpPr>
          <a:xfrm>
            <a:off x="2286000" y="1174520"/>
            <a:ext cx="5624624" cy="2368223"/>
            <a:chOff x="2285999" y="1168894"/>
            <a:chExt cx="8750595" cy="14991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3928CA-07B0-483C-9D29-B8F1EC3257B5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6ED236-1EC2-40A4-B161-50B62C845B94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C7FECA-FDCC-4CF4-AAAF-EC1A51F281AD}"/>
              </a:ext>
            </a:extLst>
          </p:cNvPr>
          <p:cNvGrpSpPr/>
          <p:nvPr/>
        </p:nvGrpSpPr>
        <p:grpSpPr>
          <a:xfrm>
            <a:off x="-63798" y="1168893"/>
            <a:ext cx="442065" cy="5008430"/>
            <a:chOff x="-63798" y="1168893"/>
            <a:chExt cx="442065" cy="500843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4DFA1B5-9319-476E-ACFE-586272CF99F4}"/>
                </a:ext>
              </a:extLst>
            </p:cNvPr>
            <p:cNvSpPr/>
            <p:nvPr/>
          </p:nvSpPr>
          <p:spPr>
            <a:xfrm>
              <a:off x="140762" y="1168893"/>
              <a:ext cx="237505" cy="50084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650C0D-C3A7-40AD-A3DC-669CDF08784E}"/>
                </a:ext>
              </a:extLst>
            </p:cNvPr>
            <p:cNvSpPr/>
            <p:nvPr/>
          </p:nvSpPr>
          <p:spPr>
            <a:xfrm>
              <a:off x="53909" y="1168894"/>
              <a:ext cx="237505" cy="500842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68F9359-E13A-4A64-98B1-7FB5FFB56667}"/>
                </a:ext>
              </a:extLst>
            </p:cNvPr>
            <p:cNvSpPr/>
            <p:nvPr/>
          </p:nvSpPr>
          <p:spPr>
            <a:xfrm>
              <a:off x="-63798" y="1168894"/>
              <a:ext cx="237505" cy="500842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9C88F22-E909-44A2-BE3D-35857CCC4BD9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251169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D5F4557-40F8-7EFC-BA71-F90915E15D20}"/>
              </a:ext>
            </a:extLst>
          </p:cNvPr>
          <p:cNvGrpSpPr/>
          <p:nvPr/>
        </p:nvGrpSpPr>
        <p:grpSpPr>
          <a:xfrm>
            <a:off x="-168234" y="0"/>
            <a:ext cx="12528467" cy="584776"/>
            <a:chOff x="-168234" y="0"/>
            <a:chExt cx="12528467" cy="5847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10799-F762-475A-94AB-89966EA52BBC}"/>
                </a:ext>
              </a:extLst>
            </p:cNvPr>
            <p:cNvSpPr/>
            <p:nvPr/>
          </p:nvSpPr>
          <p:spPr>
            <a:xfrm>
              <a:off x="-168234" y="0"/>
              <a:ext cx="12528467" cy="5847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0A480E-6D6E-454D-A393-486F5E5CD899}"/>
                </a:ext>
              </a:extLst>
            </p:cNvPr>
            <p:cNvSpPr txBox="1"/>
            <p:nvPr/>
          </p:nvSpPr>
          <p:spPr>
            <a:xfrm>
              <a:off x="237505" y="0"/>
              <a:ext cx="651221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+mj-lt"/>
                </a:rPr>
                <a:t>ECCE Highlights 1</a:t>
              </a:r>
              <a:r>
                <a:rPr lang="en-US" sz="3200" baseline="30000" dirty="0">
                  <a:latin typeface="+mj-lt"/>
                </a:rPr>
                <a:t>st</a:t>
              </a:r>
              <a:r>
                <a:rPr lang="en-US" sz="3200" dirty="0">
                  <a:latin typeface="+mj-lt"/>
                </a:rPr>
                <a:t> Apr-25</a:t>
              </a:r>
              <a:r>
                <a:rPr lang="en-US" sz="3200" baseline="30000" dirty="0">
                  <a:latin typeface="+mj-lt"/>
                </a:rPr>
                <a:t>th</a:t>
              </a:r>
              <a:r>
                <a:rPr lang="en-US" sz="3200" dirty="0">
                  <a:latin typeface="+mj-lt"/>
                </a:rPr>
                <a:t> May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2387454-AFD1-7134-9D05-9AC7D5BE7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7312F5-41DC-4148-955D-D1DD9B46EA1E}"/>
              </a:ext>
            </a:extLst>
          </p:cNvPr>
          <p:cNvSpPr txBox="1"/>
          <p:nvPr/>
        </p:nvSpPr>
        <p:spPr>
          <a:xfrm>
            <a:off x="797440" y="2104387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 3 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DEE306-B0F5-4182-9287-EB2E3E3E7DD9}"/>
              </a:ext>
            </a:extLst>
          </p:cNvPr>
          <p:cNvSpPr txBox="1"/>
          <p:nvPr/>
        </p:nvSpPr>
        <p:spPr>
          <a:xfrm>
            <a:off x="797440" y="4472610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 4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AD2929-5AF0-42D5-A0F5-F6BDB3E706CD}"/>
              </a:ext>
            </a:extLst>
          </p:cNvPr>
          <p:cNvGrpSpPr/>
          <p:nvPr/>
        </p:nvGrpSpPr>
        <p:grpSpPr>
          <a:xfrm>
            <a:off x="2286000" y="3746886"/>
            <a:ext cx="5624624" cy="2368223"/>
            <a:chOff x="2285999" y="1168894"/>
            <a:chExt cx="8750595" cy="14991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C25F10-9FED-4CE3-ACAF-788FF38974EF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B1456B-2D13-4F93-91DD-6D9DA4A99D45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B5A379-6BB8-4EEC-B1AF-ED142E01480D}"/>
              </a:ext>
            </a:extLst>
          </p:cNvPr>
          <p:cNvSpPr txBox="1"/>
          <p:nvPr/>
        </p:nvSpPr>
        <p:spPr>
          <a:xfrm>
            <a:off x="8995144" y="1977656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F701AC-8D0F-428E-9068-E2296288B831}"/>
              </a:ext>
            </a:extLst>
          </p:cNvPr>
          <p:cNvSpPr txBox="1"/>
          <p:nvPr/>
        </p:nvSpPr>
        <p:spPr>
          <a:xfrm>
            <a:off x="9034086" y="4472609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1BFDD4-7337-490B-A326-78FDA1495392}"/>
              </a:ext>
            </a:extLst>
          </p:cNvPr>
          <p:cNvGrpSpPr/>
          <p:nvPr/>
        </p:nvGrpSpPr>
        <p:grpSpPr>
          <a:xfrm>
            <a:off x="2286000" y="1174520"/>
            <a:ext cx="5624624" cy="2368223"/>
            <a:chOff x="2285999" y="1168894"/>
            <a:chExt cx="8750595" cy="14991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3928CA-07B0-483C-9D29-B8F1EC3257B5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6ED236-1EC2-40A4-B161-50B62C845B94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C7FECA-FDCC-4CF4-AAAF-EC1A51F281AD}"/>
              </a:ext>
            </a:extLst>
          </p:cNvPr>
          <p:cNvGrpSpPr/>
          <p:nvPr/>
        </p:nvGrpSpPr>
        <p:grpSpPr>
          <a:xfrm>
            <a:off x="-63798" y="1168893"/>
            <a:ext cx="442065" cy="5008430"/>
            <a:chOff x="-63798" y="1168893"/>
            <a:chExt cx="442065" cy="500843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4DFA1B5-9319-476E-ACFE-586272CF99F4}"/>
                </a:ext>
              </a:extLst>
            </p:cNvPr>
            <p:cNvSpPr/>
            <p:nvPr/>
          </p:nvSpPr>
          <p:spPr>
            <a:xfrm>
              <a:off x="140762" y="1168893"/>
              <a:ext cx="237505" cy="50084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650C0D-C3A7-40AD-A3DC-669CDF08784E}"/>
                </a:ext>
              </a:extLst>
            </p:cNvPr>
            <p:cNvSpPr/>
            <p:nvPr/>
          </p:nvSpPr>
          <p:spPr>
            <a:xfrm>
              <a:off x="53909" y="1168894"/>
              <a:ext cx="237505" cy="500842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68F9359-E13A-4A64-98B1-7FB5FFB56667}"/>
                </a:ext>
              </a:extLst>
            </p:cNvPr>
            <p:cNvSpPr/>
            <p:nvPr/>
          </p:nvSpPr>
          <p:spPr>
            <a:xfrm>
              <a:off x="-63798" y="1168894"/>
              <a:ext cx="237505" cy="500842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E716B0C-26CF-4E8E-948F-6095C91CF10B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085834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34DE2-902B-42F2-B0FF-AF749B678E57}"/>
              </a:ext>
            </a:extLst>
          </p:cNvPr>
          <p:cNvGrpSpPr/>
          <p:nvPr/>
        </p:nvGrpSpPr>
        <p:grpSpPr>
          <a:xfrm>
            <a:off x="-168234" y="-6759"/>
            <a:ext cx="12528467" cy="584776"/>
            <a:chOff x="-168234" y="-30823"/>
            <a:chExt cx="12528467" cy="58477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016B1C5-2514-498B-BB9F-94CB3A0C08A6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EF59E08-ED83-4D25-9FF7-F5C4C0144078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63FF7A-2667-472C-94BB-804B0C4507A3}"/>
                  </a:ext>
                </a:extLst>
              </p:cNvPr>
              <p:cNvSpPr txBox="1"/>
              <p:nvPr/>
            </p:nvSpPr>
            <p:spPr>
              <a:xfrm>
                <a:off x="237505" y="0"/>
                <a:ext cx="8713989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0" algn="l" rtl="0" eaLnBrk="1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rgbClr val="000000"/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Content Update - TIK</a:t>
                </a:r>
                <a:endParaRPr lang="en-US" sz="4800" dirty="0">
                  <a:effectLst/>
                </a:endParaRP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2C1AA60-5FBF-4886-A690-482A30307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" name="Graphic 2" descr="Braille with solid fill">
            <a:extLst>
              <a:ext uri="{FF2B5EF4-FFF2-40B4-BE49-F238E27FC236}">
                <a16:creationId xmlns:a16="http://schemas.microsoft.com/office/drawing/2014/main" id="{4228655D-63DA-47F5-A35F-561FAA17C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505" y="5864087"/>
            <a:ext cx="914400" cy="91440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DA385F2-E06A-41D7-B67C-C83D099C5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161526"/>
              </p:ext>
            </p:extLst>
          </p:nvPr>
        </p:nvGraphicFramePr>
        <p:xfrm>
          <a:off x="664671" y="1296402"/>
          <a:ext cx="10646059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859">
                  <a:extLst>
                    <a:ext uri="{9D8B030D-6E8A-4147-A177-3AD203B41FA5}">
                      <a16:colId xmlns:a16="http://schemas.microsoft.com/office/drawing/2014/main" val="1832540535"/>
                    </a:ext>
                  </a:extLst>
                </a:gridCol>
                <a:gridCol w="1960029">
                  <a:extLst>
                    <a:ext uri="{9D8B030D-6E8A-4147-A177-3AD203B41FA5}">
                      <a16:colId xmlns:a16="http://schemas.microsoft.com/office/drawing/2014/main" val="1155125120"/>
                    </a:ext>
                  </a:extLst>
                </a:gridCol>
                <a:gridCol w="2144832">
                  <a:extLst>
                    <a:ext uri="{9D8B030D-6E8A-4147-A177-3AD203B41FA5}">
                      <a16:colId xmlns:a16="http://schemas.microsoft.com/office/drawing/2014/main" val="4236148892"/>
                    </a:ext>
                  </a:extLst>
                </a:gridCol>
                <a:gridCol w="1570383">
                  <a:extLst>
                    <a:ext uri="{9D8B030D-6E8A-4147-A177-3AD203B41FA5}">
                      <a16:colId xmlns:a16="http://schemas.microsoft.com/office/drawing/2014/main" val="4153886065"/>
                    </a:ext>
                  </a:extLst>
                </a:gridCol>
                <a:gridCol w="1948069">
                  <a:extLst>
                    <a:ext uri="{9D8B030D-6E8A-4147-A177-3AD203B41FA5}">
                      <a16:colId xmlns:a16="http://schemas.microsoft.com/office/drawing/2014/main" val="4091500620"/>
                    </a:ext>
                  </a:extLst>
                </a:gridCol>
                <a:gridCol w="1977887">
                  <a:extLst>
                    <a:ext uri="{9D8B030D-6E8A-4147-A177-3AD203B41FA5}">
                      <a16:colId xmlns:a16="http://schemas.microsoft.com/office/drawing/2014/main" val="106520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Board &amp; subject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Created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Reviewed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Published and Mapped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Review on LMS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07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State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Grade 6- 10: All created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All reviewed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All uploaded , mapping needs to be checked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To be checked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7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73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8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89551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E34BB76-3D57-4609-BDC8-CE0D1F17446A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361723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34DE2-902B-42F2-B0FF-AF749B678E57}"/>
              </a:ext>
            </a:extLst>
          </p:cNvPr>
          <p:cNvGrpSpPr/>
          <p:nvPr/>
        </p:nvGrpSpPr>
        <p:grpSpPr>
          <a:xfrm>
            <a:off x="-168234" y="-6759"/>
            <a:ext cx="12528467" cy="584776"/>
            <a:chOff x="-168234" y="-30823"/>
            <a:chExt cx="12528467" cy="58477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016B1C5-2514-498B-BB9F-94CB3A0C08A6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EF59E08-ED83-4D25-9FF7-F5C4C0144078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63FF7A-2667-472C-94BB-804B0C4507A3}"/>
                  </a:ext>
                </a:extLst>
              </p:cNvPr>
              <p:cNvSpPr txBox="1"/>
              <p:nvPr/>
            </p:nvSpPr>
            <p:spPr>
              <a:xfrm>
                <a:off x="237505" y="0"/>
                <a:ext cx="8713989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0" algn="l" rtl="0" eaLnBrk="1" latinLnBrk="0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rgbClr val="000000"/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Content Update - SC</a:t>
                </a:r>
                <a:endParaRPr lang="en-US" sz="4800" dirty="0">
                  <a:effectLst/>
                </a:endParaRP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2C1AA60-5FBF-4886-A690-482A30307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E09A8A2-F576-46FF-8017-D53A26004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561620"/>
              </p:ext>
            </p:extLst>
          </p:nvPr>
        </p:nvGraphicFramePr>
        <p:xfrm>
          <a:off x="664671" y="1296402"/>
          <a:ext cx="10646059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859">
                  <a:extLst>
                    <a:ext uri="{9D8B030D-6E8A-4147-A177-3AD203B41FA5}">
                      <a16:colId xmlns:a16="http://schemas.microsoft.com/office/drawing/2014/main" val="1832540535"/>
                    </a:ext>
                  </a:extLst>
                </a:gridCol>
                <a:gridCol w="1960029">
                  <a:extLst>
                    <a:ext uri="{9D8B030D-6E8A-4147-A177-3AD203B41FA5}">
                      <a16:colId xmlns:a16="http://schemas.microsoft.com/office/drawing/2014/main" val="1155125120"/>
                    </a:ext>
                  </a:extLst>
                </a:gridCol>
                <a:gridCol w="2144832">
                  <a:extLst>
                    <a:ext uri="{9D8B030D-6E8A-4147-A177-3AD203B41FA5}">
                      <a16:colId xmlns:a16="http://schemas.microsoft.com/office/drawing/2014/main" val="4236148892"/>
                    </a:ext>
                  </a:extLst>
                </a:gridCol>
                <a:gridCol w="1570383">
                  <a:extLst>
                    <a:ext uri="{9D8B030D-6E8A-4147-A177-3AD203B41FA5}">
                      <a16:colId xmlns:a16="http://schemas.microsoft.com/office/drawing/2014/main" val="4153886065"/>
                    </a:ext>
                  </a:extLst>
                </a:gridCol>
                <a:gridCol w="1948069">
                  <a:extLst>
                    <a:ext uri="{9D8B030D-6E8A-4147-A177-3AD203B41FA5}">
                      <a16:colId xmlns:a16="http://schemas.microsoft.com/office/drawing/2014/main" val="4091500620"/>
                    </a:ext>
                  </a:extLst>
                </a:gridCol>
                <a:gridCol w="1977887">
                  <a:extLst>
                    <a:ext uri="{9D8B030D-6E8A-4147-A177-3AD203B41FA5}">
                      <a16:colId xmlns:a16="http://schemas.microsoft.com/office/drawing/2014/main" val="106520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Board &amp; subject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Created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Reviewed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Published and Mapped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Review on LMS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07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State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Grade 6- 10: All created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All reviewed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All uploaded , mapping needs to be checked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To be checked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7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73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8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895510"/>
                  </a:ext>
                </a:extLst>
              </a:tr>
            </a:tbl>
          </a:graphicData>
        </a:graphic>
      </p:graphicFrame>
      <p:pic>
        <p:nvPicPr>
          <p:cNvPr id="12" name="Graphic 11" descr="Braille with solid fill">
            <a:extLst>
              <a:ext uri="{FF2B5EF4-FFF2-40B4-BE49-F238E27FC236}">
                <a16:creationId xmlns:a16="http://schemas.microsoft.com/office/drawing/2014/main" id="{0A973FC1-6DA7-46B2-9040-6680C2495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505" y="5864087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26C1E18-9E1E-4838-BA40-FA9FF6AB46E2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770907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E25E573A-5BDB-4C91-BAD7-E2C278DC89E2}"/>
              </a:ext>
            </a:extLst>
          </p:cNvPr>
          <p:cNvGrpSpPr/>
          <p:nvPr/>
        </p:nvGrpSpPr>
        <p:grpSpPr>
          <a:xfrm>
            <a:off x="-168234" y="-30823"/>
            <a:ext cx="12528467" cy="584776"/>
            <a:chOff x="-168234" y="-30823"/>
            <a:chExt cx="12528467" cy="584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DA6ABD6-0D2A-D29D-C293-921B5DBA18B8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3360E54-71F6-C4FE-0D5A-A9D524DE89EA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000C77-9771-F532-54E5-B0D7A30CA2B6}"/>
                  </a:ext>
                </a:extLst>
              </p:cNvPr>
              <p:cNvSpPr txBox="1"/>
              <p:nvPr/>
            </p:nvSpPr>
            <p:spPr>
              <a:xfrm>
                <a:off x="237506" y="0"/>
                <a:ext cx="3348842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Challenges</a:t>
                </a: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4529A9-2E06-FEE8-B95D-400E9F73A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5F0179-B940-40C5-8476-6E3D081B2CA6}"/>
              </a:ext>
            </a:extLst>
          </p:cNvPr>
          <p:cNvGrpSpPr/>
          <p:nvPr/>
        </p:nvGrpSpPr>
        <p:grpSpPr>
          <a:xfrm>
            <a:off x="-51370" y="5504111"/>
            <a:ext cx="1866530" cy="1353889"/>
            <a:chOff x="-50609" y="5504111"/>
            <a:chExt cx="1866530" cy="135388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CF42378-FEAE-4FEA-8DA6-AD08234A64B3}"/>
                </a:ext>
              </a:extLst>
            </p:cNvPr>
            <p:cNvSpPr/>
            <p:nvPr/>
          </p:nvSpPr>
          <p:spPr>
            <a:xfrm>
              <a:off x="1162799" y="5718219"/>
              <a:ext cx="653122" cy="1139781"/>
            </a:xfrm>
            <a:prstGeom prst="roundRect">
              <a:avLst>
                <a:gd name="adj" fmla="val 5578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B1BAB6-0951-41BD-AE0F-4C01912EC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558" b="99644" l="20200" r="77867">
                          <a14:foregroundMark x1="44333" y1="17082" x2="54667" y2="16370"/>
                          <a14:foregroundMark x1="54667" y1="16370" x2="44333" y2="18387"/>
                          <a14:foregroundMark x1="44333" y1="18387" x2="49600" y2="16845"/>
                          <a14:foregroundMark x1="47733" y1="13879" x2="45733" y2="18387"/>
                          <a14:foregroundMark x1="52267" y1="13642" x2="55733" y2="16133"/>
                          <a14:foregroundMark x1="42867" y1="20285" x2="53933" y2="10558"/>
                          <a14:foregroundMark x1="53933" y1="10558" x2="56133" y2="15540"/>
                          <a14:foregroundMark x1="59000" y1="36418" x2="61551" y2="36148"/>
                          <a14:foregroundMark x1="72196" y1="37072" x2="77867" y2="49941"/>
                          <a14:foregroundMark x1="77867" y1="49941" x2="77867" y2="94425"/>
                          <a14:foregroundMark x1="77867" y1="94425" x2="23067" y2="96916"/>
                          <a14:foregroundMark x1="23067" y1="96916" x2="22133" y2="77817"/>
                          <a14:foregroundMark x1="22133" y1="77817" x2="27467" y2="52906"/>
                          <a14:foregroundMark x1="27467" y1="52906" x2="41200" y2="20878"/>
                          <a14:foregroundMark x1="41200" y1="20878" x2="51400" y2="26216"/>
                          <a14:foregroundMark x1="51400" y1="26216" x2="53933" y2="43416"/>
                          <a14:foregroundMark x1="53933" y1="43416" x2="63033" y2="37072"/>
                          <a14:foregroundMark x1="61556" y1="36133" x2="49800" y2="38197"/>
                          <a14:foregroundMark x1="49800" y1="38197" x2="45733" y2="62159"/>
                          <a14:foregroundMark x1="45733" y1="62159" x2="35267" y2="81851"/>
                          <a14:foregroundMark x1="35267" y1="81851" x2="23533" y2="74496"/>
                          <a14:foregroundMark x1="23533" y1="74496" x2="38267" y2="40332"/>
                          <a14:foregroundMark x1="38267" y1="40332" x2="39800" y2="59431"/>
                          <a14:foregroundMark x1="39800" y1="59431" x2="63533" y2="63464"/>
                          <a14:foregroundMark x1="63533" y1="63464" x2="61733" y2="45907"/>
                          <a14:foregroundMark x1="61733" y1="45907" x2="64800" y2="65836"/>
                          <a14:foregroundMark x1="64800" y1="65836" x2="65167" y2="37072"/>
                          <a14:foregroundMark x1="66764" y1="37072" x2="73933" y2="74852"/>
                          <a14:foregroundMark x1="73933" y1="74852" x2="64067" y2="75919"/>
                          <a14:foregroundMark x1="35400" y1="55279" x2="33200" y2="75682"/>
                          <a14:foregroundMark x1="33200" y1="75682" x2="42333" y2="62871"/>
                          <a14:foregroundMark x1="42333" y1="62871" x2="38867" y2="55635"/>
                          <a14:foregroundMark x1="44867" y1="44365" x2="41467" y2="88375"/>
                          <a14:foregroundMark x1="41467" y1="88375" x2="27867" y2="91222"/>
                          <a14:foregroundMark x1="27867" y1="91222" x2="41200" y2="85291"/>
                          <a14:foregroundMark x1="41200" y1="85291" x2="72200" y2="47924"/>
                          <a14:foregroundMark x1="72200" y1="47924" x2="70733" y2="77817"/>
                          <a14:foregroundMark x1="70733" y1="77817" x2="65333" y2="94543"/>
                          <a14:foregroundMark x1="65333" y1="94543" x2="76867" y2="86714"/>
                          <a14:foregroundMark x1="76867" y1="86714" x2="71333" y2="92883"/>
                          <a14:foregroundMark x1="54867" y1="50890" x2="41333" y2="80308"/>
                          <a14:foregroundMark x1="41333" y1="80308" x2="32200" y2="68090"/>
                          <a14:foregroundMark x1="32200" y1="68090" x2="23733" y2="83155"/>
                          <a14:foregroundMark x1="23733" y1="83155" x2="32667" y2="93950"/>
                          <a14:foregroundMark x1="32667" y1="93950" x2="42067" y2="79478"/>
                          <a14:foregroundMark x1="42067" y1="79478" x2="49200" y2="43298"/>
                          <a14:foregroundMark x1="49200" y1="43298" x2="36867" y2="53499"/>
                          <a14:foregroundMark x1="36867" y1="53499" x2="53000" y2="54211"/>
                          <a14:foregroundMark x1="53000" y1="54211" x2="47733" y2="45670"/>
                          <a14:foregroundMark x1="35067" y1="50890" x2="44933" y2="38316"/>
                          <a14:foregroundMark x1="44933" y1="38316" x2="47600" y2="30249"/>
                          <a14:foregroundMark x1="40533" y1="25504" x2="48200" y2="13760"/>
                          <a14:foregroundMark x1="48200" y1="13760" x2="41933" y2="20047"/>
                          <a14:foregroundMark x1="44133" y1="15540" x2="48133" y2="12574"/>
                          <a14:foregroundMark x1="73410" y1="35983" x2="77867" y2="36655"/>
                          <a14:foregroundMark x1="60698" y1="34064" x2="61410" y2="34172"/>
                          <a14:foregroundMark x1="59000" y1="33808" x2="60617" y2="34052"/>
                          <a14:foregroundMark x1="69333" y1="62989" x2="69333" y2="62989"/>
                          <a14:foregroundMark x1="55400" y1="19098" x2="55000" y2="17438"/>
                          <a14:foregroundMark x1="59764" y1="32168" x2="60667" y2="35469"/>
                          <a14:foregroundMark x1="55733" y1="17438" x2="59631" y2="31685"/>
                          <a14:foregroundMark x1="59685" y1="31515" x2="56600" y2="19098"/>
                          <a14:foregroundMark x1="60667" y1="35469" x2="59839" y2="32137"/>
                          <a14:foregroundMark x1="60224" y1="35923" x2="60867" y2="38909"/>
                          <a14:foregroundMark x1="59443" y1="32297" x2="60217" y2="35890"/>
                          <a14:foregroundMark x1="56600" y1="19098" x2="59442" y2="32291"/>
                          <a14:foregroundMark x1="60867" y1="38909" x2="55200" y2="18387"/>
                          <a14:foregroundMark x1="39800" y1="23250" x2="49200" y2="13405"/>
                          <a14:foregroundMark x1="49200" y1="13405" x2="38000" y2="25860"/>
                          <a14:foregroundMark x1="38000" y1="25860" x2="49467" y2="14472"/>
                          <a14:foregroundMark x1="49467" y1="14472" x2="41800" y2="23250"/>
                          <a14:foregroundMark x1="22533" y1="84579" x2="38200" y2="98577"/>
                          <a14:foregroundMark x1="38200" y1="98577" x2="65133" y2="95492"/>
                          <a14:foregroundMark x1="65133" y1="95492" x2="76200" y2="97034"/>
                          <a14:foregroundMark x1="76200" y1="97034" x2="28400" y2="97628"/>
                          <a14:foregroundMark x1="28400" y1="97628" x2="20200" y2="76868"/>
                          <a14:foregroundMark x1="21267" y1="83630" x2="21667" y2="99644"/>
                          <a14:foregroundMark x1="22000" y1="80427" x2="22000" y2="90985"/>
                          <a14:foregroundMark x1="35800" y1="58600" x2="33400" y2="59193"/>
                          <a14:foregroundMark x1="45733" y1="38316" x2="54133" y2="27521"/>
                          <a14:foregroundMark x1="54133" y1="27521" x2="49400" y2="33808"/>
                          <a14:backgroundMark x1="60267" y1="29656" x2="61733" y2="29063"/>
                          <a14:backgroundMark x1="62067" y1="32266" x2="65333" y2="31910"/>
                          <a14:backgroundMark x1="62667" y1="34520" x2="64467" y2="33571"/>
                          <a14:backgroundMark x1="66867" y1="33571" x2="65200" y2="28114"/>
                          <a14:backgroundMark x1="60867" y1="32859" x2="61200" y2="31673"/>
                          <a14:backgroundMark x1="62133" y1="34520" x2="73933" y2="34520"/>
                          <a14:backgroundMark x1="61933" y1="30368" x2="69400" y2="30368"/>
                        </a14:backgroundRemoval>
                      </a14:imgEffect>
                      <a14:imgEffect>
                        <a14:sharpenSoften amount="25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05" t="7427" r="22129"/>
            <a:stretch/>
          </p:blipFill>
          <p:spPr>
            <a:xfrm>
              <a:off x="-50609" y="5504111"/>
              <a:ext cx="1499414" cy="1353889"/>
            </a:xfrm>
            <a:prstGeom prst="rect">
              <a:avLst/>
            </a:prstGeom>
            <a:noFill/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B372001-CDD5-47F0-B07F-F22F2BD94B73}"/>
              </a:ext>
            </a:extLst>
          </p:cNvPr>
          <p:cNvSpPr txBox="1"/>
          <p:nvPr/>
        </p:nvSpPr>
        <p:spPr>
          <a:xfrm>
            <a:off x="1505700" y="1168556"/>
            <a:ext cx="2485406" cy="1074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Georgia" panose="02040502050405020303" pitchFamily="18" charset="0"/>
              </a:rPr>
              <a:t>State 1 Challenges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Facing Difficulties In 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CE87B7-D4E4-449A-A3F1-6453577909C6}"/>
              </a:ext>
            </a:extLst>
          </p:cNvPr>
          <p:cNvSpPr txBox="1"/>
          <p:nvPr/>
        </p:nvSpPr>
        <p:spPr>
          <a:xfrm>
            <a:off x="2678521" y="3798060"/>
            <a:ext cx="2663637" cy="75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Georgia" panose="02040502050405020303" pitchFamily="18" charset="0"/>
              </a:rPr>
              <a:t>State 4 Challenges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Facing Difficulties In 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0DC11C-CFC5-420F-8C4E-E0C73A89256C}"/>
              </a:ext>
            </a:extLst>
          </p:cNvPr>
          <p:cNvSpPr txBox="1"/>
          <p:nvPr/>
        </p:nvSpPr>
        <p:spPr>
          <a:xfrm>
            <a:off x="6975793" y="3798060"/>
            <a:ext cx="3046472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Georgia" panose="02040502050405020303" pitchFamily="18" charset="0"/>
              </a:rPr>
              <a:t>State 5 Challenges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Facing Difficulties In 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037B88-0D6C-45BC-81E1-78735B30047A}"/>
              </a:ext>
            </a:extLst>
          </p:cNvPr>
          <p:cNvSpPr txBox="1"/>
          <p:nvPr/>
        </p:nvSpPr>
        <p:spPr>
          <a:xfrm>
            <a:off x="4743450" y="1168556"/>
            <a:ext cx="2927181" cy="75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Georgia" panose="02040502050405020303" pitchFamily="18" charset="0"/>
              </a:rPr>
              <a:t>State 2 Challenges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Facing Difficulties In 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C33706-94D0-4450-91C9-ED0160B839FD}"/>
              </a:ext>
            </a:extLst>
          </p:cNvPr>
          <p:cNvSpPr txBox="1"/>
          <p:nvPr/>
        </p:nvSpPr>
        <p:spPr>
          <a:xfrm>
            <a:off x="8274219" y="1214592"/>
            <a:ext cx="2927181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Georgia" panose="02040502050405020303" pitchFamily="18" charset="0"/>
              </a:rPr>
              <a:t>State 3 Challenges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Facing Difficulties In 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E0AB2B-60CB-4556-99C5-827A5503DF16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786723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453FE-643A-66D0-7E47-FD18B453F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3EF355D-0558-4633-AE4E-343CB011B612}"/>
              </a:ext>
            </a:extLst>
          </p:cNvPr>
          <p:cNvGrpSpPr/>
          <p:nvPr/>
        </p:nvGrpSpPr>
        <p:grpSpPr>
          <a:xfrm>
            <a:off x="-156410" y="-2813328"/>
            <a:ext cx="12773755" cy="12590990"/>
            <a:chOff x="-156410" y="-2813328"/>
            <a:chExt cx="12773755" cy="1259099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B776AFB-1F39-8A8F-30C0-00003DF824C0}"/>
                </a:ext>
              </a:extLst>
            </p:cNvPr>
            <p:cNvSpPr txBox="1"/>
            <p:nvPr/>
          </p:nvSpPr>
          <p:spPr>
            <a:xfrm>
              <a:off x="3289300" y="1905000"/>
              <a:ext cx="5080000" cy="20193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8192B3-635C-FECB-CAD7-4C62C3E405E3}"/>
                </a:ext>
              </a:extLst>
            </p:cNvPr>
            <p:cNvSpPr txBox="1"/>
            <p:nvPr/>
          </p:nvSpPr>
          <p:spPr>
            <a:xfrm>
              <a:off x="4049568" y="2934855"/>
              <a:ext cx="4106910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5400" b="1" dirty="0">
                  <a:latin typeface="Georgia Pro"/>
                  <a:ea typeface="Calibri Light"/>
                  <a:cs typeface="Calibri Light"/>
                </a:rPr>
                <a:t>Thank You</a:t>
              </a:r>
            </a:p>
          </p:txBody>
        </p:sp>
        <p:sp>
          <p:nvSpPr>
            <p:cNvPr id="4" name="Chord 3">
              <a:extLst>
                <a:ext uri="{FF2B5EF4-FFF2-40B4-BE49-F238E27FC236}">
                  <a16:creationId xmlns:a16="http://schemas.microsoft.com/office/drawing/2014/main" id="{4028861B-A1FE-4859-87A2-170C60FC2842}"/>
                </a:ext>
              </a:extLst>
            </p:cNvPr>
            <p:cNvSpPr/>
            <p:nvPr/>
          </p:nvSpPr>
          <p:spPr>
            <a:xfrm rot="3887022">
              <a:off x="-156410" y="5787189"/>
              <a:ext cx="3838073" cy="3838073"/>
            </a:xfrm>
            <a:prstGeom prst="chord">
              <a:avLst>
                <a:gd name="adj1" fmla="val 8385497"/>
                <a:gd name="adj2" fmla="val 1613194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hord 11">
              <a:extLst>
                <a:ext uri="{FF2B5EF4-FFF2-40B4-BE49-F238E27FC236}">
                  <a16:creationId xmlns:a16="http://schemas.microsoft.com/office/drawing/2014/main" id="{5E2ACCA7-07E7-42EC-8DF2-803E2C7B969C}"/>
                </a:ext>
              </a:extLst>
            </p:cNvPr>
            <p:cNvSpPr/>
            <p:nvPr/>
          </p:nvSpPr>
          <p:spPr>
            <a:xfrm rot="14730830">
              <a:off x="8562475" y="-2747212"/>
              <a:ext cx="3838073" cy="3838073"/>
            </a:xfrm>
            <a:prstGeom prst="chord">
              <a:avLst>
                <a:gd name="adj1" fmla="val 8385497"/>
                <a:gd name="adj2" fmla="val 16131948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hord 13">
              <a:extLst>
                <a:ext uri="{FF2B5EF4-FFF2-40B4-BE49-F238E27FC236}">
                  <a16:creationId xmlns:a16="http://schemas.microsoft.com/office/drawing/2014/main" id="{DDE2D88B-9573-414A-B2BC-CD3654E42340}"/>
                </a:ext>
              </a:extLst>
            </p:cNvPr>
            <p:cNvSpPr/>
            <p:nvPr/>
          </p:nvSpPr>
          <p:spPr>
            <a:xfrm rot="14730830">
              <a:off x="8779272" y="-2813328"/>
              <a:ext cx="3838073" cy="3838073"/>
            </a:xfrm>
            <a:prstGeom prst="chord">
              <a:avLst>
                <a:gd name="adj1" fmla="val 8385497"/>
                <a:gd name="adj2" fmla="val 1613194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>
              <a:extLst>
                <a:ext uri="{FF2B5EF4-FFF2-40B4-BE49-F238E27FC236}">
                  <a16:creationId xmlns:a16="http://schemas.microsoft.com/office/drawing/2014/main" id="{F3EDCD8C-9E85-4BE0-8C32-98478C012609}"/>
                </a:ext>
              </a:extLst>
            </p:cNvPr>
            <p:cNvSpPr/>
            <p:nvPr/>
          </p:nvSpPr>
          <p:spPr>
            <a:xfrm rot="3887022">
              <a:off x="-4010" y="5939589"/>
              <a:ext cx="3838073" cy="3838073"/>
            </a:xfrm>
            <a:prstGeom prst="chord">
              <a:avLst>
                <a:gd name="adj1" fmla="val 8385497"/>
                <a:gd name="adj2" fmla="val 16131948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015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34DE2-902B-42F2-B0FF-AF749B678E57}"/>
              </a:ext>
            </a:extLst>
          </p:cNvPr>
          <p:cNvGrpSpPr/>
          <p:nvPr/>
        </p:nvGrpSpPr>
        <p:grpSpPr>
          <a:xfrm>
            <a:off x="-168234" y="-6759"/>
            <a:ext cx="12528467" cy="584776"/>
            <a:chOff x="-168234" y="-30823"/>
            <a:chExt cx="12528467" cy="58477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016B1C5-2514-498B-BB9F-94CB3A0C08A6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EF59E08-ED83-4D25-9FF7-F5C4C0144078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63FF7A-2667-472C-94BB-804B0C4507A3}"/>
                  </a:ext>
                </a:extLst>
              </p:cNvPr>
              <p:cNvSpPr txBox="1"/>
              <p:nvPr/>
            </p:nvSpPr>
            <p:spPr>
              <a:xfrm>
                <a:off x="237505" y="0"/>
                <a:ext cx="8713989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VICT Goal Setting 25-26</a:t>
                </a:r>
                <a:endParaRPr lang="en-US" sz="3200" dirty="0">
                  <a:latin typeface="+mj-lt"/>
                  <a:cs typeface="Calibri Light"/>
                </a:endParaRP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2C1AA60-5FBF-4886-A690-482A30307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1346336-F424-4AC0-9E6E-1AB51A61F1F5}"/>
              </a:ext>
            </a:extLst>
          </p:cNvPr>
          <p:cNvGrpSpPr/>
          <p:nvPr/>
        </p:nvGrpSpPr>
        <p:grpSpPr>
          <a:xfrm>
            <a:off x="-25784" y="5515590"/>
            <a:ext cx="1042393" cy="1421862"/>
            <a:chOff x="-25784" y="5506065"/>
            <a:chExt cx="1042393" cy="1421862"/>
          </a:xfrm>
        </p:grpSpPr>
        <p:pic>
          <p:nvPicPr>
            <p:cNvPr id="6" name="Graphic 5" descr="Brain in head with solid fill">
              <a:extLst>
                <a:ext uri="{FF2B5EF4-FFF2-40B4-BE49-F238E27FC236}">
                  <a16:creationId xmlns:a16="http://schemas.microsoft.com/office/drawing/2014/main" id="{190050C6-A3BE-4DF2-8137-C489E8120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5784" y="6007101"/>
              <a:ext cx="920826" cy="920826"/>
            </a:xfrm>
            <a:prstGeom prst="rect">
              <a:avLst/>
            </a:prstGeom>
          </p:spPr>
        </p:pic>
        <p:pic>
          <p:nvPicPr>
            <p:cNvPr id="10" name="Graphic 9" descr="Thought bubble with solid fill">
              <a:extLst>
                <a:ext uri="{FF2B5EF4-FFF2-40B4-BE49-F238E27FC236}">
                  <a16:creationId xmlns:a16="http://schemas.microsoft.com/office/drawing/2014/main" id="{80306795-BC15-4F8C-9F2C-12B5FBF75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0023" y="5506065"/>
              <a:ext cx="576586" cy="576586"/>
            </a:xfrm>
            <a:prstGeom prst="rect">
              <a:avLst/>
            </a:prstGeom>
          </p:spPr>
        </p:pic>
      </p:grp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2236157B-96D1-4746-B4D2-031882F812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2757892"/>
              </p:ext>
            </p:extLst>
          </p:nvPr>
        </p:nvGraphicFramePr>
        <p:xfrm>
          <a:off x="1253943" y="2200359"/>
          <a:ext cx="9735122" cy="225043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7189">
                  <a:extLst>
                    <a:ext uri="{9D8B030D-6E8A-4147-A177-3AD203B41FA5}">
                      <a16:colId xmlns:a16="http://schemas.microsoft.com/office/drawing/2014/main" val="3425441778"/>
                    </a:ext>
                  </a:extLst>
                </a:gridCol>
                <a:gridCol w="1849755">
                  <a:extLst>
                    <a:ext uri="{9D8B030D-6E8A-4147-A177-3AD203B41FA5}">
                      <a16:colId xmlns:a16="http://schemas.microsoft.com/office/drawing/2014/main" val="2903238893"/>
                    </a:ext>
                  </a:extLst>
                </a:gridCol>
                <a:gridCol w="1979930">
                  <a:extLst>
                    <a:ext uri="{9D8B030D-6E8A-4147-A177-3AD203B41FA5}">
                      <a16:colId xmlns:a16="http://schemas.microsoft.com/office/drawing/2014/main" val="1189479623"/>
                    </a:ext>
                  </a:extLst>
                </a:gridCol>
                <a:gridCol w="2799080">
                  <a:extLst>
                    <a:ext uri="{9D8B030D-6E8A-4147-A177-3AD203B41FA5}">
                      <a16:colId xmlns:a16="http://schemas.microsoft.com/office/drawing/2014/main" val="1981808460"/>
                    </a:ext>
                  </a:extLst>
                </a:gridCol>
                <a:gridCol w="2229168">
                  <a:extLst>
                    <a:ext uri="{9D8B030D-6E8A-4147-A177-3AD203B41FA5}">
                      <a16:colId xmlns:a16="http://schemas.microsoft.com/office/drawing/2014/main" val="2337441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No. of Schools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No. of Students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Planned Session 25-26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Achieved till Date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13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State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3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State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01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State 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9796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State 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11549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8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359446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6894A19-5CE6-426B-947E-330DA9B4CB5C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6978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34DE2-902B-42F2-B0FF-AF749B678E57}"/>
              </a:ext>
            </a:extLst>
          </p:cNvPr>
          <p:cNvGrpSpPr/>
          <p:nvPr/>
        </p:nvGrpSpPr>
        <p:grpSpPr>
          <a:xfrm>
            <a:off x="-168234" y="-6759"/>
            <a:ext cx="12528467" cy="584776"/>
            <a:chOff x="-168234" y="-30823"/>
            <a:chExt cx="12528467" cy="58477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016B1C5-2514-498B-BB9F-94CB3A0C08A6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EF59E08-ED83-4D25-9FF7-F5C4C0144078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63FF7A-2667-472C-94BB-804B0C4507A3}"/>
                  </a:ext>
                </a:extLst>
              </p:cNvPr>
              <p:cNvSpPr txBox="1"/>
              <p:nvPr/>
            </p:nvSpPr>
            <p:spPr>
              <a:xfrm>
                <a:off x="237505" y="0"/>
                <a:ext cx="8713989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VICT </a:t>
                </a:r>
                <a:r>
                  <a:rPr lang="en-US" sz="3200" dirty="0">
                    <a:latin typeface="+mj-lt"/>
                    <a:cs typeface="Calibri Light"/>
                  </a:rPr>
                  <a:t>Metrics- May</a:t>
                </a: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2C1AA60-5FBF-4886-A690-482A30307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F88F6C93-E581-4F6F-9EC7-3263789C7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63266"/>
              </p:ext>
            </p:extLst>
          </p:nvPr>
        </p:nvGraphicFramePr>
        <p:xfrm>
          <a:off x="1021247" y="766052"/>
          <a:ext cx="10056222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535">
                  <a:extLst>
                    <a:ext uri="{9D8B030D-6E8A-4147-A177-3AD203B41FA5}">
                      <a16:colId xmlns:a16="http://schemas.microsoft.com/office/drawing/2014/main" val="4061453419"/>
                    </a:ext>
                  </a:extLst>
                </a:gridCol>
                <a:gridCol w="3633592">
                  <a:extLst>
                    <a:ext uri="{9D8B030D-6E8A-4147-A177-3AD203B41FA5}">
                      <a16:colId xmlns:a16="http://schemas.microsoft.com/office/drawing/2014/main" val="400504167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815720759"/>
                    </a:ext>
                  </a:extLst>
                </a:gridCol>
                <a:gridCol w="1421194">
                  <a:extLst>
                    <a:ext uri="{9D8B030D-6E8A-4147-A177-3AD203B41FA5}">
                      <a16:colId xmlns:a16="http://schemas.microsoft.com/office/drawing/2014/main" val="376897183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98888951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1811810066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538917745"/>
                    </a:ext>
                  </a:extLst>
                </a:gridCol>
              </a:tblGrid>
              <a:tr h="294005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School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Focus Grades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Frequency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CT Students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Planned Session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Actual Session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4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Day/ Week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1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0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9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77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07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49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55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6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48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50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50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0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8558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775BC080-D67B-4D36-A8E3-9F0B11FF6533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9540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34DE2-902B-42F2-B0FF-AF749B678E57}"/>
              </a:ext>
            </a:extLst>
          </p:cNvPr>
          <p:cNvGrpSpPr/>
          <p:nvPr/>
        </p:nvGrpSpPr>
        <p:grpSpPr>
          <a:xfrm>
            <a:off x="-168234" y="-6759"/>
            <a:ext cx="12528467" cy="584776"/>
            <a:chOff x="-168234" y="-30823"/>
            <a:chExt cx="12528467" cy="58477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016B1C5-2514-498B-BB9F-94CB3A0C08A6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EF59E08-ED83-4D25-9FF7-F5C4C0144078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63FF7A-2667-472C-94BB-804B0C4507A3}"/>
                  </a:ext>
                </a:extLst>
              </p:cNvPr>
              <p:cNvSpPr txBox="1"/>
              <p:nvPr/>
            </p:nvSpPr>
            <p:spPr>
              <a:xfrm>
                <a:off x="237505" y="0"/>
                <a:ext cx="8713989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VICT </a:t>
                </a:r>
                <a:r>
                  <a:rPr lang="en-US" sz="3200" dirty="0">
                    <a:latin typeface="+mj-lt"/>
                    <a:cs typeface="Calibri Light"/>
                  </a:rPr>
                  <a:t>Areas</a:t>
                </a: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2C1AA60-5FBF-4886-A690-482A30307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BCF0B15-5184-4B2A-A954-293B57350206}"/>
              </a:ext>
            </a:extLst>
          </p:cNvPr>
          <p:cNvGrpSpPr/>
          <p:nvPr/>
        </p:nvGrpSpPr>
        <p:grpSpPr>
          <a:xfrm>
            <a:off x="758744" y="735575"/>
            <a:ext cx="10304992" cy="520021"/>
            <a:chOff x="758744" y="896216"/>
            <a:chExt cx="10304992" cy="52002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7C4C6BC-B5C6-46F1-A14D-64A389FDC65B}"/>
                </a:ext>
              </a:extLst>
            </p:cNvPr>
            <p:cNvGrpSpPr/>
            <p:nvPr/>
          </p:nvGrpSpPr>
          <p:grpSpPr>
            <a:xfrm>
              <a:off x="758744" y="931605"/>
              <a:ext cx="1474574" cy="484632"/>
              <a:chOff x="927396" y="931605"/>
              <a:chExt cx="1474574" cy="4846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F040A42-306A-4199-B9E0-458330F8D2CE}"/>
                  </a:ext>
                </a:extLst>
              </p:cNvPr>
              <p:cNvSpPr txBox="1"/>
              <p:nvPr/>
            </p:nvSpPr>
            <p:spPr>
              <a:xfrm>
                <a:off x="1256445" y="974115"/>
                <a:ext cx="11455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Georgia" panose="02040502050405020303" pitchFamily="18" charset="0"/>
                  </a:rPr>
                  <a:t>State</a:t>
                </a:r>
              </a:p>
            </p:txBody>
          </p:sp>
          <p:pic>
            <p:nvPicPr>
              <p:cNvPr id="9" name="Graphic 8" descr="Marker with solid fill">
                <a:extLst>
                  <a:ext uri="{FF2B5EF4-FFF2-40B4-BE49-F238E27FC236}">
                    <a16:creationId xmlns:a16="http://schemas.microsoft.com/office/drawing/2014/main" id="{DC30547E-C20D-490C-AFCC-487E88E6B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27396" y="931605"/>
                <a:ext cx="484632" cy="484632"/>
              </a:xfrm>
              <a:prstGeom prst="rect">
                <a:avLst/>
              </a:prstGeom>
            </p:spPr>
          </p:pic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4A1785D-A831-4480-8D07-2709485CD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6916" y="1385127"/>
                <a:ext cx="726032" cy="0"/>
              </a:xfrm>
              <a:prstGeom prst="line">
                <a:avLst/>
              </a:prstGeom>
              <a:ln w="2222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39B4010-7954-493A-B7B2-A5BCA11000FC}"/>
                </a:ext>
              </a:extLst>
            </p:cNvPr>
            <p:cNvGrpSpPr/>
            <p:nvPr/>
          </p:nvGrpSpPr>
          <p:grpSpPr>
            <a:xfrm>
              <a:off x="3200274" y="896216"/>
              <a:ext cx="2752186" cy="486722"/>
              <a:chOff x="3347222" y="896093"/>
              <a:chExt cx="2752186" cy="486722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29F66A4-04E8-45C3-8977-3CADA4A40D07}"/>
                  </a:ext>
                </a:extLst>
              </p:cNvPr>
              <p:cNvGrpSpPr/>
              <p:nvPr/>
            </p:nvGrpSpPr>
            <p:grpSpPr>
              <a:xfrm>
                <a:off x="3347222" y="896093"/>
                <a:ext cx="2752186" cy="485448"/>
                <a:chOff x="3347222" y="896093"/>
                <a:chExt cx="2752186" cy="485448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A413A33-CA63-4A1E-BFAD-63B38DC08CAA}"/>
                    </a:ext>
                  </a:extLst>
                </p:cNvPr>
                <p:cNvSpPr txBox="1"/>
                <p:nvPr/>
              </p:nvSpPr>
              <p:spPr>
                <a:xfrm>
                  <a:off x="3756258" y="976270"/>
                  <a:ext cx="234315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Georgia" panose="02040502050405020303" pitchFamily="18" charset="0"/>
                    </a:rPr>
                    <a:t>Areas Covered</a:t>
                  </a:r>
                </a:p>
              </p:txBody>
            </p:sp>
            <p:pic>
              <p:nvPicPr>
                <p:cNvPr id="7" name="Graphic 6" descr="Checklist with solid fill">
                  <a:extLst>
                    <a:ext uri="{FF2B5EF4-FFF2-40B4-BE49-F238E27FC236}">
                      <a16:creationId xmlns:a16="http://schemas.microsoft.com/office/drawing/2014/main" id="{E277637B-747D-433D-B36A-D167BD1023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47222" y="896093"/>
                  <a:ext cx="485448" cy="485448"/>
                </a:xfrm>
                <a:prstGeom prst="rect">
                  <a:avLst/>
                </a:prstGeom>
              </p:spPr>
            </p:pic>
          </p:grp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A34DFC8-822B-4232-8485-AC3185CBF9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4044" y="1373976"/>
                <a:ext cx="1656961" cy="8839"/>
              </a:xfrm>
              <a:prstGeom prst="line">
                <a:avLst/>
              </a:prstGeom>
              <a:ln w="2222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1C43DE9-DDD5-4D34-8116-E7F9F6B9BB22}"/>
                </a:ext>
              </a:extLst>
            </p:cNvPr>
            <p:cNvGrpSpPr/>
            <p:nvPr/>
          </p:nvGrpSpPr>
          <p:grpSpPr>
            <a:xfrm>
              <a:off x="7721001" y="931605"/>
              <a:ext cx="3342735" cy="484632"/>
              <a:chOff x="7909359" y="931605"/>
              <a:chExt cx="3342735" cy="48463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6FD17DC-2906-439C-B58A-5BDA4B980603}"/>
                  </a:ext>
                </a:extLst>
              </p:cNvPr>
              <p:cNvGrpSpPr/>
              <p:nvPr/>
            </p:nvGrpSpPr>
            <p:grpSpPr>
              <a:xfrm>
                <a:off x="7909359" y="931605"/>
                <a:ext cx="3342735" cy="484632"/>
                <a:chOff x="7182244" y="933193"/>
                <a:chExt cx="3342735" cy="484632"/>
              </a:xfrm>
            </p:grpSpPr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7BF3F85-4787-41C7-8E54-C55B5FEA0171}"/>
                    </a:ext>
                  </a:extLst>
                </p:cNvPr>
                <p:cNvSpPr txBox="1"/>
                <p:nvPr/>
              </p:nvSpPr>
              <p:spPr>
                <a:xfrm>
                  <a:off x="7610330" y="975454"/>
                  <a:ext cx="29146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Georgia" panose="02040502050405020303" pitchFamily="18" charset="0"/>
                    </a:rPr>
                    <a:t>Focused  Areas 25-26</a:t>
                  </a:r>
                </a:p>
              </p:txBody>
            </p:sp>
            <p:pic>
              <p:nvPicPr>
                <p:cNvPr id="3" name="Graphic 2" descr="Bullseye with solid fill">
                  <a:extLst>
                    <a:ext uri="{FF2B5EF4-FFF2-40B4-BE49-F238E27FC236}">
                      <a16:creationId xmlns:a16="http://schemas.microsoft.com/office/drawing/2014/main" id="{00B80CF2-88CB-45E0-8163-F7CFEE4584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2244" y="933193"/>
                  <a:ext cx="484632" cy="484632"/>
                </a:xfrm>
                <a:prstGeom prst="rect">
                  <a:avLst/>
                </a:prstGeom>
              </p:spPr>
            </p:pic>
          </p:grp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F3D546A-9101-4CD5-8C7C-E9DD0C981F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21755" y="1369855"/>
                <a:ext cx="2517915" cy="0"/>
              </a:xfrm>
              <a:prstGeom prst="line">
                <a:avLst/>
              </a:prstGeom>
              <a:ln w="2222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91506EC-B29E-4302-B02F-14BBBAA09C2B}"/>
              </a:ext>
            </a:extLst>
          </p:cNvPr>
          <p:cNvGrpSpPr/>
          <p:nvPr/>
        </p:nvGrpSpPr>
        <p:grpSpPr>
          <a:xfrm>
            <a:off x="614843" y="1352184"/>
            <a:ext cx="10937636" cy="923330"/>
            <a:chOff x="994168" y="1582501"/>
            <a:chExt cx="10937636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098AD1-5BCF-411D-8344-BF5C47E3AC76}"/>
                </a:ext>
              </a:extLst>
            </p:cNvPr>
            <p:cNvSpPr txBox="1"/>
            <p:nvPr/>
          </p:nvSpPr>
          <p:spPr>
            <a:xfrm>
              <a:off x="3778560" y="1582501"/>
              <a:ext cx="40495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Systematic Listing and Counting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Additive reasoning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1FD658F-B77E-4274-82B5-95DF741D942D}"/>
                </a:ext>
              </a:extLst>
            </p:cNvPr>
            <p:cNvSpPr txBox="1"/>
            <p:nvPr/>
          </p:nvSpPr>
          <p:spPr>
            <a:xfrm>
              <a:off x="8355241" y="1582501"/>
              <a:ext cx="35765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Iterative Patterns and Processes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Information Processing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10EE47-4C2F-49CA-86CF-8D6540DD8CAA}"/>
                </a:ext>
              </a:extLst>
            </p:cNvPr>
            <p:cNvSpPr txBox="1"/>
            <p:nvPr/>
          </p:nvSpPr>
          <p:spPr>
            <a:xfrm>
              <a:off x="994168" y="1699617"/>
              <a:ext cx="1335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/>
                <a:t>WB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E5BED4F-3484-4E93-A3FE-F5A2B677260B}"/>
              </a:ext>
            </a:extLst>
          </p:cNvPr>
          <p:cNvGrpSpPr/>
          <p:nvPr/>
        </p:nvGrpSpPr>
        <p:grpSpPr>
          <a:xfrm>
            <a:off x="610521" y="2354190"/>
            <a:ext cx="10970955" cy="923330"/>
            <a:chOff x="916245" y="1582501"/>
            <a:chExt cx="10970955" cy="92333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896776-2649-44BE-8443-7360B73B00C8}"/>
                </a:ext>
              </a:extLst>
            </p:cNvPr>
            <p:cNvSpPr txBox="1"/>
            <p:nvPr/>
          </p:nvSpPr>
          <p:spPr>
            <a:xfrm>
              <a:off x="3733956" y="1582501"/>
              <a:ext cx="40495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Systematic Listing and Counting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Additive reasoning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29ADCB9-8EA2-4895-BCC6-32EB837AFD07}"/>
                </a:ext>
              </a:extLst>
            </p:cNvPr>
            <p:cNvSpPr txBox="1"/>
            <p:nvPr/>
          </p:nvSpPr>
          <p:spPr>
            <a:xfrm>
              <a:off x="8310637" y="1582501"/>
              <a:ext cx="35765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Iterative Patterns and Processes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Information Processing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D253054-9F27-495E-A32A-89F4D8489A92}"/>
                </a:ext>
              </a:extLst>
            </p:cNvPr>
            <p:cNvSpPr txBox="1"/>
            <p:nvPr/>
          </p:nvSpPr>
          <p:spPr>
            <a:xfrm>
              <a:off x="916245" y="1699617"/>
              <a:ext cx="1338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/>
                <a:t>TR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4ABB21E-6DF4-4E3F-9FFC-44CEA4F00F5A}"/>
              </a:ext>
            </a:extLst>
          </p:cNvPr>
          <p:cNvGrpSpPr/>
          <p:nvPr/>
        </p:nvGrpSpPr>
        <p:grpSpPr>
          <a:xfrm>
            <a:off x="610521" y="3382409"/>
            <a:ext cx="10970955" cy="923330"/>
            <a:chOff x="916245" y="1582501"/>
            <a:chExt cx="10970955" cy="923330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C15C364-AF7F-4041-8952-F04B14CA9E86}"/>
                </a:ext>
              </a:extLst>
            </p:cNvPr>
            <p:cNvSpPr txBox="1"/>
            <p:nvPr/>
          </p:nvSpPr>
          <p:spPr>
            <a:xfrm>
              <a:off x="3745107" y="1582501"/>
              <a:ext cx="40495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Systematic Listing and Counting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Additive reasoning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FBF42AC-067E-4B7A-8ACE-B3B636FF2775}"/>
                </a:ext>
              </a:extLst>
            </p:cNvPr>
            <p:cNvSpPr txBox="1"/>
            <p:nvPr/>
          </p:nvSpPr>
          <p:spPr>
            <a:xfrm>
              <a:off x="8310637" y="1582501"/>
              <a:ext cx="35765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Iterative Patterns and Processes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Information Processing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399FB7E-D5C2-4E40-81D1-E183E8CD3370}"/>
                </a:ext>
              </a:extLst>
            </p:cNvPr>
            <p:cNvSpPr txBox="1"/>
            <p:nvPr/>
          </p:nvSpPr>
          <p:spPr>
            <a:xfrm>
              <a:off x="916245" y="1699617"/>
              <a:ext cx="1338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/>
                <a:t>ML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8F2906-41F4-49A6-8FBE-F596E97AFB7D}"/>
              </a:ext>
            </a:extLst>
          </p:cNvPr>
          <p:cNvGrpSpPr/>
          <p:nvPr/>
        </p:nvGrpSpPr>
        <p:grpSpPr>
          <a:xfrm>
            <a:off x="610521" y="4502961"/>
            <a:ext cx="10970955" cy="923330"/>
            <a:chOff x="916245" y="1582501"/>
            <a:chExt cx="10970955" cy="923330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D374353-DC24-49FB-A58C-FA35A3B07CDE}"/>
                </a:ext>
              </a:extLst>
            </p:cNvPr>
            <p:cNvSpPr txBox="1"/>
            <p:nvPr/>
          </p:nvSpPr>
          <p:spPr>
            <a:xfrm>
              <a:off x="3745107" y="1582501"/>
              <a:ext cx="40495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Systematic Listing and Counting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Additive reasoning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3C93C16-567F-44E7-B89F-728B352C8FFF}"/>
                </a:ext>
              </a:extLst>
            </p:cNvPr>
            <p:cNvSpPr txBox="1"/>
            <p:nvPr/>
          </p:nvSpPr>
          <p:spPr>
            <a:xfrm>
              <a:off x="8310637" y="1582501"/>
              <a:ext cx="35765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Iterative Patterns and Processes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Information Processing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965C3EF-C8E8-4D2B-893C-6CA249DE400F}"/>
                </a:ext>
              </a:extLst>
            </p:cNvPr>
            <p:cNvSpPr txBox="1"/>
            <p:nvPr/>
          </p:nvSpPr>
          <p:spPr>
            <a:xfrm>
              <a:off x="916245" y="1699617"/>
              <a:ext cx="1338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/>
                <a:t>ML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48273CE-CB54-4A43-BE95-8D5510B315AE}"/>
              </a:ext>
            </a:extLst>
          </p:cNvPr>
          <p:cNvGrpSpPr/>
          <p:nvPr/>
        </p:nvGrpSpPr>
        <p:grpSpPr>
          <a:xfrm>
            <a:off x="610521" y="5438847"/>
            <a:ext cx="10970955" cy="923330"/>
            <a:chOff x="916245" y="1582501"/>
            <a:chExt cx="10970955" cy="92333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15B7779-19C0-4ED1-A5D1-685D20FEA2D1}"/>
                </a:ext>
              </a:extLst>
            </p:cNvPr>
            <p:cNvSpPr txBox="1"/>
            <p:nvPr/>
          </p:nvSpPr>
          <p:spPr>
            <a:xfrm>
              <a:off x="3745107" y="1582501"/>
              <a:ext cx="40495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Systematic Listing and Counting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Additive reasoning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54ABE66-99D8-487E-96AF-4AEC29A4114C}"/>
                </a:ext>
              </a:extLst>
            </p:cNvPr>
            <p:cNvSpPr txBox="1"/>
            <p:nvPr/>
          </p:nvSpPr>
          <p:spPr>
            <a:xfrm>
              <a:off x="8310637" y="1582501"/>
              <a:ext cx="35765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Iterative Patterns and Processes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Information Processing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583DF7A-3DC9-4860-9F05-77B1F6E47AA1}"/>
                </a:ext>
              </a:extLst>
            </p:cNvPr>
            <p:cNvSpPr txBox="1"/>
            <p:nvPr/>
          </p:nvSpPr>
          <p:spPr>
            <a:xfrm>
              <a:off x="916245" y="1699617"/>
              <a:ext cx="1338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dirty="0"/>
                <a:t>ML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4B1EABD-3058-4AC8-8B03-91418BDC24CC}"/>
              </a:ext>
            </a:extLst>
          </p:cNvPr>
          <p:cNvCxnSpPr/>
          <p:nvPr/>
        </p:nvCxnSpPr>
        <p:spPr>
          <a:xfrm>
            <a:off x="-367990" y="-568712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01F1EEF-4674-4C5A-8BFC-86062C306473}"/>
              </a:ext>
            </a:extLst>
          </p:cNvPr>
          <p:cNvCxnSpPr>
            <a:cxnSpLocks/>
          </p:cNvCxnSpPr>
          <p:nvPr/>
        </p:nvCxnSpPr>
        <p:spPr>
          <a:xfrm>
            <a:off x="2574205" y="1649061"/>
            <a:ext cx="0" cy="4213641"/>
          </a:xfrm>
          <a:prstGeom prst="line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2438E80-4138-4634-9B74-32D406D9A0A3}"/>
              </a:ext>
            </a:extLst>
          </p:cNvPr>
          <p:cNvCxnSpPr>
            <a:cxnSpLocks/>
          </p:cNvCxnSpPr>
          <p:nvPr/>
        </p:nvCxnSpPr>
        <p:spPr>
          <a:xfrm>
            <a:off x="7432236" y="1649061"/>
            <a:ext cx="0" cy="4213641"/>
          </a:xfrm>
          <a:prstGeom prst="line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B53029D-F184-4235-A8FA-8234F5A64B2D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6415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D5F4557-40F8-7EFC-BA71-F90915E15D20}"/>
              </a:ext>
            </a:extLst>
          </p:cNvPr>
          <p:cNvGrpSpPr/>
          <p:nvPr/>
        </p:nvGrpSpPr>
        <p:grpSpPr>
          <a:xfrm>
            <a:off x="-168234" y="0"/>
            <a:ext cx="12528467" cy="584776"/>
            <a:chOff x="-168234" y="0"/>
            <a:chExt cx="12528467" cy="5847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10799-F762-475A-94AB-89966EA52BBC}"/>
                </a:ext>
              </a:extLst>
            </p:cNvPr>
            <p:cNvSpPr/>
            <p:nvPr/>
          </p:nvSpPr>
          <p:spPr>
            <a:xfrm>
              <a:off x="-168234" y="0"/>
              <a:ext cx="12528467" cy="5847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0A480E-6D6E-454D-A393-486F5E5CD899}"/>
                </a:ext>
              </a:extLst>
            </p:cNvPr>
            <p:cNvSpPr txBox="1"/>
            <p:nvPr/>
          </p:nvSpPr>
          <p:spPr>
            <a:xfrm>
              <a:off x="237505" y="0"/>
              <a:ext cx="651221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+mj-lt"/>
                </a:rPr>
                <a:t>VICT Highlights 1</a:t>
              </a:r>
              <a:r>
                <a:rPr lang="en-US" sz="3200" baseline="30000" dirty="0">
                  <a:latin typeface="+mj-lt"/>
                </a:rPr>
                <a:t>st</a:t>
              </a:r>
              <a:r>
                <a:rPr lang="en-US" sz="3200" dirty="0">
                  <a:latin typeface="+mj-lt"/>
                </a:rPr>
                <a:t> Apr-25</a:t>
              </a:r>
              <a:r>
                <a:rPr lang="en-US" sz="3200" baseline="30000" dirty="0">
                  <a:latin typeface="+mj-lt"/>
                </a:rPr>
                <a:t>th</a:t>
              </a:r>
              <a:r>
                <a:rPr lang="en-US" sz="3200" dirty="0">
                  <a:latin typeface="+mj-lt"/>
                </a:rPr>
                <a:t> May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2387454-AFD1-7134-9D05-9AC7D5BE7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7312F5-41DC-4148-955D-D1DD9B46EA1E}"/>
              </a:ext>
            </a:extLst>
          </p:cNvPr>
          <p:cNvSpPr txBox="1"/>
          <p:nvPr/>
        </p:nvSpPr>
        <p:spPr>
          <a:xfrm>
            <a:off x="797440" y="2104387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latin typeface="Georgia" panose="02040502050405020303" pitchFamily="18" charset="0"/>
              </a:rPr>
              <a:t>1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DEE306-B0F5-4182-9287-EB2E3E3E7DD9}"/>
              </a:ext>
            </a:extLst>
          </p:cNvPr>
          <p:cNvSpPr txBox="1"/>
          <p:nvPr/>
        </p:nvSpPr>
        <p:spPr>
          <a:xfrm>
            <a:off x="797440" y="4472610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 2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AD2929-5AF0-42D5-A0F5-F6BDB3E706CD}"/>
              </a:ext>
            </a:extLst>
          </p:cNvPr>
          <p:cNvGrpSpPr/>
          <p:nvPr/>
        </p:nvGrpSpPr>
        <p:grpSpPr>
          <a:xfrm>
            <a:off x="2286000" y="3746886"/>
            <a:ext cx="5624624" cy="2368223"/>
            <a:chOff x="2285999" y="1168894"/>
            <a:chExt cx="8750595" cy="14991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C25F10-9FED-4CE3-ACAF-788FF38974EF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B1456B-2D13-4F93-91DD-6D9DA4A99D45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B5A379-6BB8-4EEC-B1AF-ED142E01480D}"/>
              </a:ext>
            </a:extLst>
          </p:cNvPr>
          <p:cNvSpPr txBox="1"/>
          <p:nvPr/>
        </p:nvSpPr>
        <p:spPr>
          <a:xfrm>
            <a:off x="8995144" y="1977656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F701AC-8D0F-428E-9068-E2296288B831}"/>
              </a:ext>
            </a:extLst>
          </p:cNvPr>
          <p:cNvSpPr txBox="1"/>
          <p:nvPr/>
        </p:nvSpPr>
        <p:spPr>
          <a:xfrm>
            <a:off x="9034086" y="4472609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1BFDD4-7337-490B-A326-78FDA1495392}"/>
              </a:ext>
            </a:extLst>
          </p:cNvPr>
          <p:cNvGrpSpPr/>
          <p:nvPr/>
        </p:nvGrpSpPr>
        <p:grpSpPr>
          <a:xfrm>
            <a:off x="2286000" y="1174520"/>
            <a:ext cx="5624624" cy="2368223"/>
            <a:chOff x="2285999" y="1168894"/>
            <a:chExt cx="8750595" cy="14991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3928CA-07B0-483C-9D29-B8F1EC3257B5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6ED236-1EC2-40A4-B161-50B62C845B94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C7FECA-FDCC-4CF4-AAAF-EC1A51F281AD}"/>
              </a:ext>
            </a:extLst>
          </p:cNvPr>
          <p:cNvGrpSpPr/>
          <p:nvPr/>
        </p:nvGrpSpPr>
        <p:grpSpPr>
          <a:xfrm>
            <a:off x="-63798" y="1168893"/>
            <a:ext cx="442065" cy="5008430"/>
            <a:chOff x="-63798" y="1168893"/>
            <a:chExt cx="442065" cy="500843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4DFA1B5-9319-476E-ACFE-586272CF99F4}"/>
                </a:ext>
              </a:extLst>
            </p:cNvPr>
            <p:cNvSpPr/>
            <p:nvPr/>
          </p:nvSpPr>
          <p:spPr>
            <a:xfrm>
              <a:off x="140762" y="1168893"/>
              <a:ext cx="237505" cy="50084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650C0D-C3A7-40AD-A3DC-669CDF08784E}"/>
                </a:ext>
              </a:extLst>
            </p:cNvPr>
            <p:cNvSpPr/>
            <p:nvPr/>
          </p:nvSpPr>
          <p:spPr>
            <a:xfrm>
              <a:off x="53909" y="1168894"/>
              <a:ext cx="237505" cy="500842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68F9359-E13A-4A64-98B1-7FB5FFB56667}"/>
                </a:ext>
              </a:extLst>
            </p:cNvPr>
            <p:cNvSpPr/>
            <p:nvPr/>
          </p:nvSpPr>
          <p:spPr>
            <a:xfrm>
              <a:off x="-63798" y="1168894"/>
              <a:ext cx="237505" cy="500842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F6B614B-CCAF-4803-9E23-EBDCF4FD7B2F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1454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D5F4557-40F8-7EFC-BA71-F90915E15D20}"/>
              </a:ext>
            </a:extLst>
          </p:cNvPr>
          <p:cNvGrpSpPr/>
          <p:nvPr/>
        </p:nvGrpSpPr>
        <p:grpSpPr>
          <a:xfrm>
            <a:off x="-168234" y="0"/>
            <a:ext cx="12528467" cy="584776"/>
            <a:chOff x="-168234" y="0"/>
            <a:chExt cx="12528467" cy="5847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10799-F762-475A-94AB-89966EA52BBC}"/>
                </a:ext>
              </a:extLst>
            </p:cNvPr>
            <p:cNvSpPr/>
            <p:nvPr/>
          </p:nvSpPr>
          <p:spPr>
            <a:xfrm>
              <a:off x="-168234" y="0"/>
              <a:ext cx="12528467" cy="5847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0A480E-6D6E-454D-A393-486F5E5CD899}"/>
                </a:ext>
              </a:extLst>
            </p:cNvPr>
            <p:cNvSpPr txBox="1"/>
            <p:nvPr/>
          </p:nvSpPr>
          <p:spPr>
            <a:xfrm>
              <a:off x="237505" y="0"/>
              <a:ext cx="651221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+mj-lt"/>
                </a:rPr>
                <a:t>VICT Highlights 1</a:t>
              </a:r>
              <a:r>
                <a:rPr lang="en-US" sz="3200" baseline="30000" dirty="0">
                  <a:latin typeface="+mj-lt"/>
                </a:rPr>
                <a:t>st</a:t>
              </a:r>
              <a:r>
                <a:rPr lang="en-US" sz="3200" dirty="0">
                  <a:latin typeface="+mj-lt"/>
                </a:rPr>
                <a:t> Apr-25</a:t>
              </a:r>
              <a:r>
                <a:rPr lang="en-US" sz="3200" baseline="30000" dirty="0">
                  <a:latin typeface="+mj-lt"/>
                </a:rPr>
                <a:t>th</a:t>
              </a:r>
              <a:r>
                <a:rPr lang="en-US" sz="3200" dirty="0">
                  <a:latin typeface="+mj-lt"/>
                </a:rPr>
                <a:t> May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2387454-AFD1-7134-9D05-9AC7D5BE7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7312F5-41DC-4148-955D-D1DD9B46EA1E}"/>
              </a:ext>
            </a:extLst>
          </p:cNvPr>
          <p:cNvSpPr txBox="1"/>
          <p:nvPr/>
        </p:nvSpPr>
        <p:spPr>
          <a:xfrm>
            <a:off x="797440" y="2104387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 3 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DEE306-B0F5-4182-9287-EB2E3E3E7DD9}"/>
              </a:ext>
            </a:extLst>
          </p:cNvPr>
          <p:cNvSpPr txBox="1"/>
          <p:nvPr/>
        </p:nvSpPr>
        <p:spPr>
          <a:xfrm>
            <a:off x="797440" y="4472610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 4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AD2929-5AF0-42D5-A0F5-F6BDB3E706CD}"/>
              </a:ext>
            </a:extLst>
          </p:cNvPr>
          <p:cNvGrpSpPr/>
          <p:nvPr/>
        </p:nvGrpSpPr>
        <p:grpSpPr>
          <a:xfrm>
            <a:off x="2286000" y="3746886"/>
            <a:ext cx="5624624" cy="2368223"/>
            <a:chOff x="2285999" y="1168894"/>
            <a:chExt cx="8750595" cy="14991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C25F10-9FED-4CE3-ACAF-788FF38974EF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B1456B-2D13-4F93-91DD-6D9DA4A99D45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B5A379-6BB8-4EEC-B1AF-ED142E01480D}"/>
              </a:ext>
            </a:extLst>
          </p:cNvPr>
          <p:cNvSpPr txBox="1"/>
          <p:nvPr/>
        </p:nvSpPr>
        <p:spPr>
          <a:xfrm>
            <a:off x="8995144" y="1977656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F701AC-8D0F-428E-9068-E2296288B831}"/>
              </a:ext>
            </a:extLst>
          </p:cNvPr>
          <p:cNvSpPr txBox="1"/>
          <p:nvPr/>
        </p:nvSpPr>
        <p:spPr>
          <a:xfrm>
            <a:off x="9034086" y="4472609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1BFDD4-7337-490B-A326-78FDA1495392}"/>
              </a:ext>
            </a:extLst>
          </p:cNvPr>
          <p:cNvGrpSpPr/>
          <p:nvPr/>
        </p:nvGrpSpPr>
        <p:grpSpPr>
          <a:xfrm>
            <a:off x="2286000" y="1174520"/>
            <a:ext cx="5624624" cy="2368223"/>
            <a:chOff x="2285999" y="1168894"/>
            <a:chExt cx="8750595" cy="14991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3928CA-07B0-483C-9D29-B8F1EC3257B5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6ED236-1EC2-40A4-B161-50B62C845B94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5363876-979F-40B4-89A9-F6E1A2083D2A}"/>
              </a:ext>
            </a:extLst>
          </p:cNvPr>
          <p:cNvGrpSpPr/>
          <p:nvPr/>
        </p:nvGrpSpPr>
        <p:grpSpPr>
          <a:xfrm>
            <a:off x="-63798" y="1168893"/>
            <a:ext cx="442065" cy="5008430"/>
            <a:chOff x="-63798" y="1168893"/>
            <a:chExt cx="442065" cy="500843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A7A1451-8E7D-42A5-9FED-3A9F19A23A80}"/>
                </a:ext>
              </a:extLst>
            </p:cNvPr>
            <p:cNvSpPr/>
            <p:nvPr/>
          </p:nvSpPr>
          <p:spPr>
            <a:xfrm>
              <a:off x="140762" y="1168893"/>
              <a:ext cx="237505" cy="50084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01FB55F-0728-4C9F-9019-0F776781FFE6}"/>
                </a:ext>
              </a:extLst>
            </p:cNvPr>
            <p:cNvSpPr/>
            <p:nvPr/>
          </p:nvSpPr>
          <p:spPr>
            <a:xfrm>
              <a:off x="53909" y="1168894"/>
              <a:ext cx="237505" cy="500842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05E0B1-CD0C-4327-A6F2-B5ED86583FD8}"/>
                </a:ext>
              </a:extLst>
            </p:cNvPr>
            <p:cNvSpPr/>
            <p:nvPr/>
          </p:nvSpPr>
          <p:spPr>
            <a:xfrm>
              <a:off x="-63798" y="1168894"/>
              <a:ext cx="237505" cy="500842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BC97AC4-1640-4D5A-AC8A-59EC52E72393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4427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34DE2-902B-42F2-B0FF-AF749B678E57}"/>
              </a:ext>
            </a:extLst>
          </p:cNvPr>
          <p:cNvGrpSpPr/>
          <p:nvPr/>
        </p:nvGrpSpPr>
        <p:grpSpPr>
          <a:xfrm>
            <a:off x="-168234" y="-6759"/>
            <a:ext cx="12528467" cy="584776"/>
            <a:chOff x="-168234" y="-30823"/>
            <a:chExt cx="12528467" cy="58477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016B1C5-2514-498B-BB9F-94CB3A0C08A6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EF59E08-ED83-4D25-9FF7-F5C4C0144078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63FF7A-2667-472C-94BB-804B0C4507A3}"/>
                  </a:ext>
                </a:extLst>
              </p:cNvPr>
              <p:cNvSpPr txBox="1"/>
              <p:nvPr/>
            </p:nvSpPr>
            <p:spPr>
              <a:xfrm>
                <a:off x="237505" y="0"/>
                <a:ext cx="8713989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Science Goal Setting 25-26</a:t>
                </a:r>
                <a:endParaRPr lang="en-US" sz="3200" dirty="0">
                  <a:latin typeface="+mj-lt"/>
                  <a:cs typeface="Calibri Light"/>
                </a:endParaRP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2C1AA60-5FBF-4886-A690-482A30307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2236157B-96D1-4746-B4D2-031882F812E7}"/>
              </a:ext>
            </a:extLst>
          </p:cNvPr>
          <p:cNvGraphicFramePr>
            <a:graphicFrameLocks/>
          </p:cNvGraphicFramePr>
          <p:nvPr/>
        </p:nvGraphicFramePr>
        <p:xfrm>
          <a:off x="1253943" y="2200359"/>
          <a:ext cx="9735122" cy="225043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7189">
                  <a:extLst>
                    <a:ext uri="{9D8B030D-6E8A-4147-A177-3AD203B41FA5}">
                      <a16:colId xmlns:a16="http://schemas.microsoft.com/office/drawing/2014/main" val="3425441778"/>
                    </a:ext>
                  </a:extLst>
                </a:gridCol>
                <a:gridCol w="1849755">
                  <a:extLst>
                    <a:ext uri="{9D8B030D-6E8A-4147-A177-3AD203B41FA5}">
                      <a16:colId xmlns:a16="http://schemas.microsoft.com/office/drawing/2014/main" val="2903238893"/>
                    </a:ext>
                  </a:extLst>
                </a:gridCol>
                <a:gridCol w="1979930">
                  <a:extLst>
                    <a:ext uri="{9D8B030D-6E8A-4147-A177-3AD203B41FA5}">
                      <a16:colId xmlns:a16="http://schemas.microsoft.com/office/drawing/2014/main" val="1189479623"/>
                    </a:ext>
                  </a:extLst>
                </a:gridCol>
                <a:gridCol w="2799080">
                  <a:extLst>
                    <a:ext uri="{9D8B030D-6E8A-4147-A177-3AD203B41FA5}">
                      <a16:colId xmlns:a16="http://schemas.microsoft.com/office/drawing/2014/main" val="1981808460"/>
                    </a:ext>
                  </a:extLst>
                </a:gridCol>
                <a:gridCol w="2229168">
                  <a:extLst>
                    <a:ext uri="{9D8B030D-6E8A-4147-A177-3AD203B41FA5}">
                      <a16:colId xmlns:a16="http://schemas.microsoft.com/office/drawing/2014/main" val="2337441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No. of Schools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No. of Students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Planned Session 25-26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Achieved till Date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13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State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3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State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01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State 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9796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State 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11549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8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359446"/>
                  </a:ext>
                </a:extLst>
              </a:tr>
            </a:tbl>
          </a:graphicData>
        </a:graphic>
      </p:graphicFrame>
      <p:pic>
        <p:nvPicPr>
          <p:cNvPr id="12" name="Graphic 11" descr="Flask with solid fill">
            <a:extLst>
              <a:ext uri="{FF2B5EF4-FFF2-40B4-BE49-F238E27FC236}">
                <a16:creationId xmlns:a16="http://schemas.microsoft.com/office/drawing/2014/main" id="{0A809697-8555-4E40-BB23-8CA38F0D2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8057" y="5607972"/>
            <a:ext cx="1229346" cy="12293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C14C437-65DF-4882-B9C5-27BB52663666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5651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34DE2-902B-42F2-B0FF-AF749B678E57}"/>
              </a:ext>
            </a:extLst>
          </p:cNvPr>
          <p:cNvGrpSpPr/>
          <p:nvPr/>
        </p:nvGrpSpPr>
        <p:grpSpPr>
          <a:xfrm>
            <a:off x="-168234" y="-6759"/>
            <a:ext cx="12528467" cy="584776"/>
            <a:chOff x="-168234" y="-30823"/>
            <a:chExt cx="12528467" cy="58477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016B1C5-2514-498B-BB9F-94CB3A0C08A6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EF59E08-ED83-4D25-9FF7-F5C4C0144078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63FF7A-2667-472C-94BB-804B0C4507A3}"/>
                  </a:ext>
                </a:extLst>
              </p:cNvPr>
              <p:cNvSpPr txBox="1"/>
              <p:nvPr/>
            </p:nvSpPr>
            <p:spPr>
              <a:xfrm>
                <a:off x="237505" y="0"/>
                <a:ext cx="8713989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Science </a:t>
                </a:r>
                <a:r>
                  <a:rPr lang="en-US" sz="3200" dirty="0">
                    <a:latin typeface="+mj-lt"/>
                    <a:cs typeface="Calibri Light"/>
                  </a:rPr>
                  <a:t>Metrics - May</a:t>
                </a: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2C1AA60-5FBF-4886-A690-482A30307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006895FA-5A6D-4140-90B6-C7FBBD9F0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694215"/>
              </p:ext>
            </p:extLst>
          </p:nvPr>
        </p:nvGraphicFramePr>
        <p:xfrm>
          <a:off x="982199" y="766052"/>
          <a:ext cx="10258744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793">
                  <a:extLst>
                    <a:ext uri="{9D8B030D-6E8A-4147-A177-3AD203B41FA5}">
                      <a16:colId xmlns:a16="http://schemas.microsoft.com/office/drawing/2014/main" val="4061453419"/>
                    </a:ext>
                  </a:extLst>
                </a:gridCol>
                <a:gridCol w="3838575">
                  <a:extLst>
                    <a:ext uri="{9D8B030D-6E8A-4147-A177-3AD203B41FA5}">
                      <a16:colId xmlns:a16="http://schemas.microsoft.com/office/drawing/2014/main" val="400504167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815720759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376897183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98888951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1811810066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538917745"/>
                    </a:ext>
                  </a:extLst>
                </a:gridCol>
              </a:tblGrid>
              <a:tr h="294005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School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Focus Grades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Frequency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Science Students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Planned Session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Actual Session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4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Day/ Week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1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0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9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77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07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49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55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6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48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50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50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0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8558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4859679-E42D-4B48-B622-4E8E1813CBED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0736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789</Words>
  <Application>Microsoft Office PowerPoint</Application>
  <PresentationFormat>Widescreen</PresentationFormat>
  <Paragraphs>317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Aptos</vt:lpstr>
      <vt:lpstr>Arial</vt:lpstr>
      <vt:lpstr>Arial Black</vt:lpstr>
      <vt:lpstr>Calibri</vt:lpstr>
      <vt:lpstr>Calibri Light</vt:lpstr>
      <vt:lpstr>Georgia</vt:lpstr>
      <vt:lpstr>Georgia Pro</vt:lpstr>
      <vt:lpstr>Office Theme</vt:lpstr>
      <vt:lpstr>VICT &amp; STEM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 &amp; STEM Update</dc:title>
  <dc:creator>Khokan Mandal</dc:creator>
  <cp:lastModifiedBy>Khokan Mandal</cp:lastModifiedBy>
  <cp:revision>97</cp:revision>
  <dcterms:created xsi:type="dcterms:W3CDTF">2025-05-28T15:57:43Z</dcterms:created>
  <dcterms:modified xsi:type="dcterms:W3CDTF">2025-05-30T17:10:58Z</dcterms:modified>
</cp:coreProperties>
</file>