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Canva Sans Bold" charset="1" panose="020B0803030501040103"/>
      <p:regular r:id="rId12"/>
    </p:embeddedFont>
    <p:embeddedFont>
      <p:font typeface="Canva Sans" charset="1" panose="020B05030305010401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52562"/>
          </a:xfrm>
          <a:custGeom>
            <a:avLst/>
            <a:gdLst/>
            <a:ahLst/>
            <a:cxnLst/>
            <a:rect r="r" b="b" t="t" l="l"/>
            <a:pathLst>
              <a:path h="10452562" w="18288000">
                <a:moveTo>
                  <a:pt x="0" y="0"/>
                </a:moveTo>
                <a:lnTo>
                  <a:pt x="18288000" y="0"/>
                </a:lnTo>
                <a:lnTo>
                  <a:pt x="18288000" y="10452562"/>
                </a:lnTo>
                <a:lnTo>
                  <a:pt x="0" y="10452562"/>
                </a:lnTo>
                <a:lnTo>
                  <a:pt x="0" y="0"/>
                </a:lnTo>
                <a:close/>
              </a:path>
            </a:pathLst>
          </a:custGeom>
          <a:blipFill>
            <a:blip r:embed="rId2"/>
            <a:stretch>
              <a:fillRect l="0" t="-38838" r="0" b="-36123"/>
            </a:stretch>
          </a:blipFill>
        </p:spPr>
      </p:sp>
      <p:sp>
        <p:nvSpPr>
          <p:cNvPr name="Freeform 3" id="3"/>
          <p:cNvSpPr/>
          <p:nvPr/>
        </p:nvSpPr>
        <p:spPr>
          <a:xfrm flipH="false" flipV="false" rot="0">
            <a:off x="8843078" y="472252"/>
            <a:ext cx="9121674" cy="9342496"/>
          </a:xfrm>
          <a:custGeom>
            <a:avLst/>
            <a:gdLst/>
            <a:ahLst/>
            <a:cxnLst/>
            <a:rect r="r" b="b" t="t" l="l"/>
            <a:pathLst>
              <a:path h="9342496" w="9121674">
                <a:moveTo>
                  <a:pt x="0" y="0"/>
                </a:moveTo>
                <a:lnTo>
                  <a:pt x="9121674" y="0"/>
                </a:lnTo>
                <a:lnTo>
                  <a:pt x="9121674" y="9342496"/>
                </a:lnTo>
                <a:lnTo>
                  <a:pt x="0" y="9342496"/>
                </a:lnTo>
                <a:lnTo>
                  <a:pt x="0" y="0"/>
                </a:lnTo>
                <a:close/>
              </a:path>
            </a:pathLst>
          </a:custGeom>
          <a:blipFill>
            <a:blip r:embed="rId3">
              <a:alphaModFix amt="7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356532" y="4358433"/>
            <a:ext cx="6123466" cy="4865372"/>
          </a:xfrm>
          <a:custGeom>
            <a:avLst/>
            <a:gdLst/>
            <a:ahLst/>
            <a:cxnLst/>
            <a:rect r="r" b="b" t="t" l="l"/>
            <a:pathLst>
              <a:path h="4865372" w="6123466">
                <a:moveTo>
                  <a:pt x="0" y="0"/>
                </a:moveTo>
                <a:lnTo>
                  <a:pt x="6123466" y="0"/>
                </a:lnTo>
                <a:lnTo>
                  <a:pt x="6123466" y="4865372"/>
                </a:lnTo>
                <a:lnTo>
                  <a:pt x="0" y="48653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1815957"/>
            <a:ext cx="14181780" cy="1543048"/>
          </a:xfrm>
          <a:prstGeom prst="rect">
            <a:avLst/>
          </a:prstGeom>
        </p:spPr>
        <p:txBody>
          <a:bodyPr anchor="t" rtlCol="false" tIns="0" lIns="0" bIns="0" rIns="0">
            <a:spAutoFit/>
          </a:bodyPr>
          <a:lstStyle/>
          <a:p>
            <a:pPr algn="ctr">
              <a:lnSpc>
                <a:spcPts val="12600"/>
              </a:lnSpc>
            </a:pPr>
            <a:r>
              <a:rPr lang="en-US" sz="9000">
                <a:solidFill>
                  <a:srgbClr val="FFFFFF"/>
                </a:solidFill>
                <a:latin typeface="Canva Sans Bold"/>
                <a:ea typeface="Canva Sans Bold"/>
                <a:cs typeface="Canva Sans Bold"/>
                <a:sym typeface="Canva Sans Bold"/>
              </a:rPr>
              <a:t>Customer Churn Analysis</a:t>
            </a:r>
          </a:p>
        </p:txBody>
      </p:sp>
      <p:sp>
        <p:nvSpPr>
          <p:cNvPr name="TextBox 6" id="6"/>
          <p:cNvSpPr txBox="true"/>
          <p:nvPr/>
        </p:nvSpPr>
        <p:spPr>
          <a:xfrm rot="0">
            <a:off x="1028700" y="1309225"/>
            <a:ext cx="7225820" cy="613409"/>
          </a:xfrm>
          <a:prstGeom prst="rect">
            <a:avLst/>
          </a:prstGeom>
        </p:spPr>
        <p:txBody>
          <a:bodyPr anchor="t" rtlCol="false" tIns="0" lIns="0" bIns="0" rIns="0">
            <a:spAutoFit/>
          </a:bodyPr>
          <a:lstStyle/>
          <a:p>
            <a:pPr algn="ctr">
              <a:lnSpc>
                <a:spcPts val="5040"/>
              </a:lnSpc>
            </a:pPr>
            <a:r>
              <a:rPr lang="en-US" sz="3600">
                <a:solidFill>
                  <a:srgbClr val="FFFFFF"/>
                </a:solidFill>
                <a:latin typeface="Canva Sans"/>
                <a:ea typeface="Canva Sans"/>
                <a:cs typeface="Canva Sans"/>
                <a:sym typeface="Canva Sans"/>
              </a:rPr>
              <a:t>Telecommunication Company’s</a:t>
            </a:r>
          </a:p>
        </p:txBody>
      </p:sp>
      <p:sp>
        <p:nvSpPr>
          <p:cNvPr name="TextBox 7" id="7"/>
          <p:cNvSpPr txBox="true"/>
          <p:nvPr/>
        </p:nvSpPr>
        <p:spPr>
          <a:xfrm rot="0">
            <a:off x="1028700" y="3357103"/>
            <a:ext cx="3773135" cy="613409"/>
          </a:xfrm>
          <a:prstGeom prst="rect">
            <a:avLst/>
          </a:prstGeom>
        </p:spPr>
        <p:txBody>
          <a:bodyPr anchor="t" rtlCol="false" tIns="0" lIns="0" bIns="0" rIns="0">
            <a:spAutoFit/>
          </a:bodyPr>
          <a:lstStyle/>
          <a:p>
            <a:pPr algn="ctr">
              <a:lnSpc>
                <a:spcPts val="5040"/>
              </a:lnSpc>
            </a:pPr>
            <a:r>
              <a:rPr lang="en-US" sz="3600">
                <a:solidFill>
                  <a:srgbClr val="FFFFFF"/>
                </a:solidFill>
                <a:latin typeface="Canva Sans"/>
                <a:ea typeface="Canva Sans"/>
                <a:cs typeface="Canva Sans"/>
                <a:sym typeface="Canva Sans"/>
              </a:rPr>
              <a:t>By Khola Shams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52562"/>
          </a:xfrm>
          <a:custGeom>
            <a:avLst/>
            <a:gdLst/>
            <a:ahLst/>
            <a:cxnLst/>
            <a:rect r="r" b="b" t="t" l="l"/>
            <a:pathLst>
              <a:path h="10452562" w="18288000">
                <a:moveTo>
                  <a:pt x="0" y="0"/>
                </a:moveTo>
                <a:lnTo>
                  <a:pt x="18288000" y="0"/>
                </a:lnTo>
                <a:lnTo>
                  <a:pt x="18288000" y="10452562"/>
                </a:lnTo>
                <a:lnTo>
                  <a:pt x="0" y="10452562"/>
                </a:lnTo>
                <a:lnTo>
                  <a:pt x="0" y="0"/>
                </a:lnTo>
                <a:close/>
              </a:path>
            </a:pathLst>
          </a:custGeom>
          <a:blipFill>
            <a:blip r:embed="rId2"/>
            <a:stretch>
              <a:fillRect l="0" t="-38838" r="0" b="-36123"/>
            </a:stretch>
          </a:blipFill>
        </p:spPr>
      </p:sp>
      <p:sp>
        <p:nvSpPr>
          <p:cNvPr name="Freeform 3" id="3"/>
          <p:cNvSpPr/>
          <p:nvPr/>
        </p:nvSpPr>
        <p:spPr>
          <a:xfrm flipH="false" flipV="false" rot="0">
            <a:off x="8292675" y="283749"/>
            <a:ext cx="9719502" cy="9719502"/>
          </a:xfrm>
          <a:custGeom>
            <a:avLst/>
            <a:gdLst/>
            <a:ahLst/>
            <a:cxnLst/>
            <a:rect r="r" b="b" t="t" l="l"/>
            <a:pathLst>
              <a:path h="9719502" w="9719502">
                <a:moveTo>
                  <a:pt x="0" y="0"/>
                </a:moveTo>
                <a:lnTo>
                  <a:pt x="9719502" y="0"/>
                </a:lnTo>
                <a:lnTo>
                  <a:pt x="9719502" y="9719502"/>
                </a:lnTo>
                <a:lnTo>
                  <a:pt x="0" y="9719502"/>
                </a:lnTo>
                <a:lnTo>
                  <a:pt x="0" y="0"/>
                </a:lnTo>
                <a:close/>
              </a:path>
            </a:pathLst>
          </a:custGeom>
          <a:blipFill>
            <a:blip r:embed="rId3">
              <a:alphaModFix amt="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13832" y="5143500"/>
            <a:ext cx="3845468" cy="4114800"/>
          </a:xfrm>
          <a:custGeom>
            <a:avLst/>
            <a:gdLst/>
            <a:ahLst/>
            <a:cxnLst/>
            <a:rect r="r" b="b" t="t" l="l"/>
            <a:pathLst>
              <a:path h="4114800" w="3845468">
                <a:moveTo>
                  <a:pt x="0" y="0"/>
                </a:moveTo>
                <a:lnTo>
                  <a:pt x="3845468" y="0"/>
                </a:lnTo>
                <a:lnTo>
                  <a:pt x="38454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857250"/>
            <a:ext cx="9462449"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ea typeface="Canva Sans Bold"/>
                <a:cs typeface="Canva Sans Bold"/>
                <a:sym typeface="Canva Sans Bold"/>
              </a:rPr>
              <a:t>Customer Churn</a:t>
            </a:r>
          </a:p>
        </p:txBody>
      </p:sp>
      <p:sp>
        <p:nvSpPr>
          <p:cNvPr name="TextBox 6" id="6"/>
          <p:cNvSpPr txBox="true"/>
          <p:nvPr/>
        </p:nvSpPr>
        <p:spPr>
          <a:xfrm rot="0">
            <a:off x="1028700" y="2511936"/>
            <a:ext cx="12123726" cy="521335"/>
          </a:xfrm>
          <a:prstGeom prst="rect">
            <a:avLst/>
          </a:prstGeom>
        </p:spPr>
        <p:txBody>
          <a:bodyPr anchor="t" rtlCol="false" tIns="0" lIns="0" bIns="0" rIns="0">
            <a:spAutoFit/>
          </a:bodyPr>
          <a:lstStyle/>
          <a:p>
            <a:pPr algn="l" marL="669291" indent="-334646" lvl="1">
              <a:lnSpc>
                <a:spcPts val="4340"/>
              </a:lnSpc>
              <a:buFont typeface="Arial"/>
              <a:buChar char="•"/>
            </a:pPr>
            <a:r>
              <a:rPr lang="en-US" sz="3100">
                <a:solidFill>
                  <a:srgbClr val="FFFFFF"/>
                </a:solidFill>
                <a:latin typeface="Canva Sans"/>
                <a:ea typeface="Canva Sans"/>
                <a:cs typeface="Canva Sans"/>
                <a:sym typeface="Canva Sans"/>
              </a:rPr>
              <a:t>Customer churn is measured using customer churn rate. </a:t>
            </a:r>
          </a:p>
        </p:txBody>
      </p:sp>
      <p:sp>
        <p:nvSpPr>
          <p:cNvPr name="TextBox 7" id="7"/>
          <p:cNvSpPr txBox="true"/>
          <p:nvPr/>
        </p:nvSpPr>
        <p:spPr>
          <a:xfrm rot="0">
            <a:off x="1028700" y="3118996"/>
            <a:ext cx="13329801" cy="521335"/>
          </a:xfrm>
          <a:prstGeom prst="rect">
            <a:avLst/>
          </a:prstGeom>
        </p:spPr>
        <p:txBody>
          <a:bodyPr anchor="t" rtlCol="false" tIns="0" lIns="0" bIns="0" rIns="0">
            <a:spAutoFit/>
          </a:bodyPr>
          <a:lstStyle/>
          <a:p>
            <a:pPr algn="l" marL="669291" indent="-334646" lvl="1">
              <a:lnSpc>
                <a:spcPts val="4340"/>
              </a:lnSpc>
              <a:buFont typeface="Arial"/>
              <a:buChar char="•"/>
            </a:pPr>
            <a:r>
              <a:rPr lang="en-US" sz="3100">
                <a:solidFill>
                  <a:srgbClr val="FFFFFF"/>
                </a:solidFill>
                <a:latin typeface="Canva Sans"/>
                <a:ea typeface="Canva Sans"/>
                <a:cs typeface="Canva Sans"/>
                <a:sym typeface="Canva Sans"/>
              </a:rPr>
              <a:t>Churn  Rate = (Lost Customers / Total number of customers) * 100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52562"/>
          </a:xfrm>
          <a:custGeom>
            <a:avLst/>
            <a:gdLst/>
            <a:ahLst/>
            <a:cxnLst/>
            <a:rect r="r" b="b" t="t" l="l"/>
            <a:pathLst>
              <a:path h="10452562" w="18288000">
                <a:moveTo>
                  <a:pt x="0" y="0"/>
                </a:moveTo>
                <a:lnTo>
                  <a:pt x="18288000" y="0"/>
                </a:lnTo>
                <a:lnTo>
                  <a:pt x="18288000" y="10452562"/>
                </a:lnTo>
                <a:lnTo>
                  <a:pt x="0" y="10452562"/>
                </a:lnTo>
                <a:lnTo>
                  <a:pt x="0" y="0"/>
                </a:lnTo>
                <a:close/>
              </a:path>
            </a:pathLst>
          </a:custGeom>
          <a:blipFill>
            <a:blip r:embed="rId2"/>
            <a:stretch>
              <a:fillRect l="0" t="-38838" r="0" b="-36123"/>
            </a:stretch>
          </a:blipFill>
        </p:spPr>
      </p:sp>
      <p:sp>
        <p:nvSpPr>
          <p:cNvPr name="Freeform 3" id="3"/>
          <p:cNvSpPr/>
          <p:nvPr/>
        </p:nvSpPr>
        <p:spPr>
          <a:xfrm flipH="false" flipV="false" rot="0">
            <a:off x="8292675" y="283749"/>
            <a:ext cx="9719502" cy="9719502"/>
          </a:xfrm>
          <a:custGeom>
            <a:avLst/>
            <a:gdLst/>
            <a:ahLst/>
            <a:cxnLst/>
            <a:rect r="r" b="b" t="t" l="l"/>
            <a:pathLst>
              <a:path h="9719502" w="9719502">
                <a:moveTo>
                  <a:pt x="0" y="0"/>
                </a:moveTo>
                <a:lnTo>
                  <a:pt x="9719502" y="0"/>
                </a:lnTo>
                <a:lnTo>
                  <a:pt x="9719502" y="9719502"/>
                </a:lnTo>
                <a:lnTo>
                  <a:pt x="0" y="9719502"/>
                </a:lnTo>
                <a:lnTo>
                  <a:pt x="0" y="0"/>
                </a:lnTo>
                <a:close/>
              </a:path>
            </a:pathLst>
          </a:custGeom>
          <a:blipFill>
            <a:blip r:embed="rId3">
              <a:alphaModFix amt="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97965" y="5486908"/>
            <a:ext cx="3761335" cy="3771392"/>
          </a:xfrm>
          <a:custGeom>
            <a:avLst/>
            <a:gdLst/>
            <a:ahLst/>
            <a:cxnLst/>
            <a:rect r="r" b="b" t="t" l="l"/>
            <a:pathLst>
              <a:path h="3771392" w="3761335">
                <a:moveTo>
                  <a:pt x="0" y="0"/>
                </a:moveTo>
                <a:lnTo>
                  <a:pt x="3761335" y="0"/>
                </a:lnTo>
                <a:lnTo>
                  <a:pt x="3761335" y="3771392"/>
                </a:lnTo>
                <a:lnTo>
                  <a:pt x="0" y="37713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857250"/>
            <a:ext cx="4460796"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ea typeface="Canva Sans Bold"/>
                <a:cs typeface="Canva Sans Bold"/>
                <a:sym typeface="Canva Sans Bold"/>
              </a:rPr>
              <a:t>Dataset</a:t>
            </a:r>
          </a:p>
        </p:txBody>
      </p:sp>
      <p:sp>
        <p:nvSpPr>
          <p:cNvPr name="TextBox 6" id="6"/>
          <p:cNvSpPr txBox="true"/>
          <p:nvPr/>
        </p:nvSpPr>
        <p:spPr>
          <a:xfrm rot="0">
            <a:off x="694075" y="2748422"/>
            <a:ext cx="8080415" cy="521335"/>
          </a:xfrm>
          <a:prstGeom prst="rect">
            <a:avLst/>
          </a:prstGeom>
        </p:spPr>
        <p:txBody>
          <a:bodyPr anchor="t" rtlCol="false" tIns="0" lIns="0" bIns="0" rIns="0">
            <a:spAutoFit/>
          </a:bodyPr>
          <a:lstStyle/>
          <a:p>
            <a:pPr algn="ctr" marL="669291" indent="-334646" lvl="1">
              <a:lnSpc>
                <a:spcPts val="4340"/>
              </a:lnSpc>
              <a:buFont typeface="Arial"/>
              <a:buChar char="•"/>
            </a:pPr>
            <a:r>
              <a:rPr lang="en-US" sz="3100">
                <a:solidFill>
                  <a:srgbClr val="FFFFFF"/>
                </a:solidFill>
                <a:latin typeface="Canva Sans"/>
                <a:ea typeface="Canva Sans"/>
                <a:cs typeface="Canva Sans"/>
                <a:sym typeface="Canva Sans"/>
              </a:rPr>
              <a:t>The Dataset was taken from Datacamp.</a:t>
            </a:r>
          </a:p>
        </p:txBody>
      </p:sp>
      <p:sp>
        <p:nvSpPr>
          <p:cNvPr name="TextBox 7" id="7"/>
          <p:cNvSpPr txBox="true"/>
          <p:nvPr/>
        </p:nvSpPr>
        <p:spPr>
          <a:xfrm rot="0">
            <a:off x="694075" y="3603132"/>
            <a:ext cx="12458351" cy="4518510"/>
          </a:xfrm>
          <a:prstGeom prst="rect">
            <a:avLst/>
          </a:prstGeom>
        </p:spPr>
        <p:txBody>
          <a:bodyPr anchor="t" rtlCol="false" tIns="0" lIns="0" bIns="0" rIns="0">
            <a:spAutoFit/>
          </a:bodyPr>
          <a:lstStyle/>
          <a:p>
            <a:pPr algn="just" marL="616586" indent="-308293" lvl="1">
              <a:lnSpc>
                <a:spcPts val="3998"/>
              </a:lnSpc>
              <a:buFont typeface="Arial"/>
              <a:buChar char="•"/>
            </a:pPr>
            <a:r>
              <a:rPr lang="en-US" sz="2855">
                <a:solidFill>
                  <a:srgbClr val="FFFFFF"/>
                </a:solidFill>
                <a:latin typeface="Canva Sans"/>
                <a:ea typeface="Canva Sans"/>
                <a:cs typeface="Canva Sans"/>
                <a:sym typeface="Canva Sans"/>
              </a:rPr>
              <a:t>The following are the data attributes: </a:t>
            </a:r>
          </a:p>
          <a:p>
            <a:pPr algn="just">
              <a:lnSpc>
                <a:spcPts val="3998"/>
              </a:lnSpc>
            </a:pPr>
            <a:r>
              <a:rPr lang="en-US" sz="2855">
                <a:solidFill>
                  <a:srgbClr val="FFFFFF"/>
                </a:solidFill>
                <a:latin typeface="Canva Sans"/>
                <a:ea typeface="Canva Sans"/>
                <a:cs typeface="Canva Sans"/>
                <a:sym typeface="Canva Sans"/>
              </a:rPr>
              <a:t>Customer ID, Churn Label, Churned, Account Length (in months), Local Calls, Local Mins, Intl Calls, Intl Mins, Intl Active, Intl Plan, Extra International Charges, Customer Service Calls, Avg Monthly GB Download, Gb download distribution, Unlimited Data Plan, Extra Data Charges, State, Phone Number, Gender, Age, Under 30, Senior, Group, Number of Customers in Group, Device Protection &amp; Online Backup, Contract Type, Payment Method, Monthly charges Bins, Monthly Charge, Total Charges, Churn Category, Churn Reason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52562"/>
          </a:xfrm>
          <a:custGeom>
            <a:avLst/>
            <a:gdLst/>
            <a:ahLst/>
            <a:cxnLst/>
            <a:rect r="r" b="b" t="t" l="l"/>
            <a:pathLst>
              <a:path h="10452562" w="18288000">
                <a:moveTo>
                  <a:pt x="0" y="0"/>
                </a:moveTo>
                <a:lnTo>
                  <a:pt x="18288000" y="0"/>
                </a:lnTo>
                <a:lnTo>
                  <a:pt x="18288000" y="10452562"/>
                </a:lnTo>
                <a:lnTo>
                  <a:pt x="0" y="10452562"/>
                </a:lnTo>
                <a:lnTo>
                  <a:pt x="0" y="0"/>
                </a:lnTo>
                <a:close/>
              </a:path>
            </a:pathLst>
          </a:custGeom>
          <a:blipFill>
            <a:blip r:embed="rId2"/>
            <a:stretch>
              <a:fillRect l="0" t="-38838" r="0" b="-36123"/>
            </a:stretch>
          </a:blipFill>
        </p:spPr>
      </p:sp>
      <p:sp>
        <p:nvSpPr>
          <p:cNvPr name="Freeform 3" id="3"/>
          <p:cNvSpPr/>
          <p:nvPr/>
        </p:nvSpPr>
        <p:spPr>
          <a:xfrm flipH="false" flipV="false" rot="0">
            <a:off x="8292675" y="283749"/>
            <a:ext cx="9719502" cy="9719502"/>
          </a:xfrm>
          <a:custGeom>
            <a:avLst/>
            <a:gdLst/>
            <a:ahLst/>
            <a:cxnLst/>
            <a:rect r="r" b="b" t="t" l="l"/>
            <a:pathLst>
              <a:path h="9719502" w="9719502">
                <a:moveTo>
                  <a:pt x="0" y="0"/>
                </a:moveTo>
                <a:lnTo>
                  <a:pt x="9719502" y="0"/>
                </a:lnTo>
                <a:lnTo>
                  <a:pt x="9719502" y="9719502"/>
                </a:lnTo>
                <a:lnTo>
                  <a:pt x="0" y="9719502"/>
                </a:lnTo>
                <a:lnTo>
                  <a:pt x="0" y="0"/>
                </a:lnTo>
                <a:close/>
              </a:path>
            </a:pathLst>
          </a:custGeom>
          <a:blipFill>
            <a:blip r:embed="rId3">
              <a:alphaModFix amt="4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857250"/>
            <a:ext cx="11839115" cy="1566544"/>
          </a:xfrm>
          <a:prstGeom prst="rect">
            <a:avLst/>
          </a:prstGeom>
        </p:spPr>
        <p:txBody>
          <a:bodyPr anchor="t" rtlCol="false" tIns="0" lIns="0" bIns="0" rIns="0">
            <a:spAutoFit/>
          </a:bodyPr>
          <a:lstStyle/>
          <a:p>
            <a:pPr algn="l">
              <a:lnSpc>
                <a:spcPts val="12880"/>
              </a:lnSpc>
            </a:pPr>
            <a:r>
              <a:rPr lang="en-US" sz="9200">
                <a:solidFill>
                  <a:srgbClr val="FFFFFF"/>
                </a:solidFill>
                <a:latin typeface="Canva Sans Bold"/>
                <a:ea typeface="Canva Sans Bold"/>
                <a:cs typeface="Canva Sans Bold"/>
                <a:sym typeface="Canva Sans Bold"/>
              </a:rPr>
              <a:t>Business Questions</a:t>
            </a:r>
          </a:p>
        </p:txBody>
      </p:sp>
      <p:sp>
        <p:nvSpPr>
          <p:cNvPr name="TextBox 5" id="5"/>
          <p:cNvSpPr txBox="true"/>
          <p:nvPr/>
        </p:nvSpPr>
        <p:spPr>
          <a:xfrm rot="0">
            <a:off x="861749" y="2562409"/>
            <a:ext cx="16733511" cy="6562058"/>
          </a:xfrm>
          <a:prstGeom prst="rect">
            <a:avLst/>
          </a:prstGeom>
        </p:spPr>
        <p:txBody>
          <a:bodyPr anchor="t" rtlCol="false" tIns="0" lIns="0" bIns="0" rIns="0">
            <a:spAutoFit/>
          </a:bodyPr>
          <a:lstStyle/>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How does having an international plan affect the average monthly charges? Is there a significant difference in spending?</a:t>
            </a:r>
          </a:p>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Which payment method is associated with the highest average monthly charges? Is there a correlation between payment method and churn rate?</a:t>
            </a:r>
          </a:p>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Do customers with higher customer service call counts have a higher average monthly charge? How does this correlate with churn?</a:t>
            </a:r>
          </a:p>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How do total charges compare across different contract types (Month-to-Month, One Year)? Are longer contracts associated with higher or lower total charges?</a:t>
            </a:r>
          </a:p>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Which state has the highest churn rate? How does churn distribution vary across different states?</a:t>
            </a:r>
          </a:p>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Is there a relationship between the number of international calls/minutes and the churn rate? Are customers who use international services more or less likely to churn?</a:t>
            </a:r>
          </a:p>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How does having device protection and online backup impact churn? Is there a difference in churn rates between customers with and without these services?</a:t>
            </a:r>
          </a:p>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Segment customers by their monthly charges (e.g., low, medium, high) and compare churn rates across these segments. Are customers with higher charges more or less likely to churn?</a:t>
            </a:r>
          </a:p>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Calculate the average customer lifetime value for churned vs. non-churned customers. How does churn impact overall customer value?</a:t>
            </a:r>
          </a:p>
          <a:p>
            <a:pPr algn="l" marL="446200" indent="-223100" lvl="1">
              <a:lnSpc>
                <a:spcPts val="2893"/>
              </a:lnSpc>
              <a:buFont typeface="Arial"/>
              <a:buChar char="•"/>
            </a:pPr>
            <a:r>
              <a:rPr lang="en-US" sz="2066">
                <a:solidFill>
                  <a:srgbClr val="FFFFFF"/>
                </a:solidFill>
                <a:latin typeface="Canva Sans"/>
                <a:ea typeface="Canva Sans"/>
                <a:cs typeface="Canva Sans"/>
                <a:sym typeface="Canva Sans"/>
              </a:rPr>
              <a:t>Analyze the GB download patterns across different contract types. Do customers on longer contracts use more or less data? How does this relate to their churn behavior?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52562"/>
          </a:xfrm>
          <a:custGeom>
            <a:avLst/>
            <a:gdLst/>
            <a:ahLst/>
            <a:cxnLst/>
            <a:rect r="r" b="b" t="t" l="l"/>
            <a:pathLst>
              <a:path h="10452562" w="18288000">
                <a:moveTo>
                  <a:pt x="0" y="0"/>
                </a:moveTo>
                <a:lnTo>
                  <a:pt x="18288000" y="0"/>
                </a:lnTo>
                <a:lnTo>
                  <a:pt x="18288000" y="10452562"/>
                </a:lnTo>
                <a:lnTo>
                  <a:pt x="0" y="10452562"/>
                </a:lnTo>
                <a:lnTo>
                  <a:pt x="0" y="0"/>
                </a:lnTo>
                <a:close/>
              </a:path>
            </a:pathLst>
          </a:custGeom>
          <a:blipFill>
            <a:blip r:embed="rId2"/>
            <a:stretch>
              <a:fillRect l="0" t="-38838" r="0" b="-36123"/>
            </a:stretch>
          </a:blipFill>
        </p:spPr>
      </p:sp>
      <p:sp>
        <p:nvSpPr>
          <p:cNvPr name="Freeform 3" id="3"/>
          <p:cNvSpPr/>
          <p:nvPr/>
        </p:nvSpPr>
        <p:spPr>
          <a:xfrm flipH="false" flipV="false" rot="0">
            <a:off x="8292675" y="283749"/>
            <a:ext cx="9719502" cy="9719502"/>
          </a:xfrm>
          <a:custGeom>
            <a:avLst/>
            <a:gdLst/>
            <a:ahLst/>
            <a:cxnLst/>
            <a:rect r="r" b="b" t="t" l="l"/>
            <a:pathLst>
              <a:path h="9719502" w="9719502">
                <a:moveTo>
                  <a:pt x="0" y="0"/>
                </a:moveTo>
                <a:lnTo>
                  <a:pt x="9719502" y="0"/>
                </a:lnTo>
                <a:lnTo>
                  <a:pt x="9719502" y="9719502"/>
                </a:lnTo>
                <a:lnTo>
                  <a:pt x="0" y="9719502"/>
                </a:lnTo>
                <a:lnTo>
                  <a:pt x="0" y="0"/>
                </a:lnTo>
                <a:close/>
              </a:path>
            </a:pathLst>
          </a:custGeom>
          <a:blipFill>
            <a:blip r:embed="rId3">
              <a:alphaModFix amt="4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857250"/>
            <a:ext cx="7263975" cy="1566544"/>
          </a:xfrm>
          <a:prstGeom prst="rect">
            <a:avLst/>
          </a:prstGeom>
        </p:spPr>
        <p:txBody>
          <a:bodyPr anchor="t" rtlCol="false" tIns="0" lIns="0" bIns="0" rIns="0">
            <a:spAutoFit/>
          </a:bodyPr>
          <a:lstStyle/>
          <a:p>
            <a:pPr algn="l">
              <a:lnSpc>
                <a:spcPts val="12880"/>
              </a:lnSpc>
            </a:pPr>
            <a:r>
              <a:rPr lang="en-US" sz="9200">
                <a:solidFill>
                  <a:srgbClr val="FFFFFF"/>
                </a:solidFill>
                <a:latin typeface="Canva Sans Bold"/>
                <a:ea typeface="Canva Sans Bold"/>
                <a:cs typeface="Canva Sans Bold"/>
                <a:sym typeface="Canva Sans Bold"/>
              </a:rPr>
              <a:t>Key Findings</a:t>
            </a:r>
          </a:p>
        </p:txBody>
      </p:sp>
      <p:sp>
        <p:nvSpPr>
          <p:cNvPr name="TextBox 5" id="5"/>
          <p:cNvSpPr txBox="true"/>
          <p:nvPr/>
        </p:nvSpPr>
        <p:spPr>
          <a:xfrm rot="0">
            <a:off x="1028700" y="2678674"/>
            <a:ext cx="10389283" cy="351666"/>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Customers without  any International Plans tend to have more monthly charges..</a:t>
            </a:r>
          </a:p>
        </p:txBody>
      </p:sp>
      <p:sp>
        <p:nvSpPr>
          <p:cNvPr name="TextBox 6" id="6"/>
          <p:cNvSpPr txBox="true"/>
          <p:nvPr/>
        </p:nvSpPr>
        <p:spPr>
          <a:xfrm rot="0">
            <a:off x="1028700" y="3195987"/>
            <a:ext cx="11576441" cy="351666"/>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The payment method, Debit Card tends to have higher Average monthly charges. of </a:t>
            </a:r>
            <a:r>
              <a:rPr lang="en-US" sz="2021">
                <a:solidFill>
                  <a:srgbClr val="FFFFFF"/>
                </a:solidFill>
                <a:latin typeface="Canva Sans Bold"/>
                <a:ea typeface="Canva Sans Bold"/>
                <a:cs typeface="Canva Sans Bold"/>
                <a:sym typeface="Canva Sans Bold"/>
              </a:rPr>
              <a:t>35.10.</a:t>
            </a:r>
          </a:p>
        </p:txBody>
      </p:sp>
      <p:sp>
        <p:nvSpPr>
          <p:cNvPr name="TextBox 7" id="7"/>
          <p:cNvSpPr txBox="true"/>
          <p:nvPr/>
        </p:nvSpPr>
        <p:spPr>
          <a:xfrm rot="0">
            <a:off x="1028700" y="3713301"/>
            <a:ext cx="13312753" cy="351666"/>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The customers who tend to interact with customer services pay more average monthly charges of 36.55.</a:t>
            </a:r>
          </a:p>
        </p:txBody>
      </p:sp>
      <p:sp>
        <p:nvSpPr>
          <p:cNvPr name="TextBox 8" id="8"/>
          <p:cNvSpPr txBox="true"/>
          <p:nvPr/>
        </p:nvSpPr>
        <p:spPr>
          <a:xfrm rot="0">
            <a:off x="1028700" y="4230614"/>
            <a:ext cx="13714964" cy="351666"/>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The two year contract  type has highest  charges of 3056047 as compared to the rest of the contract types. </a:t>
            </a:r>
          </a:p>
        </p:txBody>
      </p:sp>
      <p:sp>
        <p:nvSpPr>
          <p:cNvPr name="TextBox 9" id="9"/>
          <p:cNvSpPr txBox="true"/>
          <p:nvPr/>
        </p:nvSpPr>
        <p:spPr>
          <a:xfrm rot="0">
            <a:off x="1028700" y="4747928"/>
            <a:ext cx="6588259" cy="351666"/>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West Virginia has the highest Churn Rate of 3.17%.</a:t>
            </a:r>
          </a:p>
        </p:txBody>
      </p:sp>
      <p:sp>
        <p:nvSpPr>
          <p:cNvPr name="TextBox 10" id="10"/>
          <p:cNvSpPr txBox="true"/>
          <p:nvPr/>
        </p:nvSpPr>
        <p:spPr>
          <a:xfrm rot="0">
            <a:off x="1028700" y="7016436"/>
            <a:ext cx="15648909" cy="351666"/>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Customers with medium charges have the highest churn rate (49.39%), indicating that this group is the most likely to churn.</a:t>
            </a:r>
          </a:p>
        </p:txBody>
      </p:sp>
      <p:sp>
        <p:nvSpPr>
          <p:cNvPr name="TextBox 11" id="11"/>
          <p:cNvSpPr txBox="true"/>
          <p:nvPr/>
        </p:nvSpPr>
        <p:spPr>
          <a:xfrm rot="0">
            <a:off x="1028700" y="7533750"/>
            <a:ext cx="15674619" cy="707062"/>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Non-churned customers have a significantly higher average CLV compared to churned customers. This indicates that customers who do not churn contribute much more value over their lifetime.</a:t>
            </a:r>
          </a:p>
        </p:txBody>
      </p:sp>
      <p:sp>
        <p:nvSpPr>
          <p:cNvPr name="TextBox 12" id="12"/>
          <p:cNvSpPr txBox="true"/>
          <p:nvPr/>
        </p:nvSpPr>
        <p:spPr>
          <a:xfrm rot="0">
            <a:off x="1028700" y="6140839"/>
            <a:ext cx="16512224" cy="707062"/>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Customers without device protection and online backup have a significantly higher churn rate (70.60%) compared to those with these services (29.40%).</a:t>
            </a:r>
          </a:p>
        </p:txBody>
      </p:sp>
      <p:sp>
        <p:nvSpPr>
          <p:cNvPr name="TextBox 13" id="13"/>
          <p:cNvSpPr txBox="true"/>
          <p:nvPr/>
        </p:nvSpPr>
        <p:spPr>
          <a:xfrm rot="0">
            <a:off x="1028700" y="5265242"/>
            <a:ext cx="16512224" cy="707062"/>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The highest churn rate is concentrated in the lowest monthly charge segment (0-100), indicating that customers with very low charges are significantly more likely to churn.</a:t>
            </a:r>
          </a:p>
        </p:txBody>
      </p:sp>
      <p:sp>
        <p:nvSpPr>
          <p:cNvPr name="TextBox 14" id="14"/>
          <p:cNvSpPr txBox="true"/>
          <p:nvPr/>
        </p:nvSpPr>
        <p:spPr>
          <a:xfrm rot="0">
            <a:off x="1028700" y="8409347"/>
            <a:ext cx="15674619" cy="707062"/>
          </a:xfrm>
          <a:prstGeom prst="rect">
            <a:avLst/>
          </a:prstGeom>
        </p:spPr>
        <p:txBody>
          <a:bodyPr anchor="t" rtlCol="false" tIns="0" lIns="0" bIns="0" rIns="0">
            <a:spAutoFit/>
          </a:bodyPr>
          <a:lstStyle/>
          <a:p>
            <a:pPr algn="l" marL="436510" indent="-218255" lvl="1">
              <a:lnSpc>
                <a:spcPts val="2830"/>
              </a:lnSpc>
              <a:buFont typeface="Arial"/>
              <a:buChar char="•"/>
            </a:pPr>
            <a:r>
              <a:rPr lang="en-US" sz="2021">
                <a:solidFill>
                  <a:srgbClr val="FFFFFF"/>
                </a:solidFill>
                <a:latin typeface="Canva Sans"/>
                <a:ea typeface="Canva Sans"/>
                <a:cs typeface="Canva Sans"/>
                <a:sym typeface="Canva Sans"/>
              </a:rPr>
              <a:t>Month-to-Month contract holders have the highest churn rate at 87.92% and the highest average monthly GB download at 24,404.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52562"/>
          </a:xfrm>
          <a:custGeom>
            <a:avLst/>
            <a:gdLst/>
            <a:ahLst/>
            <a:cxnLst/>
            <a:rect r="r" b="b" t="t" l="l"/>
            <a:pathLst>
              <a:path h="10452562" w="18288000">
                <a:moveTo>
                  <a:pt x="0" y="0"/>
                </a:moveTo>
                <a:lnTo>
                  <a:pt x="18288000" y="0"/>
                </a:lnTo>
                <a:lnTo>
                  <a:pt x="18288000" y="10452562"/>
                </a:lnTo>
                <a:lnTo>
                  <a:pt x="0" y="10452562"/>
                </a:lnTo>
                <a:lnTo>
                  <a:pt x="0" y="0"/>
                </a:lnTo>
                <a:close/>
              </a:path>
            </a:pathLst>
          </a:custGeom>
          <a:blipFill>
            <a:blip r:embed="rId2"/>
            <a:stretch>
              <a:fillRect l="0" t="-38838" r="0" b="-36123"/>
            </a:stretch>
          </a:blipFill>
        </p:spPr>
      </p:sp>
      <p:sp>
        <p:nvSpPr>
          <p:cNvPr name="Freeform 3" id="3"/>
          <p:cNvSpPr/>
          <p:nvPr/>
        </p:nvSpPr>
        <p:spPr>
          <a:xfrm flipH="false" flipV="false" rot="0">
            <a:off x="8292675" y="283749"/>
            <a:ext cx="9719502" cy="9719502"/>
          </a:xfrm>
          <a:custGeom>
            <a:avLst/>
            <a:gdLst/>
            <a:ahLst/>
            <a:cxnLst/>
            <a:rect r="r" b="b" t="t" l="l"/>
            <a:pathLst>
              <a:path h="9719502" w="9719502">
                <a:moveTo>
                  <a:pt x="0" y="0"/>
                </a:moveTo>
                <a:lnTo>
                  <a:pt x="9719502" y="0"/>
                </a:lnTo>
                <a:lnTo>
                  <a:pt x="9719502" y="9719502"/>
                </a:lnTo>
                <a:lnTo>
                  <a:pt x="0" y="9719502"/>
                </a:lnTo>
                <a:lnTo>
                  <a:pt x="0" y="0"/>
                </a:lnTo>
                <a:close/>
              </a:path>
            </a:pathLst>
          </a:custGeom>
          <a:blipFill>
            <a:blip r:embed="rId3">
              <a:alphaModFix amt="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71371" y="2905993"/>
            <a:ext cx="17145258" cy="5653798"/>
          </a:xfrm>
          <a:custGeom>
            <a:avLst/>
            <a:gdLst/>
            <a:ahLst/>
            <a:cxnLst/>
            <a:rect r="r" b="b" t="t" l="l"/>
            <a:pathLst>
              <a:path h="5653798" w="17145258">
                <a:moveTo>
                  <a:pt x="0" y="0"/>
                </a:moveTo>
                <a:lnTo>
                  <a:pt x="17145258" y="0"/>
                </a:lnTo>
                <a:lnTo>
                  <a:pt x="17145258" y="5653799"/>
                </a:lnTo>
                <a:lnTo>
                  <a:pt x="0" y="5653799"/>
                </a:lnTo>
                <a:lnTo>
                  <a:pt x="0" y="0"/>
                </a:lnTo>
                <a:close/>
              </a:path>
            </a:pathLst>
          </a:custGeom>
          <a:blipFill>
            <a:blip r:embed="rId5"/>
            <a:stretch>
              <a:fillRect l="0" t="0" r="0" b="0"/>
            </a:stretch>
          </a:blipFill>
        </p:spPr>
      </p:sp>
      <p:sp>
        <p:nvSpPr>
          <p:cNvPr name="TextBox 5" id="5"/>
          <p:cNvSpPr txBox="true"/>
          <p:nvPr/>
        </p:nvSpPr>
        <p:spPr>
          <a:xfrm rot="0">
            <a:off x="1028700" y="857250"/>
            <a:ext cx="6268641"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ea typeface="Canva Sans Bold"/>
                <a:cs typeface="Canva Sans Bold"/>
                <a:sym typeface="Canva Sans Bold"/>
              </a:rPr>
              <a:t>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DAGOSEz-ek8</dc:identifier>
  <dcterms:modified xsi:type="dcterms:W3CDTF">2011-08-01T06:04:30Z</dcterms:modified>
  <cp:revision>1</cp:revision>
  <dc:title>Churn Analysis</dc:title>
</cp:coreProperties>
</file>