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Raleway" charset="1" panose="020B0503030101060003"/>
      <p:regular r:id="rId25"/>
    </p:embeddedFont>
    <p:embeddedFont>
      <p:font typeface="Raleway Bold" charset="1" panose="020B0803030101060003"/>
      <p:regular r:id="rId26"/>
    </p:embeddedFont>
    <p:embeddedFont>
      <p:font typeface="Fredoka" charset="1" panose="020000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8229600"/>
            <a:chOff x="0" y="0"/>
            <a:chExt cx="5274950" cy="26746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74950" cy="2674622"/>
            </a:xfrm>
            <a:custGeom>
              <a:avLst/>
              <a:gdLst/>
              <a:ahLst/>
              <a:cxnLst/>
              <a:rect r="r" b="b" t="t" l="l"/>
              <a:pathLst>
                <a:path h="2674622" w="5274950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82336" y="4497921"/>
            <a:ext cx="4362220" cy="6254078"/>
          </a:xfrm>
          <a:custGeom>
            <a:avLst/>
            <a:gdLst/>
            <a:ahLst/>
            <a:cxnLst/>
            <a:rect r="r" b="b" t="t" l="l"/>
            <a:pathLst>
              <a:path h="6254078" w="4362220">
                <a:moveTo>
                  <a:pt x="0" y="0"/>
                </a:moveTo>
                <a:lnTo>
                  <a:pt x="4362220" y="0"/>
                </a:lnTo>
                <a:lnTo>
                  <a:pt x="4362220" y="6254078"/>
                </a:lnTo>
                <a:lnTo>
                  <a:pt x="0" y="62540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634622" y="6085085"/>
            <a:ext cx="8318964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Final Report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34622" y="7558285"/>
            <a:ext cx="8187540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Khola Shams</a:t>
            </a:r>
          </a:p>
          <a:p>
            <a:pPr algn="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04-09-2024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563446" y="1949973"/>
            <a:ext cx="12390140" cy="3307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820"/>
              </a:lnSpc>
            </a:pPr>
            <a:r>
              <a:rPr lang="en-US" sz="63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ANALYZING A RAMADAN DIGITAL MARKETING CAMPAIGN IN EXCEL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209807" y="1028700"/>
            <a:ext cx="12059018" cy="8229600"/>
            <a:chOff x="0" y="0"/>
            <a:chExt cx="3919184" cy="26746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19184" cy="2674622"/>
            </a:xfrm>
            <a:custGeom>
              <a:avLst/>
              <a:gdLst/>
              <a:ahLst/>
              <a:cxnLst/>
              <a:rect r="r" b="b" t="t" l="l"/>
              <a:pathLst>
                <a:path h="2674622" w="3919184">
                  <a:moveTo>
                    <a:pt x="32100" y="0"/>
                  </a:moveTo>
                  <a:lnTo>
                    <a:pt x="3887084" y="0"/>
                  </a:lnTo>
                  <a:cubicBezTo>
                    <a:pt x="3895597" y="0"/>
                    <a:pt x="3903762" y="3382"/>
                    <a:pt x="3909782" y="9402"/>
                  </a:cubicBezTo>
                  <a:cubicBezTo>
                    <a:pt x="3915802" y="15422"/>
                    <a:pt x="3919184" y="23587"/>
                    <a:pt x="3919184" y="32100"/>
                  </a:cubicBezTo>
                  <a:lnTo>
                    <a:pt x="3919184" y="2642522"/>
                  </a:lnTo>
                  <a:cubicBezTo>
                    <a:pt x="3919184" y="2651036"/>
                    <a:pt x="3915802" y="2659200"/>
                    <a:pt x="3909782" y="2665220"/>
                  </a:cubicBezTo>
                  <a:cubicBezTo>
                    <a:pt x="3903762" y="2671240"/>
                    <a:pt x="3895597" y="2674622"/>
                    <a:pt x="3887084" y="2674622"/>
                  </a:cubicBezTo>
                  <a:lnTo>
                    <a:pt x="32100" y="2674622"/>
                  </a:lnTo>
                  <a:cubicBezTo>
                    <a:pt x="23587" y="2674622"/>
                    <a:pt x="15422" y="2671240"/>
                    <a:pt x="9402" y="2665220"/>
                  </a:cubicBezTo>
                  <a:cubicBezTo>
                    <a:pt x="3382" y="2659200"/>
                    <a:pt x="0" y="2651036"/>
                    <a:pt x="0" y="2642522"/>
                  </a:cubicBezTo>
                  <a:lnTo>
                    <a:pt x="0" y="32100"/>
                  </a:lnTo>
                  <a:cubicBezTo>
                    <a:pt x="0" y="23587"/>
                    <a:pt x="3382" y="15422"/>
                    <a:pt x="9402" y="9402"/>
                  </a:cubicBezTo>
                  <a:cubicBezTo>
                    <a:pt x="15422" y="3382"/>
                    <a:pt x="23587" y="0"/>
                    <a:pt x="321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919184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0467" y="3683953"/>
            <a:ext cx="5613242" cy="7459457"/>
          </a:xfrm>
          <a:custGeom>
            <a:avLst/>
            <a:gdLst/>
            <a:ahLst/>
            <a:cxnLst/>
            <a:rect r="r" b="b" t="t" l="l"/>
            <a:pathLst>
              <a:path h="7459457" w="5613242">
                <a:moveTo>
                  <a:pt x="0" y="0"/>
                </a:moveTo>
                <a:lnTo>
                  <a:pt x="5613242" y="0"/>
                </a:lnTo>
                <a:lnTo>
                  <a:pt x="5613242" y="7459458"/>
                </a:lnTo>
                <a:lnTo>
                  <a:pt x="0" y="74594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334054" y="4423235"/>
            <a:ext cx="10234174" cy="372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Comprehensive Performance by Platform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Metrics Summary: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Meta: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Highest clicks and s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pendi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ng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Snapchat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Lowest CPC, indi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cat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ing cost-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ff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ciency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TikTok: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Significant CPC and spending, noteworthy engagement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5910404" y="1879215"/>
            <a:ext cx="10657824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PIVOT TABLES &amp; KEY INSIGHTS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4758955" cy="8229600"/>
            <a:chOff x="0" y="0"/>
            <a:chExt cx="4796665" cy="26746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96665" cy="2674622"/>
            </a:xfrm>
            <a:custGeom>
              <a:avLst/>
              <a:gdLst/>
              <a:ahLst/>
              <a:cxnLst/>
              <a:rect r="r" b="b" t="t" l="l"/>
              <a:pathLst>
                <a:path h="2674622" w="4796665">
                  <a:moveTo>
                    <a:pt x="26228" y="0"/>
                  </a:moveTo>
                  <a:lnTo>
                    <a:pt x="4770437" y="0"/>
                  </a:lnTo>
                  <a:cubicBezTo>
                    <a:pt x="4784922" y="0"/>
                    <a:pt x="4796665" y="11743"/>
                    <a:pt x="4796665" y="26228"/>
                  </a:cubicBezTo>
                  <a:lnTo>
                    <a:pt x="4796665" y="2648395"/>
                  </a:lnTo>
                  <a:cubicBezTo>
                    <a:pt x="4796665" y="2655351"/>
                    <a:pt x="4793901" y="2662022"/>
                    <a:pt x="4788982" y="2666941"/>
                  </a:cubicBezTo>
                  <a:cubicBezTo>
                    <a:pt x="4784064" y="2671859"/>
                    <a:pt x="4777393" y="2674622"/>
                    <a:pt x="4770437" y="2674622"/>
                  </a:cubicBezTo>
                  <a:lnTo>
                    <a:pt x="26228" y="2674622"/>
                  </a:lnTo>
                  <a:cubicBezTo>
                    <a:pt x="11743" y="2674622"/>
                    <a:pt x="0" y="2662880"/>
                    <a:pt x="0" y="2648395"/>
                  </a:cubicBezTo>
                  <a:lnTo>
                    <a:pt x="0" y="26228"/>
                  </a:lnTo>
                  <a:cubicBezTo>
                    <a:pt x="0" y="11743"/>
                    <a:pt x="11743" y="0"/>
                    <a:pt x="26228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796665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93260" y="3985993"/>
            <a:ext cx="9872521" cy="425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Engagement, CPC, CTR, and VTR Overview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Metrics Comparison: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Meta: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High Engagement Rate and VTR, but high CPC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Snapchat: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Low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CPC, but lower Engagement and VTR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TikTok: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No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table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engagement and conversion rates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823893" y="1975111"/>
            <a:ext cx="13168569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PIVOT TABLES &amp; KEY INSIGHTS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1665781" y="4377822"/>
            <a:ext cx="6564314" cy="6639003"/>
          </a:xfrm>
          <a:custGeom>
            <a:avLst/>
            <a:gdLst/>
            <a:ahLst/>
            <a:cxnLst/>
            <a:rect r="r" b="b" t="t" l="l"/>
            <a:pathLst>
              <a:path h="6639003" w="6564314">
                <a:moveTo>
                  <a:pt x="0" y="0"/>
                </a:moveTo>
                <a:lnTo>
                  <a:pt x="6564314" y="0"/>
                </a:lnTo>
                <a:lnTo>
                  <a:pt x="6564314" y="6639002"/>
                </a:lnTo>
                <a:lnTo>
                  <a:pt x="0" y="6639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209807" y="1028700"/>
            <a:ext cx="12059018" cy="8229600"/>
            <a:chOff x="0" y="0"/>
            <a:chExt cx="3919184" cy="26746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19184" cy="2674622"/>
            </a:xfrm>
            <a:custGeom>
              <a:avLst/>
              <a:gdLst/>
              <a:ahLst/>
              <a:cxnLst/>
              <a:rect r="r" b="b" t="t" l="l"/>
              <a:pathLst>
                <a:path h="2674622" w="3919184">
                  <a:moveTo>
                    <a:pt x="32100" y="0"/>
                  </a:moveTo>
                  <a:lnTo>
                    <a:pt x="3887084" y="0"/>
                  </a:lnTo>
                  <a:cubicBezTo>
                    <a:pt x="3895597" y="0"/>
                    <a:pt x="3903762" y="3382"/>
                    <a:pt x="3909782" y="9402"/>
                  </a:cubicBezTo>
                  <a:cubicBezTo>
                    <a:pt x="3915802" y="15422"/>
                    <a:pt x="3919184" y="23587"/>
                    <a:pt x="3919184" y="32100"/>
                  </a:cubicBezTo>
                  <a:lnTo>
                    <a:pt x="3919184" y="2642522"/>
                  </a:lnTo>
                  <a:cubicBezTo>
                    <a:pt x="3919184" y="2651036"/>
                    <a:pt x="3915802" y="2659200"/>
                    <a:pt x="3909782" y="2665220"/>
                  </a:cubicBezTo>
                  <a:cubicBezTo>
                    <a:pt x="3903762" y="2671240"/>
                    <a:pt x="3895597" y="2674622"/>
                    <a:pt x="3887084" y="2674622"/>
                  </a:cubicBezTo>
                  <a:lnTo>
                    <a:pt x="32100" y="2674622"/>
                  </a:lnTo>
                  <a:cubicBezTo>
                    <a:pt x="23587" y="2674622"/>
                    <a:pt x="15422" y="2671240"/>
                    <a:pt x="9402" y="2665220"/>
                  </a:cubicBezTo>
                  <a:cubicBezTo>
                    <a:pt x="3382" y="2659200"/>
                    <a:pt x="0" y="2651036"/>
                    <a:pt x="0" y="2642522"/>
                  </a:cubicBezTo>
                  <a:lnTo>
                    <a:pt x="0" y="32100"/>
                  </a:lnTo>
                  <a:cubicBezTo>
                    <a:pt x="0" y="23587"/>
                    <a:pt x="3382" y="15422"/>
                    <a:pt x="9402" y="9402"/>
                  </a:cubicBezTo>
                  <a:cubicBezTo>
                    <a:pt x="15422" y="3382"/>
                    <a:pt x="23587" y="0"/>
                    <a:pt x="321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919184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0467" y="3683953"/>
            <a:ext cx="5613242" cy="7459457"/>
          </a:xfrm>
          <a:custGeom>
            <a:avLst/>
            <a:gdLst/>
            <a:ahLst/>
            <a:cxnLst/>
            <a:rect r="r" b="b" t="t" l="l"/>
            <a:pathLst>
              <a:path h="7459457" w="5613242">
                <a:moveTo>
                  <a:pt x="0" y="0"/>
                </a:moveTo>
                <a:lnTo>
                  <a:pt x="5613242" y="0"/>
                </a:lnTo>
                <a:lnTo>
                  <a:pt x="5613242" y="7459458"/>
                </a:lnTo>
                <a:lnTo>
                  <a:pt x="0" y="74594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334054" y="4459292"/>
            <a:ext cx="10234174" cy="31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Audience Segmentation Analysis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Demographic Insights: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Boomers vs. Millennials: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Millennials exhibit 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higher conversion 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ra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Higher clicks and impressions among Millennials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5910404" y="1879215"/>
            <a:ext cx="10657824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PIVOT TABLES &amp; KEY INSIGHTS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4758955" cy="8229600"/>
            <a:chOff x="0" y="0"/>
            <a:chExt cx="4796665" cy="26746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96665" cy="2674622"/>
            </a:xfrm>
            <a:custGeom>
              <a:avLst/>
              <a:gdLst/>
              <a:ahLst/>
              <a:cxnLst/>
              <a:rect r="r" b="b" t="t" l="l"/>
              <a:pathLst>
                <a:path h="2674622" w="4796665">
                  <a:moveTo>
                    <a:pt x="26228" y="0"/>
                  </a:moveTo>
                  <a:lnTo>
                    <a:pt x="4770437" y="0"/>
                  </a:lnTo>
                  <a:cubicBezTo>
                    <a:pt x="4784922" y="0"/>
                    <a:pt x="4796665" y="11743"/>
                    <a:pt x="4796665" y="26228"/>
                  </a:cubicBezTo>
                  <a:lnTo>
                    <a:pt x="4796665" y="2648395"/>
                  </a:lnTo>
                  <a:cubicBezTo>
                    <a:pt x="4796665" y="2655351"/>
                    <a:pt x="4793901" y="2662022"/>
                    <a:pt x="4788982" y="2666941"/>
                  </a:cubicBezTo>
                  <a:cubicBezTo>
                    <a:pt x="4784064" y="2671859"/>
                    <a:pt x="4777393" y="2674622"/>
                    <a:pt x="4770437" y="2674622"/>
                  </a:cubicBezTo>
                  <a:lnTo>
                    <a:pt x="26228" y="2674622"/>
                  </a:lnTo>
                  <a:cubicBezTo>
                    <a:pt x="11743" y="2674622"/>
                    <a:pt x="0" y="2662880"/>
                    <a:pt x="0" y="2648395"/>
                  </a:cubicBezTo>
                  <a:lnTo>
                    <a:pt x="0" y="26228"/>
                  </a:lnTo>
                  <a:cubicBezTo>
                    <a:pt x="0" y="11743"/>
                    <a:pt x="11743" y="0"/>
                    <a:pt x="26228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796665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823893" y="3985993"/>
            <a:ext cx="9872521" cy="265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Video Completion Rate (VTR) by Market &amp; Platform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Meta: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High VTR in AE and JED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Snapchat: 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Notable VTR in BH and RIY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TikTok: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Noticeable VTR in AE and KWT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823893" y="1975111"/>
            <a:ext cx="13168569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PIVOT TABLES &amp; KEY INSIGHTS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1665781" y="4377822"/>
            <a:ext cx="6564314" cy="6639003"/>
          </a:xfrm>
          <a:custGeom>
            <a:avLst/>
            <a:gdLst/>
            <a:ahLst/>
            <a:cxnLst/>
            <a:rect r="r" b="b" t="t" l="l"/>
            <a:pathLst>
              <a:path h="6639003" w="6564314">
                <a:moveTo>
                  <a:pt x="0" y="0"/>
                </a:moveTo>
                <a:lnTo>
                  <a:pt x="6564314" y="0"/>
                </a:lnTo>
                <a:lnTo>
                  <a:pt x="6564314" y="6639002"/>
                </a:lnTo>
                <a:lnTo>
                  <a:pt x="0" y="6639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49803" y="1028829"/>
            <a:ext cx="9788393" cy="8229600"/>
            <a:chOff x="0" y="0"/>
            <a:chExt cx="3181230" cy="26746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81230" cy="2674622"/>
            </a:xfrm>
            <a:custGeom>
              <a:avLst/>
              <a:gdLst/>
              <a:ahLst/>
              <a:cxnLst/>
              <a:rect r="r" b="b" t="t" l="l"/>
              <a:pathLst>
                <a:path h="2674622" w="3181230">
                  <a:moveTo>
                    <a:pt x="39546" y="0"/>
                  </a:moveTo>
                  <a:lnTo>
                    <a:pt x="3141684" y="0"/>
                  </a:lnTo>
                  <a:cubicBezTo>
                    <a:pt x="3152172" y="0"/>
                    <a:pt x="3162231" y="4166"/>
                    <a:pt x="3169648" y="11583"/>
                  </a:cubicBezTo>
                  <a:cubicBezTo>
                    <a:pt x="3177064" y="18999"/>
                    <a:pt x="3181230" y="29058"/>
                    <a:pt x="3181230" y="39546"/>
                  </a:cubicBezTo>
                  <a:lnTo>
                    <a:pt x="3181230" y="2635076"/>
                  </a:lnTo>
                  <a:cubicBezTo>
                    <a:pt x="3181230" y="2656917"/>
                    <a:pt x="3163525" y="2674622"/>
                    <a:pt x="3141684" y="2674622"/>
                  </a:cubicBezTo>
                  <a:lnTo>
                    <a:pt x="39546" y="2674622"/>
                  </a:lnTo>
                  <a:cubicBezTo>
                    <a:pt x="17706" y="2674622"/>
                    <a:pt x="0" y="2656917"/>
                    <a:pt x="0" y="2635076"/>
                  </a:cubicBezTo>
                  <a:lnTo>
                    <a:pt x="0" y="39546"/>
                  </a:lnTo>
                  <a:cubicBezTo>
                    <a:pt x="0" y="17706"/>
                    <a:pt x="17706" y="0"/>
                    <a:pt x="39546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181230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718086" y="3991456"/>
            <a:ext cx="8804950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Dashboard Overview: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Key visualizations used in analysis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Purpose: 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Enhance understanding and insights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639100" y="5143371"/>
            <a:ext cx="5357186" cy="7966076"/>
          </a:xfrm>
          <a:custGeom>
            <a:avLst/>
            <a:gdLst/>
            <a:ahLst/>
            <a:cxnLst/>
            <a:rect r="r" b="b" t="t" l="l"/>
            <a:pathLst>
              <a:path h="7966076" w="5357186">
                <a:moveTo>
                  <a:pt x="0" y="0"/>
                </a:moveTo>
                <a:lnTo>
                  <a:pt x="5357186" y="0"/>
                </a:lnTo>
                <a:lnTo>
                  <a:pt x="5357186" y="7966075"/>
                </a:lnTo>
                <a:lnTo>
                  <a:pt x="0" y="79660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741525" y="1818830"/>
            <a:ext cx="8804950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VISUALIZATIONS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-10800000">
            <a:off x="13565525" y="-2822446"/>
            <a:ext cx="5357186" cy="7966076"/>
          </a:xfrm>
          <a:custGeom>
            <a:avLst/>
            <a:gdLst/>
            <a:ahLst/>
            <a:cxnLst/>
            <a:rect r="r" b="b" t="t" l="l"/>
            <a:pathLst>
              <a:path h="7966076" w="5357186">
                <a:moveTo>
                  <a:pt x="0" y="0"/>
                </a:moveTo>
                <a:lnTo>
                  <a:pt x="5357186" y="0"/>
                </a:lnTo>
                <a:lnTo>
                  <a:pt x="5357186" y="7966075"/>
                </a:lnTo>
                <a:lnTo>
                  <a:pt x="0" y="79660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58578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2496414" cy="8229600"/>
            <a:chOff x="0" y="0"/>
            <a:chExt cx="4061338" cy="26746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1338" cy="2674622"/>
            </a:xfrm>
            <a:custGeom>
              <a:avLst/>
              <a:gdLst/>
              <a:ahLst/>
              <a:cxnLst/>
              <a:rect r="r" b="b" t="t" l="l"/>
              <a:pathLst>
                <a:path h="2674622" w="4061338">
                  <a:moveTo>
                    <a:pt x="30977" y="0"/>
                  </a:moveTo>
                  <a:lnTo>
                    <a:pt x="4030362" y="0"/>
                  </a:lnTo>
                  <a:cubicBezTo>
                    <a:pt x="4047470" y="0"/>
                    <a:pt x="4061338" y="13869"/>
                    <a:pt x="4061338" y="30977"/>
                  </a:cubicBezTo>
                  <a:lnTo>
                    <a:pt x="4061338" y="2643646"/>
                  </a:lnTo>
                  <a:cubicBezTo>
                    <a:pt x="4061338" y="2651861"/>
                    <a:pt x="4058074" y="2659740"/>
                    <a:pt x="4052265" y="2665550"/>
                  </a:cubicBezTo>
                  <a:cubicBezTo>
                    <a:pt x="4046456" y="2671359"/>
                    <a:pt x="4038577" y="2674622"/>
                    <a:pt x="4030362" y="2674622"/>
                  </a:cubicBezTo>
                  <a:lnTo>
                    <a:pt x="30977" y="2674622"/>
                  </a:lnTo>
                  <a:cubicBezTo>
                    <a:pt x="22761" y="2674622"/>
                    <a:pt x="14882" y="2671359"/>
                    <a:pt x="9073" y="2665550"/>
                  </a:cubicBezTo>
                  <a:cubicBezTo>
                    <a:pt x="3264" y="2659740"/>
                    <a:pt x="0" y="2651861"/>
                    <a:pt x="0" y="2643646"/>
                  </a:cubicBezTo>
                  <a:lnTo>
                    <a:pt x="0" y="30977"/>
                  </a:lnTo>
                  <a:cubicBezTo>
                    <a:pt x="0" y="22761"/>
                    <a:pt x="3264" y="14882"/>
                    <a:pt x="9073" y="9073"/>
                  </a:cubicBezTo>
                  <a:cubicBezTo>
                    <a:pt x="14882" y="3264"/>
                    <a:pt x="22761" y="0"/>
                    <a:pt x="3097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061338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81994" y="3348760"/>
            <a:ext cx="10989825" cy="479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Macros Summary: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Data Refresh Macro: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Updates all Pivot Tables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Performance Filter Macro: 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Highlights top-performing campaigns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Conditional Formatting Macro: 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Emphasizes exceptional metrics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Formatting Summary Sheet Macro: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Ensures consistent formatting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1768333" y="4625619"/>
            <a:ext cx="6966933" cy="7028432"/>
          </a:xfrm>
          <a:custGeom>
            <a:avLst/>
            <a:gdLst/>
            <a:ahLst/>
            <a:cxnLst/>
            <a:rect r="r" b="b" t="t" l="l"/>
            <a:pathLst>
              <a:path h="7028432" w="6966933">
                <a:moveTo>
                  <a:pt x="0" y="0"/>
                </a:moveTo>
                <a:lnTo>
                  <a:pt x="6966933" y="0"/>
                </a:lnTo>
                <a:lnTo>
                  <a:pt x="6966933" y="7028432"/>
                </a:lnTo>
                <a:lnTo>
                  <a:pt x="0" y="70284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81994" y="1975111"/>
            <a:ext cx="10989825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MACROS IMPLEMENTATION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96983" y="1028571"/>
            <a:ext cx="15294034" cy="8229600"/>
            <a:chOff x="0" y="0"/>
            <a:chExt cx="4970565" cy="26746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970565" cy="2674622"/>
            </a:xfrm>
            <a:custGeom>
              <a:avLst/>
              <a:gdLst/>
              <a:ahLst/>
              <a:cxnLst/>
              <a:rect r="r" b="b" t="t" l="l"/>
              <a:pathLst>
                <a:path h="2674622" w="4970565">
                  <a:moveTo>
                    <a:pt x="25310" y="0"/>
                  </a:moveTo>
                  <a:lnTo>
                    <a:pt x="4945255" y="0"/>
                  </a:lnTo>
                  <a:cubicBezTo>
                    <a:pt x="4951968" y="0"/>
                    <a:pt x="4958405" y="2667"/>
                    <a:pt x="4963152" y="7413"/>
                  </a:cubicBezTo>
                  <a:cubicBezTo>
                    <a:pt x="4967899" y="12160"/>
                    <a:pt x="4970565" y="18598"/>
                    <a:pt x="4970565" y="25310"/>
                  </a:cubicBezTo>
                  <a:lnTo>
                    <a:pt x="4970565" y="2649312"/>
                  </a:lnTo>
                  <a:cubicBezTo>
                    <a:pt x="4970565" y="2663291"/>
                    <a:pt x="4959233" y="2674622"/>
                    <a:pt x="4945255" y="2674622"/>
                  </a:cubicBezTo>
                  <a:lnTo>
                    <a:pt x="25310" y="2674622"/>
                  </a:lnTo>
                  <a:cubicBezTo>
                    <a:pt x="11332" y="2674622"/>
                    <a:pt x="0" y="2663291"/>
                    <a:pt x="0" y="2649312"/>
                  </a:cubicBezTo>
                  <a:lnTo>
                    <a:pt x="0" y="25310"/>
                  </a:lnTo>
                  <a:cubicBezTo>
                    <a:pt x="0" y="11332"/>
                    <a:pt x="11332" y="0"/>
                    <a:pt x="2531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970565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219332" y="3709620"/>
            <a:ext cx="10708246" cy="479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Key Findings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Platform Performance: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TikTok excels in engagement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Meta offers cost efficiency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Snapchat provides supplementary insights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Market Insights: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Focus on AE, JED, KW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Demographic Trends: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Target Millennials for higher conversion rates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261543" y="1706325"/>
            <a:ext cx="1366603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CONCLUSION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356501" y="5143629"/>
            <a:ext cx="4230635" cy="5143629"/>
          </a:xfrm>
          <a:custGeom>
            <a:avLst/>
            <a:gdLst/>
            <a:ahLst/>
            <a:cxnLst/>
            <a:rect r="r" b="b" t="t" l="l"/>
            <a:pathLst>
              <a:path h="5143629" w="4230635">
                <a:moveTo>
                  <a:pt x="4230635" y="0"/>
                </a:moveTo>
                <a:lnTo>
                  <a:pt x="0" y="0"/>
                </a:lnTo>
                <a:lnTo>
                  <a:pt x="0" y="5143629"/>
                </a:lnTo>
                <a:lnTo>
                  <a:pt x="4230635" y="5143629"/>
                </a:lnTo>
                <a:lnTo>
                  <a:pt x="423063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285140" y="1028829"/>
            <a:ext cx="15974160" cy="8229600"/>
            <a:chOff x="0" y="0"/>
            <a:chExt cx="5191607" cy="26746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91607" cy="2674622"/>
            </a:xfrm>
            <a:custGeom>
              <a:avLst/>
              <a:gdLst/>
              <a:ahLst/>
              <a:cxnLst/>
              <a:rect r="r" b="b" t="t" l="l"/>
              <a:pathLst>
                <a:path h="2674622" w="5191607">
                  <a:moveTo>
                    <a:pt x="24233" y="0"/>
                  </a:moveTo>
                  <a:lnTo>
                    <a:pt x="5167374" y="0"/>
                  </a:lnTo>
                  <a:cubicBezTo>
                    <a:pt x="5173801" y="0"/>
                    <a:pt x="5179965" y="2553"/>
                    <a:pt x="5184509" y="7098"/>
                  </a:cubicBezTo>
                  <a:cubicBezTo>
                    <a:pt x="5189054" y="11642"/>
                    <a:pt x="5191607" y="17806"/>
                    <a:pt x="5191607" y="24233"/>
                  </a:cubicBezTo>
                  <a:lnTo>
                    <a:pt x="5191607" y="2650390"/>
                  </a:lnTo>
                  <a:cubicBezTo>
                    <a:pt x="5191607" y="2656817"/>
                    <a:pt x="5189054" y="2662980"/>
                    <a:pt x="5184509" y="2667525"/>
                  </a:cubicBezTo>
                  <a:cubicBezTo>
                    <a:pt x="5179965" y="2672069"/>
                    <a:pt x="5173801" y="2674622"/>
                    <a:pt x="5167374" y="2674622"/>
                  </a:cubicBezTo>
                  <a:lnTo>
                    <a:pt x="24233" y="2674622"/>
                  </a:lnTo>
                  <a:cubicBezTo>
                    <a:pt x="10849" y="2674622"/>
                    <a:pt x="0" y="2663773"/>
                    <a:pt x="0" y="2650390"/>
                  </a:cubicBezTo>
                  <a:lnTo>
                    <a:pt x="0" y="24233"/>
                  </a:lnTo>
                  <a:cubicBezTo>
                    <a:pt x="0" y="17806"/>
                    <a:pt x="2553" y="11642"/>
                    <a:pt x="7098" y="7098"/>
                  </a:cubicBezTo>
                  <a:cubicBezTo>
                    <a:pt x="11642" y="2553"/>
                    <a:pt x="17806" y="0"/>
                    <a:pt x="2423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191607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163098" y="1807515"/>
            <a:ext cx="14218244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RECOMMENDATIONS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38386" y="3734682"/>
            <a:ext cx="1181122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High-Performing Markets: 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Prioritize AE and JED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238386" y="4848354"/>
            <a:ext cx="1181122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Engaged Demographics: 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Focus on Millennials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38386" y="5962779"/>
            <a:ext cx="11811228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Platform Utilization: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Leverage strengths of each platform for optimized results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8229600"/>
            <a:chOff x="0" y="0"/>
            <a:chExt cx="5274950" cy="26746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74950" cy="2674622"/>
            </a:xfrm>
            <a:custGeom>
              <a:avLst/>
              <a:gdLst/>
              <a:ahLst/>
              <a:cxnLst/>
              <a:rect r="r" b="b" t="t" l="l"/>
              <a:pathLst>
                <a:path h="2674622" w="5274950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23461" y="4236090"/>
            <a:ext cx="6980942" cy="6631895"/>
          </a:xfrm>
          <a:custGeom>
            <a:avLst/>
            <a:gdLst/>
            <a:ahLst/>
            <a:cxnLst/>
            <a:rect r="r" b="b" t="t" l="l"/>
            <a:pathLst>
              <a:path h="6631895" w="6980942">
                <a:moveTo>
                  <a:pt x="0" y="0"/>
                </a:moveTo>
                <a:lnTo>
                  <a:pt x="6980941" y="0"/>
                </a:lnTo>
                <a:lnTo>
                  <a:pt x="6980941" y="6631895"/>
                </a:lnTo>
                <a:lnTo>
                  <a:pt x="0" y="66318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634491" y="2303502"/>
            <a:ext cx="10403200" cy="3470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ARE THERE ANY QUESTIONS?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8229600"/>
            <a:chOff x="0" y="0"/>
            <a:chExt cx="5274950" cy="26746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74950" cy="2674622"/>
            </a:xfrm>
            <a:custGeom>
              <a:avLst/>
              <a:gdLst/>
              <a:ahLst/>
              <a:cxnLst/>
              <a:rect r="r" b="b" t="t" l="l"/>
              <a:pathLst>
                <a:path h="2674622" w="5274950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254893" y="4203829"/>
            <a:ext cx="7778213" cy="1698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THANKYOU!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0" y="5595023"/>
            <a:ext cx="5491242" cy="4384546"/>
          </a:xfrm>
          <a:custGeom>
            <a:avLst/>
            <a:gdLst/>
            <a:ahLst/>
            <a:cxnLst/>
            <a:rect r="r" b="b" t="t" l="l"/>
            <a:pathLst>
              <a:path h="4384546" w="5491242">
                <a:moveTo>
                  <a:pt x="0" y="0"/>
                </a:moveTo>
                <a:lnTo>
                  <a:pt x="5491242" y="0"/>
                </a:lnTo>
                <a:lnTo>
                  <a:pt x="5491242" y="4384546"/>
                </a:lnTo>
                <a:lnTo>
                  <a:pt x="0" y="4384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3800105" y="0"/>
            <a:ext cx="4487895" cy="4811583"/>
          </a:xfrm>
          <a:custGeom>
            <a:avLst/>
            <a:gdLst/>
            <a:ahLst/>
            <a:cxnLst/>
            <a:rect r="r" b="b" t="t" l="l"/>
            <a:pathLst>
              <a:path h="4811583" w="4487895">
                <a:moveTo>
                  <a:pt x="0" y="0"/>
                </a:moveTo>
                <a:lnTo>
                  <a:pt x="4487895" y="0"/>
                </a:lnTo>
                <a:lnTo>
                  <a:pt x="4487895" y="4811583"/>
                </a:lnTo>
                <a:lnTo>
                  <a:pt x="0" y="48115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2049493" cy="8229600"/>
            <a:chOff x="0" y="0"/>
            <a:chExt cx="3916088" cy="26746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16088" cy="2674622"/>
            </a:xfrm>
            <a:custGeom>
              <a:avLst/>
              <a:gdLst/>
              <a:ahLst/>
              <a:cxnLst/>
              <a:rect r="r" b="b" t="t" l="l"/>
              <a:pathLst>
                <a:path h="2674622" w="3916088">
                  <a:moveTo>
                    <a:pt x="32126" y="0"/>
                  </a:moveTo>
                  <a:lnTo>
                    <a:pt x="3883963" y="0"/>
                  </a:lnTo>
                  <a:cubicBezTo>
                    <a:pt x="3901705" y="0"/>
                    <a:pt x="3916088" y="14383"/>
                    <a:pt x="3916088" y="32126"/>
                  </a:cubicBezTo>
                  <a:lnTo>
                    <a:pt x="3916088" y="2642497"/>
                  </a:lnTo>
                  <a:cubicBezTo>
                    <a:pt x="3916088" y="2651017"/>
                    <a:pt x="3912704" y="2659188"/>
                    <a:pt x="3906679" y="2665213"/>
                  </a:cubicBezTo>
                  <a:cubicBezTo>
                    <a:pt x="3900655" y="2671238"/>
                    <a:pt x="3892483" y="2674622"/>
                    <a:pt x="3883963" y="2674622"/>
                  </a:cubicBezTo>
                  <a:lnTo>
                    <a:pt x="32126" y="2674622"/>
                  </a:lnTo>
                  <a:cubicBezTo>
                    <a:pt x="14383" y="2674622"/>
                    <a:pt x="0" y="2660239"/>
                    <a:pt x="0" y="2642497"/>
                  </a:cubicBezTo>
                  <a:lnTo>
                    <a:pt x="0" y="32126"/>
                  </a:lnTo>
                  <a:cubicBezTo>
                    <a:pt x="0" y="23605"/>
                    <a:pt x="3385" y="15434"/>
                    <a:pt x="9409" y="9409"/>
                  </a:cubicBezTo>
                  <a:cubicBezTo>
                    <a:pt x="15434" y="3385"/>
                    <a:pt x="23605" y="0"/>
                    <a:pt x="32126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916088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665781" y="4645123"/>
            <a:ext cx="7341660" cy="5432828"/>
          </a:xfrm>
          <a:custGeom>
            <a:avLst/>
            <a:gdLst/>
            <a:ahLst/>
            <a:cxnLst/>
            <a:rect r="r" b="b" t="t" l="l"/>
            <a:pathLst>
              <a:path h="5432828" w="7341660">
                <a:moveTo>
                  <a:pt x="0" y="0"/>
                </a:moveTo>
                <a:lnTo>
                  <a:pt x="7341660" y="0"/>
                </a:lnTo>
                <a:lnTo>
                  <a:pt x="7341660" y="5432828"/>
                </a:lnTo>
                <a:lnTo>
                  <a:pt x="0" y="54328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100518" y="3505166"/>
            <a:ext cx="9872521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Objective: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Evaluate the performance of Ramadan digital marketing campaigns across TikTok, Meta, and Snapchat.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93260" y="1956061"/>
            <a:ext cx="10487039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INTRODUCTION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00518" y="5029165"/>
            <a:ext cx="9241605" cy="372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Goals: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Uncover key insights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Provide data-driven recommendations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Methods: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 cleaning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Pivot Table creation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Macro implementation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5294034" cy="8229600"/>
            <a:chOff x="0" y="0"/>
            <a:chExt cx="4970565" cy="26746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970565" cy="2674622"/>
            </a:xfrm>
            <a:custGeom>
              <a:avLst/>
              <a:gdLst/>
              <a:ahLst/>
              <a:cxnLst/>
              <a:rect r="r" b="b" t="t" l="l"/>
              <a:pathLst>
                <a:path h="2674622" w="4970565">
                  <a:moveTo>
                    <a:pt x="25310" y="0"/>
                  </a:moveTo>
                  <a:lnTo>
                    <a:pt x="4945255" y="0"/>
                  </a:lnTo>
                  <a:cubicBezTo>
                    <a:pt x="4951968" y="0"/>
                    <a:pt x="4958405" y="2667"/>
                    <a:pt x="4963152" y="7413"/>
                  </a:cubicBezTo>
                  <a:cubicBezTo>
                    <a:pt x="4967899" y="12160"/>
                    <a:pt x="4970565" y="18598"/>
                    <a:pt x="4970565" y="25310"/>
                  </a:cubicBezTo>
                  <a:lnTo>
                    <a:pt x="4970565" y="2649312"/>
                  </a:lnTo>
                  <a:cubicBezTo>
                    <a:pt x="4970565" y="2663291"/>
                    <a:pt x="4959233" y="2674622"/>
                    <a:pt x="4945255" y="2674622"/>
                  </a:cubicBezTo>
                  <a:lnTo>
                    <a:pt x="25310" y="2674622"/>
                  </a:lnTo>
                  <a:cubicBezTo>
                    <a:pt x="11332" y="2674622"/>
                    <a:pt x="0" y="2663291"/>
                    <a:pt x="0" y="2649312"/>
                  </a:cubicBezTo>
                  <a:lnTo>
                    <a:pt x="0" y="25310"/>
                  </a:lnTo>
                  <a:cubicBezTo>
                    <a:pt x="0" y="11332"/>
                    <a:pt x="11332" y="0"/>
                    <a:pt x="2531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970565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93260" y="4406525"/>
            <a:ext cx="11284933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Overview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Steps: Data cleaning, preparation, an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 analysis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Tools Used: Excel functions, Pivot Tables, Macros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793260" y="1706454"/>
            <a:ext cx="13666036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DATA CLEANING &amp; PREPARATION OVERVIEW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2838022" y="4244880"/>
            <a:ext cx="4421278" cy="5855998"/>
          </a:xfrm>
          <a:custGeom>
            <a:avLst/>
            <a:gdLst/>
            <a:ahLst/>
            <a:cxnLst/>
            <a:rect r="r" b="b" t="t" l="l"/>
            <a:pathLst>
              <a:path h="5855998" w="4421278">
                <a:moveTo>
                  <a:pt x="4421278" y="0"/>
                </a:moveTo>
                <a:lnTo>
                  <a:pt x="0" y="0"/>
                </a:lnTo>
                <a:lnTo>
                  <a:pt x="0" y="5855998"/>
                </a:lnTo>
                <a:lnTo>
                  <a:pt x="4421278" y="5855998"/>
                </a:lnTo>
                <a:lnTo>
                  <a:pt x="442127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5294034" cy="8229600"/>
            <a:chOff x="0" y="0"/>
            <a:chExt cx="4970565" cy="26746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970565" cy="2674622"/>
            </a:xfrm>
            <a:custGeom>
              <a:avLst/>
              <a:gdLst/>
              <a:ahLst/>
              <a:cxnLst/>
              <a:rect r="r" b="b" t="t" l="l"/>
              <a:pathLst>
                <a:path h="2674622" w="4970565">
                  <a:moveTo>
                    <a:pt x="25310" y="0"/>
                  </a:moveTo>
                  <a:lnTo>
                    <a:pt x="4945255" y="0"/>
                  </a:lnTo>
                  <a:cubicBezTo>
                    <a:pt x="4951968" y="0"/>
                    <a:pt x="4958405" y="2667"/>
                    <a:pt x="4963152" y="7413"/>
                  </a:cubicBezTo>
                  <a:cubicBezTo>
                    <a:pt x="4967899" y="12160"/>
                    <a:pt x="4970565" y="18598"/>
                    <a:pt x="4970565" y="25310"/>
                  </a:cubicBezTo>
                  <a:lnTo>
                    <a:pt x="4970565" y="2649312"/>
                  </a:lnTo>
                  <a:cubicBezTo>
                    <a:pt x="4970565" y="2663291"/>
                    <a:pt x="4959233" y="2674622"/>
                    <a:pt x="4945255" y="2674622"/>
                  </a:cubicBezTo>
                  <a:lnTo>
                    <a:pt x="25310" y="2674622"/>
                  </a:lnTo>
                  <a:cubicBezTo>
                    <a:pt x="11332" y="2674622"/>
                    <a:pt x="0" y="2663291"/>
                    <a:pt x="0" y="2649312"/>
                  </a:cubicBezTo>
                  <a:lnTo>
                    <a:pt x="0" y="25310"/>
                  </a:lnTo>
                  <a:cubicBezTo>
                    <a:pt x="0" y="11332"/>
                    <a:pt x="11332" y="0"/>
                    <a:pt x="2531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970565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93260" y="3416205"/>
            <a:ext cx="11284933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Initial Issues: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Redundant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lu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mns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Incons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ent d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ata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formats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93260" y="1706454"/>
            <a:ext cx="1366603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TIKTOK DATA CLEANING PROCESS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2838022" y="4244880"/>
            <a:ext cx="4421278" cy="5855998"/>
          </a:xfrm>
          <a:custGeom>
            <a:avLst/>
            <a:gdLst/>
            <a:ahLst/>
            <a:cxnLst/>
            <a:rect r="r" b="b" t="t" l="l"/>
            <a:pathLst>
              <a:path h="5855998" w="4421278">
                <a:moveTo>
                  <a:pt x="4421278" y="0"/>
                </a:moveTo>
                <a:lnTo>
                  <a:pt x="0" y="0"/>
                </a:lnTo>
                <a:lnTo>
                  <a:pt x="0" y="5855998"/>
                </a:lnTo>
                <a:lnTo>
                  <a:pt x="4421278" y="5855998"/>
                </a:lnTo>
                <a:lnTo>
                  <a:pt x="442127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5294034" cy="8229600"/>
            <a:chOff x="0" y="0"/>
            <a:chExt cx="4970565" cy="26746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970565" cy="2674622"/>
            </a:xfrm>
            <a:custGeom>
              <a:avLst/>
              <a:gdLst/>
              <a:ahLst/>
              <a:cxnLst/>
              <a:rect r="r" b="b" t="t" l="l"/>
              <a:pathLst>
                <a:path h="2674622" w="4970565">
                  <a:moveTo>
                    <a:pt x="25310" y="0"/>
                  </a:moveTo>
                  <a:lnTo>
                    <a:pt x="4945255" y="0"/>
                  </a:lnTo>
                  <a:cubicBezTo>
                    <a:pt x="4951968" y="0"/>
                    <a:pt x="4958405" y="2667"/>
                    <a:pt x="4963152" y="7413"/>
                  </a:cubicBezTo>
                  <a:cubicBezTo>
                    <a:pt x="4967899" y="12160"/>
                    <a:pt x="4970565" y="18598"/>
                    <a:pt x="4970565" y="25310"/>
                  </a:cubicBezTo>
                  <a:lnTo>
                    <a:pt x="4970565" y="2649312"/>
                  </a:lnTo>
                  <a:cubicBezTo>
                    <a:pt x="4970565" y="2663291"/>
                    <a:pt x="4959233" y="2674622"/>
                    <a:pt x="4945255" y="2674622"/>
                  </a:cubicBezTo>
                  <a:lnTo>
                    <a:pt x="25310" y="2674622"/>
                  </a:lnTo>
                  <a:cubicBezTo>
                    <a:pt x="11332" y="2674622"/>
                    <a:pt x="0" y="2663291"/>
                    <a:pt x="0" y="2649312"/>
                  </a:cubicBezTo>
                  <a:lnTo>
                    <a:pt x="0" y="25310"/>
                  </a:lnTo>
                  <a:cubicBezTo>
                    <a:pt x="0" y="11332"/>
                    <a:pt x="11332" y="0"/>
                    <a:pt x="2531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970565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93260" y="3318693"/>
            <a:ext cx="11284933" cy="479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Cleaning Steps:</a:t>
            </a:r>
          </a:p>
          <a:p>
            <a:pPr algn="l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Campaign Name Decomposition: Separated attributes into distinct columns</a:t>
            </a:r>
          </a:p>
          <a:p>
            <a:pPr algn="l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Redundant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Column Remov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El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min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ate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 unnecessary columns</a:t>
            </a:r>
          </a:p>
          <a:p>
            <a:pPr algn="l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Text Cleaning: S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ta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ndard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z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 text fields</a:t>
            </a:r>
          </a:p>
          <a:p>
            <a:pPr algn="l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Metric Calculation: Calculated CTR 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 CPC</a:t>
            </a:r>
          </a:p>
          <a:p>
            <a:pPr algn="l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Forma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Standard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z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ati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on: Unified date and numeric form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at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</a:p>
          <a:p>
            <a:pPr algn="l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Val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ati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on: Ensured data acc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93260" y="1706454"/>
            <a:ext cx="1366603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TIKTOK DATA CLEANING PROCESS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2838022" y="4244880"/>
            <a:ext cx="4421278" cy="5855998"/>
          </a:xfrm>
          <a:custGeom>
            <a:avLst/>
            <a:gdLst/>
            <a:ahLst/>
            <a:cxnLst/>
            <a:rect r="r" b="b" t="t" l="l"/>
            <a:pathLst>
              <a:path h="5855998" w="4421278">
                <a:moveTo>
                  <a:pt x="4421278" y="0"/>
                </a:moveTo>
                <a:lnTo>
                  <a:pt x="0" y="0"/>
                </a:lnTo>
                <a:lnTo>
                  <a:pt x="0" y="5855998"/>
                </a:lnTo>
                <a:lnTo>
                  <a:pt x="4421278" y="5855998"/>
                </a:lnTo>
                <a:lnTo>
                  <a:pt x="442127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5294034" cy="8229600"/>
            <a:chOff x="0" y="0"/>
            <a:chExt cx="4970565" cy="26746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970565" cy="2674622"/>
            </a:xfrm>
            <a:custGeom>
              <a:avLst/>
              <a:gdLst/>
              <a:ahLst/>
              <a:cxnLst/>
              <a:rect r="r" b="b" t="t" l="l"/>
              <a:pathLst>
                <a:path h="2674622" w="4970565">
                  <a:moveTo>
                    <a:pt x="25310" y="0"/>
                  </a:moveTo>
                  <a:lnTo>
                    <a:pt x="4945255" y="0"/>
                  </a:lnTo>
                  <a:cubicBezTo>
                    <a:pt x="4951968" y="0"/>
                    <a:pt x="4958405" y="2667"/>
                    <a:pt x="4963152" y="7413"/>
                  </a:cubicBezTo>
                  <a:cubicBezTo>
                    <a:pt x="4967899" y="12160"/>
                    <a:pt x="4970565" y="18598"/>
                    <a:pt x="4970565" y="25310"/>
                  </a:cubicBezTo>
                  <a:lnTo>
                    <a:pt x="4970565" y="2649312"/>
                  </a:lnTo>
                  <a:cubicBezTo>
                    <a:pt x="4970565" y="2663291"/>
                    <a:pt x="4959233" y="2674622"/>
                    <a:pt x="4945255" y="2674622"/>
                  </a:cubicBezTo>
                  <a:lnTo>
                    <a:pt x="25310" y="2674622"/>
                  </a:lnTo>
                  <a:cubicBezTo>
                    <a:pt x="11332" y="2674622"/>
                    <a:pt x="0" y="2663291"/>
                    <a:pt x="0" y="2649312"/>
                  </a:cubicBezTo>
                  <a:lnTo>
                    <a:pt x="0" y="25310"/>
                  </a:lnTo>
                  <a:cubicBezTo>
                    <a:pt x="0" y="11332"/>
                    <a:pt x="11332" y="0"/>
                    <a:pt x="2531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970565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93260" y="3448604"/>
            <a:ext cx="11284933" cy="372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Initial Issues: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Inconsistent numeric and percentage formatting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Cleaning Steps:</a:t>
            </a:r>
          </a:p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Text Normalization: Standardized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text data</a:t>
            </a:r>
          </a:p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Type V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ali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ati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on: Ensur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 correct da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ta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yp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</a:p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Column Consistency Check: Validated d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ata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comple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en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ss</a:t>
            </a:r>
          </a:p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Metric Calc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ati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on: Computed CTR 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nd CPC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93260" y="1706454"/>
            <a:ext cx="1366603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META DATA CLEANING PROCESS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2838022" y="4244880"/>
            <a:ext cx="4421278" cy="5855998"/>
          </a:xfrm>
          <a:custGeom>
            <a:avLst/>
            <a:gdLst/>
            <a:ahLst/>
            <a:cxnLst/>
            <a:rect r="r" b="b" t="t" l="l"/>
            <a:pathLst>
              <a:path h="5855998" w="4421278">
                <a:moveTo>
                  <a:pt x="4421278" y="0"/>
                </a:moveTo>
                <a:lnTo>
                  <a:pt x="0" y="0"/>
                </a:lnTo>
                <a:lnTo>
                  <a:pt x="0" y="5855998"/>
                </a:lnTo>
                <a:lnTo>
                  <a:pt x="4421278" y="5855998"/>
                </a:lnTo>
                <a:lnTo>
                  <a:pt x="442127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5294034" cy="8229600"/>
            <a:chOff x="0" y="0"/>
            <a:chExt cx="4970565" cy="26746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970565" cy="2674622"/>
            </a:xfrm>
            <a:custGeom>
              <a:avLst/>
              <a:gdLst/>
              <a:ahLst/>
              <a:cxnLst/>
              <a:rect r="r" b="b" t="t" l="l"/>
              <a:pathLst>
                <a:path h="2674622" w="4970565">
                  <a:moveTo>
                    <a:pt x="25310" y="0"/>
                  </a:moveTo>
                  <a:lnTo>
                    <a:pt x="4945255" y="0"/>
                  </a:lnTo>
                  <a:cubicBezTo>
                    <a:pt x="4951968" y="0"/>
                    <a:pt x="4958405" y="2667"/>
                    <a:pt x="4963152" y="7413"/>
                  </a:cubicBezTo>
                  <a:cubicBezTo>
                    <a:pt x="4967899" y="12160"/>
                    <a:pt x="4970565" y="18598"/>
                    <a:pt x="4970565" y="25310"/>
                  </a:cubicBezTo>
                  <a:lnTo>
                    <a:pt x="4970565" y="2649312"/>
                  </a:lnTo>
                  <a:cubicBezTo>
                    <a:pt x="4970565" y="2663291"/>
                    <a:pt x="4959233" y="2674622"/>
                    <a:pt x="4945255" y="2674622"/>
                  </a:cubicBezTo>
                  <a:lnTo>
                    <a:pt x="25310" y="2674622"/>
                  </a:lnTo>
                  <a:cubicBezTo>
                    <a:pt x="11332" y="2674622"/>
                    <a:pt x="0" y="2663291"/>
                    <a:pt x="0" y="2649312"/>
                  </a:cubicBezTo>
                  <a:lnTo>
                    <a:pt x="0" y="25310"/>
                  </a:lnTo>
                  <a:cubicBezTo>
                    <a:pt x="0" y="11332"/>
                    <a:pt x="11332" y="0"/>
                    <a:pt x="2531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970565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83735" y="3546091"/>
            <a:ext cx="11284933" cy="585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Initial Issues: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Ambiguous column names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Missing key metrics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Cleaning Steps:</a:t>
            </a:r>
          </a:p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Column Renaming and Metric Calculation: Clarified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column names and 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dd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 metrics</a:t>
            </a:r>
          </a:p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 Form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atti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ng: Standardized numeric formats</a:t>
            </a:r>
          </a:p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Anomaly Detection: Ide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nti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ie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 and addressed outliers</a:t>
            </a:r>
          </a:p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Column V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ati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on and Consistency: Ens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red d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ata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cons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ncy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793260" y="1706454"/>
            <a:ext cx="13666036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SNAPCHAT DATA CLEANING PROCESS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2838022" y="4244880"/>
            <a:ext cx="4421278" cy="5855998"/>
          </a:xfrm>
          <a:custGeom>
            <a:avLst/>
            <a:gdLst/>
            <a:ahLst/>
            <a:cxnLst/>
            <a:rect r="r" b="b" t="t" l="l"/>
            <a:pathLst>
              <a:path h="5855998" w="4421278">
                <a:moveTo>
                  <a:pt x="4421278" y="0"/>
                </a:moveTo>
                <a:lnTo>
                  <a:pt x="0" y="0"/>
                </a:lnTo>
                <a:lnTo>
                  <a:pt x="0" y="5855998"/>
                </a:lnTo>
                <a:lnTo>
                  <a:pt x="4421278" y="5855998"/>
                </a:lnTo>
                <a:lnTo>
                  <a:pt x="442127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209807" y="1028700"/>
            <a:ext cx="12059018" cy="8229600"/>
            <a:chOff x="0" y="0"/>
            <a:chExt cx="3919184" cy="26746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19184" cy="2674622"/>
            </a:xfrm>
            <a:custGeom>
              <a:avLst/>
              <a:gdLst/>
              <a:ahLst/>
              <a:cxnLst/>
              <a:rect r="r" b="b" t="t" l="l"/>
              <a:pathLst>
                <a:path h="2674622" w="3919184">
                  <a:moveTo>
                    <a:pt x="32100" y="0"/>
                  </a:moveTo>
                  <a:lnTo>
                    <a:pt x="3887084" y="0"/>
                  </a:lnTo>
                  <a:cubicBezTo>
                    <a:pt x="3895597" y="0"/>
                    <a:pt x="3903762" y="3382"/>
                    <a:pt x="3909782" y="9402"/>
                  </a:cubicBezTo>
                  <a:cubicBezTo>
                    <a:pt x="3915802" y="15422"/>
                    <a:pt x="3919184" y="23587"/>
                    <a:pt x="3919184" y="32100"/>
                  </a:cubicBezTo>
                  <a:lnTo>
                    <a:pt x="3919184" y="2642522"/>
                  </a:lnTo>
                  <a:cubicBezTo>
                    <a:pt x="3919184" y="2651036"/>
                    <a:pt x="3915802" y="2659200"/>
                    <a:pt x="3909782" y="2665220"/>
                  </a:cubicBezTo>
                  <a:cubicBezTo>
                    <a:pt x="3903762" y="2671240"/>
                    <a:pt x="3895597" y="2674622"/>
                    <a:pt x="3887084" y="2674622"/>
                  </a:cubicBezTo>
                  <a:lnTo>
                    <a:pt x="32100" y="2674622"/>
                  </a:lnTo>
                  <a:cubicBezTo>
                    <a:pt x="23587" y="2674622"/>
                    <a:pt x="15422" y="2671240"/>
                    <a:pt x="9402" y="2665220"/>
                  </a:cubicBezTo>
                  <a:cubicBezTo>
                    <a:pt x="3382" y="2659200"/>
                    <a:pt x="0" y="2651036"/>
                    <a:pt x="0" y="2642522"/>
                  </a:cubicBezTo>
                  <a:lnTo>
                    <a:pt x="0" y="32100"/>
                  </a:lnTo>
                  <a:cubicBezTo>
                    <a:pt x="0" y="23587"/>
                    <a:pt x="3382" y="15422"/>
                    <a:pt x="9402" y="9402"/>
                  </a:cubicBezTo>
                  <a:cubicBezTo>
                    <a:pt x="15422" y="3382"/>
                    <a:pt x="23587" y="0"/>
                    <a:pt x="321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919184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0467" y="3683953"/>
            <a:ext cx="5613242" cy="7459457"/>
          </a:xfrm>
          <a:custGeom>
            <a:avLst/>
            <a:gdLst/>
            <a:ahLst/>
            <a:cxnLst/>
            <a:rect r="r" b="b" t="t" l="l"/>
            <a:pathLst>
              <a:path h="7459457" w="5613242">
                <a:moveTo>
                  <a:pt x="0" y="0"/>
                </a:moveTo>
                <a:lnTo>
                  <a:pt x="5613242" y="0"/>
                </a:lnTo>
                <a:lnTo>
                  <a:pt x="5613242" y="7459458"/>
                </a:lnTo>
                <a:lnTo>
                  <a:pt x="0" y="74594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334054" y="4506589"/>
            <a:ext cx="10234174" cy="31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Platform Analysis: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CPC Comparison: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b="true" sz="30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Meta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$120.78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b="true" sz="30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Snapchat: 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$25.03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b="true" sz="30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TikTok:</a:t>
            </a: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$35.23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5910404" y="1879215"/>
            <a:ext cx="10657824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PIVOT TABLES &amp; KEY INSIGHTS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4758955" cy="8229600"/>
            <a:chOff x="0" y="0"/>
            <a:chExt cx="4796665" cy="26746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96665" cy="2674622"/>
            </a:xfrm>
            <a:custGeom>
              <a:avLst/>
              <a:gdLst/>
              <a:ahLst/>
              <a:cxnLst/>
              <a:rect r="r" b="b" t="t" l="l"/>
              <a:pathLst>
                <a:path h="2674622" w="4796665">
                  <a:moveTo>
                    <a:pt x="26228" y="0"/>
                  </a:moveTo>
                  <a:lnTo>
                    <a:pt x="4770437" y="0"/>
                  </a:lnTo>
                  <a:cubicBezTo>
                    <a:pt x="4784922" y="0"/>
                    <a:pt x="4796665" y="11743"/>
                    <a:pt x="4796665" y="26228"/>
                  </a:cubicBezTo>
                  <a:lnTo>
                    <a:pt x="4796665" y="2648395"/>
                  </a:lnTo>
                  <a:cubicBezTo>
                    <a:pt x="4796665" y="2655351"/>
                    <a:pt x="4793901" y="2662022"/>
                    <a:pt x="4788982" y="2666941"/>
                  </a:cubicBezTo>
                  <a:cubicBezTo>
                    <a:pt x="4784064" y="2671859"/>
                    <a:pt x="4777393" y="2674622"/>
                    <a:pt x="4770437" y="2674622"/>
                  </a:cubicBezTo>
                  <a:lnTo>
                    <a:pt x="26228" y="2674622"/>
                  </a:lnTo>
                  <a:cubicBezTo>
                    <a:pt x="11743" y="2674622"/>
                    <a:pt x="0" y="2662880"/>
                    <a:pt x="0" y="2648395"/>
                  </a:cubicBezTo>
                  <a:lnTo>
                    <a:pt x="0" y="26228"/>
                  </a:lnTo>
                  <a:cubicBezTo>
                    <a:pt x="0" y="11743"/>
                    <a:pt x="11743" y="0"/>
                    <a:pt x="26228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796665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93260" y="3985993"/>
            <a:ext cx="9872521" cy="372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Campaign-Level Performance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Top Campaigns by Impressions:</a:t>
            </a:r>
          </a:p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CN~MCDRamadan_CH~FBIG_MK~RIY_TG</a:t>
            </a:r>
          </a:p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CN~MCDRamadan_CH~Tiktok_MK~JED_TG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Top Campaign by CTR: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CN~MCDRamadan_CH~Tiktok_MK~AE_TG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823893" y="1975111"/>
            <a:ext cx="13168569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PIVOT TABLES &amp; KEY INSIGHTS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1665781" y="4377822"/>
            <a:ext cx="6564314" cy="6639003"/>
          </a:xfrm>
          <a:custGeom>
            <a:avLst/>
            <a:gdLst/>
            <a:ahLst/>
            <a:cxnLst/>
            <a:rect r="r" b="b" t="t" l="l"/>
            <a:pathLst>
              <a:path h="6639003" w="6564314">
                <a:moveTo>
                  <a:pt x="0" y="0"/>
                </a:moveTo>
                <a:lnTo>
                  <a:pt x="6564314" y="0"/>
                </a:lnTo>
                <a:lnTo>
                  <a:pt x="6564314" y="6639002"/>
                </a:lnTo>
                <a:lnTo>
                  <a:pt x="0" y="6639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DAGP0ZyW2ps</dc:identifier>
  <dcterms:modified xsi:type="dcterms:W3CDTF">2011-08-01T06:04:30Z</dcterms:modified>
  <cp:revision>1</cp:revision>
  <dc:title>DATA COLLECTION &amp; ANALYSIS</dc:title>
</cp:coreProperties>
</file>