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Lst>
  <p:sldIdLst>
    <p:sldId id="256" r:id="rId2"/>
    <p:sldId id="258" r:id="rId3"/>
    <p:sldId id="257" r:id="rId4"/>
    <p:sldId id="259" r:id="rId5"/>
    <p:sldId id="260" r:id="rId6"/>
    <p:sldId id="261" r:id="rId7"/>
    <p:sldId id="262" r:id="rId8"/>
    <p:sldId id="263" r:id="rId9"/>
    <p:sldId id="265" r:id="rId10"/>
    <p:sldId id="264" r:id="rId11"/>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DAC06E-B879-47A1-A149-67A8D6827BC1}">
          <p14:sldIdLst>
            <p14:sldId id="256"/>
          </p14:sldIdLst>
        </p14:section>
        <p14:section name="Untitled Section" id="{6FCC321E-B2E8-4496-845E-E5AF68BD0B15}">
          <p14:sldIdLst>
            <p14:sldId id="258"/>
            <p14:sldId id="257"/>
            <p14:sldId id="259"/>
            <p14:sldId id="260"/>
            <p14:sldId id="261"/>
            <p14:sldId id="262"/>
            <p14:sldId id="263"/>
            <p14:sldId id="265"/>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6276532-6D4E-45E0-8B4B-068E69A81934}" type="datetimeFigureOut">
              <a:rPr lang="ar-EG" smtClean="0"/>
              <a:t>18/10/1438</a:t>
            </a:fld>
            <a:endParaRPr lang="ar-EG"/>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ar-EG"/>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1042CA3-70A3-489D-8C4D-F0906D766B19}"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276532-6D4E-45E0-8B4B-068E69A81934}" type="datetimeFigureOut">
              <a:rPr lang="ar-EG" smtClean="0"/>
              <a:t>18/10/1438</a:t>
            </a:fld>
            <a:endParaRPr lang="ar-EG"/>
          </a:p>
        </p:txBody>
      </p:sp>
      <p:sp>
        <p:nvSpPr>
          <p:cNvPr id="5" name="Footer Placeholder 4"/>
          <p:cNvSpPr>
            <a:spLocks noGrp="1"/>
          </p:cNvSpPr>
          <p:nvPr>
            <p:ph type="ftr" sz="quarter" idx="11"/>
          </p:nvPr>
        </p:nvSpPr>
        <p:spPr/>
        <p:txBody>
          <a:bodyPr/>
          <a:lstStyle>
            <a:extLst/>
          </a:lstStyle>
          <a:p>
            <a:endParaRPr lang="ar-EG"/>
          </a:p>
        </p:txBody>
      </p:sp>
      <p:sp>
        <p:nvSpPr>
          <p:cNvPr id="6" name="Slide Number Placeholder 5"/>
          <p:cNvSpPr>
            <a:spLocks noGrp="1"/>
          </p:cNvSpPr>
          <p:nvPr>
            <p:ph type="sldNum" sz="quarter" idx="12"/>
          </p:nvPr>
        </p:nvSpPr>
        <p:spPr/>
        <p:txBody>
          <a:bodyPr/>
          <a:lstStyle>
            <a:extLst/>
          </a:lstStyle>
          <a:p>
            <a:fld id="{21042CA3-70A3-489D-8C4D-F0906D766B19}"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276532-6D4E-45E0-8B4B-068E69A81934}" type="datetimeFigureOut">
              <a:rPr lang="ar-EG" smtClean="0"/>
              <a:t>18/10/1438</a:t>
            </a:fld>
            <a:endParaRPr lang="ar-EG"/>
          </a:p>
        </p:txBody>
      </p:sp>
      <p:sp>
        <p:nvSpPr>
          <p:cNvPr id="5" name="Footer Placeholder 4"/>
          <p:cNvSpPr>
            <a:spLocks noGrp="1"/>
          </p:cNvSpPr>
          <p:nvPr>
            <p:ph type="ftr" sz="quarter" idx="11"/>
          </p:nvPr>
        </p:nvSpPr>
        <p:spPr/>
        <p:txBody>
          <a:bodyPr/>
          <a:lstStyle>
            <a:extLst/>
          </a:lstStyle>
          <a:p>
            <a:endParaRPr lang="ar-EG"/>
          </a:p>
        </p:txBody>
      </p:sp>
      <p:sp>
        <p:nvSpPr>
          <p:cNvPr id="6" name="Slide Number Placeholder 5"/>
          <p:cNvSpPr>
            <a:spLocks noGrp="1"/>
          </p:cNvSpPr>
          <p:nvPr>
            <p:ph type="sldNum" sz="quarter" idx="12"/>
          </p:nvPr>
        </p:nvSpPr>
        <p:spPr/>
        <p:txBody>
          <a:bodyPr/>
          <a:lstStyle>
            <a:extLst/>
          </a:lstStyle>
          <a:p>
            <a:fld id="{21042CA3-70A3-489D-8C4D-F0906D766B19}"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276532-6D4E-45E0-8B4B-068E69A81934}" type="datetimeFigureOut">
              <a:rPr lang="ar-EG" smtClean="0"/>
              <a:t>18/10/1438</a:t>
            </a:fld>
            <a:endParaRPr lang="ar-EG"/>
          </a:p>
        </p:txBody>
      </p:sp>
      <p:sp>
        <p:nvSpPr>
          <p:cNvPr id="5" name="Footer Placeholder 4"/>
          <p:cNvSpPr>
            <a:spLocks noGrp="1"/>
          </p:cNvSpPr>
          <p:nvPr>
            <p:ph type="ftr" sz="quarter" idx="11"/>
          </p:nvPr>
        </p:nvSpPr>
        <p:spPr/>
        <p:txBody>
          <a:bodyPr/>
          <a:lstStyle>
            <a:extLst/>
          </a:lstStyle>
          <a:p>
            <a:endParaRPr lang="ar-EG"/>
          </a:p>
        </p:txBody>
      </p:sp>
      <p:sp>
        <p:nvSpPr>
          <p:cNvPr id="6" name="Slide Number Placeholder 5"/>
          <p:cNvSpPr>
            <a:spLocks noGrp="1"/>
          </p:cNvSpPr>
          <p:nvPr>
            <p:ph type="sldNum" sz="quarter" idx="12"/>
          </p:nvPr>
        </p:nvSpPr>
        <p:spPr/>
        <p:txBody>
          <a:bodyPr/>
          <a:lstStyle>
            <a:extLst/>
          </a:lstStyle>
          <a:p>
            <a:fld id="{21042CA3-70A3-489D-8C4D-F0906D766B19}" type="slidenum">
              <a:rPr lang="ar-EG" smtClean="0"/>
              <a:t>‹#›</a:t>
            </a:fld>
            <a:endParaRPr lang="ar-EG"/>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276532-6D4E-45E0-8B4B-068E69A81934}" type="datetimeFigureOut">
              <a:rPr lang="ar-EG" smtClean="0"/>
              <a:t>18/10/1438</a:t>
            </a:fld>
            <a:endParaRPr lang="ar-EG"/>
          </a:p>
        </p:txBody>
      </p:sp>
      <p:sp>
        <p:nvSpPr>
          <p:cNvPr id="5" name="Footer Placeholder 4"/>
          <p:cNvSpPr>
            <a:spLocks noGrp="1"/>
          </p:cNvSpPr>
          <p:nvPr>
            <p:ph type="ftr" sz="quarter" idx="11"/>
          </p:nvPr>
        </p:nvSpPr>
        <p:spPr/>
        <p:txBody>
          <a:bodyPr/>
          <a:lstStyle>
            <a:extLst/>
          </a:lstStyle>
          <a:p>
            <a:endParaRPr lang="ar-EG"/>
          </a:p>
        </p:txBody>
      </p:sp>
      <p:sp>
        <p:nvSpPr>
          <p:cNvPr id="6" name="Slide Number Placeholder 5"/>
          <p:cNvSpPr>
            <a:spLocks noGrp="1"/>
          </p:cNvSpPr>
          <p:nvPr>
            <p:ph type="sldNum" sz="quarter" idx="12"/>
          </p:nvPr>
        </p:nvSpPr>
        <p:spPr/>
        <p:txBody>
          <a:bodyPr/>
          <a:lstStyle>
            <a:extLst/>
          </a:lstStyle>
          <a:p>
            <a:fld id="{21042CA3-70A3-489D-8C4D-F0906D766B19}" type="slidenum">
              <a:rPr lang="ar-EG" smtClean="0"/>
              <a:t>‹#›</a:t>
            </a:fld>
            <a:endParaRPr lang="ar-EG"/>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276532-6D4E-45E0-8B4B-068E69A81934}" type="datetimeFigureOut">
              <a:rPr lang="ar-EG" smtClean="0"/>
              <a:t>18/10/1438</a:t>
            </a:fld>
            <a:endParaRPr lang="ar-EG"/>
          </a:p>
        </p:txBody>
      </p:sp>
      <p:sp>
        <p:nvSpPr>
          <p:cNvPr id="6" name="Footer Placeholder 5"/>
          <p:cNvSpPr>
            <a:spLocks noGrp="1"/>
          </p:cNvSpPr>
          <p:nvPr>
            <p:ph type="ftr" sz="quarter" idx="11"/>
          </p:nvPr>
        </p:nvSpPr>
        <p:spPr/>
        <p:txBody>
          <a:bodyPr/>
          <a:lstStyle>
            <a:extLst/>
          </a:lstStyle>
          <a:p>
            <a:endParaRPr lang="ar-EG"/>
          </a:p>
        </p:txBody>
      </p:sp>
      <p:sp>
        <p:nvSpPr>
          <p:cNvPr id="7" name="Slide Number Placeholder 6"/>
          <p:cNvSpPr>
            <a:spLocks noGrp="1"/>
          </p:cNvSpPr>
          <p:nvPr>
            <p:ph type="sldNum" sz="quarter" idx="12"/>
          </p:nvPr>
        </p:nvSpPr>
        <p:spPr/>
        <p:txBody>
          <a:bodyPr/>
          <a:lstStyle>
            <a:extLst/>
          </a:lstStyle>
          <a:p>
            <a:fld id="{21042CA3-70A3-489D-8C4D-F0906D766B19}" type="slidenum">
              <a:rPr lang="ar-EG" smtClean="0"/>
              <a:t>‹#›</a:t>
            </a:fld>
            <a:endParaRPr lang="ar-EG"/>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276532-6D4E-45E0-8B4B-068E69A81934}" type="datetimeFigureOut">
              <a:rPr lang="ar-EG" smtClean="0"/>
              <a:t>18/10/1438</a:t>
            </a:fld>
            <a:endParaRPr lang="ar-EG"/>
          </a:p>
        </p:txBody>
      </p:sp>
      <p:sp>
        <p:nvSpPr>
          <p:cNvPr id="8" name="Footer Placeholder 7"/>
          <p:cNvSpPr>
            <a:spLocks noGrp="1"/>
          </p:cNvSpPr>
          <p:nvPr>
            <p:ph type="ftr" sz="quarter" idx="11"/>
          </p:nvPr>
        </p:nvSpPr>
        <p:spPr/>
        <p:txBody>
          <a:bodyPr/>
          <a:lstStyle>
            <a:extLst/>
          </a:lstStyle>
          <a:p>
            <a:endParaRPr lang="ar-EG"/>
          </a:p>
        </p:txBody>
      </p:sp>
      <p:sp>
        <p:nvSpPr>
          <p:cNvPr id="9" name="Slide Number Placeholder 8"/>
          <p:cNvSpPr>
            <a:spLocks noGrp="1"/>
          </p:cNvSpPr>
          <p:nvPr>
            <p:ph type="sldNum" sz="quarter" idx="12"/>
          </p:nvPr>
        </p:nvSpPr>
        <p:spPr/>
        <p:txBody>
          <a:bodyPr/>
          <a:lstStyle>
            <a:extLst/>
          </a:lstStyle>
          <a:p>
            <a:fld id="{21042CA3-70A3-489D-8C4D-F0906D766B19}" type="slidenum">
              <a:rPr lang="ar-EG" smtClean="0"/>
              <a:t>‹#›</a:t>
            </a:fld>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6276532-6D4E-45E0-8B4B-068E69A81934}" type="datetimeFigureOut">
              <a:rPr lang="ar-EG" smtClean="0"/>
              <a:t>18/10/1438</a:t>
            </a:fld>
            <a:endParaRPr lang="ar-EG"/>
          </a:p>
        </p:txBody>
      </p:sp>
      <p:sp>
        <p:nvSpPr>
          <p:cNvPr id="4" name="Footer Placeholder 3"/>
          <p:cNvSpPr>
            <a:spLocks noGrp="1"/>
          </p:cNvSpPr>
          <p:nvPr>
            <p:ph type="ftr" sz="quarter" idx="11"/>
          </p:nvPr>
        </p:nvSpPr>
        <p:spPr/>
        <p:txBody>
          <a:bodyPr/>
          <a:lstStyle>
            <a:extLst/>
          </a:lstStyle>
          <a:p>
            <a:endParaRPr lang="ar-EG"/>
          </a:p>
        </p:txBody>
      </p:sp>
      <p:sp>
        <p:nvSpPr>
          <p:cNvPr id="5" name="Slide Number Placeholder 4"/>
          <p:cNvSpPr>
            <a:spLocks noGrp="1"/>
          </p:cNvSpPr>
          <p:nvPr>
            <p:ph type="sldNum" sz="quarter" idx="12"/>
          </p:nvPr>
        </p:nvSpPr>
        <p:spPr/>
        <p:txBody>
          <a:bodyPr/>
          <a:lstStyle>
            <a:extLst/>
          </a:lstStyle>
          <a:p>
            <a:fld id="{21042CA3-70A3-489D-8C4D-F0906D766B19}" type="slidenum">
              <a:rPr lang="ar-EG" smtClean="0"/>
              <a:t>‹#›</a:t>
            </a:fld>
            <a:endParaRPr lang="ar-EG"/>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6276532-6D4E-45E0-8B4B-068E69A81934}" type="datetimeFigureOut">
              <a:rPr lang="ar-EG" smtClean="0"/>
              <a:t>18/10/1438</a:t>
            </a:fld>
            <a:endParaRPr lang="ar-EG"/>
          </a:p>
        </p:txBody>
      </p:sp>
      <p:sp>
        <p:nvSpPr>
          <p:cNvPr id="3" name="Footer Placeholder 2"/>
          <p:cNvSpPr>
            <a:spLocks noGrp="1"/>
          </p:cNvSpPr>
          <p:nvPr>
            <p:ph type="ftr" sz="quarter" idx="11"/>
          </p:nvPr>
        </p:nvSpPr>
        <p:spPr/>
        <p:txBody>
          <a:bodyPr/>
          <a:lstStyle>
            <a:extLst/>
          </a:lstStyle>
          <a:p>
            <a:endParaRPr lang="ar-EG"/>
          </a:p>
        </p:txBody>
      </p:sp>
      <p:sp>
        <p:nvSpPr>
          <p:cNvPr id="4" name="Slide Number Placeholder 3"/>
          <p:cNvSpPr>
            <a:spLocks noGrp="1"/>
          </p:cNvSpPr>
          <p:nvPr>
            <p:ph type="sldNum" sz="quarter" idx="12"/>
          </p:nvPr>
        </p:nvSpPr>
        <p:spPr/>
        <p:txBody>
          <a:bodyPr/>
          <a:lstStyle>
            <a:extLst/>
          </a:lstStyle>
          <a:p>
            <a:fld id="{21042CA3-70A3-489D-8C4D-F0906D766B19}"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6276532-6D4E-45E0-8B4B-068E69A81934}" type="datetimeFigureOut">
              <a:rPr lang="ar-EG" smtClean="0"/>
              <a:t>18/10/1438</a:t>
            </a:fld>
            <a:endParaRPr lang="ar-EG"/>
          </a:p>
        </p:txBody>
      </p:sp>
      <p:sp>
        <p:nvSpPr>
          <p:cNvPr id="6" name="Footer Placeholder 5"/>
          <p:cNvSpPr>
            <a:spLocks noGrp="1"/>
          </p:cNvSpPr>
          <p:nvPr>
            <p:ph type="ftr" sz="quarter" idx="11"/>
          </p:nvPr>
        </p:nvSpPr>
        <p:spPr/>
        <p:txBody>
          <a:bodyPr/>
          <a:lstStyle>
            <a:extLst/>
          </a:lstStyle>
          <a:p>
            <a:endParaRPr lang="ar-EG"/>
          </a:p>
        </p:txBody>
      </p:sp>
      <p:sp>
        <p:nvSpPr>
          <p:cNvPr id="7" name="Slide Number Placeholder 6"/>
          <p:cNvSpPr>
            <a:spLocks noGrp="1"/>
          </p:cNvSpPr>
          <p:nvPr>
            <p:ph type="sldNum" sz="quarter" idx="12"/>
          </p:nvPr>
        </p:nvSpPr>
        <p:spPr/>
        <p:txBody>
          <a:bodyPr/>
          <a:lstStyle>
            <a:extLst/>
          </a:lstStyle>
          <a:p>
            <a:fld id="{21042CA3-70A3-489D-8C4D-F0906D766B19}" type="slidenum">
              <a:rPr lang="ar-EG" smtClean="0"/>
              <a:t>‹#›</a:t>
            </a:fld>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6276532-6D4E-45E0-8B4B-068E69A81934}" type="datetimeFigureOut">
              <a:rPr lang="ar-EG" smtClean="0"/>
              <a:t>18/10/1438</a:t>
            </a:fld>
            <a:endParaRPr lang="ar-EG"/>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ar-EG"/>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1042CA3-70A3-489D-8C4D-F0906D766B19}" type="slidenum">
              <a:rPr lang="ar-EG" smtClean="0"/>
              <a:t>‹#›</a:t>
            </a:fld>
            <a:endParaRPr lang="ar-EG"/>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6276532-6D4E-45E0-8B4B-068E69A81934}" type="datetimeFigureOut">
              <a:rPr lang="ar-EG" smtClean="0"/>
              <a:t>18/10/1438</a:t>
            </a:fld>
            <a:endParaRPr lang="ar-EG"/>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ar-EG"/>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042CA3-70A3-489D-8C4D-F0906D766B19}" type="slidenum">
              <a:rPr lang="ar-EG" smtClean="0"/>
              <a:t>‹#›</a:t>
            </a:fld>
            <a:endParaRPr lang="ar-EG"/>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viceplus.com/how-tos/arduino-guide/arduino-communication-protocols-tutorial/" TargetMode="External"/><Relationship Id="rId2" Type="http://schemas.openxmlformats.org/officeDocument/2006/relationships/hyperlink" Target="https://www.tutorialspoint.com/arduino/arduino_communication.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2000" r="-5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1611610"/>
          </a:xfrm>
          <a:noFill/>
        </p:spPr>
        <p:txBody>
          <a:bodyPr/>
          <a:lstStyle/>
          <a:p>
            <a:endParaRPr lang="ar-EG" dirty="0">
              <a:solidFill>
                <a:schemeClr val="accent2"/>
              </a:solidFill>
            </a:endParaRPr>
          </a:p>
        </p:txBody>
      </p:sp>
      <p:sp>
        <p:nvSpPr>
          <p:cNvPr id="3" name="Subtitle 2"/>
          <p:cNvSpPr>
            <a:spLocks noGrp="1"/>
          </p:cNvSpPr>
          <p:nvPr>
            <p:ph type="subTitle" idx="1"/>
          </p:nvPr>
        </p:nvSpPr>
        <p:spPr/>
        <p:txBody>
          <a:bodyPr/>
          <a:lstStyle/>
          <a:p>
            <a:endParaRPr lang="ar-EG" dirty="0"/>
          </a:p>
        </p:txBody>
      </p:sp>
    </p:spTree>
    <p:extLst>
      <p:ext uri="{BB962C8B-B14F-4D97-AF65-F5344CB8AC3E}">
        <p14:creationId xmlns:p14="http://schemas.microsoft.com/office/powerpoint/2010/main" val="3688471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lgn="l">
              <a:buNone/>
            </a:pPr>
            <a:r>
              <a:rPr lang="en-US" sz="5400" b="1" dirty="0" err="1" smtClean="0">
                <a:solidFill>
                  <a:srgbClr val="C00000"/>
                </a:solidFill>
              </a:rPr>
              <a:t>Usefull</a:t>
            </a:r>
            <a:r>
              <a:rPr lang="en-US" sz="5400" b="1" dirty="0" smtClean="0">
                <a:solidFill>
                  <a:srgbClr val="C00000"/>
                </a:solidFill>
              </a:rPr>
              <a:t> links</a:t>
            </a:r>
          </a:p>
          <a:p>
            <a:pPr marL="0" indent="0" algn="l">
              <a:buNone/>
            </a:pPr>
            <a:r>
              <a:rPr lang="en-US" sz="3200" dirty="0">
                <a:hlinkClick r:id="rId2"/>
              </a:rPr>
              <a:t>https://</a:t>
            </a:r>
            <a:r>
              <a:rPr lang="en-US" sz="3200" dirty="0" smtClean="0">
                <a:hlinkClick r:id="rId2"/>
              </a:rPr>
              <a:t>www.tutorialspoint.com/arduino/arduino_communication.htm</a:t>
            </a:r>
            <a:endParaRPr lang="en-US" sz="3200" dirty="0" smtClean="0"/>
          </a:p>
          <a:p>
            <a:pPr marL="0" indent="0" algn="l">
              <a:buNone/>
            </a:pPr>
            <a:r>
              <a:rPr lang="en-US" sz="3200">
                <a:hlinkClick r:id="rId3"/>
              </a:rPr>
              <a:t>http://</a:t>
            </a:r>
            <a:r>
              <a:rPr lang="en-US" sz="3200">
                <a:hlinkClick r:id="rId3"/>
              </a:rPr>
              <a:t>www.deviceplus.com/how-tos/arduino-guide/arduino-communication-protocols-tutorial</a:t>
            </a:r>
            <a:r>
              <a:rPr lang="en-US" sz="3200" smtClean="0">
                <a:hlinkClick r:id="rId3"/>
              </a:rPr>
              <a:t>/</a:t>
            </a:r>
            <a:endParaRPr lang="en-US" sz="3200" smtClean="0"/>
          </a:p>
          <a:p>
            <a:pPr marL="0" indent="0" algn="l">
              <a:buNone/>
            </a:pPr>
            <a:endParaRPr lang="ar-EG" sz="3200" dirty="0"/>
          </a:p>
        </p:txBody>
      </p:sp>
    </p:spTree>
    <p:extLst>
      <p:ext uri="{BB962C8B-B14F-4D97-AF65-F5344CB8AC3E}">
        <p14:creationId xmlns:p14="http://schemas.microsoft.com/office/powerpoint/2010/main" val="3426062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40768"/>
            <a:ext cx="7772400" cy="1470025"/>
          </a:xfrm>
        </p:spPr>
        <p:txBody>
          <a:bodyPr>
            <a:normAutofit fontScale="90000"/>
          </a:bodyPr>
          <a:lstStyle/>
          <a:p>
            <a:pPr algn="ctr"/>
            <a:r>
              <a:rPr lang="en-US" sz="5400" dirty="0" smtClean="0"/>
              <a:t>ARDUINO</a:t>
            </a:r>
            <a:r>
              <a:rPr lang="en-US" dirty="0" smtClean="0"/>
              <a:t/>
            </a:r>
            <a:br>
              <a:rPr lang="en-US" dirty="0" smtClean="0"/>
            </a:br>
            <a:r>
              <a:rPr lang="en-US" dirty="0" smtClean="0">
                <a:solidFill>
                  <a:srgbClr val="C00000"/>
                </a:solidFill>
              </a:rPr>
              <a:t>Communication</a:t>
            </a:r>
            <a:r>
              <a:rPr lang="en-US" dirty="0" smtClean="0"/>
              <a:t> </a:t>
            </a:r>
            <a:r>
              <a:rPr lang="en-US" dirty="0" smtClean="0">
                <a:solidFill>
                  <a:srgbClr val="C00000"/>
                </a:solidFill>
              </a:rPr>
              <a:t>Protocols</a:t>
            </a:r>
            <a:endParaRPr lang="ar-EG" dirty="0">
              <a:solidFill>
                <a:srgbClr val="C00000"/>
              </a:solidFill>
            </a:endParaRPr>
          </a:p>
        </p:txBody>
      </p:sp>
      <p:sp>
        <p:nvSpPr>
          <p:cNvPr id="3" name="Subtitle 2"/>
          <p:cNvSpPr>
            <a:spLocks noGrp="1"/>
          </p:cNvSpPr>
          <p:nvPr>
            <p:ph type="subTitle" idx="1"/>
          </p:nvPr>
        </p:nvSpPr>
        <p:spPr/>
        <p:txBody>
          <a:bodyPr>
            <a:normAutofit fontScale="92500" lnSpcReduction="20000"/>
          </a:bodyPr>
          <a:lstStyle/>
          <a:p>
            <a:pPr algn="ctr"/>
            <a:r>
              <a:rPr lang="en-US" sz="2800" dirty="0" smtClean="0">
                <a:solidFill>
                  <a:schemeClr val="tx1"/>
                </a:solidFill>
              </a:rPr>
              <a:t>BY: </a:t>
            </a:r>
            <a:r>
              <a:rPr lang="en-US" sz="2800" dirty="0" err="1" smtClean="0">
                <a:solidFill>
                  <a:schemeClr val="tx1"/>
                </a:solidFill>
              </a:rPr>
              <a:t>Nayera</a:t>
            </a:r>
            <a:r>
              <a:rPr lang="en-US" sz="2800" dirty="0" smtClean="0">
                <a:solidFill>
                  <a:schemeClr val="tx1"/>
                </a:solidFill>
              </a:rPr>
              <a:t> </a:t>
            </a:r>
            <a:r>
              <a:rPr lang="en-US" sz="2800" dirty="0" err="1" smtClean="0">
                <a:solidFill>
                  <a:schemeClr val="tx1"/>
                </a:solidFill>
              </a:rPr>
              <a:t>Khaled</a:t>
            </a:r>
            <a:endParaRPr lang="en-US" sz="2800" dirty="0" smtClean="0">
              <a:solidFill>
                <a:schemeClr val="tx1"/>
              </a:solidFill>
            </a:endParaRPr>
          </a:p>
          <a:p>
            <a:pPr algn="ctr"/>
            <a:r>
              <a:rPr lang="en-US" dirty="0" smtClean="0">
                <a:solidFill>
                  <a:schemeClr val="tx1"/>
                </a:solidFill>
              </a:rPr>
              <a:t>Submitted to: </a:t>
            </a:r>
            <a:r>
              <a:rPr lang="en-US" dirty="0" err="1" smtClean="0">
                <a:solidFill>
                  <a:schemeClr val="tx1"/>
                </a:solidFill>
              </a:rPr>
              <a:t>Mostafa</a:t>
            </a:r>
            <a:endParaRPr lang="en-US" dirty="0" smtClean="0">
              <a:solidFill>
                <a:schemeClr val="tx1"/>
              </a:solidFill>
            </a:endParaRPr>
          </a:p>
          <a:p>
            <a:pPr algn="ctr"/>
            <a:r>
              <a:rPr lang="en-US" dirty="0" smtClean="0">
                <a:solidFill>
                  <a:schemeClr val="tx1"/>
                </a:solidFill>
              </a:rPr>
              <a:t>12/7/2017</a:t>
            </a:r>
            <a:endParaRPr lang="en-US" dirty="0">
              <a:solidFill>
                <a:schemeClr val="tx1"/>
              </a:solidFill>
            </a:endParaRPr>
          </a:p>
          <a:p>
            <a:pPr algn="ctr"/>
            <a:endParaRPr lang="ar-EG" dirty="0">
              <a:solidFill>
                <a:schemeClr val="tx1"/>
              </a:solidFill>
            </a:endParaRPr>
          </a:p>
        </p:txBody>
      </p:sp>
    </p:spTree>
    <p:extLst>
      <p:ext uri="{BB962C8B-B14F-4D97-AF65-F5344CB8AC3E}">
        <p14:creationId xmlns:p14="http://schemas.microsoft.com/office/powerpoint/2010/main" val="2505775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chorCtr="0">
            <a:normAutofit lnSpcReduction="10000"/>
          </a:bodyPr>
          <a:lstStyle/>
          <a:p>
            <a:pPr marL="0" indent="0" algn="l">
              <a:buNone/>
            </a:pPr>
            <a:r>
              <a:rPr lang="en-US" dirty="0" smtClean="0"/>
              <a:t>Communication Protocols</a:t>
            </a:r>
          </a:p>
          <a:p>
            <a:pPr marL="0" indent="0" algn="l">
              <a:buNone/>
            </a:pPr>
            <a:r>
              <a:rPr lang="en-US" dirty="0" smtClean="0"/>
              <a:t>Parallel Communication</a:t>
            </a:r>
          </a:p>
          <a:p>
            <a:pPr marL="0" indent="0" algn="l">
              <a:buNone/>
            </a:pPr>
            <a:r>
              <a:rPr lang="en-US" dirty="0" smtClean="0"/>
              <a:t>  -</a:t>
            </a:r>
            <a:r>
              <a:rPr lang="en-US" dirty="0" err="1" smtClean="0"/>
              <a:t>advanatges</a:t>
            </a:r>
            <a:endParaRPr lang="en-US" dirty="0" smtClean="0"/>
          </a:p>
          <a:p>
            <a:pPr marL="0" indent="0" algn="l">
              <a:buNone/>
            </a:pPr>
            <a:r>
              <a:rPr lang="en-US" dirty="0" smtClean="0"/>
              <a:t>  -disadvantages</a:t>
            </a:r>
          </a:p>
          <a:p>
            <a:pPr marL="0" indent="0" algn="l">
              <a:buNone/>
            </a:pPr>
            <a:r>
              <a:rPr lang="en-US" dirty="0" smtClean="0"/>
              <a:t>Serial Communication</a:t>
            </a:r>
          </a:p>
          <a:p>
            <a:pPr marL="0" indent="0" algn="l">
              <a:buNone/>
            </a:pPr>
            <a:r>
              <a:rPr lang="en-US" dirty="0" smtClean="0"/>
              <a:t>  -3 protocols:  </a:t>
            </a:r>
          </a:p>
          <a:p>
            <a:pPr marL="0" indent="0" algn="l">
              <a:buNone/>
            </a:pPr>
            <a:r>
              <a:rPr lang="en-US" dirty="0" smtClean="0"/>
              <a:t>     1. UART</a:t>
            </a:r>
          </a:p>
          <a:p>
            <a:pPr marL="0" indent="0" algn="l">
              <a:buNone/>
            </a:pPr>
            <a:r>
              <a:rPr lang="en-US" dirty="0" smtClean="0"/>
              <a:t>        --functions</a:t>
            </a:r>
          </a:p>
          <a:p>
            <a:pPr marL="0" indent="0" algn="l">
              <a:buNone/>
            </a:pPr>
            <a:r>
              <a:rPr lang="en-US" dirty="0"/>
              <a:t> </a:t>
            </a:r>
            <a:r>
              <a:rPr lang="en-US" dirty="0" smtClean="0"/>
              <a:t>    2.SPI</a:t>
            </a:r>
          </a:p>
          <a:p>
            <a:pPr marL="0" indent="0" algn="l">
              <a:buNone/>
            </a:pPr>
            <a:r>
              <a:rPr lang="en-US" dirty="0"/>
              <a:t> </a:t>
            </a:r>
            <a:r>
              <a:rPr lang="en-US" dirty="0" smtClean="0"/>
              <a:t>    3.I^2C  </a:t>
            </a:r>
          </a:p>
        </p:txBody>
      </p:sp>
      <p:sp>
        <p:nvSpPr>
          <p:cNvPr id="2" name="Title 1"/>
          <p:cNvSpPr>
            <a:spLocks noGrp="1"/>
          </p:cNvSpPr>
          <p:nvPr>
            <p:ph type="title"/>
          </p:nvPr>
        </p:nvSpPr>
        <p:spPr/>
        <p:txBody>
          <a:bodyPr>
            <a:normAutofit/>
          </a:bodyPr>
          <a:lstStyle/>
          <a:p>
            <a:r>
              <a:rPr lang="en-US" dirty="0" smtClean="0"/>
              <a:t> Communication Protocols</a:t>
            </a:r>
            <a:endParaRPr lang="ar-EG" dirty="0"/>
          </a:p>
        </p:txBody>
      </p:sp>
    </p:spTree>
    <p:extLst>
      <p:ext uri="{BB962C8B-B14F-4D97-AF65-F5344CB8AC3E}">
        <p14:creationId xmlns:p14="http://schemas.microsoft.com/office/powerpoint/2010/main" val="2240504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pPr marL="0" indent="0" algn="l">
              <a:buNone/>
            </a:pPr>
            <a:r>
              <a:rPr lang="en-US" sz="2800" dirty="0" smtClean="0"/>
              <a:t> Devices need to communicate with each other to relay information about the environment, express changes in their states, or request auxiliary actions be performed.  With any serious hobby electronics work, you’re bound to run into one or more of the main communication protocols in use, be it when working with different sensors, or with modules such as the ESP8266. </a:t>
            </a:r>
          </a:p>
          <a:p>
            <a:pPr marL="0" indent="0" algn="l">
              <a:buNone/>
            </a:pPr>
            <a:r>
              <a:rPr lang="en-US" sz="2800" dirty="0" smtClean="0"/>
              <a:t>Hundreds of communication protocols have been defined to achieve this data exchange. Each protocol can be categorized into one of the two categories: parallel or serial.</a:t>
            </a:r>
          </a:p>
          <a:p>
            <a:pPr marL="0" indent="0" algn="l">
              <a:buNone/>
            </a:pPr>
            <a:endParaRPr lang="en-US" sz="2800" dirty="0" smtClean="0"/>
          </a:p>
          <a:p>
            <a:pPr marL="0" indent="0" algn="l">
              <a:buNone/>
            </a:pPr>
            <a:endParaRPr lang="ar-EG" sz="2800" dirty="0"/>
          </a:p>
        </p:txBody>
      </p:sp>
      <p:sp>
        <p:nvSpPr>
          <p:cNvPr id="3" name="Title 2"/>
          <p:cNvSpPr>
            <a:spLocks noGrp="1"/>
          </p:cNvSpPr>
          <p:nvPr>
            <p:ph type="title"/>
          </p:nvPr>
        </p:nvSpPr>
        <p:spPr/>
        <p:txBody>
          <a:bodyPr>
            <a:normAutofit fontScale="90000"/>
          </a:bodyPr>
          <a:lstStyle/>
          <a:p>
            <a:pPr algn="l"/>
            <a:r>
              <a:rPr lang="en-US" sz="5400" b="1" dirty="0" smtClean="0">
                <a:solidFill>
                  <a:srgbClr val="C00000"/>
                </a:solidFill>
              </a:rPr>
              <a:t>Communication Protocols</a:t>
            </a:r>
            <a:endParaRPr lang="ar-EG" sz="5400" b="1" dirty="0">
              <a:solidFill>
                <a:srgbClr val="C00000"/>
              </a:solidFill>
            </a:endParaRPr>
          </a:p>
        </p:txBody>
      </p:sp>
    </p:spTree>
    <p:extLst>
      <p:ext uri="{BB962C8B-B14F-4D97-AF65-F5344CB8AC3E}">
        <p14:creationId xmlns:p14="http://schemas.microsoft.com/office/powerpoint/2010/main" val="1760156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l">
              <a:buNone/>
            </a:pPr>
            <a:r>
              <a:rPr lang="en-US" sz="2000" dirty="0" smtClean="0"/>
              <a:t>is the ideal solution for shorter distances up to several meters. However, in other cases when it is necessary to establish communication between two devices for longer distances it is not possible to use parallel connection. Parallel interfaces transfer multiple bits at the same time. They usually require buses of data - transmitting across eight, sixteen, or more wires. Data </a:t>
            </a:r>
          </a:p>
          <a:p>
            <a:pPr marL="0" indent="0" algn="l">
              <a:buNone/>
            </a:pPr>
            <a:r>
              <a:rPr lang="en-US" sz="2000" dirty="0" smtClean="0"/>
              <a:t>is transferred in huge, crashing waves of 1’s and 0’s.</a:t>
            </a:r>
          </a:p>
          <a:p>
            <a:pPr marL="0" indent="0" algn="l">
              <a:buNone/>
            </a:pPr>
            <a:endParaRPr lang="ar-EG" sz="2000" dirty="0"/>
          </a:p>
        </p:txBody>
      </p:sp>
      <p:sp>
        <p:nvSpPr>
          <p:cNvPr id="2" name="Title 1"/>
          <p:cNvSpPr>
            <a:spLocks noGrp="1"/>
          </p:cNvSpPr>
          <p:nvPr>
            <p:ph type="title"/>
          </p:nvPr>
        </p:nvSpPr>
        <p:spPr/>
        <p:txBody>
          <a:bodyPr>
            <a:normAutofit/>
          </a:bodyPr>
          <a:lstStyle/>
          <a:p>
            <a:pPr algn="l"/>
            <a:r>
              <a:rPr lang="en-US" b="1" dirty="0" smtClean="0">
                <a:solidFill>
                  <a:srgbClr val="C00000"/>
                </a:solidFill>
              </a:rPr>
              <a:t>Parallel Communication</a:t>
            </a:r>
            <a:endParaRPr lang="ar-EG" b="1"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933056"/>
            <a:ext cx="4657725" cy="2105025"/>
          </a:xfrm>
          <a:prstGeom prst="rect">
            <a:avLst/>
          </a:prstGeom>
        </p:spPr>
      </p:pic>
    </p:spTree>
    <p:extLst>
      <p:ext uri="{BB962C8B-B14F-4D97-AF65-F5344CB8AC3E}">
        <p14:creationId xmlns:p14="http://schemas.microsoft.com/office/powerpoint/2010/main" val="2304229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462067"/>
          </a:xfrm>
        </p:spPr>
        <p:txBody>
          <a:bodyPr>
            <a:normAutofit/>
          </a:bodyPr>
          <a:lstStyle/>
          <a:p>
            <a:pPr marL="0" indent="0" algn="l">
              <a:buNone/>
            </a:pPr>
            <a:r>
              <a:rPr lang="en-US" sz="4000" dirty="0" smtClean="0"/>
              <a:t>-Advantages:</a:t>
            </a:r>
          </a:p>
          <a:p>
            <a:pPr marL="0" indent="0" algn="l">
              <a:buNone/>
            </a:pPr>
            <a:r>
              <a:rPr lang="en-US" sz="2000" dirty="0" smtClean="0"/>
              <a:t>   Parallel communication certainly has its advantages. It is faster than serial,      straightforward, and relatively easy to implement.      </a:t>
            </a:r>
          </a:p>
          <a:p>
            <a:pPr marL="0" indent="0" algn="l">
              <a:buNone/>
            </a:pPr>
            <a:endParaRPr lang="en-US" sz="2000" dirty="0"/>
          </a:p>
          <a:p>
            <a:pPr marL="0" indent="0" algn="l">
              <a:buNone/>
            </a:pPr>
            <a:r>
              <a:rPr lang="en-US" sz="4000" dirty="0" smtClean="0"/>
              <a:t>-Disadvantages:</a:t>
            </a:r>
          </a:p>
          <a:p>
            <a:pPr marL="0" indent="0" algn="l">
              <a:buNone/>
            </a:pPr>
            <a:r>
              <a:rPr lang="en-US" sz="2200" dirty="0" smtClean="0"/>
              <a:t> it requires many input/output (I/O) ports and lines. If you have ever had to move a project from a basic </a:t>
            </a:r>
            <a:r>
              <a:rPr lang="en-US" sz="2200" dirty="0" err="1" smtClean="0"/>
              <a:t>Arduino</a:t>
            </a:r>
            <a:r>
              <a:rPr lang="en-US" sz="2200" dirty="0" smtClean="0"/>
              <a:t> Uno to a Mega, you know that the I/O lines on a microprocessor can be precious and few.   </a:t>
            </a:r>
            <a:endParaRPr lang="ar-EG" sz="2200" dirty="0"/>
          </a:p>
        </p:txBody>
      </p:sp>
    </p:spTree>
    <p:extLst>
      <p:ext uri="{BB962C8B-B14F-4D97-AF65-F5344CB8AC3E}">
        <p14:creationId xmlns:p14="http://schemas.microsoft.com/office/powerpoint/2010/main" val="4244017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gn="l">
              <a:buNone/>
            </a:pPr>
            <a:r>
              <a:rPr lang="en-US" sz="2000" dirty="0" smtClean="0"/>
              <a:t> we prefer serial communication, Because of parallel communication’s disadvantages.</a:t>
            </a:r>
          </a:p>
          <a:p>
            <a:pPr marL="0" indent="0" algn="l">
              <a:buNone/>
            </a:pPr>
            <a:r>
              <a:rPr lang="en-US" sz="2000" dirty="0"/>
              <a:t> </a:t>
            </a:r>
            <a:r>
              <a:rPr lang="en-US" sz="2000" dirty="0" smtClean="0"/>
              <a:t>most </a:t>
            </a:r>
            <a:r>
              <a:rPr lang="en-US" sz="2000" dirty="0" err="1" smtClean="0"/>
              <a:t>Arduino</a:t>
            </a:r>
            <a:r>
              <a:rPr lang="en-US" sz="2000" dirty="0" smtClean="0"/>
              <a:t> boards are built with several different systems for serial communication as      standard equipment.</a:t>
            </a:r>
          </a:p>
          <a:p>
            <a:pPr marL="0" indent="0" algn="l">
              <a:buNone/>
            </a:pPr>
            <a:endParaRPr lang="en-US" sz="2000" dirty="0" smtClean="0"/>
          </a:p>
          <a:p>
            <a:pPr marL="0" indent="0" algn="l">
              <a:buNone/>
            </a:pPr>
            <a:r>
              <a:rPr lang="en-US" sz="2000" dirty="0" smtClean="0"/>
              <a:t>Which of these systems are used depends on the following factors −</a:t>
            </a:r>
          </a:p>
          <a:p>
            <a:pPr marL="0" indent="0" algn="l">
              <a:buNone/>
            </a:pPr>
            <a:endParaRPr lang="en-US" sz="2000" dirty="0" smtClean="0"/>
          </a:p>
          <a:p>
            <a:pPr marL="0" indent="0" algn="l">
              <a:buNone/>
            </a:pPr>
            <a:r>
              <a:rPr lang="en-US" sz="2000" dirty="0" smtClean="0"/>
              <a:t>How many devices the microcontroller has to exchange data with?</a:t>
            </a:r>
          </a:p>
          <a:p>
            <a:pPr marL="0" indent="0" algn="l">
              <a:buNone/>
            </a:pPr>
            <a:r>
              <a:rPr lang="en-US" sz="2000" dirty="0" smtClean="0"/>
              <a:t>How fast the data exchange has to be?</a:t>
            </a:r>
          </a:p>
          <a:p>
            <a:pPr marL="0" indent="0" algn="l">
              <a:buNone/>
            </a:pPr>
            <a:r>
              <a:rPr lang="en-US" sz="2000" dirty="0" smtClean="0"/>
              <a:t>What is the distance between these devices?</a:t>
            </a:r>
          </a:p>
          <a:p>
            <a:pPr marL="0" indent="0" algn="l">
              <a:buNone/>
            </a:pPr>
            <a:r>
              <a:rPr lang="en-US" sz="2000" dirty="0" smtClean="0"/>
              <a:t>Is it necessary to send and receive data simultaneously?</a:t>
            </a:r>
          </a:p>
          <a:p>
            <a:pPr marL="0" indent="0" algn="l">
              <a:buNone/>
            </a:pPr>
            <a:r>
              <a:rPr lang="en-US" sz="2000" dirty="0" smtClean="0"/>
              <a:t>One of the most important things concerning serial communication is the Protocol, which should be strictly observed. It is a set of rules, which must be applied such that the devices can correctly interpret data they mutually exchange. Fortunately, </a:t>
            </a:r>
            <a:r>
              <a:rPr lang="en-US" sz="2000" dirty="0" err="1" smtClean="0"/>
              <a:t>Arduino</a:t>
            </a:r>
            <a:r>
              <a:rPr lang="en-US" sz="2000" dirty="0" smtClean="0"/>
              <a:t> automatically takes care of this, so that the work of the programmer/user is reduced to simple write (data to be sent) and read (received data).</a:t>
            </a:r>
            <a:endParaRPr lang="ar-EG" sz="2000" dirty="0"/>
          </a:p>
        </p:txBody>
      </p:sp>
      <p:sp>
        <p:nvSpPr>
          <p:cNvPr id="2" name="Title 1"/>
          <p:cNvSpPr>
            <a:spLocks noGrp="1"/>
          </p:cNvSpPr>
          <p:nvPr>
            <p:ph type="title"/>
          </p:nvPr>
        </p:nvSpPr>
        <p:spPr/>
        <p:txBody>
          <a:bodyPr>
            <a:normAutofit/>
          </a:bodyPr>
          <a:lstStyle/>
          <a:p>
            <a:pPr algn="l"/>
            <a:r>
              <a:rPr lang="en-US" b="1" dirty="0" smtClean="0">
                <a:solidFill>
                  <a:srgbClr val="C00000"/>
                </a:solidFill>
              </a:rPr>
              <a:t>Serial Communication</a:t>
            </a:r>
            <a:endParaRPr lang="ar-EG" b="1" dirty="0">
              <a:solidFill>
                <a:srgbClr val="C00000"/>
              </a:solidFill>
            </a:endParaRPr>
          </a:p>
        </p:txBody>
      </p:sp>
    </p:spTree>
    <p:extLst>
      <p:ext uri="{BB962C8B-B14F-4D97-AF65-F5344CB8AC3E}">
        <p14:creationId xmlns:p14="http://schemas.microsoft.com/office/powerpoint/2010/main" val="1968038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373616" cy="6192688"/>
          </a:xfrm>
        </p:spPr>
        <p:txBody>
          <a:bodyPr>
            <a:normAutofit/>
          </a:bodyPr>
          <a:lstStyle/>
          <a:p>
            <a:pPr marL="0" indent="0" algn="l">
              <a:buNone/>
            </a:pPr>
            <a:r>
              <a:rPr lang="en-US" sz="4400" dirty="0" smtClean="0">
                <a:solidFill>
                  <a:srgbClr val="00B050"/>
                </a:solidFill>
              </a:rPr>
              <a:t>3 protocols:</a:t>
            </a:r>
          </a:p>
          <a:p>
            <a:pPr marL="0" indent="0" algn="l">
              <a:buNone/>
            </a:pPr>
            <a:r>
              <a:rPr lang="en-US" sz="4000" dirty="0" smtClean="0"/>
              <a:t>   1. UART</a:t>
            </a:r>
          </a:p>
          <a:p>
            <a:pPr marL="0" indent="0" algn="l">
              <a:buNone/>
            </a:pPr>
            <a:r>
              <a:rPr lang="en-US" sz="2000" dirty="0" smtClean="0"/>
              <a:t>           Universal Asynchronous Receiver/Transmitter (UART).  UART is a form of serial communication because data is transmitted as sequential bits         (we’ll get to this in a bit).  The wiring involved with setting up communication is very simple: one line for transmitting data (TX) and one line for receiving data (RX).  As you may expect, the TX line is used to for the data to send device, and the RX line is used to receive data.  Together the TX and RX lines of a device using serial communication form a serial port through which communication can occur.      </a:t>
            </a:r>
          </a:p>
          <a:p>
            <a:pPr marL="0" indent="0" algn="l">
              <a:buNone/>
            </a:pPr>
            <a:r>
              <a:rPr lang="en-US" sz="4400" b="1" dirty="0" smtClean="0">
                <a:solidFill>
                  <a:srgbClr val="C00000"/>
                </a:solidFill>
              </a:rPr>
              <a:t>  </a:t>
            </a:r>
          </a:p>
          <a:p>
            <a:pPr marL="0" indent="0" algn="l">
              <a:buNone/>
            </a:pPr>
            <a:endParaRPr lang="en-US" sz="4400" b="1" dirty="0" smtClean="0">
              <a:solidFill>
                <a:srgbClr val="C00000"/>
              </a:solidFill>
            </a:endParaRPr>
          </a:p>
          <a:p>
            <a:pPr marL="0" indent="0" algn="l">
              <a:buNone/>
            </a:pPr>
            <a:endParaRPr lang="en-US" dirty="0" smtClean="0"/>
          </a:p>
          <a:p>
            <a:pPr marL="0" indent="0" algn="l">
              <a:buNone/>
            </a:pP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4437112"/>
            <a:ext cx="5695950" cy="1728192"/>
          </a:xfrm>
          <a:prstGeom prst="rect">
            <a:avLst/>
          </a:prstGeom>
        </p:spPr>
      </p:pic>
    </p:spTree>
    <p:extLst>
      <p:ext uri="{BB962C8B-B14F-4D97-AF65-F5344CB8AC3E}">
        <p14:creationId xmlns:p14="http://schemas.microsoft.com/office/powerpoint/2010/main" val="3219232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58618"/>
          </a:xfrm>
          <a:noFill/>
        </p:spPr>
        <p:txBody>
          <a:bodyPr>
            <a:normAutofit/>
          </a:bodyPr>
          <a:lstStyle/>
          <a:p>
            <a:pPr algn="l"/>
            <a:r>
              <a:rPr lang="en-US" sz="4000" dirty="0" smtClean="0">
                <a:solidFill>
                  <a:schemeClr val="tx1"/>
                </a:solidFill>
              </a:rPr>
              <a:t>-Functions we use in UART</a:t>
            </a:r>
            <a:r>
              <a:rPr lang="en-US" dirty="0" smtClean="0">
                <a:solidFill>
                  <a:schemeClr val="tx1"/>
                </a:solidFill>
              </a:rPr>
              <a:t/>
            </a:r>
            <a:br>
              <a:rPr lang="en-US" dirty="0" smtClean="0">
                <a:solidFill>
                  <a:schemeClr val="tx1"/>
                </a:solidFill>
              </a:rPr>
            </a:br>
            <a:r>
              <a:rPr lang="en-US" sz="2800" dirty="0" smtClean="0">
                <a:solidFill>
                  <a:srgbClr val="0070C0"/>
                </a:solidFill>
              </a:rPr>
              <a:t> --</a:t>
            </a:r>
            <a:r>
              <a:rPr lang="en-US" sz="2800" dirty="0" err="1" smtClean="0">
                <a:solidFill>
                  <a:srgbClr val="0070C0"/>
                </a:solidFill>
              </a:rPr>
              <a:t>Serial.begain</a:t>
            </a:r>
            <a:r>
              <a:rPr lang="en-US" sz="2800" dirty="0" smtClean="0">
                <a:solidFill>
                  <a:srgbClr val="0070C0"/>
                </a:solidFill>
              </a:rPr>
              <a:t>(transmission speed)</a:t>
            </a:r>
            <a:r>
              <a:rPr lang="en-US" dirty="0" smtClean="0"/>
              <a:t> </a:t>
            </a:r>
            <a:br>
              <a:rPr lang="en-US" dirty="0" smtClean="0"/>
            </a:br>
            <a:r>
              <a:rPr lang="en-US" sz="2800" dirty="0" smtClean="0">
                <a:solidFill>
                  <a:srgbClr val="0070C0"/>
                </a:solidFill>
              </a:rPr>
              <a:t>--</a:t>
            </a:r>
            <a:r>
              <a:rPr lang="en-US" sz="2800" dirty="0" err="1" smtClean="0">
                <a:solidFill>
                  <a:srgbClr val="0070C0"/>
                </a:solidFill>
              </a:rPr>
              <a:t>Serial.print</a:t>
            </a:r>
            <a:r>
              <a:rPr lang="en-US" sz="2800" dirty="0" smtClean="0">
                <a:solidFill>
                  <a:srgbClr val="0070C0"/>
                </a:solidFill>
              </a:rPr>
              <a:t>(‘text’)</a:t>
            </a:r>
            <a:r>
              <a:rPr lang="en-US" sz="2800" dirty="0">
                <a:solidFill>
                  <a:srgbClr val="0070C0"/>
                </a:solidFill>
              </a:rPr>
              <a:t/>
            </a:r>
            <a:br>
              <a:rPr lang="en-US" sz="2800" dirty="0">
                <a:solidFill>
                  <a:srgbClr val="0070C0"/>
                </a:solidFill>
              </a:rPr>
            </a:br>
            <a:r>
              <a:rPr lang="en-US" sz="2800" dirty="0" smtClean="0">
                <a:solidFill>
                  <a:srgbClr val="0070C0"/>
                </a:solidFill>
              </a:rPr>
              <a:t> --</a:t>
            </a:r>
            <a:r>
              <a:rPr lang="en-US" sz="2800" dirty="0" err="1" smtClean="0">
                <a:solidFill>
                  <a:srgbClr val="0070C0"/>
                </a:solidFill>
              </a:rPr>
              <a:t>Serial.println</a:t>
            </a:r>
            <a:r>
              <a:rPr lang="en-US" sz="2800" dirty="0" smtClean="0">
                <a:solidFill>
                  <a:srgbClr val="0070C0"/>
                </a:solidFill>
              </a:rPr>
              <a:t>(‘text’) </a:t>
            </a:r>
            <a:r>
              <a:rPr lang="en-US" dirty="0" smtClean="0"/>
              <a:t/>
            </a:r>
            <a:br>
              <a:rPr lang="en-US" dirty="0" smtClean="0"/>
            </a:br>
            <a:r>
              <a:rPr lang="en-US" dirty="0" smtClean="0"/>
              <a:t/>
            </a:r>
            <a:br>
              <a:rPr lang="en-US" dirty="0" smtClean="0"/>
            </a:br>
            <a:r>
              <a:rPr lang="en-US" dirty="0" smtClean="0">
                <a:solidFill>
                  <a:srgbClr val="C00000"/>
                </a:solidFill>
              </a:rPr>
              <a:t>2.SPI</a:t>
            </a:r>
            <a:r>
              <a:rPr lang="en-US" dirty="0"/>
              <a:t/>
            </a:r>
            <a:br>
              <a:rPr lang="en-US" dirty="0"/>
            </a:br>
            <a:r>
              <a:rPr lang="en-US" dirty="0"/>
              <a:t/>
            </a:r>
            <a:br>
              <a:rPr lang="en-US" dirty="0"/>
            </a:br>
            <a:r>
              <a:rPr lang="en-US" dirty="0" smtClean="0">
                <a:solidFill>
                  <a:srgbClr val="C00000"/>
                </a:solidFill>
              </a:rPr>
              <a:t>3.I^2C</a:t>
            </a:r>
            <a:endParaRPr lang="ar-EG" dirty="0">
              <a:solidFill>
                <a:srgbClr val="C00000"/>
              </a:solidFill>
            </a:endParaRPr>
          </a:p>
        </p:txBody>
      </p:sp>
    </p:spTree>
    <p:extLst>
      <p:ext uri="{BB962C8B-B14F-4D97-AF65-F5344CB8AC3E}">
        <p14:creationId xmlns:p14="http://schemas.microsoft.com/office/powerpoint/2010/main" val="1784882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1461</TotalTime>
  <Words>580</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PowerPoint Presentation</vt:lpstr>
      <vt:lpstr>ARDUINO Communication Protocols</vt:lpstr>
      <vt:lpstr> Communication Protocols</vt:lpstr>
      <vt:lpstr>Communication Protocols</vt:lpstr>
      <vt:lpstr>Parallel Communication</vt:lpstr>
      <vt:lpstr>PowerPoint Presentation</vt:lpstr>
      <vt:lpstr>Serial Communication</vt:lpstr>
      <vt:lpstr>PowerPoint Presentation</vt:lpstr>
      <vt:lpstr>-Functions we use in UART  --Serial.begain(transmission speed)  --Serial.print(‘text’)  --Serial.println(‘text’)   2.SPI  3.I^2C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Windows User</dc:creator>
  <cp:lastModifiedBy>Windows User</cp:lastModifiedBy>
  <cp:revision>20</cp:revision>
  <dcterms:created xsi:type="dcterms:W3CDTF">2017-07-12T14:09:05Z</dcterms:created>
  <dcterms:modified xsi:type="dcterms:W3CDTF">2017-07-13T14:30:13Z</dcterms:modified>
</cp:coreProperties>
</file>