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9" r:id="rId3"/>
    <p:sldId id="349" r:id="rId4"/>
    <p:sldId id="351" r:id="rId5"/>
    <p:sldId id="352" r:id="rId6"/>
    <p:sldId id="353" r:id="rId7"/>
    <p:sldId id="354" r:id="rId8"/>
    <p:sldId id="355" r:id="rId9"/>
    <p:sldId id="319" r:id="rId10"/>
    <p:sldId id="350" r:id="rId11"/>
    <p:sldId id="356" r:id="rId12"/>
    <p:sldId id="357" r:id="rId13"/>
    <p:sldId id="358" r:id="rId14"/>
    <p:sldId id="359" r:id="rId15"/>
    <p:sldId id="347" r:id="rId16"/>
  </p:sldIdLst>
  <p:sldSz cx="9144000" cy="5143500" type="screen16x9"/>
  <p:notesSz cx="6858000" cy="9144000"/>
  <p:embeddedFontLst>
    <p:embeddedFont>
      <p:font typeface="High Tower Text" panose="02040502050506030303" pitchFamily="18" charset="0"/>
      <p:regular r:id="rId18"/>
      <p:italic r:id="rId19"/>
    </p:embeddedFont>
    <p:embeddedFont>
      <p:font typeface="IBM Plex Mono" panose="020B0509050203000203" pitchFamily="49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726D0A-1861-4537-BB46-453C8D568551}">
  <a:tblStyle styleId="{BD726D0A-1861-4537-BB46-453C8D5685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57" autoAdjust="0"/>
  </p:normalViewPr>
  <p:slideViewPr>
    <p:cSldViewPr snapToGrid="0">
      <p:cViewPr varScale="1">
        <p:scale>
          <a:sx n="97" d="100"/>
          <a:sy n="97" d="100"/>
        </p:scale>
        <p:origin x="6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ID" dirty="0" err="1"/>
              <a:t>Abstraksi</a:t>
            </a:r>
            <a:r>
              <a:rPr lang="en-ID" dirty="0"/>
              <a:t> (abstraction) </a:t>
            </a:r>
            <a:r>
              <a:rPr lang="en-ID" dirty="0" err="1"/>
              <a:t>adalah</a:t>
            </a:r>
            <a:r>
              <a:rPr lang="en-ID" dirty="0"/>
              <a:t> keyword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class.</a:t>
            </a:r>
          </a:p>
          <a:p>
            <a:r>
              <a:rPr lang="en-ID" dirty="0"/>
              <a:t>class abstract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base class (class </a:t>
            </a:r>
            <a:r>
              <a:rPr lang="en-ID" dirty="0" err="1"/>
              <a:t>dasar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class </a:t>
            </a:r>
            <a:r>
              <a:rPr lang="en-ID" dirty="0" err="1"/>
              <a:t>turunan-nya</a:t>
            </a:r>
            <a:r>
              <a:rPr lang="en-ID" dirty="0"/>
              <a:t> yang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di-</a:t>
            </a:r>
            <a:r>
              <a:rPr lang="en-ID" dirty="0" err="1"/>
              <a:t>instansiasi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7368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>
          <a:extLst>
            <a:ext uri="{FF2B5EF4-FFF2-40B4-BE49-F238E27FC236}">
              <a16:creationId xmlns:a16="http://schemas.microsoft.com/office/drawing/2014/main" id="{2418016D-4258-3477-3899-A8DDDEDA7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7EF12329-4ED8-C5DE-89C7-7AF911E742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>
            <a:extLst>
              <a:ext uri="{FF2B5EF4-FFF2-40B4-BE49-F238E27FC236}">
                <a16:creationId xmlns:a16="http://schemas.microsoft.com/office/drawing/2014/main" id="{E38BE0C7-3DAC-7878-7D55-4AA58522A0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68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76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Berbasi Object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2"/>
                </a:solidFill>
              </a:rPr>
              <a:t>Interfaces dan Abstract Class</a:t>
            </a: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BE88-43FB-1DB8-646C-D19C956D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8DE4F-57BE-6FA3-1595-0A982C255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3117139"/>
          </a:xfrm>
        </p:spPr>
        <p:txBody>
          <a:bodyPr/>
          <a:lstStyle/>
          <a:p>
            <a:pPr marL="139700" indent="0" algn="ctr">
              <a:lnSpc>
                <a:spcPct val="200000"/>
              </a:lnSpc>
              <a:buNone/>
            </a:pPr>
            <a:r>
              <a:rPr lang="en-ID" sz="2000" dirty="0"/>
              <a:t>Interface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b="1" dirty="0" err="1"/>
              <a:t>kontrak</a:t>
            </a:r>
            <a:r>
              <a:rPr lang="en-ID" sz="2000" dirty="0"/>
              <a:t> yang </a:t>
            </a:r>
            <a:r>
              <a:rPr lang="en-ID" sz="2000" dirty="0" err="1"/>
              <a:t>menentukan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yang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diimplementasikan</a:t>
            </a:r>
            <a:r>
              <a:rPr lang="en-ID" sz="2000" dirty="0"/>
              <a:t> oleh </a:t>
            </a:r>
            <a:r>
              <a:rPr lang="en-ID" sz="2000" dirty="0" err="1"/>
              <a:t>kelas</a:t>
            </a:r>
            <a:r>
              <a:rPr lang="en-ID" sz="2000" dirty="0"/>
              <a:t> yang </a:t>
            </a:r>
            <a:r>
              <a:rPr lang="en-ID" sz="2000" dirty="0" err="1"/>
              <a:t>menggunakannya</a:t>
            </a:r>
            <a:r>
              <a:rPr lang="en-ID" sz="2000" dirty="0"/>
              <a:t>.</a:t>
            </a:r>
          </a:p>
          <a:p>
            <a:pPr marL="13970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887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C3D-DD05-0F84-16BB-5CA29D88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Karakteristik</a:t>
            </a:r>
            <a:r>
              <a:rPr lang="en-ID" dirty="0"/>
              <a:t>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07C74-7868-636C-A8B6-43EF473A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33457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sz="1800" dirty="0" err="1"/>
              <a:t>Semua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interface </a:t>
            </a:r>
            <a:r>
              <a:rPr lang="en-ID" sz="1800" dirty="0" err="1"/>
              <a:t>bersifat</a:t>
            </a:r>
            <a:r>
              <a:rPr lang="en-ID" sz="1800" dirty="0"/>
              <a:t> </a:t>
            </a:r>
            <a:r>
              <a:rPr lang="en-ID" sz="1800" dirty="0" err="1"/>
              <a:t>abstrak</a:t>
            </a:r>
            <a:r>
              <a:rPr lang="en-ID" sz="1800" dirty="0"/>
              <a:t> </a:t>
            </a:r>
            <a:r>
              <a:rPr lang="en-ID" sz="1800" dirty="0" err="1"/>
              <a:t>secara</a:t>
            </a:r>
            <a:r>
              <a:rPr lang="en-ID" sz="1800" dirty="0"/>
              <a:t> default.</a:t>
            </a:r>
          </a:p>
          <a:p>
            <a:pPr>
              <a:lnSpc>
                <a:spcPct val="150000"/>
              </a:lnSpc>
            </a:pPr>
            <a:r>
              <a:rPr lang="en-ID" sz="1800" dirty="0"/>
              <a:t>Tidak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variabel</a:t>
            </a:r>
            <a:r>
              <a:rPr lang="en-ID" sz="1800" dirty="0"/>
              <a:t> instance, </a:t>
            </a:r>
            <a:r>
              <a:rPr lang="en-ID" sz="1800" dirty="0" err="1"/>
              <a:t>hanya</a:t>
            </a:r>
            <a:r>
              <a:rPr lang="en-ID" sz="1800" dirty="0"/>
              <a:t> </a:t>
            </a:r>
            <a:r>
              <a:rPr lang="en-ID" sz="1800" dirty="0" err="1"/>
              <a:t>konstanta</a:t>
            </a:r>
            <a:r>
              <a:rPr lang="en-ID" sz="1800" dirty="0"/>
              <a:t> (static final).</a:t>
            </a:r>
          </a:p>
          <a:p>
            <a:pPr>
              <a:lnSpc>
                <a:spcPct val="150000"/>
              </a:lnSpc>
            </a:pPr>
            <a:r>
              <a:rPr lang="en-ID" sz="1800" dirty="0"/>
              <a:t>Dapat </a:t>
            </a:r>
            <a:r>
              <a:rPr lang="en-ID" sz="1800" dirty="0" err="1"/>
              <a:t>diimplementasikan</a:t>
            </a:r>
            <a:r>
              <a:rPr lang="en-ID" sz="1800" dirty="0"/>
              <a:t> oleh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kelas</a:t>
            </a:r>
            <a:r>
              <a:rPr lang="en-ID" sz="1800" dirty="0"/>
              <a:t> (multiple inheritance).</a:t>
            </a:r>
          </a:p>
          <a:p>
            <a:pPr>
              <a:lnSpc>
                <a:spcPct val="150000"/>
              </a:lnSpc>
            </a:pP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menstandarkan</a:t>
            </a:r>
            <a:r>
              <a:rPr lang="en-ID" sz="1800" dirty="0"/>
              <a:t> </a:t>
            </a:r>
            <a:r>
              <a:rPr lang="en-ID" sz="1800" dirty="0" err="1"/>
              <a:t>perilaku</a:t>
            </a:r>
            <a:r>
              <a:rPr lang="en-ID" sz="1800" dirty="0"/>
              <a:t> di </a:t>
            </a:r>
            <a:r>
              <a:rPr lang="en-ID" sz="1800" dirty="0" err="1"/>
              <a:t>berbagai</a:t>
            </a:r>
            <a:r>
              <a:rPr lang="en-ID" sz="1800" dirty="0"/>
              <a:t> </a:t>
            </a:r>
            <a:r>
              <a:rPr lang="en-ID" sz="1800" dirty="0" err="1"/>
              <a:t>kelas</a:t>
            </a:r>
            <a:r>
              <a:rPr lang="en-ID" sz="1800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7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227B-3148-5577-AABE-CF514D5C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31" y="295253"/>
            <a:ext cx="7704000" cy="572700"/>
          </a:xfrm>
        </p:spPr>
        <p:txBody>
          <a:bodyPr/>
          <a:lstStyle/>
          <a:p>
            <a:r>
              <a:rPr lang="en-ID" dirty="0" err="1"/>
              <a:t>Contoh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488F7-0615-2EBF-6BBF-08C3B27D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766" y="375953"/>
            <a:ext cx="6970903" cy="4472294"/>
          </a:xfrm>
        </p:spPr>
        <p:txBody>
          <a:bodyPr/>
          <a:lstStyle/>
          <a:p>
            <a:pPr marL="139700" indent="0">
              <a:buNone/>
            </a:pPr>
            <a:r>
              <a:rPr lang="en-ID" dirty="0"/>
              <a:t>interface </a:t>
            </a:r>
            <a:r>
              <a:rPr lang="en-ID" dirty="0" err="1"/>
              <a:t>Kendaraan</a:t>
            </a:r>
            <a:r>
              <a:rPr lang="en-ID" dirty="0"/>
              <a:t> {    </a:t>
            </a:r>
          </a:p>
          <a:p>
            <a:pPr marL="139700" indent="0">
              <a:buNone/>
            </a:pPr>
            <a:r>
              <a:rPr lang="en-ID" dirty="0"/>
              <a:t>	void </a:t>
            </a:r>
            <a:r>
              <a:rPr lang="en-ID" dirty="0" err="1"/>
              <a:t>bergerak</a:t>
            </a:r>
            <a:r>
              <a:rPr lang="en-ID" dirty="0"/>
              <a:t>(); // Metode </a:t>
            </a:r>
            <a:r>
              <a:rPr lang="en-ID" dirty="0" err="1"/>
              <a:t>abstrak</a:t>
            </a:r>
            <a:endParaRPr lang="en-ID" dirty="0"/>
          </a:p>
          <a:p>
            <a:pPr marL="139700" indent="0">
              <a:buNone/>
            </a:pPr>
            <a:r>
              <a:rPr lang="en-ID" dirty="0"/>
              <a:t>}</a:t>
            </a:r>
          </a:p>
          <a:p>
            <a:pPr marL="139700" indent="0">
              <a:buNone/>
            </a:pPr>
            <a:endParaRPr lang="en-ID" dirty="0"/>
          </a:p>
          <a:p>
            <a:pPr marL="139700" indent="0">
              <a:buNone/>
            </a:pPr>
            <a:r>
              <a:rPr lang="en-ID" dirty="0"/>
              <a:t>class Mobil implements </a:t>
            </a:r>
            <a:r>
              <a:rPr lang="en-ID" dirty="0" err="1"/>
              <a:t>Kendaraan</a:t>
            </a:r>
            <a:r>
              <a:rPr lang="en-ID" dirty="0"/>
              <a:t> {   </a:t>
            </a:r>
          </a:p>
          <a:p>
            <a:pPr marL="139700" indent="0">
              <a:buNone/>
            </a:pPr>
            <a:r>
              <a:rPr lang="en-ID" dirty="0"/>
              <a:t>	 public void </a:t>
            </a:r>
            <a:r>
              <a:rPr lang="en-ID" dirty="0" err="1"/>
              <a:t>bergerak</a:t>
            </a:r>
            <a:r>
              <a:rPr lang="en-ID" dirty="0"/>
              <a:t>() {        </a:t>
            </a:r>
          </a:p>
          <a:p>
            <a:pPr marL="139700" indent="0">
              <a:buNone/>
            </a:pPr>
            <a:r>
              <a:rPr lang="en-ID" dirty="0"/>
              <a:t>		</a:t>
            </a:r>
            <a:r>
              <a:rPr lang="en-ID" dirty="0" err="1"/>
              <a:t>System.out.println</a:t>
            </a:r>
            <a:r>
              <a:rPr lang="en-ID" dirty="0"/>
              <a:t>("Mobil </a:t>
            </a:r>
            <a:r>
              <a:rPr lang="en-ID" dirty="0" err="1"/>
              <a:t>berjalan</a:t>
            </a:r>
            <a:r>
              <a:rPr lang="en-ID" dirty="0"/>
              <a:t> di </a:t>
            </a:r>
            <a:r>
              <a:rPr lang="en-ID" dirty="0" err="1"/>
              <a:t>jalan</a:t>
            </a:r>
            <a:r>
              <a:rPr lang="en-ID" dirty="0"/>
              <a:t> </a:t>
            </a:r>
            <a:r>
              <a:rPr lang="en-ID" dirty="0" err="1"/>
              <a:t>raya</a:t>
            </a:r>
            <a:r>
              <a:rPr lang="en-ID" dirty="0"/>
              <a:t>.");    		}</a:t>
            </a:r>
          </a:p>
          <a:p>
            <a:pPr marL="139700" indent="0">
              <a:buNone/>
            </a:pPr>
            <a:r>
              <a:rPr lang="en-ID" dirty="0"/>
              <a:t>}</a:t>
            </a:r>
          </a:p>
          <a:p>
            <a:pPr marL="139700" indent="0">
              <a:buNone/>
            </a:pPr>
            <a:endParaRPr lang="en-ID" dirty="0"/>
          </a:p>
          <a:p>
            <a:pPr marL="139700" indent="0">
              <a:buNone/>
            </a:pPr>
            <a:r>
              <a:rPr lang="en-ID" dirty="0"/>
              <a:t>class Kapal implements </a:t>
            </a:r>
            <a:r>
              <a:rPr lang="en-ID" dirty="0" err="1"/>
              <a:t>Kendaraan</a:t>
            </a:r>
            <a:r>
              <a:rPr lang="en-ID" dirty="0"/>
              <a:t> {    </a:t>
            </a:r>
          </a:p>
          <a:p>
            <a:pPr marL="139700" indent="0">
              <a:buNone/>
            </a:pPr>
            <a:r>
              <a:rPr lang="en-ID" dirty="0"/>
              <a:t>	public void </a:t>
            </a:r>
            <a:r>
              <a:rPr lang="en-ID" dirty="0" err="1"/>
              <a:t>bergerak</a:t>
            </a:r>
            <a:r>
              <a:rPr lang="en-ID" dirty="0"/>
              <a:t>() {        </a:t>
            </a:r>
          </a:p>
          <a:p>
            <a:pPr marL="139700" indent="0">
              <a:buNone/>
            </a:pPr>
            <a:r>
              <a:rPr lang="en-ID" dirty="0"/>
              <a:t>		</a:t>
            </a:r>
            <a:r>
              <a:rPr lang="en-ID" dirty="0" err="1"/>
              <a:t>System.out.println</a:t>
            </a:r>
            <a:r>
              <a:rPr lang="en-ID" dirty="0"/>
              <a:t>("Kapal </a:t>
            </a:r>
            <a:r>
              <a:rPr lang="en-ID" dirty="0" err="1"/>
              <a:t>berlayar</a:t>
            </a:r>
            <a:r>
              <a:rPr lang="en-ID" dirty="0"/>
              <a:t> di </a:t>
            </a:r>
            <a:r>
              <a:rPr lang="en-ID" dirty="0" err="1"/>
              <a:t>laut</a:t>
            </a:r>
            <a:r>
              <a:rPr lang="en-ID" dirty="0"/>
              <a:t>.");    </a:t>
            </a:r>
          </a:p>
          <a:p>
            <a:pPr marL="139700" indent="0">
              <a:buNone/>
            </a:pPr>
            <a:r>
              <a:rPr lang="en-ID" dirty="0"/>
              <a:t>	}</a:t>
            </a:r>
          </a:p>
          <a:p>
            <a:pPr marL="139700" indent="0">
              <a:buNone/>
            </a:pPr>
            <a:r>
              <a:rPr lang="en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840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CF80-7663-A151-9331-7E63E418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7157"/>
            <a:ext cx="7704000" cy="572700"/>
          </a:xfrm>
        </p:spPr>
        <p:txBody>
          <a:bodyPr/>
          <a:lstStyle/>
          <a:p>
            <a:r>
              <a:rPr lang="en-US" dirty="0" err="1"/>
              <a:t>Perbedaan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1C9A0-A4B9-5700-690E-9EF0C0CB7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F2FD3-0CEF-EE64-845C-94C7873955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951" y="838269"/>
            <a:ext cx="804022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6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4FCD-E5CE-7922-D969-FD47644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0032A-2D94-20F2-3BC0-77CDA8C56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97524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D" sz="1800" dirty="0" err="1"/>
              <a:t>Gunakan</a:t>
            </a:r>
            <a:r>
              <a:rPr lang="en-ID" sz="1800" dirty="0"/>
              <a:t> Abstract Class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ingin</a:t>
            </a:r>
            <a:r>
              <a:rPr lang="en-ID" sz="1800" dirty="0"/>
              <a:t> </a:t>
            </a:r>
            <a:r>
              <a:rPr lang="en-ID" sz="1800" dirty="0" err="1"/>
              <a:t>membuat</a:t>
            </a:r>
            <a:r>
              <a:rPr lang="en-ID" sz="1800" dirty="0"/>
              <a:t> </a:t>
            </a:r>
            <a:r>
              <a:rPr lang="en-ID" sz="1800" dirty="0" err="1"/>
              <a:t>kerangka</a:t>
            </a:r>
            <a:r>
              <a:rPr lang="en-ID" sz="1800" dirty="0"/>
              <a:t> </a:t>
            </a:r>
            <a:r>
              <a:rPr lang="en-ID" sz="1800" dirty="0" err="1"/>
              <a:t>dasar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yang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langsung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.</a:t>
            </a:r>
          </a:p>
          <a:p>
            <a:pPr>
              <a:lnSpc>
                <a:spcPct val="200000"/>
              </a:lnSpc>
            </a:pPr>
            <a:r>
              <a:rPr lang="en-ID" sz="1800" dirty="0" err="1"/>
              <a:t>Gunakan</a:t>
            </a:r>
            <a:r>
              <a:rPr lang="en-ID" sz="1800" dirty="0"/>
              <a:t> Interface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ingin</a:t>
            </a:r>
            <a:r>
              <a:rPr lang="en-ID" sz="1800" dirty="0"/>
              <a:t> </a:t>
            </a:r>
            <a:r>
              <a:rPr lang="en-ID" sz="1800" dirty="0" err="1"/>
              <a:t>membuat</a:t>
            </a:r>
            <a:r>
              <a:rPr lang="en-ID" sz="1800" dirty="0"/>
              <a:t> </a:t>
            </a:r>
            <a:r>
              <a:rPr lang="en-ID" sz="1800" dirty="0" err="1"/>
              <a:t>kontrak</a:t>
            </a:r>
            <a:r>
              <a:rPr lang="en-ID" sz="1800" dirty="0"/>
              <a:t> yang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diikuti</a:t>
            </a:r>
            <a:r>
              <a:rPr lang="en-ID" sz="1800" dirty="0"/>
              <a:t> oleh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kelas</a:t>
            </a:r>
            <a:r>
              <a:rPr lang="en-ID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6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301CF-B84A-CC34-BBC4-61122082B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0AAA-C79C-6F73-EAD3-70A12286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587" y="1509326"/>
            <a:ext cx="2592826" cy="1188903"/>
          </a:xfrm>
        </p:spPr>
        <p:txBody>
          <a:bodyPr/>
          <a:lstStyle/>
          <a:p>
            <a:r>
              <a:rPr lang="en-US" sz="5400" dirty="0">
                <a:latin typeface="High Tower Text" panose="02040502050506030303" pitchFamily="18" charset="0"/>
              </a:rPr>
              <a:t>Q  / A</a:t>
            </a:r>
            <a:endParaRPr lang="en-ID" sz="5400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5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707674"/>
            <a:ext cx="8068266" cy="11279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Abstract Class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89855" y="2610689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BB84-B8E4-C255-8C86-67E71078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6FCFE-99D8-1300-F387-A9B174CA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07565"/>
            <a:ext cx="7704000" cy="2068732"/>
          </a:xfrm>
        </p:spPr>
        <p:txBody>
          <a:bodyPr/>
          <a:lstStyle/>
          <a:p>
            <a:pPr marL="139700" indent="0" algn="ctr">
              <a:lnSpc>
                <a:spcPct val="150000"/>
              </a:lnSpc>
              <a:buNone/>
            </a:pPr>
            <a:r>
              <a:rPr lang="en-ID" sz="2000" dirty="0"/>
              <a:t>Abstract class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 yang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diinstansiasi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langsung</a:t>
            </a:r>
            <a:r>
              <a:rPr lang="en-ID" sz="2000" dirty="0"/>
              <a:t> dan </a:t>
            </a:r>
            <a:r>
              <a:rPr lang="en-ID" sz="2000" dirty="0" err="1"/>
              <a:t>biasanya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b="1" dirty="0" err="1"/>
              <a:t>kerangka</a:t>
            </a:r>
            <a:r>
              <a:rPr lang="en-ID" sz="2000" b="1" dirty="0"/>
              <a:t> </a:t>
            </a:r>
            <a:r>
              <a:rPr lang="en-ID" sz="2000" b="1" dirty="0" err="1"/>
              <a:t>dasar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 lain.</a:t>
            </a:r>
          </a:p>
          <a:p>
            <a:pPr marL="13970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9655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D79D-D28D-7ECE-900B-D371653C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85DE8-3703-6449-1114-FC1CB663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30383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D" dirty="0"/>
              <a:t>Class yang </a:t>
            </a:r>
            <a:r>
              <a:rPr lang="en-ID" dirty="0" err="1"/>
              <a:t>diberikan</a:t>
            </a:r>
            <a:r>
              <a:rPr lang="en-ID" dirty="0"/>
              <a:t> keyword abstract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dirty="0" err="1"/>
              <a:t>abstrak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di-</a:t>
            </a:r>
            <a:r>
              <a:rPr lang="en-ID" dirty="0" err="1"/>
              <a:t>instansiasi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</a:p>
          <a:p>
            <a:pPr>
              <a:lnSpc>
                <a:spcPct val="200000"/>
              </a:lnSpc>
            </a:pPr>
            <a:r>
              <a:rPr lang="en-ID" dirty="0"/>
              <a:t>Method abstract </a:t>
            </a:r>
            <a:r>
              <a:rPr lang="en-ID" dirty="0" err="1"/>
              <a:t>adalah</a:t>
            </a:r>
            <a:r>
              <a:rPr lang="en-ID" dirty="0"/>
              <a:t> method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aksi</a:t>
            </a:r>
            <a:r>
              <a:rPr lang="en-ID" dirty="0"/>
              <a:t>.</a:t>
            </a:r>
          </a:p>
          <a:p>
            <a:pPr>
              <a:lnSpc>
                <a:spcPct val="200000"/>
              </a:lnSpc>
            </a:pPr>
            <a:r>
              <a:rPr lang="en-ID" dirty="0"/>
              <a:t>Method abstract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dioverride</a:t>
            </a:r>
            <a:r>
              <a:rPr lang="en-ID" dirty="0"/>
              <a:t> oleh method di class </a:t>
            </a:r>
            <a:r>
              <a:rPr lang="en-ID" dirty="0" err="1"/>
              <a:t>turunan-nya</a:t>
            </a:r>
            <a:r>
              <a:rPr lang="en-ID" dirty="0"/>
              <a:t>.</a:t>
            </a:r>
          </a:p>
          <a:p>
            <a:pPr>
              <a:lnSpc>
                <a:spcPct val="200000"/>
              </a:lnSpc>
            </a:pPr>
            <a:r>
              <a:rPr lang="en-ID" dirty="0" err="1"/>
              <a:t>Abstraksi</a:t>
            </a:r>
            <a:r>
              <a:rPr lang="en-ID" dirty="0"/>
              <a:t> sangat </a:t>
            </a:r>
            <a:r>
              <a:rPr lang="en-ID" dirty="0" err="1"/>
              <a:t>erat</a:t>
            </a:r>
            <a:r>
              <a:rPr lang="en-ID" dirty="0"/>
              <a:t> </a:t>
            </a:r>
            <a:r>
              <a:rPr lang="en-ID" dirty="0" err="1"/>
              <a:t>kaitannya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inheritance.</a:t>
            </a:r>
          </a:p>
        </p:txBody>
      </p:sp>
    </p:spTree>
    <p:extLst>
      <p:ext uri="{BB962C8B-B14F-4D97-AF65-F5344CB8AC3E}">
        <p14:creationId xmlns:p14="http://schemas.microsoft.com/office/powerpoint/2010/main" val="268481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F71B-203F-96EF-F89E-7DFFECA5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Karakteristik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6A327-4D03-9D57-5EAD-A761CDF23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1"/>
            <a:ext cx="7704000" cy="20293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dirty="0"/>
              <a:t>Dapat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abstrak</a:t>
            </a:r>
            <a:r>
              <a:rPr lang="en-ID" dirty="0"/>
              <a:t> (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) dan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konkret</a:t>
            </a:r>
            <a:r>
              <a:rPr lang="en-ID" dirty="0"/>
              <a:t> (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).</a:t>
            </a:r>
          </a:p>
          <a:p>
            <a:pPr>
              <a:lnSpc>
                <a:spcPct val="150000"/>
              </a:lnSpc>
            </a:pPr>
            <a:r>
              <a:rPr lang="en-ID" dirty="0"/>
              <a:t>Dapat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instance dan </a:t>
            </a:r>
            <a:r>
              <a:rPr lang="en-ID" dirty="0" err="1"/>
              <a:t>konstruktor</a:t>
            </a:r>
            <a:r>
              <a:rPr lang="en-ID" dirty="0"/>
              <a:t>.</a:t>
            </a:r>
          </a:p>
          <a:p>
            <a:pPr>
              <a:lnSpc>
                <a:spcPct val="150000"/>
              </a:lnSpc>
            </a:pP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subclass.</a:t>
            </a:r>
          </a:p>
          <a:p>
            <a:pPr>
              <a:lnSpc>
                <a:spcPct val="150000"/>
              </a:lnSpc>
            </a:pPr>
            <a:r>
              <a:rPr lang="en-ID" dirty="0"/>
              <a:t>Hanya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diwarisi</a:t>
            </a:r>
            <a:r>
              <a:rPr lang="en-ID" dirty="0"/>
              <a:t> oleh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(single inheritance).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775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1A83-BF7B-CEAB-7C5B-0865EB36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Kenapa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Abstract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97B55-4F5B-89E8-96C0-45A7287CA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1"/>
            <a:ext cx="7704000" cy="347974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program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muka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.</a:t>
            </a:r>
          </a:p>
          <a:p>
            <a:pPr>
              <a:lnSpc>
                <a:spcPct val="200000"/>
              </a:lnSpc>
            </a:pP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di </a:t>
            </a:r>
            <a:r>
              <a:rPr lang="en-ID" dirty="0" err="1"/>
              <a:t>ubah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individual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error pada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pPr>
              <a:lnSpc>
                <a:spcPct val="200000"/>
              </a:lnSpc>
            </a:pPr>
            <a:r>
              <a:rPr lang="en-ID" dirty="0" err="1"/>
              <a:t>Menghindarkan</a:t>
            </a:r>
            <a:r>
              <a:rPr lang="en-ID" dirty="0"/>
              <a:t> </a:t>
            </a:r>
            <a:r>
              <a:rPr lang="en-ID" dirty="0" err="1"/>
              <a:t>terjadinya</a:t>
            </a:r>
            <a:r>
              <a:rPr lang="en-ID" dirty="0"/>
              <a:t> </a:t>
            </a:r>
            <a:r>
              <a:rPr lang="en-ID" dirty="0" err="1"/>
              <a:t>duplikasi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.</a:t>
            </a:r>
          </a:p>
          <a:p>
            <a:pPr>
              <a:lnSpc>
                <a:spcPct val="200000"/>
              </a:lnSpc>
            </a:pPr>
            <a:r>
              <a:rPr lang="en-ID" dirty="0" err="1"/>
              <a:t>Menjadikan</a:t>
            </a:r>
            <a:r>
              <a:rPr lang="en-ID" dirty="0"/>
              <a:t> subclass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penyempitan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superclass.</a:t>
            </a:r>
          </a:p>
        </p:txBody>
      </p:sp>
    </p:spTree>
    <p:extLst>
      <p:ext uri="{BB962C8B-B14F-4D97-AF65-F5344CB8AC3E}">
        <p14:creationId xmlns:p14="http://schemas.microsoft.com/office/powerpoint/2010/main" val="273461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96E9-127E-9ACA-3812-0E8A58A0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72" y="153363"/>
            <a:ext cx="7704000" cy="572700"/>
          </a:xfrm>
        </p:spPr>
        <p:txBody>
          <a:bodyPr/>
          <a:lstStyle/>
          <a:p>
            <a:r>
              <a:rPr lang="en-US" dirty="0" err="1"/>
              <a:t>Analogi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D8389-F702-D2EE-34DF-7757005FCC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525" y="893292"/>
            <a:ext cx="7105772" cy="409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9D62-279E-160E-8DA7-1E88B1B1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8" y="98183"/>
            <a:ext cx="7704000" cy="572700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F0E8-CA4D-D896-D432-847516BD0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4986" y="98183"/>
            <a:ext cx="7704000" cy="4947134"/>
          </a:xfrm>
        </p:spPr>
        <p:txBody>
          <a:bodyPr/>
          <a:lstStyle/>
          <a:p>
            <a:pPr marL="139700" indent="0">
              <a:buNone/>
            </a:pPr>
            <a:r>
              <a:rPr lang="en-ID" dirty="0"/>
              <a:t>abstract class Hewan {    </a:t>
            </a:r>
          </a:p>
          <a:p>
            <a:pPr marL="139700" indent="0">
              <a:buNone/>
            </a:pPr>
            <a:r>
              <a:rPr lang="en-ID" dirty="0"/>
              <a:t>	String nama;    </a:t>
            </a:r>
          </a:p>
          <a:p>
            <a:pPr marL="139700" indent="0">
              <a:buNone/>
            </a:pPr>
            <a:r>
              <a:rPr lang="en-ID" dirty="0"/>
              <a:t>	Hewan(String nama) {        </a:t>
            </a:r>
          </a:p>
          <a:p>
            <a:pPr marL="139700" indent="0">
              <a:buNone/>
            </a:pPr>
            <a:r>
              <a:rPr lang="en-ID" dirty="0"/>
              <a:t>		</a:t>
            </a:r>
            <a:r>
              <a:rPr lang="en-ID" dirty="0" err="1"/>
              <a:t>this.nama</a:t>
            </a:r>
            <a:r>
              <a:rPr lang="en-ID" dirty="0"/>
              <a:t> = nama;    </a:t>
            </a:r>
          </a:p>
          <a:p>
            <a:pPr marL="139700" indent="0">
              <a:buNone/>
            </a:pPr>
            <a:r>
              <a:rPr lang="en-ID" dirty="0"/>
              <a:t>	}    </a:t>
            </a:r>
          </a:p>
          <a:p>
            <a:pPr marL="139700" indent="0">
              <a:buNone/>
            </a:pPr>
            <a:r>
              <a:rPr lang="en-ID" dirty="0"/>
              <a:t>	abstract void </a:t>
            </a:r>
            <a:r>
              <a:rPr lang="en-ID" dirty="0" err="1"/>
              <a:t>bersuara</a:t>
            </a:r>
            <a:r>
              <a:rPr lang="en-ID" dirty="0"/>
              <a:t>(); // Metode </a:t>
            </a:r>
            <a:r>
              <a:rPr lang="en-ID" dirty="0" err="1"/>
              <a:t>abstrak</a:t>
            </a:r>
            <a:r>
              <a:rPr lang="en-ID" dirty="0"/>
              <a:t>    </a:t>
            </a:r>
          </a:p>
          <a:p>
            <a:pPr marL="139700" indent="0">
              <a:buNone/>
            </a:pPr>
            <a:r>
              <a:rPr lang="en-ID" dirty="0"/>
              <a:t>	</a:t>
            </a:r>
          </a:p>
          <a:p>
            <a:pPr marL="139700" indent="0">
              <a:buNone/>
            </a:pPr>
            <a:r>
              <a:rPr lang="en-ID" dirty="0"/>
              <a:t>	void info() {        </a:t>
            </a:r>
          </a:p>
          <a:p>
            <a:pPr marL="139700" indent="0">
              <a:buNone/>
            </a:pPr>
            <a:r>
              <a:rPr lang="en-ID" dirty="0"/>
              <a:t>		</a:t>
            </a:r>
            <a:r>
              <a:rPr lang="en-ID" dirty="0" err="1"/>
              <a:t>System.out.println</a:t>
            </a:r>
            <a:r>
              <a:rPr lang="en-ID" dirty="0"/>
              <a:t>("Hewan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bernama</a:t>
            </a:r>
            <a:r>
              <a:rPr lang="en-ID" dirty="0"/>
              <a:t> " + nama);    }</a:t>
            </a:r>
          </a:p>
          <a:p>
            <a:pPr marL="139700" indent="0">
              <a:buNone/>
            </a:pPr>
            <a:r>
              <a:rPr lang="en-ID" dirty="0"/>
              <a:t>}</a:t>
            </a:r>
          </a:p>
          <a:p>
            <a:pPr marL="139700" indent="0">
              <a:buNone/>
            </a:pPr>
            <a:r>
              <a:rPr lang="en-ID" dirty="0"/>
              <a:t>class </a:t>
            </a:r>
            <a:r>
              <a:rPr lang="en-ID" dirty="0" err="1"/>
              <a:t>Kucing</a:t>
            </a:r>
            <a:r>
              <a:rPr lang="en-ID" dirty="0"/>
              <a:t> extends Hewan {    </a:t>
            </a:r>
          </a:p>
          <a:p>
            <a:pPr marL="139700" indent="0">
              <a:buNone/>
            </a:pPr>
            <a:r>
              <a:rPr lang="en-ID" dirty="0"/>
              <a:t>	</a:t>
            </a:r>
            <a:r>
              <a:rPr lang="en-ID" dirty="0" err="1"/>
              <a:t>Kucing</a:t>
            </a:r>
            <a:r>
              <a:rPr lang="en-ID" dirty="0"/>
              <a:t>(String nama) {        </a:t>
            </a:r>
          </a:p>
          <a:p>
            <a:pPr marL="139700" indent="0">
              <a:buNone/>
            </a:pPr>
            <a:r>
              <a:rPr lang="en-ID" dirty="0"/>
              <a:t>		super(nama);    </a:t>
            </a:r>
          </a:p>
          <a:p>
            <a:pPr marL="139700" indent="0">
              <a:buNone/>
            </a:pPr>
            <a:r>
              <a:rPr lang="en-ID" dirty="0"/>
              <a:t>	}   </a:t>
            </a:r>
          </a:p>
          <a:p>
            <a:pPr marL="139700" indent="0">
              <a:buNone/>
            </a:pPr>
            <a:r>
              <a:rPr lang="en-ID" dirty="0"/>
              <a:t>	 </a:t>
            </a:r>
          </a:p>
          <a:p>
            <a:pPr marL="139700" indent="0">
              <a:buNone/>
            </a:pPr>
            <a:r>
              <a:rPr lang="en-ID" dirty="0"/>
              <a:t>	void </a:t>
            </a:r>
            <a:r>
              <a:rPr lang="en-ID" dirty="0" err="1"/>
              <a:t>bersuara</a:t>
            </a:r>
            <a:r>
              <a:rPr lang="en-ID" dirty="0"/>
              <a:t>() {        </a:t>
            </a:r>
          </a:p>
          <a:p>
            <a:pPr marL="139700" indent="0">
              <a:buNone/>
            </a:pPr>
            <a:r>
              <a:rPr lang="en-ID" dirty="0"/>
              <a:t>		</a:t>
            </a:r>
            <a:r>
              <a:rPr lang="en-ID" dirty="0" err="1"/>
              <a:t>System.out.println</a:t>
            </a:r>
            <a:r>
              <a:rPr lang="en-ID" dirty="0"/>
              <a:t>("</a:t>
            </a:r>
            <a:r>
              <a:rPr lang="en-ID" dirty="0" err="1"/>
              <a:t>Meong</a:t>
            </a:r>
            <a:r>
              <a:rPr lang="en-ID" dirty="0"/>
              <a:t>!");    </a:t>
            </a:r>
          </a:p>
          <a:p>
            <a:pPr marL="139700" indent="0">
              <a:buNone/>
            </a:pPr>
            <a:r>
              <a:rPr lang="en-ID" dirty="0"/>
              <a:t>	}</a:t>
            </a:r>
          </a:p>
          <a:p>
            <a:pPr marL="139700" indent="0">
              <a:buNone/>
            </a:pPr>
            <a:r>
              <a:rPr lang="en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91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>
          <a:extLst>
            <a:ext uri="{FF2B5EF4-FFF2-40B4-BE49-F238E27FC236}">
              <a16:creationId xmlns:a16="http://schemas.microsoft.com/office/drawing/2014/main" id="{B8CD7EF3-FF82-C767-BFB3-E48D278F7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BB0B9A32-AF13-8DFD-2229-8AF75D63152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486" name="Google Shape;1486;p38">
            <a:extLst>
              <a:ext uri="{FF2B5EF4-FFF2-40B4-BE49-F238E27FC236}">
                <a16:creationId xmlns:a16="http://schemas.microsoft.com/office/drawing/2014/main" id="{6C8CF7CA-552E-60C1-8594-1753D5F55C9D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>
              <a:extLst>
                <a:ext uri="{FF2B5EF4-FFF2-40B4-BE49-F238E27FC236}">
                  <a16:creationId xmlns:a16="http://schemas.microsoft.com/office/drawing/2014/main" id="{1CFC8CF0-DDF5-0681-6BC8-07F35C4C28F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>
              <a:extLst>
                <a:ext uri="{FF2B5EF4-FFF2-40B4-BE49-F238E27FC236}">
                  <a16:creationId xmlns:a16="http://schemas.microsoft.com/office/drawing/2014/main" id="{01671D61-E049-258D-A958-3E4B473EAD5B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BA838425-EE5B-3CFC-281B-B8FD3ED5BB44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A004C6CB-71AA-9D99-153E-2D88EB278940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>
                <a:extLst>
                  <a:ext uri="{FF2B5EF4-FFF2-40B4-BE49-F238E27FC236}">
                    <a16:creationId xmlns:a16="http://schemas.microsoft.com/office/drawing/2014/main" id="{227BF647-4C51-BC1C-7FDE-F989913FC11B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>
            <a:extLst>
              <a:ext uri="{FF2B5EF4-FFF2-40B4-BE49-F238E27FC236}">
                <a16:creationId xmlns:a16="http://schemas.microsoft.com/office/drawing/2014/main" id="{3772B971-0558-81F9-9E47-F4E011C45A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2110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Interface</a:t>
            </a:r>
            <a:endParaRPr dirty="0"/>
          </a:p>
        </p:txBody>
      </p:sp>
      <p:grpSp>
        <p:nvGrpSpPr>
          <p:cNvPr id="1493" name="Google Shape;1493;p38">
            <a:extLst>
              <a:ext uri="{FF2B5EF4-FFF2-40B4-BE49-F238E27FC236}">
                <a16:creationId xmlns:a16="http://schemas.microsoft.com/office/drawing/2014/main" id="{08701758-B433-200F-8BEA-4913DAACC5EF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7081FAF3-9359-EA24-04ED-31221BF2CC53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3EEB8E33-A47F-0B3B-4FCA-5FBD0638A3D4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C75CAF9F-F0DA-4B6F-EBDA-3996C02B95A9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3FCF7499-DD83-18FD-63D4-A42964300DC3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>
              <a:extLst>
                <a:ext uri="{FF2B5EF4-FFF2-40B4-BE49-F238E27FC236}">
                  <a16:creationId xmlns:a16="http://schemas.microsoft.com/office/drawing/2014/main" id="{70FBCA01-83FC-3084-EEBC-0AD41D99EADB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>
              <a:extLst>
                <a:ext uri="{FF2B5EF4-FFF2-40B4-BE49-F238E27FC236}">
                  <a16:creationId xmlns:a16="http://schemas.microsoft.com/office/drawing/2014/main" id="{0868B655-76EB-6E66-3D1D-62EEB4B76CC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>
              <a:extLst>
                <a:ext uri="{FF2B5EF4-FFF2-40B4-BE49-F238E27FC236}">
                  <a16:creationId xmlns:a16="http://schemas.microsoft.com/office/drawing/2014/main" id="{13114B06-76C0-D751-1700-D62AEDFBF872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47EAA4AE-3A37-05FB-6E6F-8919124256F5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E4C5FF43-4C64-B975-2757-0CBAA2318195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5C690602-5571-E19D-C411-1EAF111DD84E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576C800B-7C91-8C7A-290D-D5A8C56BD062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B1358644-E97F-A3F4-11E6-58ADC78B300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8C2BF76F-BC9D-B7FE-75BA-E5C700E87DA5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>
                <a:extLst>
                  <a:ext uri="{FF2B5EF4-FFF2-40B4-BE49-F238E27FC236}">
                    <a16:creationId xmlns:a16="http://schemas.microsoft.com/office/drawing/2014/main" id="{35924ABA-9EF8-3529-5BF7-06D6A477CF06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>
              <a:extLst>
                <a:ext uri="{FF2B5EF4-FFF2-40B4-BE49-F238E27FC236}">
                  <a16:creationId xmlns:a16="http://schemas.microsoft.com/office/drawing/2014/main" id="{AA3C3664-9A93-F03D-27D4-1698E9EA717E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9B1F05DD-DE34-F834-10B4-B5FBABC0DFAD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FC865DB2-9E83-4A7A-8A82-175F322CE6A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79443819-024B-26BB-50D2-85222FA9F1A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0447DBD5-B478-844E-A0C5-2B179E467576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CF99FFF7-3883-13CE-C9B1-843FE768EF91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0505F571-DE54-1AD3-5887-1F0D3FF25ED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>
                <a:extLst>
                  <a:ext uri="{FF2B5EF4-FFF2-40B4-BE49-F238E27FC236}">
                    <a16:creationId xmlns:a16="http://schemas.microsoft.com/office/drawing/2014/main" id="{B691D86A-ED4F-6673-E17B-1C101E2DF887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>
              <a:extLst>
                <a:ext uri="{FF2B5EF4-FFF2-40B4-BE49-F238E27FC236}">
                  <a16:creationId xmlns:a16="http://schemas.microsoft.com/office/drawing/2014/main" id="{899D3AC7-3BC9-E81A-2EE0-D4BFD3984BDD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B5D271DA-AE84-EE47-0E57-D86C7B19DEE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>
                <a:extLst>
                  <a:ext uri="{FF2B5EF4-FFF2-40B4-BE49-F238E27FC236}">
                    <a16:creationId xmlns:a16="http://schemas.microsoft.com/office/drawing/2014/main" id="{FAAA6ED6-1E0B-2348-FAB3-8F67F3D6F19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>
              <a:extLst>
                <a:ext uri="{FF2B5EF4-FFF2-40B4-BE49-F238E27FC236}">
                  <a16:creationId xmlns:a16="http://schemas.microsoft.com/office/drawing/2014/main" id="{E0558864-9148-C97A-CC01-E1AF7A0649AC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EDD7B6ED-E274-049F-892F-5B1CC948B15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>
                <a:extLst>
                  <a:ext uri="{FF2B5EF4-FFF2-40B4-BE49-F238E27FC236}">
                    <a16:creationId xmlns:a16="http://schemas.microsoft.com/office/drawing/2014/main" id="{9C4FDDD5-856E-C90E-DCB6-5FC7348FA69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>
              <a:extLst>
                <a:ext uri="{FF2B5EF4-FFF2-40B4-BE49-F238E27FC236}">
                  <a16:creationId xmlns:a16="http://schemas.microsoft.com/office/drawing/2014/main" id="{F0B0FBD5-B501-C9C4-71A1-9DD4AA2DEE77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>
            <a:extLst>
              <a:ext uri="{FF2B5EF4-FFF2-40B4-BE49-F238E27FC236}">
                <a16:creationId xmlns:a16="http://schemas.microsoft.com/office/drawing/2014/main" id="{1D60A131-FFC1-4070-2F25-746A03A6D394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>
              <a:extLst>
                <a:ext uri="{FF2B5EF4-FFF2-40B4-BE49-F238E27FC236}">
                  <a16:creationId xmlns:a16="http://schemas.microsoft.com/office/drawing/2014/main" id="{797FCCC3-C024-1F76-3E2B-9C8F166995C6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>
              <a:extLst>
                <a:ext uri="{FF2B5EF4-FFF2-40B4-BE49-F238E27FC236}">
                  <a16:creationId xmlns:a16="http://schemas.microsoft.com/office/drawing/2014/main" id="{6570319B-A1E7-88EC-3FBA-6BA850978C3B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>
              <a:extLst>
                <a:ext uri="{FF2B5EF4-FFF2-40B4-BE49-F238E27FC236}">
                  <a16:creationId xmlns:a16="http://schemas.microsoft.com/office/drawing/2014/main" id="{46FF5827-6B4E-CD43-7D76-38C1AC41619B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340054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460</Words>
  <Application>Microsoft Office PowerPoint</Application>
  <PresentationFormat>On-screen Show (16:9)</PresentationFormat>
  <Paragraphs>73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IBM Plex Mono</vt:lpstr>
      <vt:lpstr>Arial</vt:lpstr>
      <vt:lpstr>Roboto Condensed Light</vt:lpstr>
      <vt:lpstr>High Tower Text</vt:lpstr>
      <vt:lpstr>Poppins</vt:lpstr>
      <vt:lpstr>Introduction to Coding Workshop by Slidesgo</vt:lpstr>
      <vt:lpstr>Interfaces dan Abstract Class</vt:lpstr>
      <vt:lpstr>01</vt:lpstr>
      <vt:lpstr>Definisi</vt:lpstr>
      <vt:lpstr>Abstract Class</vt:lpstr>
      <vt:lpstr>Karakteristik</vt:lpstr>
      <vt:lpstr>Kenapa Perlu Abstract Class</vt:lpstr>
      <vt:lpstr>Analogi</vt:lpstr>
      <vt:lpstr>Contoh</vt:lpstr>
      <vt:lpstr>02</vt:lpstr>
      <vt:lpstr>Definisi</vt:lpstr>
      <vt:lpstr>Karakteristik Interface</vt:lpstr>
      <vt:lpstr>Contoh</vt:lpstr>
      <vt:lpstr>Perbedaan</vt:lpstr>
      <vt:lpstr>Kesimpulan</vt:lpstr>
      <vt:lpstr>Q  /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 r</cp:lastModifiedBy>
  <cp:revision>10</cp:revision>
  <dcterms:modified xsi:type="dcterms:W3CDTF">2025-05-19T14:08:39Z</dcterms:modified>
</cp:coreProperties>
</file>