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C923-07AC-42DA-8C53-1E58A5612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44DBC-6C21-4D21-AA7B-4BE33E439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A862B5-9700-4489-A2C0-151B106C9DC2}"/>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F143D628-2923-4A63-900A-F8FECC64E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B80D0-7217-48FD-A1B9-B3981E235D96}"/>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12181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536C-A31B-4E8F-8D92-DD989888F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7EAD7-7050-4EAB-BFC2-9897C753C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7B7AB-326F-4C47-B276-8E3052E5D97E}"/>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725484BE-3105-4A9B-9214-2490A9729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D8AD-96F3-4A91-B156-E247B02F6E77}"/>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6297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AF1CC-55F5-43D1-BDF2-6FEF24D2A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E4E88-78C5-4017-9EAA-DB7D76F36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B7596-189B-4EAD-9EAF-EC281B8D5E18}"/>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CB303093-4E62-4CAF-BBBF-BD7BF3F9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0074E-8DD1-4610-9C15-7D642326224B}"/>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76900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1D6A-4B34-4A45-A9A2-D2451CE01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06E37-85E2-4C38-A0DE-AB5D170A1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7D3BD-DB11-45B1-A8E7-CDDCEA76D85A}"/>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C55B9444-4FCD-4280-8C58-8A0A5378B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34502-F2FE-453D-835E-D4D3BC85F1BF}"/>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95362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350-6FC2-4C7E-8226-4CE780A22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F7EC5-CB8A-40D8-8D3F-15C2C11B4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A4F99-6748-4B57-9504-148E4E178768}"/>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A7A6F0EF-B2CA-466A-A912-368189EB6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85058-08E1-4377-94CE-BB949D7895A2}"/>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25196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44BF-11EA-4AE9-94CA-E6D1BEC8C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F8A04-829C-472F-B476-8935AA6679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A53B9A-039D-4508-AE50-4A693E9C5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53208-1544-4A98-9B1F-5C4C0066652D}"/>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18DC1432-8712-4C3A-B2B3-1027971B0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727FE-0360-4F63-8E6B-F2A7257B85D1}"/>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410363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C19E-975E-4FC8-86AA-8CB982B03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2A0D0-A8E8-4665-9C27-D7A206C32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3E8AD-AD0D-4144-B4C4-607B8AF5C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BE98C-BCB6-41FA-8624-454679007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39F82-3F05-482A-AB25-A93A08388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7BF70-CD28-4E57-8347-8F153A7B756D}"/>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8" name="Footer Placeholder 7">
            <a:extLst>
              <a:ext uri="{FF2B5EF4-FFF2-40B4-BE49-F238E27FC236}">
                <a16:creationId xmlns:a16="http://schemas.microsoft.com/office/drawing/2014/main" id="{49FFA60D-7E4B-4419-9A80-B40C328666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4AF3E-E62A-443A-90D9-8DF5F753A9FD}"/>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7347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0E3E-265F-454A-9E6F-C512B3976E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4A4C2-8538-4C20-A2C0-D1EDF005DBA2}"/>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4" name="Footer Placeholder 3">
            <a:extLst>
              <a:ext uri="{FF2B5EF4-FFF2-40B4-BE49-F238E27FC236}">
                <a16:creationId xmlns:a16="http://schemas.microsoft.com/office/drawing/2014/main" id="{BD5D7E7D-17FB-4241-B32C-905CDB6F6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20FE14-D008-403A-B88E-99763B7AB0AE}"/>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250285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424DB-EC3A-456C-BD1A-A3CCE981DB81}"/>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3" name="Footer Placeholder 2">
            <a:extLst>
              <a:ext uri="{FF2B5EF4-FFF2-40B4-BE49-F238E27FC236}">
                <a16:creationId xmlns:a16="http://schemas.microsoft.com/office/drawing/2014/main" id="{4DEC1543-983E-42CC-8ADD-39B967B0E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B463E-6724-4AD7-AB8D-04CEBF7782FA}"/>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66115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2645-7266-4571-8790-AE4530059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E0C63-2403-4040-95CB-0D1A32541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A3214-A5C7-46FE-AAA3-303815A08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3CBEE-B883-4C81-B2BB-7E8658E40104}"/>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137015DC-8F39-431D-BAB2-910F4871E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F2419-E4B7-419B-AEB8-C2A1B278BBEC}"/>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413926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BB7C-02BE-4570-804A-556A049AA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9B5A21-96C4-48F7-A334-ED9DBA16C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ADFA-290C-4312-B00E-489C56D0A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F3F63-E7F3-4E55-82BF-9FD0437DD093}"/>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8372A5BD-CC17-4996-8F0F-129D47572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77C64-A7DB-4009-967A-3F80FDE76174}"/>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350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F3524-449F-4887-92BE-74B1080E8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21CE8-5207-4D62-9458-EB8B7870E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821DD-AB15-422B-B6BA-DB4938EB3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47310D79-D714-45E1-996D-20390095B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FC95D-AAA8-44E9-A3F0-351EA1405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45ED6-C854-469B-A0B1-9C294417F85C}" type="slidenum">
              <a:rPr lang="en-US" smtClean="0"/>
              <a:t>‹#›</a:t>
            </a:fld>
            <a:endParaRPr lang="en-US"/>
          </a:p>
        </p:txBody>
      </p:sp>
    </p:spTree>
    <p:extLst>
      <p:ext uri="{BB962C8B-B14F-4D97-AF65-F5344CB8AC3E}">
        <p14:creationId xmlns:p14="http://schemas.microsoft.com/office/powerpoint/2010/main" val="371921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2yo.com/api/"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i.n2yo.com/rest/v1/satellite/positions/25544/41.702/-76.014/0/2/&amp;apiKey=589P8Q-SDRYX8-L842ZD-5Z9" TargetMode="External"/><Relationship Id="rId2" Type="http://schemas.openxmlformats.org/officeDocument/2006/relationships/hyperlink" Target="https://api.n2yo.com/rest/v1/satellite/tle/25544&amp;apiKey=589P8Q-SDRYX8-L842ZD-5Z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pi.n2yo.com/rest/v1/satellite/visualpasses/25544/41.702/-76.014/0/2/300/&amp;apiKey=589P8Q-SDRYX8-L842ZD-5Z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pi.n2yo.com/rest/v1/satellite/radiopasses/25544/41.702/-76.014/0/2/40/&amp;apiKey=589P8Q-SDRYX8-L842ZD-5Z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api.n2yo.com/rest/v1/satellite/above/41.702/-76.014/0/70/18/&amp;apiKey=589P8Q-SDRYX8-L842ZD-5Z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B49D1A-2C9B-4FE2-96B9-E6C5652F0205}"/>
              </a:ext>
            </a:extLst>
          </p:cNvPr>
          <p:cNvSpPr>
            <a:spLocks noGrp="1"/>
          </p:cNvSpPr>
          <p:nvPr>
            <p:ph type="ctrTitle"/>
          </p:nvPr>
        </p:nvSpPr>
        <p:spPr/>
        <p:txBody>
          <a:bodyPr/>
          <a:lstStyle/>
          <a:p>
            <a:endParaRPr lang="en-US" dirty="0"/>
          </a:p>
        </p:txBody>
      </p:sp>
      <p:sp>
        <p:nvSpPr>
          <p:cNvPr id="9" name="Subtitle 8">
            <a:extLst>
              <a:ext uri="{FF2B5EF4-FFF2-40B4-BE49-F238E27FC236}">
                <a16:creationId xmlns:a16="http://schemas.microsoft.com/office/drawing/2014/main" id="{985EBD01-1B53-45A1-818F-C6483A20EF08}"/>
              </a:ext>
            </a:extLst>
          </p:cNvPr>
          <p:cNvSpPr>
            <a:spLocks noGrp="1"/>
          </p:cNvSpPr>
          <p:nvPr>
            <p:ph type="subTitle" idx="1"/>
          </p:nvPr>
        </p:nvSpPr>
        <p:spPr/>
        <p:txBody>
          <a:bodyPr/>
          <a:lstStyle/>
          <a:p>
            <a:endParaRPr lang="en-US"/>
          </a:p>
        </p:txBody>
      </p:sp>
      <p:pic>
        <p:nvPicPr>
          <p:cNvPr id="12" name="Picture 11">
            <a:extLst>
              <a:ext uri="{FF2B5EF4-FFF2-40B4-BE49-F238E27FC236}">
                <a16:creationId xmlns:a16="http://schemas.microsoft.com/office/drawing/2014/main" id="{2B0784CD-08C3-4671-8A1A-FADC703FA291}"/>
              </a:ext>
            </a:extLst>
          </p:cNvPr>
          <p:cNvPicPr>
            <a:picLocks noChangeAspect="1"/>
          </p:cNvPicPr>
          <p:nvPr/>
        </p:nvPicPr>
        <p:blipFill>
          <a:blip r:embed="rId2"/>
          <a:stretch>
            <a:fillRect/>
          </a:stretch>
        </p:blipFill>
        <p:spPr>
          <a:xfrm>
            <a:off x="1524000" y="528637"/>
            <a:ext cx="9144000" cy="5800725"/>
          </a:xfrm>
          <a:prstGeom prst="rect">
            <a:avLst/>
          </a:prstGeom>
        </p:spPr>
      </p:pic>
      <p:sp>
        <p:nvSpPr>
          <p:cNvPr id="13" name="TextBox 12">
            <a:extLst>
              <a:ext uri="{FF2B5EF4-FFF2-40B4-BE49-F238E27FC236}">
                <a16:creationId xmlns:a16="http://schemas.microsoft.com/office/drawing/2014/main" id="{0CF861E3-AD8D-4F78-A944-534DE99AC124}"/>
              </a:ext>
            </a:extLst>
          </p:cNvPr>
          <p:cNvSpPr txBox="1"/>
          <p:nvPr/>
        </p:nvSpPr>
        <p:spPr>
          <a:xfrm>
            <a:off x="3023117" y="1600200"/>
            <a:ext cx="3666931" cy="646331"/>
          </a:xfrm>
          <a:prstGeom prst="rect">
            <a:avLst/>
          </a:prstGeom>
          <a:noFill/>
        </p:spPr>
        <p:txBody>
          <a:bodyPr wrap="square" rtlCol="0">
            <a:spAutoFit/>
          </a:bodyPr>
          <a:lstStyle/>
          <a:p>
            <a:r>
              <a:rPr lang="en-US" dirty="0"/>
              <a:t>N2YO Satellite Tracking System (http://www.n2yo.com)</a:t>
            </a:r>
          </a:p>
        </p:txBody>
      </p:sp>
      <p:sp>
        <p:nvSpPr>
          <p:cNvPr id="14" name="TextBox 13">
            <a:extLst>
              <a:ext uri="{FF2B5EF4-FFF2-40B4-BE49-F238E27FC236}">
                <a16:creationId xmlns:a16="http://schemas.microsoft.com/office/drawing/2014/main" id="{20CD3B74-1DA7-47FE-A57F-941871DF8CAB}"/>
              </a:ext>
            </a:extLst>
          </p:cNvPr>
          <p:cNvSpPr txBox="1"/>
          <p:nvPr/>
        </p:nvSpPr>
        <p:spPr>
          <a:xfrm>
            <a:off x="3177072" y="4316253"/>
            <a:ext cx="2102820" cy="1477328"/>
          </a:xfrm>
          <a:prstGeom prst="rect">
            <a:avLst/>
          </a:prstGeom>
          <a:noFill/>
        </p:spPr>
        <p:txBody>
          <a:bodyPr wrap="none" rtlCol="0">
            <a:spAutoFit/>
          </a:bodyPr>
          <a:lstStyle/>
          <a:p>
            <a:r>
              <a:rPr lang="en-US" dirty="0"/>
              <a:t>Team members:</a:t>
            </a:r>
          </a:p>
          <a:p>
            <a:r>
              <a:rPr lang="en-US" dirty="0"/>
              <a:t>Ravi </a:t>
            </a:r>
            <a:r>
              <a:rPr lang="en-US" dirty="0" err="1"/>
              <a:t>Chinnamanaidu</a:t>
            </a:r>
            <a:endParaRPr lang="en-US" dirty="0"/>
          </a:p>
          <a:p>
            <a:r>
              <a:rPr lang="en-US" dirty="0" err="1"/>
              <a:t>Azzy</a:t>
            </a:r>
            <a:r>
              <a:rPr lang="en-US" dirty="0"/>
              <a:t> </a:t>
            </a:r>
            <a:r>
              <a:rPr lang="en-US" dirty="0" err="1"/>
              <a:t>cecers</a:t>
            </a:r>
            <a:endParaRPr lang="en-US" dirty="0"/>
          </a:p>
          <a:p>
            <a:r>
              <a:rPr lang="en-US" dirty="0" err="1"/>
              <a:t>Kholiswa</a:t>
            </a:r>
            <a:endParaRPr lang="en-US" dirty="0"/>
          </a:p>
          <a:p>
            <a:r>
              <a:rPr lang="en-US" dirty="0"/>
              <a:t>Michael </a:t>
            </a:r>
            <a:r>
              <a:rPr lang="en-US" dirty="0" err="1"/>
              <a:t>Stiffner</a:t>
            </a:r>
            <a:endParaRPr lang="en-US" dirty="0"/>
          </a:p>
        </p:txBody>
      </p:sp>
    </p:spTree>
    <p:extLst>
      <p:ext uri="{BB962C8B-B14F-4D97-AF65-F5344CB8AC3E}">
        <p14:creationId xmlns:p14="http://schemas.microsoft.com/office/powerpoint/2010/main" val="165708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D0AA-0EDB-4C50-98EB-94CF9C51138F}"/>
              </a:ext>
            </a:extLst>
          </p:cNvPr>
          <p:cNvSpPr>
            <a:spLocks noGrp="1"/>
          </p:cNvSpPr>
          <p:nvPr>
            <p:ph type="title"/>
          </p:nvPr>
        </p:nvSpPr>
        <p:spPr>
          <a:xfrm>
            <a:off x="838200" y="365125"/>
            <a:ext cx="10515600" cy="5933038"/>
          </a:xfrm>
        </p:spPr>
        <p:txBody>
          <a:bodyPr>
            <a:normAutofit fontScale="90000"/>
          </a:bodyPr>
          <a:lstStyle/>
          <a:p>
            <a:r>
              <a:rPr lang="en-US" sz="1400" b="1" dirty="0">
                <a:latin typeface="Arial" panose="020B0604020202020204" pitchFamily="34" charset="0"/>
                <a:cs typeface="Arial" panose="020B0604020202020204" pitchFamily="34" charset="0"/>
              </a:rPr>
              <a:t>Introduction</a:t>
            </a:r>
            <a:r>
              <a:rPr lang="en-US" sz="1400" dirty="0">
                <a:latin typeface="Arial" panose="020B0604020202020204" pitchFamily="34" charset="0"/>
                <a:cs typeface="Arial" panose="020B0604020202020204" pitchFamily="34" charset="0"/>
              </a:rPr>
              <a:t>:  The “N2YO” site provides the details of the satellites launched from various countries, the site provides details of the satellites launched, countries that launched, number of satellites for each country, satellites categories, satellite name and other updated satellite launch programs.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launched satellite are tracked through the N2YO APIs to get </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Latitude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Longitude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Azimuth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Elevation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Radius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Altitude</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And other attributes, as part of this project we went through the website to understand their existing APIs they published, the site also provides more menus to get more details of each satellites.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Each satellites key attributes to get the details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Name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ID ( </a:t>
            </a:r>
            <a:r>
              <a:rPr lang="en-US" sz="1400" dirty="0" err="1">
                <a:latin typeface="Arial" panose="020B0604020202020204" pitchFamily="34" charset="0"/>
                <a:cs typeface="Arial" panose="020B0604020202020204" pitchFamily="34" charset="0"/>
              </a:rPr>
              <a:t>Norad</a:t>
            </a:r>
            <a:r>
              <a:rPr lang="en-US" sz="1400" dirty="0">
                <a:latin typeface="Arial" panose="020B0604020202020204" pitchFamily="34" charset="0"/>
                <a:cs typeface="Arial" panose="020B0604020202020204" pitchFamily="34" charset="0"/>
              </a:rPr>
              <a:t> ID) ( this is the primary key to get the satellites details across the globe)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Category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Type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Launch location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Launch date</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APIs they are supporting to get the details  </a:t>
            </a:r>
            <a:r>
              <a:rPr lang="en-US" sz="1400" dirty="0">
                <a:latin typeface="Arial" panose="020B0604020202020204" pitchFamily="34" charset="0"/>
                <a:cs typeface="Arial" panose="020B0604020202020204" pitchFamily="34" charset="0"/>
                <a:hlinkClick r:id="rId2"/>
              </a:rPr>
              <a:t>https://www.n2yo.com/api/</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Get TLE</a:t>
            </a:r>
            <a:br>
              <a:rPr lang="en-US" sz="1400" b="1"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	Get Satellite Positions</a:t>
            </a:r>
            <a:br>
              <a:rPr lang="en-US" sz="1400" b="1"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	Get visual Passes</a:t>
            </a:r>
            <a:br>
              <a:rPr lang="en-US" sz="1400" b="1"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Whatsup</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122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95294-F434-4647-BB74-8BAD0D03D2DE}"/>
              </a:ext>
            </a:extLst>
          </p:cNvPr>
          <p:cNvSpPr txBox="1"/>
          <p:nvPr/>
        </p:nvSpPr>
        <p:spPr>
          <a:xfrm>
            <a:off x="270544" y="272291"/>
            <a:ext cx="8554673" cy="523220"/>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TLE </a:t>
            </a:r>
            <a:r>
              <a:rPr lang="en-US" sz="1400" dirty="0">
                <a:latin typeface="Arial" panose="020B0604020202020204" pitchFamily="34" charset="0"/>
                <a:cs typeface="Arial" panose="020B0604020202020204" pitchFamily="34" charset="0"/>
              </a:rPr>
              <a:t>( two line element of satellite)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2"/>
              </a:rPr>
              <a:t>https://api.n2yo.com/rest/v1/satellite/tle/25544&amp;apiKey=589P8Q-SDRYX8-L842ZD-5Z9</a:t>
            </a:r>
            <a:r>
              <a:rPr lang="en-US" sz="1400" dirty="0">
                <a:latin typeface="Arial" panose="020B0604020202020204" pitchFamily="34" charset="0"/>
                <a:cs typeface="Arial" panose="020B0604020202020204" pitchFamily="34" charset="0"/>
              </a:rPr>
              <a:t> ,  JSON response</a:t>
            </a:r>
            <a:endParaRPr lang="en-US" sz="1400" dirty="0"/>
          </a:p>
        </p:txBody>
      </p:sp>
      <p:sp>
        <p:nvSpPr>
          <p:cNvPr id="4" name="TextBox 3">
            <a:extLst>
              <a:ext uri="{FF2B5EF4-FFF2-40B4-BE49-F238E27FC236}">
                <a16:creationId xmlns:a16="http://schemas.microsoft.com/office/drawing/2014/main" id="{B5D20EBD-F074-44E2-9C2A-E84627AA3C92}"/>
              </a:ext>
            </a:extLst>
          </p:cNvPr>
          <p:cNvSpPr txBox="1"/>
          <p:nvPr/>
        </p:nvSpPr>
        <p:spPr>
          <a:xfrm>
            <a:off x="411061" y="795510"/>
            <a:ext cx="6778304" cy="2862322"/>
          </a:xfrm>
          <a:prstGeom prst="rect">
            <a:avLst/>
          </a:prstGeom>
          <a:noFill/>
        </p:spPr>
        <p:txBody>
          <a:bodyPr wrap="square" rtlCol="0">
            <a:spAutoFit/>
          </a:bodyPr>
          <a:lstStyle/>
          <a:p>
            <a:r>
              <a:rPr lang="en-US" dirty="0"/>
              <a:t>{</a:t>
            </a:r>
            <a:br>
              <a:rPr lang="en-US" dirty="0"/>
            </a:br>
            <a:r>
              <a:rPr lang="en-US" dirty="0"/>
              <a:t>"info":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4</a:t>
            </a:r>
          </a:p>
          <a:p>
            <a:r>
              <a:rPr lang="en-US" dirty="0"/>
              <a:t>    },</a:t>
            </a:r>
          </a:p>
          <a:p>
            <a:r>
              <a:rPr lang="en-US" dirty="0"/>
              <a:t>    "</a:t>
            </a:r>
            <a:r>
              <a:rPr lang="en-US" dirty="0" err="1"/>
              <a:t>tle</a:t>
            </a:r>
            <a:r>
              <a:rPr lang="en-US" dirty="0"/>
              <a:t>": "1 25544U 98067A   18077.09047010  .00001878  00000-0  35621-4 0  9999\r\n2 25544  51.6412 112.8495 0001928 208.4187 178.9720 15.54106440104358"</a:t>
            </a:r>
          </a:p>
          <a:p>
            <a:r>
              <a:rPr lang="en-US" dirty="0"/>
              <a:t>}</a:t>
            </a:r>
          </a:p>
        </p:txBody>
      </p:sp>
      <p:sp>
        <p:nvSpPr>
          <p:cNvPr id="7" name="TextBox 6">
            <a:extLst>
              <a:ext uri="{FF2B5EF4-FFF2-40B4-BE49-F238E27FC236}">
                <a16:creationId xmlns:a16="http://schemas.microsoft.com/office/drawing/2014/main" id="{F0222A2C-67C8-4680-9545-EF9948B6CDD2}"/>
              </a:ext>
            </a:extLst>
          </p:cNvPr>
          <p:cNvSpPr txBox="1"/>
          <p:nvPr/>
        </p:nvSpPr>
        <p:spPr>
          <a:xfrm>
            <a:off x="411061" y="4731623"/>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Satellite Positions </a:t>
            </a:r>
            <a:r>
              <a:rPr lang="en-US" sz="1400" dirty="0">
                <a:latin typeface="Arial" panose="020B0604020202020204" pitchFamily="34" charset="0"/>
                <a:cs typeface="Arial" panose="020B0604020202020204" pitchFamily="34" charset="0"/>
              </a:rPr>
              <a:t>( The real time satellite positions)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3"/>
              </a:rPr>
              <a:t>https://api.n2yo.com/rest/v1/satellite/positions/25544/41.702/-76.014/0/2/&amp;apiKey=589P8Q-SDRYX8-L842ZD-5Z9</a:t>
            </a:r>
            <a:r>
              <a:rPr lang="en-US" sz="1400" dirty="0">
                <a:latin typeface="Arial" panose="020B0604020202020204" pitchFamily="34" charset="0"/>
                <a:cs typeface="Arial" panose="020B0604020202020204" pitchFamily="34" charset="0"/>
              </a:rPr>
              <a:t>   JSON response</a:t>
            </a:r>
            <a:endParaRPr lang="en-US" sz="1400" dirty="0"/>
          </a:p>
        </p:txBody>
      </p:sp>
    </p:spTree>
    <p:extLst>
      <p:ext uri="{BB962C8B-B14F-4D97-AF65-F5344CB8AC3E}">
        <p14:creationId xmlns:p14="http://schemas.microsoft.com/office/powerpoint/2010/main" val="350884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929BD-0783-4866-9233-37372ED62BA8}"/>
              </a:ext>
            </a:extLst>
          </p:cNvPr>
          <p:cNvSpPr txBox="1"/>
          <p:nvPr/>
        </p:nvSpPr>
        <p:spPr>
          <a:xfrm>
            <a:off x="352337" y="276838"/>
            <a:ext cx="5575883" cy="5909310"/>
          </a:xfrm>
          <a:prstGeom prst="rect">
            <a:avLst/>
          </a:prstGeom>
          <a:noFill/>
        </p:spPr>
        <p:txBody>
          <a:bodyPr wrap="square" rtlCol="0">
            <a:spAutoFit/>
          </a:bodyPr>
          <a:lstStyle/>
          <a:p>
            <a:r>
              <a:rPr lang="en-US" dirty="0"/>
              <a:t>{</a:t>
            </a:r>
          </a:p>
          <a:p>
            <a:r>
              <a:rPr lang="en-US" dirty="0"/>
              <a:t>  "info": {</a:t>
            </a:r>
          </a:p>
          <a:p>
            <a:r>
              <a:rPr lang="en-US" dirty="0"/>
              <a:t>    "</a:t>
            </a:r>
            <a:r>
              <a:rPr lang="en-US" dirty="0" err="1"/>
              <a:t>satname</a:t>
            </a:r>
            <a:r>
              <a:rPr lang="en-US" dirty="0"/>
              <a:t>": "SPACE STATION",</a:t>
            </a:r>
          </a:p>
          <a:p>
            <a:r>
              <a:rPr lang="en-US" dirty="0"/>
              <a:t>    "</a:t>
            </a:r>
            <a:r>
              <a:rPr lang="en-US" dirty="0" err="1"/>
              <a:t>satid</a:t>
            </a:r>
            <a:r>
              <a:rPr lang="en-US" dirty="0"/>
              <a:t>": 25544,</a:t>
            </a:r>
          </a:p>
          <a:p>
            <a:r>
              <a:rPr lang="en-US" dirty="0"/>
              <a:t>    "</a:t>
            </a:r>
            <a:r>
              <a:rPr lang="en-US" dirty="0" err="1"/>
              <a:t>transactionscount</a:t>
            </a:r>
            <a:r>
              <a:rPr lang="en-US" dirty="0"/>
              <a:t>": 5</a:t>
            </a:r>
          </a:p>
          <a:p>
            <a:r>
              <a:rPr lang="en-US" dirty="0"/>
              <a:t>  },</a:t>
            </a:r>
          </a:p>
          <a:p>
            <a:r>
              <a:rPr lang="en-US" dirty="0"/>
              <a:t>  "positions": [</a:t>
            </a:r>
          </a:p>
          <a:p>
            <a:r>
              <a:rPr lang="en-US" dirty="0"/>
              <a:t>    {</a:t>
            </a:r>
          </a:p>
          <a:p>
            <a:r>
              <a:rPr lang="en-US" dirty="0"/>
              <a:t>      "</a:t>
            </a:r>
            <a:r>
              <a:rPr lang="en-US" dirty="0" err="1"/>
              <a:t>satlatitude</a:t>
            </a:r>
            <a:r>
              <a:rPr lang="en-US" dirty="0"/>
              <a:t>": -39.90318514,</a:t>
            </a:r>
          </a:p>
          <a:p>
            <a:r>
              <a:rPr lang="en-US" dirty="0"/>
              <a:t>      "</a:t>
            </a:r>
            <a:r>
              <a:rPr lang="en-US" dirty="0" err="1"/>
              <a:t>satlongitude</a:t>
            </a:r>
            <a:r>
              <a:rPr lang="en-US" dirty="0"/>
              <a:t>": 158.28897924,</a:t>
            </a:r>
          </a:p>
          <a:p>
            <a:r>
              <a:rPr lang="en-US" dirty="0"/>
              <a:t>      "</a:t>
            </a:r>
            <a:r>
              <a:rPr lang="en-US" dirty="0" err="1"/>
              <a:t>sataltitude</a:t>
            </a:r>
            <a:r>
              <a:rPr lang="en-US" dirty="0"/>
              <a:t>": 417.85,</a:t>
            </a:r>
          </a:p>
          <a:p>
            <a:r>
              <a:rPr lang="en-US" dirty="0"/>
              <a:t>      "azimuth": 254.31,</a:t>
            </a:r>
          </a:p>
          <a:p>
            <a:r>
              <a:rPr lang="en-US" dirty="0"/>
              <a:t>      "elevation": -69.09,</a:t>
            </a:r>
          </a:p>
          <a:p>
            <a:r>
              <a:rPr lang="en-US" dirty="0"/>
              <a:t>      "ra": 44.77078138,</a:t>
            </a:r>
          </a:p>
          <a:p>
            <a:r>
              <a:rPr lang="en-US" dirty="0"/>
              <a:t>      "dec": -43.99279118,</a:t>
            </a:r>
          </a:p>
          <a:p>
            <a:r>
              <a:rPr lang="en-US" dirty="0"/>
              <a:t>      "timestamp": 1521354418</a:t>
            </a:r>
          </a:p>
          <a:p>
            <a:r>
              <a:rPr lang="en-US" dirty="0"/>
              <a:t>    },</a:t>
            </a:r>
          </a:p>
          <a:p>
            <a:r>
              <a:rPr lang="en-US" dirty="0"/>
              <a:t>    {</a:t>
            </a:r>
          </a:p>
          <a:p>
            <a:r>
              <a:rPr lang="en-US" dirty="0"/>
              <a:t>      "</a:t>
            </a:r>
            <a:r>
              <a:rPr lang="en-US" dirty="0" err="1"/>
              <a:t>satlatitude</a:t>
            </a:r>
            <a:r>
              <a:rPr lang="en-US" dirty="0"/>
              <a:t>": -39.86493451,..}</a:t>
            </a:r>
          </a:p>
          <a:p>
            <a:r>
              <a:rPr lang="en-US" dirty="0"/>
              <a:t>]</a:t>
            </a:r>
          </a:p>
          <a:p>
            <a:r>
              <a:rPr lang="en-US" dirty="0"/>
              <a:t>}</a:t>
            </a:r>
          </a:p>
        </p:txBody>
      </p:sp>
    </p:spTree>
    <p:extLst>
      <p:ext uri="{BB962C8B-B14F-4D97-AF65-F5344CB8AC3E}">
        <p14:creationId xmlns:p14="http://schemas.microsoft.com/office/powerpoint/2010/main" val="112048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4138B-670B-4266-9CA3-B5A501DC9CF4}"/>
              </a:ext>
            </a:extLst>
          </p:cNvPr>
          <p:cNvSpPr txBox="1"/>
          <p:nvPr/>
        </p:nvSpPr>
        <p:spPr>
          <a:xfrm>
            <a:off x="167780" y="595850"/>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Virtual Passes</a:t>
            </a:r>
            <a:r>
              <a:rPr lang="en-US" sz="1400" dirty="0">
                <a:latin typeface="Arial" panose="020B0604020202020204" pitchFamily="34" charset="0"/>
                <a:cs typeface="Arial" panose="020B0604020202020204" pitchFamily="34" charset="0"/>
              </a:rPr>
              <a:t>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2"/>
              </a:rPr>
              <a:t>https://api.n2yo.com/rest/v1/satellite/visualpasses/25544/41.702/-76.014/0/2/300/&amp;apiKey=589P8Q-SDRYX8-L842ZD-5Z9</a:t>
            </a:r>
            <a:r>
              <a:rPr lang="en-US" sz="1400" dirty="0">
                <a:latin typeface="Arial" panose="020B0604020202020204" pitchFamily="34" charset="0"/>
                <a:cs typeface="Arial" panose="020B0604020202020204" pitchFamily="34" charset="0"/>
              </a:rPr>
              <a:t> JSON response</a:t>
            </a:r>
            <a:endParaRPr lang="en-US" sz="1400" dirty="0"/>
          </a:p>
        </p:txBody>
      </p:sp>
      <p:sp>
        <p:nvSpPr>
          <p:cNvPr id="3" name="TextBox 2">
            <a:extLst>
              <a:ext uri="{FF2B5EF4-FFF2-40B4-BE49-F238E27FC236}">
                <a16:creationId xmlns:a16="http://schemas.microsoft.com/office/drawing/2014/main" id="{F3E20405-4AFF-4AE7-B8A4-C2207CCC054D}"/>
              </a:ext>
            </a:extLst>
          </p:cNvPr>
          <p:cNvSpPr txBox="1"/>
          <p:nvPr/>
        </p:nvSpPr>
        <p:spPr>
          <a:xfrm>
            <a:off x="243282" y="1409351"/>
            <a:ext cx="4001548" cy="5355312"/>
          </a:xfrm>
          <a:prstGeom prst="rect">
            <a:avLst/>
          </a:prstGeom>
          <a:noFill/>
        </p:spPr>
        <p:txBody>
          <a:bodyPr wrap="square" rtlCol="0">
            <a:spAutoFit/>
          </a:bodyPr>
          <a:lstStyle/>
          <a:p>
            <a:r>
              <a:rPr lang="en-US" dirty="0"/>
              <a:t>{</a:t>
            </a:r>
          </a:p>
          <a:p>
            <a:r>
              <a:rPr lang="en-US" dirty="0"/>
              <a:t>  "info":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4,</a:t>
            </a:r>
          </a:p>
          <a:p>
            <a:r>
              <a:rPr lang="en-US" dirty="0"/>
              <a:t>    "</a:t>
            </a:r>
            <a:r>
              <a:rPr lang="en-US" dirty="0" err="1"/>
              <a:t>passescount</a:t>
            </a:r>
            <a:r>
              <a:rPr lang="en-US" dirty="0"/>
              <a:t>": 3</a:t>
            </a:r>
          </a:p>
          <a:p>
            <a:r>
              <a:rPr lang="en-US" dirty="0"/>
              <a:t>  },</a:t>
            </a:r>
            <a:br>
              <a:rPr lang="en-US" dirty="0"/>
            </a:br>
            <a:r>
              <a:rPr lang="en-US" dirty="0"/>
              <a:t>"passes": [</a:t>
            </a:r>
          </a:p>
          <a:p>
            <a:r>
              <a:rPr lang="en-US" dirty="0"/>
              <a:t>    {</a:t>
            </a:r>
          </a:p>
          <a:p>
            <a:r>
              <a:rPr lang="en-US" dirty="0"/>
              <a:t>      "</a:t>
            </a:r>
            <a:r>
              <a:rPr lang="en-US" dirty="0" err="1"/>
              <a:t>startAz</a:t>
            </a:r>
            <a:r>
              <a:rPr lang="en-US" dirty="0"/>
              <a:t>": 307.21,</a:t>
            </a:r>
          </a:p>
          <a:p>
            <a:r>
              <a:rPr lang="en-US" dirty="0"/>
              <a:t>      "</a:t>
            </a:r>
            <a:r>
              <a:rPr lang="en-US" dirty="0" err="1"/>
              <a:t>startAzCompass</a:t>
            </a:r>
            <a:r>
              <a:rPr lang="en-US" dirty="0"/>
              <a:t>": "NW",</a:t>
            </a:r>
          </a:p>
          <a:p>
            <a:r>
              <a:rPr lang="en-US" dirty="0"/>
              <a:t>      "</a:t>
            </a:r>
            <a:r>
              <a:rPr lang="en-US" dirty="0" err="1"/>
              <a:t>startEl</a:t>
            </a:r>
            <a:r>
              <a:rPr lang="en-US" dirty="0"/>
              <a:t>": 13.08,</a:t>
            </a:r>
          </a:p>
          <a:p>
            <a:r>
              <a:rPr lang="en-US" dirty="0"/>
              <a:t>      "</a:t>
            </a:r>
            <a:r>
              <a:rPr lang="en-US" dirty="0" err="1"/>
              <a:t>startUTC</a:t>
            </a:r>
            <a:r>
              <a:rPr lang="en-US" dirty="0"/>
              <a:t>": 1521368025,</a:t>
            </a:r>
          </a:p>
          <a:p>
            <a:r>
              <a:rPr lang="en-US" dirty="0"/>
              <a:t>      "</a:t>
            </a:r>
            <a:r>
              <a:rPr lang="en-US" dirty="0" err="1"/>
              <a:t>maxAz</a:t>
            </a:r>
            <a:r>
              <a:rPr lang="en-US" dirty="0"/>
              <a:t>": 225.45,</a:t>
            </a:r>
          </a:p>
          <a:p>
            <a:r>
              <a:rPr lang="en-US" dirty="0"/>
              <a:t>      "</a:t>
            </a:r>
            <a:r>
              <a:rPr lang="en-US" dirty="0" err="1"/>
              <a:t>maxAzCompass</a:t>
            </a:r>
            <a:r>
              <a:rPr lang="en-US" dirty="0"/>
              <a:t>": "SW", {</a:t>
            </a:r>
          </a:p>
          <a:p>
            <a:r>
              <a:rPr lang="en-US" dirty="0"/>
              <a:t>      ..</a:t>
            </a:r>
          </a:p>
          <a:p>
            <a:r>
              <a:rPr lang="en-US" dirty="0"/>
              <a:t>    }</a:t>
            </a:r>
          </a:p>
          <a:p>
            <a:r>
              <a:rPr lang="en-US" dirty="0"/>
              <a:t>  ]</a:t>
            </a:r>
          </a:p>
          <a:p>
            <a:r>
              <a:rPr lang="en-US" dirty="0"/>
              <a:t>}</a:t>
            </a:r>
          </a:p>
        </p:txBody>
      </p:sp>
      <p:sp>
        <p:nvSpPr>
          <p:cNvPr id="4" name="TextBox 3">
            <a:extLst>
              <a:ext uri="{FF2B5EF4-FFF2-40B4-BE49-F238E27FC236}">
                <a16:creationId xmlns:a16="http://schemas.microsoft.com/office/drawing/2014/main" id="{CF23A54D-D95D-4124-AB39-4074A9FB8380}"/>
              </a:ext>
            </a:extLst>
          </p:cNvPr>
          <p:cNvSpPr txBox="1"/>
          <p:nvPr/>
        </p:nvSpPr>
        <p:spPr>
          <a:xfrm>
            <a:off x="4840448" y="1460836"/>
            <a:ext cx="2896370" cy="4801314"/>
          </a:xfrm>
          <a:prstGeom prst="rect">
            <a:avLst/>
          </a:prstGeom>
          <a:noFill/>
        </p:spPr>
        <p:txBody>
          <a:bodyPr wrap="none" rtlCol="0">
            <a:spAutoFit/>
          </a:bodyPr>
          <a:lstStyle/>
          <a:p>
            <a:r>
              <a:rPr lang="en-US" dirty="0"/>
              <a:t>"passes": [</a:t>
            </a:r>
          </a:p>
          <a:p>
            <a:r>
              <a:rPr lang="en-US" dirty="0"/>
              <a:t>    {</a:t>
            </a:r>
          </a:p>
          <a:p>
            <a:r>
              <a:rPr lang="en-US" dirty="0"/>
              <a:t>      "</a:t>
            </a:r>
            <a:r>
              <a:rPr lang="en-US" dirty="0" err="1"/>
              <a:t>startAz</a:t>
            </a:r>
            <a:r>
              <a:rPr lang="en-US" dirty="0"/>
              <a:t>": 307.21,</a:t>
            </a:r>
          </a:p>
          <a:p>
            <a:r>
              <a:rPr lang="en-US" dirty="0"/>
              <a:t>      "</a:t>
            </a:r>
            <a:r>
              <a:rPr lang="en-US" dirty="0" err="1"/>
              <a:t>startAzCompass</a:t>
            </a:r>
            <a:r>
              <a:rPr lang="en-US" dirty="0"/>
              <a:t>": "NW",</a:t>
            </a:r>
          </a:p>
          <a:p>
            <a:r>
              <a:rPr lang="en-US" dirty="0"/>
              <a:t>      "</a:t>
            </a:r>
            <a:r>
              <a:rPr lang="en-US" dirty="0" err="1"/>
              <a:t>startEl</a:t>
            </a:r>
            <a:r>
              <a:rPr lang="en-US" dirty="0"/>
              <a:t>": 13.08,</a:t>
            </a:r>
          </a:p>
          <a:p>
            <a:r>
              <a:rPr lang="en-US" dirty="0"/>
              <a:t>      "</a:t>
            </a:r>
            <a:r>
              <a:rPr lang="en-US" dirty="0" err="1"/>
              <a:t>startUTC</a:t>
            </a:r>
            <a:r>
              <a:rPr lang="en-US" dirty="0"/>
              <a:t>": 1521368025,</a:t>
            </a:r>
          </a:p>
          <a:p>
            <a:r>
              <a:rPr lang="en-US" dirty="0"/>
              <a:t>      "</a:t>
            </a:r>
            <a:r>
              <a:rPr lang="en-US" dirty="0" err="1"/>
              <a:t>maxAz</a:t>
            </a:r>
            <a:r>
              <a:rPr lang="en-US" dirty="0"/>
              <a:t>": 225.45,</a:t>
            </a:r>
          </a:p>
          <a:p>
            <a:r>
              <a:rPr lang="en-US" dirty="0"/>
              <a:t>      "</a:t>
            </a:r>
            <a:r>
              <a:rPr lang="en-US" dirty="0" err="1"/>
              <a:t>maxAzCompass</a:t>
            </a:r>
            <a:r>
              <a:rPr lang="en-US" dirty="0"/>
              <a:t>": "SW",</a:t>
            </a:r>
          </a:p>
          <a:p>
            <a:r>
              <a:rPr lang="en-US" dirty="0"/>
              <a:t>      "</a:t>
            </a:r>
            <a:r>
              <a:rPr lang="en-US" dirty="0" err="1"/>
              <a:t>maxEl</a:t>
            </a:r>
            <a:r>
              <a:rPr lang="en-US" dirty="0"/>
              <a:t>": 78.27,</a:t>
            </a:r>
          </a:p>
          <a:p>
            <a:r>
              <a:rPr lang="en-US" dirty="0"/>
              <a:t>      "</a:t>
            </a:r>
            <a:r>
              <a:rPr lang="en-US" dirty="0" err="1"/>
              <a:t>maxUTC</a:t>
            </a:r>
            <a:r>
              <a:rPr lang="en-US" dirty="0"/>
              <a:t>": 1521368345,</a:t>
            </a:r>
          </a:p>
          <a:p>
            <a:r>
              <a:rPr lang="en-US" dirty="0"/>
              <a:t>      "</a:t>
            </a:r>
            <a:r>
              <a:rPr lang="en-US" dirty="0" err="1"/>
              <a:t>endAz</a:t>
            </a:r>
            <a:r>
              <a:rPr lang="en-US" dirty="0"/>
              <a:t>": 132.82,</a:t>
            </a:r>
          </a:p>
          <a:p>
            <a:r>
              <a:rPr lang="en-US" dirty="0"/>
              <a:t>      "</a:t>
            </a:r>
            <a:r>
              <a:rPr lang="en-US" dirty="0" err="1"/>
              <a:t>endAzCompass</a:t>
            </a:r>
            <a:r>
              <a:rPr lang="en-US" dirty="0"/>
              <a:t>": "SE",</a:t>
            </a:r>
          </a:p>
          <a:p>
            <a:r>
              <a:rPr lang="en-US" dirty="0"/>
              <a:t>      "</a:t>
            </a:r>
            <a:r>
              <a:rPr lang="en-US" dirty="0" err="1"/>
              <a:t>endEl</a:t>
            </a:r>
            <a:r>
              <a:rPr lang="en-US" dirty="0"/>
              <a:t>": 0,</a:t>
            </a:r>
          </a:p>
          <a:p>
            <a:r>
              <a:rPr lang="en-US" dirty="0"/>
              <a:t>      "</a:t>
            </a:r>
            <a:r>
              <a:rPr lang="en-US" dirty="0" err="1"/>
              <a:t>endUTC</a:t>
            </a:r>
            <a:r>
              <a:rPr lang="en-US" dirty="0"/>
              <a:t>": 1521368660,</a:t>
            </a:r>
          </a:p>
          <a:p>
            <a:r>
              <a:rPr lang="en-US" dirty="0"/>
              <a:t>      "mag": -2.4,</a:t>
            </a:r>
          </a:p>
          <a:p>
            <a:r>
              <a:rPr lang="en-US" dirty="0"/>
              <a:t>      "duration": 485</a:t>
            </a:r>
          </a:p>
          <a:p>
            <a:r>
              <a:rPr lang="en-US" dirty="0"/>
              <a:t>    },</a:t>
            </a:r>
          </a:p>
        </p:txBody>
      </p:sp>
    </p:spTree>
    <p:extLst>
      <p:ext uri="{BB962C8B-B14F-4D97-AF65-F5344CB8AC3E}">
        <p14:creationId xmlns:p14="http://schemas.microsoft.com/office/powerpoint/2010/main" val="42779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47EF1-EBC3-4988-9C51-7585208465AA}"/>
              </a:ext>
            </a:extLst>
          </p:cNvPr>
          <p:cNvSpPr txBox="1"/>
          <p:nvPr/>
        </p:nvSpPr>
        <p:spPr>
          <a:xfrm>
            <a:off x="167780" y="595850"/>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Virtual Passes </a:t>
            </a:r>
            <a:r>
              <a:rPr lang="en-US" sz="1400" dirty="0">
                <a:latin typeface="Arial" panose="020B0604020202020204" pitchFamily="34" charset="0"/>
                <a:cs typeface="Arial" panose="020B0604020202020204" pitchFamily="34" charset="0"/>
              </a:rPr>
              <a:t>based on Satellite ID </a:t>
            </a:r>
            <a:br>
              <a:rPr lang="en-US" sz="1400" dirty="0">
                <a:latin typeface="Arial" panose="020B0604020202020204" pitchFamily="34" charset="0"/>
                <a:cs typeface="Arial" panose="020B0604020202020204" pitchFamily="34" charset="0"/>
              </a:rPr>
            </a:br>
            <a:r>
              <a:rPr lang="en-US" sz="1400" b="0" i="0" dirty="0">
                <a:solidFill>
                  <a:srgbClr val="333333"/>
                </a:solidFill>
                <a:effectLst/>
                <a:latin typeface="Arial" panose="020B0604020202020204" pitchFamily="34" charset="0"/>
                <a:hlinkClick r:id="rId2"/>
              </a:rPr>
              <a:t>https://api.n2yo.com/rest/v1/satellite/radiopasses/25544/41.702/-76.014/0/2/40/&amp;apiKey=589P8Q-SDRYX8-L842ZD-5Z9</a:t>
            </a:r>
            <a:r>
              <a:rPr lang="en-US" sz="1400" b="0" i="0" dirty="0">
                <a:solidFill>
                  <a:srgbClr val="333333"/>
                </a:solidFill>
                <a:effectLst/>
                <a:latin typeface="Arial" panose="020B0604020202020204" pitchFamily="34" charset="0"/>
              </a:rPr>
              <a:t> </a:t>
            </a:r>
            <a:r>
              <a:rPr lang="en-US" sz="1400" dirty="0">
                <a:latin typeface="Arial" panose="020B0604020202020204" pitchFamily="34" charset="0"/>
                <a:cs typeface="Arial" panose="020B0604020202020204" pitchFamily="34" charset="0"/>
              </a:rPr>
              <a:t>JSON response</a:t>
            </a:r>
            <a:endParaRPr lang="en-US" sz="1400" dirty="0"/>
          </a:p>
        </p:txBody>
      </p:sp>
      <p:sp>
        <p:nvSpPr>
          <p:cNvPr id="5" name="TextBox 4">
            <a:extLst>
              <a:ext uri="{FF2B5EF4-FFF2-40B4-BE49-F238E27FC236}">
                <a16:creationId xmlns:a16="http://schemas.microsoft.com/office/drawing/2014/main" id="{F383CBF9-799A-47C6-A5F3-243E6713C455}"/>
              </a:ext>
            </a:extLst>
          </p:cNvPr>
          <p:cNvSpPr txBox="1"/>
          <p:nvPr/>
        </p:nvSpPr>
        <p:spPr>
          <a:xfrm>
            <a:off x="243282" y="1409351"/>
            <a:ext cx="4001548" cy="4247317"/>
          </a:xfrm>
          <a:prstGeom prst="rect">
            <a:avLst/>
          </a:prstGeom>
          <a:noFill/>
        </p:spPr>
        <p:txBody>
          <a:bodyPr wrap="square" rtlCol="0">
            <a:spAutoFit/>
          </a:bodyPr>
          <a:lstStyle/>
          <a:p>
            <a:r>
              <a:rPr lang="en-US" dirty="0"/>
              <a:t>{</a:t>
            </a:r>
          </a:p>
          <a:p>
            <a:r>
              <a:rPr lang="en-US" dirty="0"/>
              <a:t>  "info":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2,</a:t>
            </a:r>
          </a:p>
          <a:p>
            <a:r>
              <a:rPr lang="en-US" dirty="0"/>
              <a:t>    "</a:t>
            </a:r>
            <a:r>
              <a:rPr lang="en-US" dirty="0" err="1"/>
              <a:t>passescount</a:t>
            </a:r>
            <a:r>
              <a:rPr lang="en-US" dirty="0"/>
              <a:t>": 2</a:t>
            </a:r>
          </a:p>
          <a:p>
            <a:r>
              <a:rPr lang="en-US" dirty="0"/>
              <a:t>  },</a:t>
            </a:r>
          </a:p>
          <a:p>
            <a:r>
              <a:rPr lang="en-US" dirty="0"/>
              <a:t>  "passes": [</a:t>
            </a:r>
          </a:p>
          <a:p>
            <a:r>
              <a:rPr lang="en-US" dirty="0"/>
              <a:t>    {</a:t>
            </a:r>
          </a:p>
          <a:p>
            <a:r>
              <a:rPr lang="en-US" dirty="0"/>
              <a:t>      "</a:t>
            </a:r>
            <a:r>
              <a:rPr lang="en-US" dirty="0" err="1"/>
              <a:t>startAz</a:t>
            </a:r>
            <a:r>
              <a:rPr lang="en-US" dirty="0"/>
              <a:t>": 311.57,</a:t>
            </a:r>
          </a:p>
          <a:p>
            <a:r>
              <a:rPr lang="en-US" dirty="0"/>
              <a:t>      "</a:t>
            </a:r>
            <a:r>
              <a:rPr lang="en-US" dirty="0" err="1"/>
              <a:t>startAzCompass</a:t>
            </a:r>
            <a:r>
              <a:rPr lang="en-US" dirty="0"/>
              <a:t>": "NW",</a:t>
            </a:r>
          </a:p>
          <a:p>
            <a:r>
              <a:rPr lang="en-US" dirty="0"/>
              <a:t>      "</a:t>
            </a:r>
            <a:r>
              <a:rPr lang="en-US" dirty="0" err="1"/>
              <a:t>startUTC</a:t>
            </a:r>
            <a:r>
              <a:rPr lang="en-US" dirty="0"/>
              <a:t>": 1521451295,</a:t>
            </a:r>
          </a:p>
          <a:p>
            <a:r>
              <a:rPr lang="en-US" dirty="0"/>
              <a:t>      "</a:t>
            </a:r>
            <a:r>
              <a:rPr lang="en-US" dirty="0" err="1"/>
              <a:t>maxAz</a:t>
            </a:r>
            <a:r>
              <a:rPr lang="en-US" dirty="0"/>
              <a:t>": 37.98,…}</a:t>
            </a:r>
          </a:p>
          <a:p>
            <a:r>
              <a:rPr lang="en-US" dirty="0"/>
              <a:t>]</a:t>
            </a:r>
          </a:p>
          <a:p>
            <a:r>
              <a:rPr lang="en-US" dirty="0"/>
              <a:t>}</a:t>
            </a:r>
          </a:p>
        </p:txBody>
      </p:sp>
      <p:sp>
        <p:nvSpPr>
          <p:cNvPr id="6" name="TextBox 5">
            <a:extLst>
              <a:ext uri="{FF2B5EF4-FFF2-40B4-BE49-F238E27FC236}">
                <a16:creationId xmlns:a16="http://schemas.microsoft.com/office/drawing/2014/main" id="{BEC28EAD-C304-4473-836F-58B0B99C3A51}"/>
              </a:ext>
            </a:extLst>
          </p:cNvPr>
          <p:cNvSpPr txBox="1"/>
          <p:nvPr/>
        </p:nvSpPr>
        <p:spPr>
          <a:xfrm>
            <a:off x="4840448" y="1460836"/>
            <a:ext cx="2896370" cy="3693319"/>
          </a:xfrm>
          <a:prstGeom prst="rect">
            <a:avLst/>
          </a:prstGeom>
          <a:noFill/>
        </p:spPr>
        <p:txBody>
          <a:bodyPr wrap="none" rtlCol="0">
            <a:spAutoFit/>
          </a:bodyPr>
          <a:lstStyle/>
          <a:p>
            <a:r>
              <a:rPr lang="en-US" dirty="0"/>
              <a:t>"passes": [</a:t>
            </a:r>
          </a:p>
          <a:p>
            <a:r>
              <a:rPr lang="en-US" dirty="0"/>
              <a:t>    {</a:t>
            </a:r>
          </a:p>
          <a:p>
            <a:r>
              <a:rPr lang="en-US" dirty="0"/>
              <a:t>      "</a:t>
            </a:r>
            <a:r>
              <a:rPr lang="en-US" dirty="0" err="1"/>
              <a:t>startAz</a:t>
            </a:r>
            <a:r>
              <a:rPr lang="en-US" dirty="0"/>
              <a:t>": 311.57,</a:t>
            </a:r>
          </a:p>
          <a:p>
            <a:r>
              <a:rPr lang="en-US" dirty="0"/>
              <a:t>      "</a:t>
            </a:r>
            <a:r>
              <a:rPr lang="en-US" dirty="0" err="1"/>
              <a:t>startAzCompass</a:t>
            </a:r>
            <a:r>
              <a:rPr lang="en-US" dirty="0"/>
              <a:t>": "NW",</a:t>
            </a:r>
          </a:p>
          <a:p>
            <a:r>
              <a:rPr lang="en-US" dirty="0"/>
              <a:t>      "</a:t>
            </a:r>
            <a:r>
              <a:rPr lang="en-US" dirty="0" err="1"/>
              <a:t>startUTC</a:t>
            </a:r>
            <a:r>
              <a:rPr lang="en-US" dirty="0"/>
              <a:t>": 1521451295,</a:t>
            </a:r>
          </a:p>
          <a:p>
            <a:r>
              <a:rPr lang="en-US" dirty="0"/>
              <a:t>      "</a:t>
            </a:r>
            <a:r>
              <a:rPr lang="en-US" dirty="0" err="1"/>
              <a:t>maxAz</a:t>
            </a:r>
            <a:r>
              <a:rPr lang="en-US" dirty="0"/>
              <a:t>": 37.98,</a:t>
            </a:r>
          </a:p>
          <a:p>
            <a:r>
              <a:rPr lang="en-US" dirty="0"/>
              <a:t>      "</a:t>
            </a:r>
            <a:r>
              <a:rPr lang="en-US" dirty="0" err="1"/>
              <a:t>maxAzCompass</a:t>
            </a:r>
            <a:r>
              <a:rPr lang="en-US" dirty="0"/>
              <a:t>": "NE",</a:t>
            </a:r>
          </a:p>
          <a:p>
            <a:r>
              <a:rPr lang="en-US" dirty="0"/>
              <a:t>      "</a:t>
            </a:r>
            <a:r>
              <a:rPr lang="en-US" dirty="0" err="1"/>
              <a:t>maxEl</a:t>
            </a:r>
            <a:r>
              <a:rPr lang="en-US" dirty="0"/>
              <a:t>": 52.19,</a:t>
            </a:r>
          </a:p>
          <a:p>
            <a:r>
              <a:rPr lang="en-US" dirty="0"/>
              <a:t>      "</a:t>
            </a:r>
            <a:r>
              <a:rPr lang="en-US" dirty="0" err="1"/>
              <a:t>maxUTC</a:t>
            </a:r>
            <a:r>
              <a:rPr lang="en-US" dirty="0"/>
              <a:t>": 1521451615,</a:t>
            </a:r>
          </a:p>
          <a:p>
            <a:r>
              <a:rPr lang="en-US" dirty="0"/>
              <a:t>      "</a:t>
            </a:r>
            <a:r>
              <a:rPr lang="en-US" dirty="0" err="1"/>
              <a:t>endAz</a:t>
            </a:r>
            <a:r>
              <a:rPr lang="en-US" dirty="0"/>
              <a:t>": 118.6,</a:t>
            </a:r>
          </a:p>
          <a:p>
            <a:r>
              <a:rPr lang="en-US" dirty="0"/>
              <a:t>      "</a:t>
            </a:r>
            <a:r>
              <a:rPr lang="en-US" dirty="0" err="1"/>
              <a:t>endAzCompass</a:t>
            </a:r>
            <a:r>
              <a:rPr lang="en-US" dirty="0"/>
              <a:t>": "ESE",</a:t>
            </a:r>
          </a:p>
          <a:p>
            <a:r>
              <a:rPr lang="en-US" dirty="0"/>
              <a:t>      "</a:t>
            </a:r>
            <a:r>
              <a:rPr lang="en-US" dirty="0" err="1"/>
              <a:t>endUTC</a:t>
            </a:r>
            <a:r>
              <a:rPr lang="en-US" dirty="0"/>
              <a:t>": 1521451925</a:t>
            </a:r>
          </a:p>
          <a:p>
            <a:r>
              <a:rPr lang="en-US" dirty="0"/>
              <a:t>    },</a:t>
            </a:r>
          </a:p>
        </p:txBody>
      </p:sp>
    </p:spTree>
    <p:extLst>
      <p:ext uri="{BB962C8B-B14F-4D97-AF65-F5344CB8AC3E}">
        <p14:creationId xmlns:p14="http://schemas.microsoft.com/office/powerpoint/2010/main" val="400727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47EF1-EBC3-4988-9C51-7585208465AA}"/>
              </a:ext>
            </a:extLst>
          </p:cNvPr>
          <p:cNvSpPr txBox="1"/>
          <p:nvPr/>
        </p:nvSpPr>
        <p:spPr>
          <a:xfrm>
            <a:off x="167780" y="595850"/>
            <a:ext cx="8554673" cy="738664"/>
          </a:xfrm>
          <a:prstGeom prst="rect">
            <a:avLst/>
          </a:prstGeom>
          <a:noFill/>
        </p:spPr>
        <p:txBody>
          <a:bodyPr wrap="square">
            <a:spAutoFit/>
          </a:bodyPr>
          <a:lstStyle/>
          <a:p>
            <a:r>
              <a:rPr lang="en-US" sz="1400" b="1" dirty="0" err="1">
                <a:latin typeface="Arial" panose="020B0604020202020204" pitchFamily="34" charset="0"/>
                <a:cs typeface="Arial" panose="020B0604020202020204" pitchFamily="34" charset="0"/>
              </a:rPr>
              <a:t>Whatsup</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based on Satellite ID </a:t>
            </a:r>
            <a:br>
              <a:rPr lang="en-US" sz="1400" dirty="0">
                <a:latin typeface="Arial" panose="020B0604020202020204" pitchFamily="34" charset="0"/>
                <a:cs typeface="Arial" panose="020B0604020202020204" pitchFamily="34" charset="0"/>
              </a:rPr>
            </a:br>
            <a:r>
              <a:rPr lang="en-US" sz="1400" b="0" i="0" dirty="0">
                <a:solidFill>
                  <a:srgbClr val="333333"/>
                </a:solidFill>
                <a:effectLst/>
                <a:latin typeface="Arial" panose="020B0604020202020204" pitchFamily="34" charset="0"/>
                <a:hlinkClick r:id="rId2"/>
              </a:rPr>
              <a:t>https://api.n2yo.com/rest/v1/satellite/above/41.702/-76.014/0/70/18/&amp;apiKey=589P8Q-SDRYX8-L842ZD-5Z9</a:t>
            </a:r>
            <a:r>
              <a:rPr lang="en-US" sz="1400" b="0" i="0" dirty="0">
                <a:solidFill>
                  <a:srgbClr val="333333"/>
                </a:solidFill>
                <a:effectLst/>
                <a:latin typeface="Arial" panose="020B0604020202020204" pitchFamily="34" charset="0"/>
              </a:rPr>
              <a:t> </a:t>
            </a:r>
            <a:r>
              <a:rPr lang="en-US" sz="1400" dirty="0">
                <a:latin typeface="Arial" panose="020B0604020202020204" pitchFamily="34" charset="0"/>
                <a:cs typeface="Arial" panose="020B0604020202020204" pitchFamily="34" charset="0"/>
              </a:rPr>
              <a:t>JSON response</a:t>
            </a:r>
            <a:endParaRPr lang="en-US" sz="1400" dirty="0"/>
          </a:p>
        </p:txBody>
      </p:sp>
      <p:sp>
        <p:nvSpPr>
          <p:cNvPr id="5" name="TextBox 4">
            <a:extLst>
              <a:ext uri="{FF2B5EF4-FFF2-40B4-BE49-F238E27FC236}">
                <a16:creationId xmlns:a16="http://schemas.microsoft.com/office/drawing/2014/main" id="{F383CBF9-799A-47C6-A5F3-243E6713C455}"/>
              </a:ext>
            </a:extLst>
          </p:cNvPr>
          <p:cNvSpPr txBox="1"/>
          <p:nvPr/>
        </p:nvSpPr>
        <p:spPr>
          <a:xfrm>
            <a:off x="243282" y="1409351"/>
            <a:ext cx="4001548" cy="5078313"/>
          </a:xfrm>
          <a:prstGeom prst="rect">
            <a:avLst/>
          </a:prstGeom>
          <a:noFill/>
        </p:spPr>
        <p:txBody>
          <a:bodyPr wrap="square" rtlCol="0">
            <a:spAutoFit/>
          </a:bodyPr>
          <a:lstStyle/>
          <a:p>
            <a:r>
              <a:rPr lang="en-US" dirty="0"/>
              <a:t>{</a:t>
            </a:r>
          </a:p>
          <a:p>
            <a:r>
              <a:rPr lang="en-US" dirty="0"/>
              <a:t>  "info": {</a:t>
            </a:r>
          </a:p>
          <a:p>
            <a:r>
              <a:rPr lang="en-US" dirty="0"/>
              <a:t>    "category": "Amateur radio",</a:t>
            </a:r>
          </a:p>
          <a:p>
            <a:r>
              <a:rPr lang="en-US" dirty="0"/>
              <a:t>    "</a:t>
            </a:r>
            <a:r>
              <a:rPr lang="en-US" dirty="0" err="1"/>
              <a:t>transactionscount</a:t>
            </a:r>
            <a:r>
              <a:rPr lang="en-US" dirty="0"/>
              <a:t>": 17,</a:t>
            </a:r>
          </a:p>
          <a:p>
            <a:r>
              <a:rPr lang="en-US" dirty="0"/>
              <a:t>    "</a:t>
            </a:r>
            <a:r>
              <a:rPr lang="en-US" dirty="0" err="1"/>
              <a:t>satcount</a:t>
            </a:r>
            <a:r>
              <a:rPr lang="en-US" dirty="0"/>
              <a:t>": 3</a:t>
            </a:r>
          </a:p>
          <a:p>
            <a:r>
              <a:rPr lang="en-US" dirty="0"/>
              <a:t>  },</a:t>
            </a:r>
          </a:p>
          <a:p>
            <a:r>
              <a:rPr lang="en-US" dirty="0"/>
              <a:t>  "above": [</a:t>
            </a:r>
          </a:p>
          <a:p>
            <a:r>
              <a:rPr lang="en-US" dirty="0"/>
              <a:t>    {</a:t>
            </a:r>
          </a:p>
          <a:p>
            <a:r>
              <a:rPr lang="en-US" dirty="0"/>
              <a:t>      "</a:t>
            </a:r>
            <a:r>
              <a:rPr lang="en-US" dirty="0" err="1"/>
              <a:t>satid</a:t>
            </a:r>
            <a:r>
              <a:rPr lang="en-US" dirty="0"/>
              <a:t>": 20480,</a:t>
            </a:r>
          </a:p>
          <a:p>
            <a:r>
              <a:rPr lang="en-US" dirty="0"/>
              <a:t>      "</a:t>
            </a:r>
            <a:r>
              <a:rPr lang="en-US" dirty="0" err="1"/>
              <a:t>satname</a:t>
            </a:r>
            <a:r>
              <a:rPr lang="en-US" dirty="0"/>
              <a:t>": "JAS 1B (FUJI 2)",</a:t>
            </a:r>
          </a:p>
          <a:p>
            <a:r>
              <a:rPr lang="en-US" dirty="0"/>
              <a:t>      "</a:t>
            </a:r>
            <a:r>
              <a:rPr lang="en-US" dirty="0" err="1"/>
              <a:t>intDesignator</a:t>
            </a:r>
            <a:r>
              <a:rPr lang="en-US" dirty="0"/>
              <a:t>": "1990-013C",</a:t>
            </a:r>
          </a:p>
          <a:p>
            <a:r>
              <a:rPr lang="en-US" dirty="0"/>
              <a:t>      "</a:t>
            </a:r>
            <a:r>
              <a:rPr lang="en-US" dirty="0" err="1"/>
              <a:t>launchDate</a:t>
            </a:r>
            <a:r>
              <a:rPr lang="en-US" dirty="0"/>
              <a:t>": "1990-02-07",</a:t>
            </a:r>
          </a:p>
          <a:p>
            <a:r>
              <a:rPr lang="en-US" dirty="0"/>
              <a:t>      "</a:t>
            </a:r>
            <a:r>
              <a:rPr lang="en-US" dirty="0" err="1"/>
              <a:t>satlat</a:t>
            </a:r>
            <a:r>
              <a:rPr lang="en-US" dirty="0"/>
              <a:t>": 49.5744,</a:t>
            </a:r>
          </a:p>
          <a:p>
            <a:r>
              <a:rPr lang="en-US" dirty="0"/>
              <a:t>      "</a:t>
            </a:r>
            <a:r>
              <a:rPr lang="en-US" dirty="0" err="1"/>
              <a:t>satlng</a:t>
            </a:r>
            <a:r>
              <a:rPr lang="en-US" dirty="0"/>
              <a:t>": -96.7081,</a:t>
            </a:r>
          </a:p>
          <a:p>
            <a:r>
              <a:rPr lang="en-US" dirty="0"/>
              <a:t>      "</a:t>
            </a:r>
            <a:r>
              <a:rPr lang="en-US" dirty="0" err="1"/>
              <a:t>satalt</a:t>
            </a:r>
            <a:r>
              <a:rPr lang="en-US" dirty="0"/>
              <a:t>": 1227.9326</a:t>
            </a:r>
          </a:p>
          <a:p>
            <a:r>
              <a:rPr lang="en-US" dirty="0"/>
              <a:t>    },..</a:t>
            </a:r>
          </a:p>
          <a:p>
            <a:r>
              <a:rPr lang="en-US" dirty="0"/>
              <a:t>]</a:t>
            </a:r>
          </a:p>
          <a:p>
            <a:r>
              <a:rPr lang="en-US" dirty="0"/>
              <a:t>}</a:t>
            </a:r>
          </a:p>
        </p:txBody>
      </p:sp>
    </p:spTree>
    <p:extLst>
      <p:ext uri="{BB962C8B-B14F-4D97-AF65-F5344CB8AC3E}">
        <p14:creationId xmlns:p14="http://schemas.microsoft.com/office/powerpoint/2010/main" val="374567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13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969</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Introduction:  The “N2YO” site provides the details of the satellites launched from various countries, the site provides details of the satellites launched, countries that launched, number of satellites for each country, satellites categories, satellite name and other updated satellite launch programs.  The launched satellite are tracked through the N2YO APIs to get    Latitude  Longitude  Azimuth  Elevation  Radius  Altitude  And other attributes, as part of this project we went through the website to understand their existing APIs they published, the site also provides more menus to get more details of each satellites.  Each satellites key attributes to get the details   Satellite Name  Satellite ID ( Norad ID) ( this is the primary key to get the satellites details across the globe)  Satellite Category  Satellite Type  Launch location  Launch date  The APIs they are supporting to get the details  https://www.n2yo.com/api/   Get TLE  Get Satellite Positions  Get visual Passes  Whatsup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cinnaman</dc:creator>
  <cp:lastModifiedBy>ravi cinnaman</cp:lastModifiedBy>
  <cp:revision>79</cp:revision>
  <dcterms:created xsi:type="dcterms:W3CDTF">2020-12-06T14:08:25Z</dcterms:created>
  <dcterms:modified xsi:type="dcterms:W3CDTF">2020-12-06T15:17:32Z</dcterms:modified>
</cp:coreProperties>
</file>