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0ac743824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0ac743824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69b13dd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69b13dd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0ac7438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0ac7438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869b13d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869b13d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0ac743824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0ac743824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0ac743824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0ac743824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869b13dd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869b13dd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869b13dd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869b13dd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869b13dd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869b13dd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869b13dd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869b13dd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869b13dd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869b13dd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3"/>
          <p:cNvSpPr txBox="1"/>
          <p:nvPr>
            <p:ph idx="4294967295" type="ctrTitle"/>
          </p:nvPr>
        </p:nvSpPr>
        <p:spPr>
          <a:xfrm>
            <a:off x="102600" y="0"/>
            <a:ext cx="6156000" cy="10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rgbClr val="FFFFFF"/>
                </a:solidFill>
              </a:rPr>
              <a:t>Satellite Exploration</a:t>
            </a:r>
            <a:endParaRPr sz="5400">
              <a:solidFill>
                <a:srgbClr val="FFFFFF"/>
              </a:solidFill>
            </a:endParaRPr>
          </a:p>
        </p:txBody>
      </p:sp>
      <p:sp>
        <p:nvSpPr>
          <p:cNvPr id="67" name="Google Shape;67;p13"/>
          <p:cNvSpPr txBox="1"/>
          <p:nvPr>
            <p:ph idx="4294967295" type="subTitle"/>
          </p:nvPr>
        </p:nvSpPr>
        <p:spPr>
          <a:xfrm rot="-1691726">
            <a:off x="4423904" y="2457837"/>
            <a:ext cx="4078898" cy="720478"/>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rPr>
              <a:t>Azzy Caceres, Michael Striffler, </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Kholiswa Tsotetsi &amp; Ravi Chinnamanaidu</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632375" y="1172100"/>
            <a:ext cx="7879248" cy="3810649"/>
          </a:xfrm>
          <a:prstGeom prst="rect">
            <a:avLst/>
          </a:prstGeom>
          <a:noFill/>
          <a:ln>
            <a:noFill/>
          </a:ln>
        </p:spPr>
      </p:pic>
      <p:sp>
        <p:nvSpPr>
          <p:cNvPr id="130" name="Google Shape;130;p22"/>
          <p:cNvSpPr txBox="1"/>
          <p:nvPr/>
        </p:nvSpPr>
        <p:spPr>
          <a:xfrm>
            <a:off x="0" y="52675"/>
            <a:ext cx="9506700" cy="8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Visualization</a:t>
            </a:r>
            <a:r>
              <a:rPr lang="en" sz="3600">
                <a:solidFill>
                  <a:schemeClr val="accent1"/>
                </a:solidFill>
                <a:latin typeface="PT Sans Narrow"/>
                <a:ea typeface="PT Sans Narrow"/>
                <a:cs typeface="PT Sans Narrow"/>
                <a:sym typeface="PT Sans Narrow"/>
              </a:rPr>
              <a:t>: Current Earth Resources Satellites in Orbit  </a:t>
            </a:r>
            <a:endParaRPr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b="1" i="1" lang="en" sz="1300">
                <a:solidFill>
                  <a:schemeClr val="accent1"/>
                </a:solidFill>
              </a:rPr>
              <a:t>Libraries Used:</a:t>
            </a:r>
            <a:r>
              <a:rPr i="1" lang="en" sz="1300">
                <a:solidFill>
                  <a:schemeClr val="accent1"/>
                </a:solidFill>
              </a:rPr>
              <a:t> Leaflet, D3 </a:t>
            </a:r>
            <a:endParaRPr i="1" sz="1300">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rotWithShape="1">
          <a:blip r:embed="rId3">
            <a:alphaModFix/>
          </a:blip>
          <a:srcRect b="0" l="11746" r="0" t="0"/>
          <a:stretch/>
        </p:blipFill>
        <p:spPr>
          <a:xfrm>
            <a:off x="4875400" y="823674"/>
            <a:ext cx="4039875" cy="4078051"/>
          </a:xfrm>
          <a:prstGeom prst="rect">
            <a:avLst/>
          </a:prstGeom>
          <a:noFill/>
          <a:ln cap="flat" cmpd="sng" w="19050">
            <a:solidFill>
              <a:schemeClr val="dk2"/>
            </a:solidFill>
            <a:prstDash val="solid"/>
            <a:round/>
            <a:headEnd len="sm" w="sm" type="none"/>
            <a:tailEnd len="sm" w="sm" type="none"/>
          </a:ln>
        </p:spPr>
      </p:pic>
      <p:sp>
        <p:nvSpPr>
          <p:cNvPr id="136" name="Google Shape;136;p23"/>
          <p:cNvSpPr txBox="1"/>
          <p:nvPr/>
        </p:nvSpPr>
        <p:spPr>
          <a:xfrm>
            <a:off x="0" y="63400"/>
            <a:ext cx="9449100" cy="8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Visualization</a:t>
            </a:r>
            <a:r>
              <a:rPr lang="en" sz="3600">
                <a:solidFill>
                  <a:schemeClr val="accent1"/>
                </a:solidFill>
                <a:latin typeface="PT Sans Narrow"/>
                <a:ea typeface="PT Sans Narrow"/>
                <a:cs typeface="PT Sans Narrow"/>
                <a:sym typeface="PT Sans Narrow"/>
              </a:rPr>
              <a:t>: Current Earth Resources Satellites in Orbit  </a:t>
            </a:r>
            <a:endParaRPr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b="1" i="1" lang="en" sz="1300">
                <a:solidFill>
                  <a:schemeClr val="accent1"/>
                </a:solidFill>
              </a:rPr>
              <a:t>Libraries Used:</a:t>
            </a:r>
            <a:r>
              <a:rPr i="1" lang="en" sz="1300">
                <a:solidFill>
                  <a:schemeClr val="accent1"/>
                </a:solidFill>
              </a:rPr>
              <a:t> ThreeJS, D3 </a:t>
            </a:r>
            <a:endParaRPr i="1" sz="1300">
              <a:solidFill>
                <a:schemeClr val="accent1"/>
              </a:solidFill>
            </a:endParaRPr>
          </a:p>
          <a:p>
            <a:pPr indent="0" lvl="0" marL="0" rtl="0" algn="l">
              <a:spcBef>
                <a:spcPts val="0"/>
              </a:spcBef>
              <a:spcAft>
                <a:spcPts val="0"/>
              </a:spcAft>
              <a:buNone/>
            </a:pPr>
            <a:r>
              <a:t/>
            </a:r>
            <a:endParaRPr/>
          </a:p>
        </p:txBody>
      </p:sp>
      <p:pic>
        <p:nvPicPr>
          <p:cNvPr id="137" name="Google Shape;137;p23"/>
          <p:cNvPicPr preferRelativeResize="0"/>
          <p:nvPr/>
        </p:nvPicPr>
        <p:blipFill>
          <a:blip r:embed="rId4">
            <a:alphaModFix/>
          </a:blip>
          <a:stretch>
            <a:fillRect/>
          </a:stretch>
        </p:blipFill>
        <p:spPr>
          <a:xfrm>
            <a:off x="659150" y="1687313"/>
            <a:ext cx="3912849" cy="2963863"/>
          </a:xfrm>
          <a:prstGeom prst="rect">
            <a:avLst/>
          </a:prstGeom>
          <a:noFill/>
          <a:ln>
            <a:noFill/>
          </a:ln>
        </p:spPr>
      </p:pic>
      <p:sp>
        <p:nvSpPr>
          <p:cNvPr id="138" name="Google Shape;138;p23"/>
          <p:cNvSpPr txBox="1"/>
          <p:nvPr/>
        </p:nvSpPr>
        <p:spPr>
          <a:xfrm>
            <a:off x="1046600" y="1329725"/>
            <a:ext cx="2867100" cy="3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u="sng"/>
              <a:t>Code Snapshot </a:t>
            </a:r>
            <a:endParaRPr sz="13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158350" y="68675"/>
            <a:ext cx="8520600" cy="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N2YO</a:t>
            </a:r>
            <a:endParaRPr sz="200"/>
          </a:p>
          <a:p>
            <a:pPr indent="0" lvl="0" marL="0" rtl="0" algn="l">
              <a:spcBef>
                <a:spcPts val="0"/>
              </a:spcBef>
              <a:spcAft>
                <a:spcPts val="0"/>
              </a:spcAft>
              <a:buNone/>
            </a:pPr>
            <a:r>
              <a:t/>
            </a:r>
            <a:endParaRPr sz="200"/>
          </a:p>
          <a:p>
            <a:pPr indent="0" lvl="0" marL="0" rtl="0" algn="l">
              <a:lnSpc>
                <a:spcPct val="115000"/>
              </a:lnSpc>
              <a:spcBef>
                <a:spcPts val="0"/>
              </a:spcBef>
              <a:spcAft>
                <a:spcPts val="1600"/>
              </a:spcAft>
              <a:buClr>
                <a:schemeClr val="dk1"/>
              </a:buClr>
              <a:buSzPts val="1100"/>
              <a:buFont typeface="Arial"/>
              <a:buNone/>
            </a:pPr>
            <a:r>
              <a:rPr b="1" i="1" lang="en" sz="800"/>
              <a:t>Provides the details of the satellites launched from various countries, the site provides details of the satellites launched, countries that launched, number of satellites for each country, satellites categories, satellite name and other updated satellite launch programs.</a:t>
            </a:r>
            <a:endParaRPr i="1"/>
          </a:p>
        </p:txBody>
      </p:sp>
      <p:sp>
        <p:nvSpPr>
          <p:cNvPr id="73" name="Google Shape;73;p14"/>
          <p:cNvSpPr txBox="1"/>
          <p:nvPr>
            <p:ph idx="1" type="body"/>
          </p:nvPr>
        </p:nvSpPr>
        <p:spPr>
          <a:xfrm>
            <a:off x="158350" y="933875"/>
            <a:ext cx="8520600" cy="3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1600"/>
              </a:spcBef>
              <a:spcAft>
                <a:spcPts val="0"/>
              </a:spcAft>
              <a:buClr>
                <a:schemeClr val="dk1"/>
              </a:buClr>
              <a:buSzPts val="1100"/>
              <a:buFont typeface="Arial"/>
              <a:buNone/>
            </a:pPr>
            <a:r>
              <a:t/>
            </a:r>
            <a:endParaRPr sz="800">
              <a:solidFill>
                <a:schemeClr val="dk1"/>
              </a:solidFill>
            </a:endParaRPr>
          </a:p>
          <a:p>
            <a:pPr indent="0" lvl="0" marL="0" rtl="0" algn="l">
              <a:spcBef>
                <a:spcPts val="1600"/>
              </a:spcBef>
              <a:spcAft>
                <a:spcPts val="0"/>
              </a:spcAft>
              <a:buClr>
                <a:schemeClr val="dk1"/>
              </a:buClr>
              <a:buSzPts val="1100"/>
              <a:buFont typeface="Arial"/>
              <a:buNone/>
            </a:pPr>
            <a:r>
              <a:t/>
            </a:r>
            <a:endParaRPr sz="800">
              <a:solidFill>
                <a:schemeClr val="dk1"/>
              </a:solidFill>
            </a:endParaRPr>
          </a:p>
          <a:p>
            <a:pPr indent="0" lvl="0" marL="0" rtl="0" algn="l">
              <a:spcBef>
                <a:spcPts val="1600"/>
              </a:spcBef>
              <a:spcAft>
                <a:spcPts val="1600"/>
              </a:spcAft>
              <a:buNone/>
            </a:pPr>
            <a:r>
              <a:t/>
            </a:r>
            <a:endParaRPr sz="1300"/>
          </a:p>
        </p:txBody>
      </p:sp>
      <p:pic>
        <p:nvPicPr>
          <p:cNvPr id="74" name="Google Shape;74;p14"/>
          <p:cNvPicPr preferRelativeResize="0"/>
          <p:nvPr/>
        </p:nvPicPr>
        <p:blipFill>
          <a:blip r:embed="rId3">
            <a:alphaModFix/>
          </a:blip>
          <a:stretch>
            <a:fillRect/>
          </a:stretch>
        </p:blipFill>
        <p:spPr>
          <a:xfrm>
            <a:off x="2566850" y="1234475"/>
            <a:ext cx="5600700" cy="476250"/>
          </a:xfrm>
          <a:prstGeom prst="rect">
            <a:avLst/>
          </a:prstGeom>
          <a:noFill/>
          <a:ln cap="flat" cmpd="sng" w="19050">
            <a:solidFill>
              <a:schemeClr val="dk2"/>
            </a:solidFill>
            <a:prstDash val="solid"/>
            <a:round/>
            <a:headEnd len="sm" w="sm" type="none"/>
            <a:tailEnd len="sm" w="sm" type="none"/>
          </a:ln>
        </p:spPr>
      </p:pic>
      <p:sp>
        <p:nvSpPr>
          <p:cNvPr id="75" name="Google Shape;75;p14"/>
          <p:cNvSpPr txBox="1"/>
          <p:nvPr/>
        </p:nvSpPr>
        <p:spPr>
          <a:xfrm>
            <a:off x="1298175" y="1234400"/>
            <a:ext cx="1180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API Call:</a:t>
            </a:r>
            <a:endParaRPr u="sng"/>
          </a:p>
        </p:txBody>
      </p:sp>
      <p:pic>
        <p:nvPicPr>
          <p:cNvPr id="76" name="Google Shape;76;p14"/>
          <p:cNvPicPr preferRelativeResize="0"/>
          <p:nvPr/>
        </p:nvPicPr>
        <p:blipFill>
          <a:blip r:embed="rId4">
            <a:alphaModFix/>
          </a:blip>
          <a:stretch>
            <a:fillRect/>
          </a:stretch>
        </p:blipFill>
        <p:spPr>
          <a:xfrm>
            <a:off x="3796063" y="1887925"/>
            <a:ext cx="2630775" cy="3108050"/>
          </a:xfrm>
          <a:prstGeom prst="rect">
            <a:avLst/>
          </a:prstGeom>
          <a:noFill/>
          <a:ln>
            <a:noFill/>
          </a:ln>
        </p:spPr>
      </p:pic>
      <p:sp>
        <p:nvSpPr>
          <p:cNvPr id="77" name="Google Shape;77;p14"/>
          <p:cNvSpPr txBox="1"/>
          <p:nvPr/>
        </p:nvSpPr>
        <p:spPr>
          <a:xfrm>
            <a:off x="1298175" y="2984600"/>
            <a:ext cx="17112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Returned JSON Response:</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5"/>
          <p:cNvPicPr preferRelativeResize="0"/>
          <p:nvPr/>
        </p:nvPicPr>
        <p:blipFill rotWithShape="1">
          <a:blip r:embed="rId3">
            <a:alphaModFix/>
          </a:blip>
          <a:srcRect b="0" l="0" r="18943" t="15533"/>
          <a:stretch/>
        </p:blipFill>
        <p:spPr>
          <a:xfrm>
            <a:off x="332325" y="722375"/>
            <a:ext cx="7816400" cy="4421125"/>
          </a:xfrm>
          <a:prstGeom prst="rect">
            <a:avLst/>
          </a:prstGeom>
          <a:noFill/>
          <a:ln>
            <a:noFill/>
          </a:ln>
        </p:spPr>
      </p:pic>
      <p:sp>
        <p:nvSpPr>
          <p:cNvPr id="83" name="Google Shape;83;p15"/>
          <p:cNvSpPr txBox="1"/>
          <p:nvPr/>
        </p:nvSpPr>
        <p:spPr>
          <a:xfrm>
            <a:off x="0" y="52675"/>
            <a:ext cx="8683200" cy="8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Screen Scraping</a:t>
            </a:r>
            <a:r>
              <a:rPr b="1" lang="en" sz="3600">
                <a:solidFill>
                  <a:schemeClr val="accent1"/>
                </a:solidFill>
                <a:latin typeface="PT Sans Narrow"/>
                <a:ea typeface="PT Sans Narrow"/>
                <a:cs typeface="PT Sans Narrow"/>
                <a:sym typeface="PT Sans Narrow"/>
              </a:rPr>
              <a:t> N2YO</a:t>
            </a:r>
            <a:endParaRPr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b="0" l="0" r="0" t="12080"/>
          <a:stretch/>
        </p:blipFill>
        <p:spPr>
          <a:xfrm>
            <a:off x="631975" y="1228100"/>
            <a:ext cx="7620000" cy="3364575"/>
          </a:xfrm>
          <a:prstGeom prst="rect">
            <a:avLst/>
          </a:prstGeom>
          <a:noFill/>
          <a:ln>
            <a:noFill/>
          </a:ln>
        </p:spPr>
      </p:pic>
      <p:sp>
        <p:nvSpPr>
          <p:cNvPr id="89" name="Google Shape;89;p16"/>
          <p:cNvSpPr txBox="1"/>
          <p:nvPr/>
        </p:nvSpPr>
        <p:spPr>
          <a:xfrm>
            <a:off x="0" y="52675"/>
            <a:ext cx="8683200" cy="8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The Satellite tracking system Overview</a:t>
            </a:r>
            <a:endParaRPr i="1" sz="13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0" y="753450"/>
            <a:ext cx="9144001" cy="2441126"/>
          </a:xfrm>
          <a:prstGeom prst="rect">
            <a:avLst/>
          </a:prstGeom>
          <a:noFill/>
          <a:ln>
            <a:noFill/>
          </a:ln>
        </p:spPr>
      </p:pic>
      <p:pic>
        <p:nvPicPr>
          <p:cNvPr id="95" name="Google Shape;95;p17"/>
          <p:cNvPicPr preferRelativeResize="0"/>
          <p:nvPr/>
        </p:nvPicPr>
        <p:blipFill rotWithShape="1">
          <a:blip r:embed="rId4">
            <a:alphaModFix/>
          </a:blip>
          <a:srcRect b="0" l="0" r="0" t="0"/>
          <a:stretch/>
        </p:blipFill>
        <p:spPr>
          <a:xfrm>
            <a:off x="0" y="3023798"/>
            <a:ext cx="9144002" cy="1617400"/>
          </a:xfrm>
          <a:prstGeom prst="rect">
            <a:avLst/>
          </a:prstGeom>
          <a:noFill/>
          <a:ln>
            <a:noFill/>
          </a:ln>
        </p:spPr>
      </p:pic>
      <p:pic>
        <p:nvPicPr>
          <p:cNvPr id="96" name="Google Shape;96;p17"/>
          <p:cNvPicPr preferRelativeResize="0"/>
          <p:nvPr/>
        </p:nvPicPr>
        <p:blipFill>
          <a:blip r:embed="rId5">
            <a:alphaModFix/>
          </a:blip>
          <a:stretch>
            <a:fillRect/>
          </a:stretch>
        </p:blipFill>
        <p:spPr>
          <a:xfrm>
            <a:off x="0" y="4530701"/>
            <a:ext cx="9144000" cy="612800"/>
          </a:xfrm>
          <a:prstGeom prst="rect">
            <a:avLst/>
          </a:prstGeom>
          <a:noFill/>
          <a:ln>
            <a:noFill/>
          </a:ln>
        </p:spPr>
      </p:pic>
      <p:sp>
        <p:nvSpPr>
          <p:cNvPr id="97" name="Google Shape;97;p17"/>
          <p:cNvSpPr txBox="1"/>
          <p:nvPr>
            <p:ph type="title"/>
          </p:nvPr>
        </p:nvSpPr>
        <p:spPr>
          <a:xfrm>
            <a:off x="0" y="0"/>
            <a:ext cx="9144000" cy="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API to Create JSON and GeoJSON Files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nvSpPr>
        <p:spPr>
          <a:xfrm>
            <a:off x="0" y="52675"/>
            <a:ext cx="8033100" cy="8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Visualization: Bar Chart Launch Dates</a:t>
            </a:r>
            <a:endParaRPr b="1"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b="1" i="1" lang="en" sz="1300">
                <a:solidFill>
                  <a:schemeClr val="accent1"/>
                </a:solidFill>
              </a:rPr>
              <a:t>Libraries Used:</a:t>
            </a:r>
            <a:r>
              <a:rPr i="1" lang="en" sz="1300">
                <a:solidFill>
                  <a:schemeClr val="accent1"/>
                </a:solidFill>
              </a:rPr>
              <a:t> Plotly, D3 </a:t>
            </a:r>
            <a:endParaRPr i="1" sz="1300">
              <a:solidFill>
                <a:schemeClr val="accent1"/>
              </a:solidFill>
            </a:endParaRPr>
          </a:p>
          <a:p>
            <a:pPr indent="0" lvl="0" marL="0" rtl="0" algn="l">
              <a:spcBef>
                <a:spcPts val="0"/>
              </a:spcBef>
              <a:spcAft>
                <a:spcPts val="0"/>
              </a:spcAft>
              <a:buNone/>
            </a:pPr>
            <a:r>
              <a:t/>
            </a:r>
            <a:endParaRPr/>
          </a:p>
        </p:txBody>
      </p:sp>
      <p:pic>
        <p:nvPicPr>
          <p:cNvPr id="103" name="Google Shape;103;p18"/>
          <p:cNvPicPr preferRelativeResize="0"/>
          <p:nvPr/>
        </p:nvPicPr>
        <p:blipFill rotWithShape="1">
          <a:blip r:embed="rId3">
            <a:alphaModFix/>
          </a:blip>
          <a:srcRect b="0" l="0" r="6699" t="0"/>
          <a:stretch/>
        </p:blipFill>
        <p:spPr>
          <a:xfrm>
            <a:off x="3464050" y="1292913"/>
            <a:ext cx="5603751" cy="2138224"/>
          </a:xfrm>
          <a:prstGeom prst="rect">
            <a:avLst/>
          </a:prstGeom>
          <a:noFill/>
          <a:ln>
            <a:noFill/>
          </a:ln>
        </p:spPr>
      </p:pic>
      <p:pic>
        <p:nvPicPr>
          <p:cNvPr id="104" name="Google Shape;104;p18"/>
          <p:cNvPicPr preferRelativeResize="0"/>
          <p:nvPr/>
        </p:nvPicPr>
        <p:blipFill>
          <a:blip r:embed="rId4">
            <a:alphaModFix/>
          </a:blip>
          <a:stretch>
            <a:fillRect/>
          </a:stretch>
        </p:blipFill>
        <p:spPr>
          <a:xfrm>
            <a:off x="128800" y="1456950"/>
            <a:ext cx="3335250" cy="348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590325" y="922375"/>
            <a:ext cx="7703673" cy="4034275"/>
          </a:xfrm>
          <a:prstGeom prst="rect">
            <a:avLst/>
          </a:prstGeom>
          <a:noFill/>
          <a:ln>
            <a:noFill/>
          </a:ln>
        </p:spPr>
      </p:pic>
      <p:pic>
        <p:nvPicPr>
          <p:cNvPr id="110" name="Google Shape;110;p19"/>
          <p:cNvPicPr preferRelativeResize="0"/>
          <p:nvPr/>
        </p:nvPicPr>
        <p:blipFill rotWithShape="1">
          <a:blip r:embed="rId4">
            <a:alphaModFix/>
          </a:blip>
          <a:srcRect b="82975" l="84751" r="728" t="1617"/>
          <a:stretch/>
        </p:blipFill>
        <p:spPr>
          <a:xfrm>
            <a:off x="7530850" y="818725"/>
            <a:ext cx="1327675" cy="501551"/>
          </a:xfrm>
          <a:prstGeom prst="rect">
            <a:avLst/>
          </a:prstGeom>
          <a:noFill/>
          <a:ln>
            <a:noFill/>
          </a:ln>
        </p:spPr>
      </p:pic>
      <p:sp>
        <p:nvSpPr>
          <p:cNvPr id="111" name="Google Shape;111;p19"/>
          <p:cNvSpPr txBox="1"/>
          <p:nvPr/>
        </p:nvSpPr>
        <p:spPr>
          <a:xfrm>
            <a:off x="0" y="52675"/>
            <a:ext cx="8683200" cy="8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Visualization</a:t>
            </a:r>
            <a:r>
              <a:rPr lang="en" sz="3600">
                <a:solidFill>
                  <a:schemeClr val="accent1"/>
                </a:solidFill>
                <a:latin typeface="PT Sans Narrow"/>
                <a:ea typeface="PT Sans Narrow"/>
                <a:cs typeface="PT Sans Narrow"/>
                <a:sym typeface="PT Sans Narrow"/>
              </a:rPr>
              <a:t>: Altitude Map of Current Satellites </a:t>
            </a:r>
            <a:endParaRPr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b="1" i="1" lang="en" sz="1300">
                <a:solidFill>
                  <a:schemeClr val="accent1"/>
                </a:solidFill>
              </a:rPr>
              <a:t>Libraries Used:</a:t>
            </a:r>
            <a:r>
              <a:rPr i="1" lang="en" sz="1300">
                <a:solidFill>
                  <a:schemeClr val="accent1"/>
                </a:solidFill>
              </a:rPr>
              <a:t> Leaflet, D3 </a:t>
            </a:r>
            <a:endParaRPr i="1" sz="13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25000" y="2138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Subset of Satellites-Earth Resources</a:t>
            </a:r>
            <a:endParaRPr/>
          </a:p>
        </p:txBody>
      </p:sp>
      <p:sp>
        <p:nvSpPr>
          <p:cNvPr id="117" name="Google Shape;117;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section has three dropdown pages</a:t>
            </a:r>
            <a:endParaRPr/>
          </a:p>
          <a:p>
            <a:pPr indent="-317500" lvl="1" marL="914400" rtl="0" algn="l">
              <a:spcBef>
                <a:spcPts val="0"/>
              </a:spcBef>
              <a:spcAft>
                <a:spcPts val="0"/>
              </a:spcAft>
              <a:buSzPts val="1400"/>
              <a:buChar char="○"/>
            </a:pPr>
            <a:r>
              <a:rPr lang="en"/>
              <a:t>Currently in Orbit- Map that shows the satellites in orbit under the Earth Resource category, using rockets as the icon</a:t>
            </a:r>
            <a:endParaRPr/>
          </a:p>
          <a:p>
            <a:pPr indent="-317500" lvl="1" marL="914400" rtl="0" algn="l">
              <a:spcBef>
                <a:spcPts val="0"/>
              </a:spcBef>
              <a:spcAft>
                <a:spcPts val="0"/>
              </a:spcAft>
              <a:buSzPts val="1400"/>
              <a:buChar char="○"/>
            </a:pPr>
            <a:r>
              <a:rPr lang="en"/>
              <a:t>Currently in Orbit Globe - Map that shows </a:t>
            </a:r>
            <a:r>
              <a:rPr lang="en"/>
              <a:t>satellites</a:t>
            </a:r>
            <a:r>
              <a:rPr lang="en"/>
              <a:t> in orbit under Earth Resource </a:t>
            </a:r>
            <a:r>
              <a:rPr lang="en"/>
              <a:t>category</a:t>
            </a:r>
            <a:r>
              <a:rPr lang="en"/>
              <a:t>, on a globe to see a 3D aspect</a:t>
            </a:r>
            <a:endParaRPr/>
          </a:p>
          <a:p>
            <a:pPr indent="-317500" lvl="1" marL="914400" rtl="0" algn="l">
              <a:spcBef>
                <a:spcPts val="0"/>
              </a:spcBef>
              <a:spcAft>
                <a:spcPts val="0"/>
              </a:spcAft>
              <a:buSzPts val="1400"/>
              <a:buChar char="○"/>
            </a:pPr>
            <a:r>
              <a:rPr lang="en"/>
              <a:t>Launch Sites- Map that shows where these satellites were launched and which country was responsible for the </a:t>
            </a:r>
            <a:r>
              <a:rPr lang="en"/>
              <a:t>satellite</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0" y="52675"/>
            <a:ext cx="9144000" cy="8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Visualization</a:t>
            </a:r>
            <a:r>
              <a:rPr lang="en" sz="3600">
                <a:solidFill>
                  <a:schemeClr val="accent1"/>
                </a:solidFill>
                <a:latin typeface="PT Sans Narrow"/>
                <a:ea typeface="PT Sans Narrow"/>
                <a:cs typeface="PT Sans Narrow"/>
                <a:sym typeface="PT Sans Narrow"/>
              </a:rPr>
              <a:t>: Cluster Map of Satellite Landing Sites </a:t>
            </a:r>
            <a:endParaRPr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b="1" i="1" lang="en" sz="1300">
                <a:solidFill>
                  <a:schemeClr val="accent1"/>
                </a:solidFill>
              </a:rPr>
              <a:t>Libraries Used:</a:t>
            </a:r>
            <a:r>
              <a:rPr i="1" lang="en" sz="1300">
                <a:solidFill>
                  <a:schemeClr val="accent1"/>
                </a:solidFill>
              </a:rPr>
              <a:t> Leaflet, D3 </a:t>
            </a:r>
            <a:endParaRPr i="1" sz="1300">
              <a:solidFill>
                <a:schemeClr val="accent1"/>
              </a:solidFill>
            </a:endParaRPr>
          </a:p>
          <a:p>
            <a:pPr indent="0" lvl="0" marL="0" rtl="0" algn="l">
              <a:spcBef>
                <a:spcPts val="0"/>
              </a:spcBef>
              <a:spcAft>
                <a:spcPts val="0"/>
              </a:spcAft>
              <a:buNone/>
            </a:pPr>
            <a:r>
              <a:t/>
            </a:r>
            <a:endParaRPr/>
          </a:p>
        </p:txBody>
      </p:sp>
      <p:pic>
        <p:nvPicPr>
          <p:cNvPr id="123" name="Google Shape;123;p21"/>
          <p:cNvPicPr preferRelativeResize="0"/>
          <p:nvPr/>
        </p:nvPicPr>
        <p:blipFill>
          <a:blip r:embed="rId3">
            <a:alphaModFix/>
          </a:blip>
          <a:stretch>
            <a:fillRect/>
          </a:stretch>
        </p:blipFill>
        <p:spPr>
          <a:xfrm>
            <a:off x="142025" y="1165275"/>
            <a:ext cx="4240400" cy="3270275"/>
          </a:xfrm>
          <a:prstGeom prst="rect">
            <a:avLst/>
          </a:prstGeom>
          <a:noFill/>
          <a:ln>
            <a:noFill/>
          </a:ln>
        </p:spPr>
      </p:pic>
      <p:pic>
        <p:nvPicPr>
          <p:cNvPr id="124" name="Google Shape;124;p21"/>
          <p:cNvPicPr preferRelativeResize="0"/>
          <p:nvPr/>
        </p:nvPicPr>
        <p:blipFill>
          <a:blip r:embed="rId4">
            <a:alphaModFix/>
          </a:blip>
          <a:stretch>
            <a:fillRect/>
          </a:stretch>
        </p:blipFill>
        <p:spPr>
          <a:xfrm>
            <a:off x="4571997" y="1233750"/>
            <a:ext cx="4503576" cy="31333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