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99" r:id="rId3"/>
    <p:sldId id="383" r:id="rId4"/>
    <p:sldId id="357" r:id="rId5"/>
    <p:sldId id="384" r:id="rId6"/>
    <p:sldId id="258" r:id="rId7"/>
    <p:sldId id="385" r:id="rId8"/>
    <p:sldId id="386" r:id="rId9"/>
  </p:sldIdLst>
  <p:sldSz cx="9144000" cy="6858000" type="screen4x3"/>
  <p:notesSz cx="9866313" cy="6735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7F271EC-4FE9-4F0A-87EF-3BD3D4198BB3}">
          <p14:sldIdLst>
            <p14:sldId id="256"/>
            <p14:sldId id="299"/>
            <p14:sldId id="383"/>
            <p14:sldId id="357"/>
            <p14:sldId id="384"/>
            <p14:sldId id="258"/>
            <p14:sldId id="385"/>
            <p14:sldId id="386"/>
          </p14:sldIdLst>
        </p14:section>
        <p14:section name="補助資料" id="{1AC56D6B-26C0-4658-8C49-6EDAC3A2C0E2}">
          <p14:sldIdLst/>
        </p14:section>
        <p14:section name="作業場" id="{9351941D-198E-4E62-807C-ADF0D11BC7DA}">
          <p14:sldIdLst/>
        </p14:section>
        <p14:section name="具材" id="{6C14BCEC-64B8-4648-AB24-1A6B6B7AFC9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taro Saito" initials="KS" lastIdx="3" clrIdx="0">
    <p:extLst>
      <p:ext uri="{19B8F6BF-5375-455C-9EA6-DF929625EA0E}">
        <p15:presenceInfo xmlns:p15="http://schemas.microsoft.com/office/powerpoint/2012/main" userId="Kotaro Sai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FF99"/>
    <a:srgbClr val="B4DE86"/>
    <a:srgbClr val="97E4FF"/>
    <a:srgbClr val="FF99CC"/>
    <a:srgbClr val="FFD757"/>
    <a:srgbClr val="FFFF66"/>
    <a:srgbClr val="5DD5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88990" autoAdjust="0"/>
  </p:normalViewPr>
  <p:slideViewPr>
    <p:cSldViewPr snapToGrid="0">
      <p:cViewPr>
        <p:scale>
          <a:sx n="60" d="100"/>
          <a:sy n="60" d="100"/>
        </p:scale>
        <p:origin x="1480" y="23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5403" cy="33795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588627" y="0"/>
            <a:ext cx="4275403" cy="337958"/>
          </a:xfrm>
          <a:prstGeom prst="rect">
            <a:avLst/>
          </a:prstGeom>
        </p:spPr>
        <p:txBody>
          <a:bodyPr vert="horz" lIns="91440" tIns="45720" rIns="91440" bIns="45720" rtlCol="0"/>
          <a:lstStyle>
            <a:lvl1pPr algn="r">
              <a:defRPr sz="1200"/>
            </a:lvl1pPr>
          </a:lstStyle>
          <a:p>
            <a:fld id="{7B26D694-4B9D-44D7-98C4-BC12A2477773}" type="datetimeFigureOut">
              <a:rPr kumimoji="1" lang="ja-JP" altLang="en-US" smtClean="0"/>
              <a:t>2021/6/3</a:t>
            </a:fld>
            <a:endParaRPr kumimoji="1" lang="ja-JP" altLang="en-US"/>
          </a:p>
        </p:txBody>
      </p:sp>
      <p:sp>
        <p:nvSpPr>
          <p:cNvPr id="4" name="フッター プレースホルダー 3"/>
          <p:cNvSpPr>
            <a:spLocks noGrp="1"/>
          </p:cNvSpPr>
          <p:nvPr>
            <p:ph type="ftr" sz="quarter" idx="2"/>
          </p:nvPr>
        </p:nvSpPr>
        <p:spPr>
          <a:xfrm>
            <a:off x="1" y="6397807"/>
            <a:ext cx="4275403" cy="33795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588627" y="6397807"/>
            <a:ext cx="4275403" cy="337957"/>
          </a:xfrm>
          <a:prstGeom prst="rect">
            <a:avLst/>
          </a:prstGeom>
        </p:spPr>
        <p:txBody>
          <a:bodyPr vert="horz" lIns="91440" tIns="45720" rIns="91440" bIns="45720" rtlCol="0" anchor="b"/>
          <a:lstStyle>
            <a:lvl1pPr algn="r">
              <a:defRPr sz="1200"/>
            </a:lvl1pPr>
          </a:lstStyle>
          <a:p>
            <a:fld id="{E1B00989-F8DA-405E-BDEE-EA55944E5F75}" type="slidenum">
              <a:rPr kumimoji="1" lang="ja-JP" altLang="en-US" smtClean="0"/>
              <a:t>‹#›</a:t>
            </a:fld>
            <a:endParaRPr kumimoji="1" lang="ja-JP" altLang="en-US"/>
          </a:p>
        </p:txBody>
      </p:sp>
    </p:spTree>
    <p:extLst>
      <p:ext uri="{BB962C8B-B14F-4D97-AF65-F5344CB8AC3E}">
        <p14:creationId xmlns:p14="http://schemas.microsoft.com/office/powerpoint/2010/main" val="251354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276255" cy="33814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7733" y="0"/>
            <a:ext cx="4276254" cy="338143"/>
          </a:xfrm>
          <a:prstGeom prst="rect">
            <a:avLst/>
          </a:prstGeom>
        </p:spPr>
        <p:txBody>
          <a:bodyPr vert="horz" lIns="91440" tIns="45720" rIns="91440" bIns="45720" rtlCol="0"/>
          <a:lstStyle>
            <a:lvl1pPr algn="r">
              <a:defRPr sz="1200"/>
            </a:lvl1pPr>
          </a:lstStyle>
          <a:p>
            <a:fld id="{770F27C3-D12B-4201-A5D2-23D2AE01F3C4}" type="datetimeFigureOut">
              <a:rPr kumimoji="1" lang="ja-JP" altLang="en-US" smtClean="0"/>
              <a:t>2021/6/3</a:t>
            </a:fld>
            <a:endParaRPr kumimoji="1" lang="ja-JP" altLang="en-US"/>
          </a:p>
        </p:txBody>
      </p:sp>
      <p:sp>
        <p:nvSpPr>
          <p:cNvPr id="4" name="スライド イメージ プレースホルダー 3"/>
          <p:cNvSpPr>
            <a:spLocks noGrp="1" noRot="1" noChangeAspect="1"/>
          </p:cNvSpPr>
          <p:nvPr>
            <p:ph type="sldImg" idx="2"/>
          </p:nvPr>
        </p:nvSpPr>
        <p:spPr>
          <a:xfrm>
            <a:off x="3417888" y="841375"/>
            <a:ext cx="3030537" cy="22733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85934" y="3241620"/>
            <a:ext cx="7894446" cy="2652037"/>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6397620"/>
            <a:ext cx="4276255" cy="33814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7733" y="6397620"/>
            <a:ext cx="4276254" cy="338143"/>
          </a:xfrm>
          <a:prstGeom prst="rect">
            <a:avLst/>
          </a:prstGeom>
        </p:spPr>
        <p:txBody>
          <a:bodyPr vert="horz" lIns="91440" tIns="45720" rIns="91440" bIns="45720" rtlCol="0" anchor="b"/>
          <a:lstStyle>
            <a:lvl1pPr algn="r">
              <a:defRPr sz="1200"/>
            </a:lvl1pPr>
          </a:lstStyle>
          <a:p>
            <a:fld id="{26EE32C8-5031-4DE7-B256-386D7B6A84BB}" type="slidenum">
              <a:rPr kumimoji="1" lang="ja-JP" altLang="en-US" smtClean="0"/>
              <a:t>‹#›</a:t>
            </a:fld>
            <a:endParaRPr kumimoji="1" lang="ja-JP" altLang="en-US"/>
          </a:p>
        </p:txBody>
      </p:sp>
    </p:spTree>
    <p:extLst>
      <p:ext uri="{BB962C8B-B14F-4D97-AF65-F5344CB8AC3E}">
        <p14:creationId xmlns:p14="http://schemas.microsoft.com/office/powerpoint/2010/main" val="15511025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畳み込みニューラルネットワークによる</a:t>
            </a:r>
            <a:r>
              <a:rPr kumimoji="1" lang="en-US" altLang="ja-JP" dirty="0" smtClean="0"/>
              <a:t>FPGA</a:t>
            </a:r>
            <a:r>
              <a:rPr kumimoji="1" lang="ja-JP" altLang="en-US" dirty="0" smtClean="0"/>
              <a:t>上に実装された</a:t>
            </a:r>
            <a:r>
              <a:rPr kumimoji="1" lang="en-US" altLang="ja-JP" dirty="0" smtClean="0"/>
              <a:t>AES</a:t>
            </a:r>
            <a:r>
              <a:rPr kumimoji="1" lang="ja-JP" altLang="en-US" dirty="0" smtClean="0"/>
              <a:t>の鍵推定と題しまして，</a:t>
            </a:r>
            <a:r>
              <a:rPr kumimoji="1" lang="en-US" altLang="ja-JP" dirty="0" smtClean="0"/>
              <a:t>B4</a:t>
            </a:r>
            <a:r>
              <a:rPr kumimoji="1" lang="ja-JP" altLang="en-US" dirty="0" smtClean="0"/>
              <a:t>の齋藤が発表します．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1</a:t>
            </a:fld>
            <a:endParaRPr kumimoji="1" lang="ja-JP" altLang="en-US"/>
          </a:p>
        </p:txBody>
      </p:sp>
    </p:spTree>
    <p:extLst>
      <p:ext uri="{BB962C8B-B14F-4D97-AF65-F5344CB8AC3E}">
        <p14:creationId xmlns:p14="http://schemas.microsoft.com/office/powerpoint/2010/main" val="6037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まず，背景です．近年の</a:t>
            </a:r>
            <a:r>
              <a:rPr kumimoji="1" lang="en-US" altLang="ja-JP" dirty="0" err="1" smtClean="0"/>
              <a:t>IoT</a:t>
            </a:r>
            <a:r>
              <a:rPr kumimoji="1" lang="ja-JP" altLang="en-US" dirty="0" smtClean="0"/>
              <a:t>機器の普及に伴い，暗号アルゴリズムを用いるデバイスが急増しています．</a:t>
            </a:r>
            <a:endParaRPr kumimoji="1" lang="en-US" altLang="ja-JP" dirty="0" smtClean="0"/>
          </a:p>
          <a:p>
            <a:r>
              <a:rPr kumimoji="1" lang="ja-JP" altLang="en-US" dirty="0" smtClean="0"/>
              <a:t>これにより，同一の構成による暗号チップが大規模に流通し，攻撃者が自由に操作できる参照デバイスが</a:t>
            </a:r>
            <a:endParaRPr kumimoji="1" lang="en-US" altLang="ja-JP" dirty="0" smtClean="0"/>
          </a:p>
          <a:p>
            <a:r>
              <a:rPr kumimoji="1" lang="ja-JP" altLang="en-US" dirty="0" smtClean="0"/>
              <a:t>容易に入手可能となっています．このような背景から，参照デバイスを用いた情報収集により短時間での攻撃が</a:t>
            </a:r>
            <a:endParaRPr kumimoji="1" lang="en-US" altLang="ja-JP" dirty="0" smtClean="0"/>
          </a:p>
          <a:p>
            <a:r>
              <a:rPr kumimoji="1" lang="ja-JP" altLang="en-US" dirty="0" smtClean="0"/>
              <a:t>可能であるプロファイリング攻撃の脅威が高まっています．一方，プロファイリング攻撃に従来用いられていた</a:t>
            </a:r>
            <a:endParaRPr kumimoji="1" lang="en-US" altLang="ja-JP" dirty="0" smtClean="0"/>
          </a:p>
          <a:p>
            <a:r>
              <a:rPr kumimoji="1" lang="ja-JP" altLang="en-US" dirty="0" smtClean="0"/>
              <a:t>テンプレート攻撃はマスクやランダム遅延の挿入といった対策に弱いという欠点がありました．</a:t>
            </a:r>
            <a:endParaRPr kumimoji="1" lang="en-US" altLang="ja-JP" dirty="0" smtClean="0"/>
          </a:p>
          <a:p>
            <a:r>
              <a:rPr kumimoji="1" lang="ja-JP" altLang="en-US" dirty="0" smtClean="0"/>
              <a:t>そこで，深層学習を用いた新たな手法の検討が盛んになっています．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2</a:t>
            </a:fld>
            <a:endParaRPr kumimoji="1" lang="ja-JP" altLang="en-US"/>
          </a:p>
        </p:txBody>
      </p:sp>
    </p:spTree>
    <p:extLst>
      <p:ext uri="{BB962C8B-B14F-4D97-AF65-F5344CB8AC3E}">
        <p14:creationId xmlns:p14="http://schemas.microsoft.com/office/powerpoint/2010/main" val="3017548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まず，背景です．近年の</a:t>
            </a:r>
            <a:r>
              <a:rPr kumimoji="1" lang="en-US" altLang="ja-JP" dirty="0" err="1" smtClean="0"/>
              <a:t>IoT</a:t>
            </a:r>
            <a:r>
              <a:rPr kumimoji="1" lang="ja-JP" altLang="en-US" dirty="0" smtClean="0"/>
              <a:t>機器の普及に伴い，暗号アルゴリズムを用いるデバイスが急増しています．</a:t>
            </a:r>
            <a:endParaRPr kumimoji="1" lang="en-US" altLang="ja-JP" dirty="0" smtClean="0"/>
          </a:p>
          <a:p>
            <a:r>
              <a:rPr kumimoji="1" lang="ja-JP" altLang="en-US" dirty="0" smtClean="0"/>
              <a:t>これにより，同一の構成による暗号チップが大規模に流通し，攻撃者が自由に操作できる参照デバイスが</a:t>
            </a:r>
            <a:endParaRPr kumimoji="1" lang="en-US" altLang="ja-JP" dirty="0" smtClean="0"/>
          </a:p>
          <a:p>
            <a:r>
              <a:rPr kumimoji="1" lang="ja-JP" altLang="en-US" dirty="0" smtClean="0"/>
              <a:t>容易に入手可能となっています．このような背景から，参照デバイスを用いた情報収集により短時間での攻撃が</a:t>
            </a:r>
            <a:endParaRPr kumimoji="1" lang="en-US" altLang="ja-JP" dirty="0" smtClean="0"/>
          </a:p>
          <a:p>
            <a:r>
              <a:rPr kumimoji="1" lang="ja-JP" altLang="en-US" dirty="0" smtClean="0"/>
              <a:t>可能であるプロファイリング攻撃の脅威が高まっています．一方，プロファイリング攻撃に従来用いられていた</a:t>
            </a:r>
            <a:endParaRPr kumimoji="1" lang="en-US" altLang="ja-JP" dirty="0" smtClean="0"/>
          </a:p>
          <a:p>
            <a:r>
              <a:rPr kumimoji="1" lang="ja-JP" altLang="en-US" dirty="0" smtClean="0"/>
              <a:t>テンプレート攻撃はマスクやランダム遅延の挿入といった対策に弱いという欠点がありました．</a:t>
            </a:r>
            <a:endParaRPr kumimoji="1" lang="en-US" altLang="ja-JP" dirty="0" smtClean="0"/>
          </a:p>
          <a:p>
            <a:r>
              <a:rPr kumimoji="1" lang="ja-JP" altLang="en-US" dirty="0" smtClean="0"/>
              <a:t>そこで，深層学習を用いた新たな手法の検討が盛んになっています．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3</a:t>
            </a:fld>
            <a:endParaRPr kumimoji="1" lang="ja-JP" altLang="en-US"/>
          </a:p>
        </p:txBody>
      </p:sp>
    </p:spTree>
    <p:extLst>
      <p:ext uri="{BB962C8B-B14F-4D97-AF65-F5344CB8AC3E}">
        <p14:creationId xmlns:p14="http://schemas.microsoft.com/office/powerpoint/2010/main" val="301508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深層学習によるプロファイリング攻撃の研究では，</a:t>
            </a:r>
            <a:r>
              <a:rPr kumimoji="1" lang="en-US" altLang="ja-JP" dirty="0" err="1" smtClean="0"/>
              <a:t>Benadjila</a:t>
            </a:r>
            <a:r>
              <a:rPr kumimoji="1" lang="ja-JP" altLang="en-US" dirty="0" err="1" smtClean="0"/>
              <a:t>らが</a:t>
            </a:r>
            <a:r>
              <a:rPr kumimoji="1" lang="ja-JP" altLang="en-US" dirty="0" smtClean="0"/>
              <a:t>画像認識分野で有名な</a:t>
            </a:r>
            <a:r>
              <a:rPr kumimoji="1" lang="en-US" altLang="ja-JP" dirty="0" smtClean="0"/>
              <a:t>VGG-16</a:t>
            </a:r>
            <a:r>
              <a:rPr kumimoji="1" lang="ja-JP" altLang="en-US" dirty="0" smtClean="0"/>
              <a:t>というモデルを</a:t>
            </a:r>
            <a:endParaRPr kumimoji="1" lang="en-US" altLang="ja-JP" dirty="0" smtClean="0"/>
          </a:p>
          <a:p>
            <a:r>
              <a:rPr kumimoji="1" lang="ja-JP" altLang="en-US" dirty="0" smtClean="0"/>
              <a:t>ベースとしたニューラルネットワークを提案し，テンプレート攻撃よりも良い性能を実現できることを示しています．</a:t>
            </a:r>
            <a:endParaRPr kumimoji="1" lang="en-US" altLang="ja-JP" dirty="0" smtClean="0"/>
          </a:p>
          <a:p>
            <a:r>
              <a:rPr kumimoji="1" lang="ja-JP" altLang="en-US" dirty="0" smtClean="0"/>
              <a:t>また，</a:t>
            </a:r>
            <a:r>
              <a:rPr kumimoji="1" lang="en-US" altLang="ja-JP" dirty="0" smtClean="0"/>
              <a:t>Kim</a:t>
            </a:r>
            <a:r>
              <a:rPr kumimoji="1" lang="ja-JP" altLang="en-US" dirty="0" err="1" smtClean="0"/>
              <a:t>らは</a:t>
            </a:r>
            <a:r>
              <a:rPr kumimoji="1" lang="ja-JP" altLang="en-US" dirty="0" smtClean="0"/>
              <a:t>この研究で提案されたモデルより小さいサイズで，より小さい</a:t>
            </a:r>
            <a:r>
              <a:rPr kumimoji="1" lang="en-US" altLang="ja-JP" dirty="0" smtClean="0"/>
              <a:t>Guessing Entropy</a:t>
            </a:r>
            <a:r>
              <a:rPr kumimoji="1" lang="ja-JP" altLang="en-US" dirty="0" smtClean="0"/>
              <a:t>を実現するモデルを</a:t>
            </a:r>
            <a:endParaRPr kumimoji="1" lang="en-US" altLang="ja-JP" dirty="0" smtClean="0"/>
          </a:p>
          <a:p>
            <a:r>
              <a:rPr kumimoji="1" lang="ja-JP" altLang="en-US" dirty="0" smtClean="0"/>
              <a:t>提案しています．また，</a:t>
            </a:r>
            <a:r>
              <a:rPr kumimoji="1" lang="en-US" altLang="ja-JP" dirty="0" smtClean="0"/>
              <a:t>Zaid</a:t>
            </a:r>
            <a:r>
              <a:rPr kumimoji="1" lang="ja-JP" altLang="en-US" dirty="0" err="1" smtClean="0"/>
              <a:t>らに</a:t>
            </a:r>
            <a:r>
              <a:rPr kumimoji="1" lang="ja-JP" altLang="en-US" dirty="0" smtClean="0"/>
              <a:t>よって効率的な攻撃を実現するモデルの構造について定式化の検討がされています．</a:t>
            </a:r>
            <a:endParaRPr kumimoji="1" lang="en-US" altLang="ja-JP" dirty="0" smtClean="0"/>
          </a:p>
          <a:p>
            <a:r>
              <a:rPr kumimoji="1" lang="ja-JP" altLang="en-US" dirty="0" smtClean="0"/>
              <a:t>これらいずれのモデルも畳み込みニューラルネットワーク</a:t>
            </a:r>
            <a:r>
              <a:rPr kumimoji="1" lang="en-US" altLang="ja-JP" dirty="0" smtClean="0"/>
              <a:t>(CNN)</a:t>
            </a:r>
            <a:r>
              <a:rPr kumimoji="1" lang="ja-JP" altLang="en-US" dirty="0" smtClean="0"/>
              <a:t>を用いて設計されています．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4</a:t>
            </a:fld>
            <a:endParaRPr kumimoji="1" lang="ja-JP" altLang="en-US"/>
          </a:p>
        </p:txBody>
      </p:sp>
    </p:spTree>
    <p:extLst>
      <p:ext uri="{BB962C8B-B14F-4D97-AF65-F5344CB8AC3E}">
        <p14:creationId xmlns:p14="http://schemas.microsoft.com/office/powerpoint/2010/main" val="307726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深層学習によるプロファイリング攻撃の研究では，</a:t>
            </a:r>
            <a:r>
              <a:rPr kumimoji="1" lang="en-US" altLang="ja-JP" dirty="0" err="1" smtClean="0"/>
              <a:t>Benadjila</a:t>
            </a:r>
            <a:r>
              <a:rPr kumimoji="1" lang="ja-JP" altLang="en-US" dirty="0" err="1" smtClean="0"/>
              <a:t>らが</a:t>
            </a:r>
            <a:r>
              <a:rPr kumimoji="1" lang="ja-JP" altLang="en-US" dirty="0" smtClean="0"/>
              <a:t>画像認識分野で有名な</a:t>
            </a:r>
            <a:r>
              <a:rPr kumimoji="1" lang="en-US" altLang="ja-JP" dirty="0" smtClean="0"/>
              <a:t>VGG-16</a:t>
            </a:r>
            <a:r>
              <a:rPr kumimoji="1" lang="ja-JP" altLang="en-US" dirty="0" smtClean="0"/>
              <a:t>というモデルを</a:t>
            </a:r>
            <a:endParaRPr kumimoji="1" lang="en-US" altLang="ja-JP" dirty="0" smtClean="0"/>
          </a:p>
          <a:p>
            <a:r>
              <a:rPr kumimoji="1" lang="ja-JP" altLang="en-US" dirty="0" smtClean="0"/>
              <a:t>ベースとしたニューラルネットワークを提案し，テンプレート攻撃よりも良い性能を実現できることを示しています．</a:t>
            </a:r>
            <a:endParaRPr kumimoji="1" lang="en-US" altLang="ja-JP" dirty="0" smtClean="0"/>
          </a:p>
          <a:p>
            <a:r>
              <a:rPr kumimoji="1" lang="ja-JP" altLang="en-US" dirty="0" smtClean="0"/>
              <a:t>また，</a:t>
            </a:r>
            <a:r>
              <a:rPr kumimoji="1" lang="en-US" altLang="ja-JP" dirty="0" smtClean="0"/>
              <a:t>Kim</a:t>
            </a:r>
            <a:r>
              <a:rPr kumimoji="1" lang="ja-JP" altLang="en-US" dirty="0" err="1" smtClean="0"/>
              <a:t>らは</a:t>
            </a:r>
            <a:r>
              <a:rPr kumimoji="1" lang="ja-JP" altLang="en-US" dirty="0" smtClean="0"/>
              <a:t>この研究で提案されたモデルより小さいサイズで，より小さい</a:t>
            </a:r>
            <a:r>
              <a:rPr kumimoji="1" lang="en-US" altLang="ja-JP" dirty="0" smtClean="0"/>
              <a:t>Guessing Entropy</a:t>
            </a:r>
            <a:r>
              <a:rPr kumimoji="1" lang="ja-JP" altLang="en-US" dirty="0" smtClean="0"/>
              <a:t>を実現するモデルを</a:t>
            </a:r>
            <a:endParaRPr kumimoji="1" lang="en-US" altLang="ja-JP" dirty="0" smtClean="0"/>
          </a:p>
          <a:p>
            <a:r>
              <a:rPr kumimoji="1" lang="ja-JP" altLang="en-US" dirty="0" smtClean="0"/>
              <a:t>提案しています．また，</a:t>
            </a:r>
            <a:r>
              <a:rPr kumimoji="1" lang="en-US" altLang="ja-JP" dirty="0" smtClean="0"/>
              <a:t>Zaid</a:t>
            </a:r>
            <a:r>
              <a:rPr kumimoji="1" lang="ja-JP" altLang="en-US" dirty="0" err="1" smtClean="0"/>
              <a:t>らに</a:t>
            </a:r>
            <a:r>
              <a:rPr kumimoji="1" lang="ja-JP" altLang="en-US" dirty="0" smtClean="0"/>
              <a:t>よって効率的な攻撃を実現するモデルの構造について定式化の検討がされています．</a:t>
            </a:r>
            <a:endParaRPr kumimoji="1" lang="en-US" altLang="ja-JP" dirty="0" smtClean="0"/>
          </a:p>
          <a:p>
            <a:r>
              <a:rPr kumimoji="1" lang="ja-JP" altLang="en-US" dirty="0" smtClean="0"/>
              <a:t>これらいずれのモデルも畳み込みニューラルネットワーク</a:t>
            </a:r>
            <a:r>
              <a:rPr kumimoji="1" lang="en-US" altLang="ja-JP" dirty="0" smtClean="0"/>
              <a:t>(CNN)</a:t>
            </a:r>
            <a:r>
              <a:rPr kumimoji="1" lang="ja-JP" altLang="en-US" dirty="0" smtClean="0"/>
              <a:t>を用いて設計されています．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5</a:t>
            </a:fld>
            <a:endParaRPr kumimoji="1" lang="ja-JP" altLang="en-US"/>
          </a:p>
        </p:txBody>
      </p:sp>
    </p:spTree>
    <p:extLst>
      <p:ext uri="{BB962C8B-B14F-4D97-AF65-F5344CB8AC3E}">
        <p14:creationId xmlns:p14="http://schemas.microsoft.com/office/powerpoint/2010/main" val="2023010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ここで，本研究の目的は</a:t>
            </a:r>
            <a:r>
              <a:rPr kumimoji="1" lang="en-US" altLang="ja-JP" dirty="0" smtClean="0"/>
              <a:t>FPGA</a:t>
            </a:r>
            <a:r>
              <a:rPr kumimoji="1" lang="ja-JP" altLang="en-US" dirty="0" smtClean="0"/>
              <a:t>上に実装された</a:t>
            </a:r>
            <a:r>
              <a:rPr kumimoji="1" lang="en-US" altLang="ja-JP" dirty="0" smtClean="0"/>
              <a:t>AES</a:t>
            </a:r>
            <a:r>
              <a:rPr kumimoji="1" lang="ja-JP" altLang="en-US" dirty="0" smtClean="0"/>
              <a:t>の消費電力波形を用いて，</a:t>
            </a:r>
            <a:r>
              <a:rPr kumimoji="1" lang="en-US" altLang="ja-JP" dirty="0" smtClean="0"/>
              <a:t>CNN</a:t>
            </a:r>
            <a:r>
              <a:rPr kumimoji="1" lang="ja-JP" altLang="en-US" dirty="0" smtClean="0"/>
              <a:t>による鍵推定を行うことを</a:t>
            </a:r>
            <a:endParaRPr kumimoji="1" lang="en-US" altLang="ja-JP" dirty="0" smtClean="0"/>
          </a:p>
          <a:p>
            <a:r>
              <a:rPr kumimoji="1" lang="ja-JP" altLang="en-US" dirty="0" smtClean="0"/>
              <a:t>目的とします．今回の目的は，モデルの構造に関する理解および深層学習的手法に対する習熟とします．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6</a:t>
            </a:fld>
            <a:endParaRPr kumimoji="1" lang="ja-JP" altLang="en-US"/>
          </a:p>
        </p:txBody>
      </p:sp>
    </p:spTree>
    <p:extLst>
      <p:ext uri="{BB962C8B-B14F-4D97-AF65-F5344CB8AC3E}">
        <p14:creationId xmlns:p14="http://schemas.microsoft.com/office/powerpoint/2010/main" val="112157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ここで，本研究の目的は</a:t>
            </a:r>
            <a:r>
              <a:rPr kumimoji="1" lang="en-US" altLang="ja-JP" dirty="0" smtClean="0"/>
              <a:t>FPGA</a:t>
            </a:r>
            <a:r>
              <a:rPr kumimoji="1" lang="ja-JP" altLang="en-US" dirty="0" smtClean="0"/>
              <a:t>上に実装された</a:t>
            </a:r>
            <a:r>
              <a:rPr kumimoji="1" lang="en-US" altLang="ja-JP" dirty="0" smtClean="0"/>
              <a:t>AES</a:t>
            </a:r>
            <a:r>
              <a:rPr kumimoji="1" lang="ja-JP" altLang="en-US" dirty="0" smtClean="0"/>
              <a:t>の消費電力波形を用いて，</a:t>
            </a:r>
            <a:r>
              <a:rPr kumimoji="1" lang="en-US" altLang="ja-JP" dirty="0" smtClean="0"/>
              <a:t>CNN</a:t>
            </a:r>
            <a:r>
              <a:rPr kumimoji="1" lang="ja-JP" altLang="en-US" dirty="0" smtClean="0"/>
              <a:t>による鍵推定を行うことを</a:t>
            </a:r>
            <a:endParaRPr kumimoji="1" lang="en-US" altLang="ja-JP" dirty="0" smtClean="0"/>
          </a:p>
          <a:p>
            <a:r>
              <a:rPr kumimoji="1" lang="ja-JP" altLang="en-US" dirty="0" smtClean="0"/>
              <a:t>目的とします．今回の目的は，モデルの構造に関する理解および深層学習的手法に対する習熟とします．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7</a:t>
            </a:fld>
            <a:endParaRPr kumimoji="1" lang="ja-JP" altLang="en-US"/>
          </a:p>
        </p:txBody>
      </p:sp>
    </p:spTree>
    <p:extLst>
      <p:ext uri="{BB962C8B-B14F-4D97-AF65-F5344CB8AC3E}">
        <p14:creationId xmlns:p14="http://schemas.microsoft.com/office/powerpoint/2010/main" val="68801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ここで，本研究の目的は</a:t>
            </a:r>
            <a:r>
              <a:rPr kumimoji="1" lang="en-US" altLang="ja-JP" dirty="0" smtClean="0"/>
              <a:t>FPGA</a:t>
            </a:r>
            <a:r>
              <a:rPr kumimoji="1" lang="ja-JP" altLang="en-US" dirty="0" smtClean="0"/>
              <a:t>上に実装された</a:t>
            </a:r>
            <a:r>
              <a:rPr kumimoji="1" lang="en-US" altLang="ja-JP" dirty="0" smtClean="0"/>
              <a:t>AES</a:t>
            </a:r>
            <a:r>
              <a:rPr kumimoji="1" lang="ja-JP" altLang="en-US" dirty="0" smtClean="0"/>
              <a:t>の消費電力波形を用いて，</a:t>
            </a:r>
            <a:r>
              <a:rPr kumimoji="1" lang="en-US" altLang="ja-JP" dirty="0" smtClean="0"/>
              <a:t>CNN</a:t>
            </a:r>
            <a:r>
              <a:rPr kumimoji="1" lang="ja-JP" altLang="en-US" dirty="0" smtClean="0"/>
              <a:t>による鍵推定を行うことを</a:t>
            </a:r>
            <a:endParaRPr kumimoji="1" lang="en-US" altLang="ja-JP" dirty="0" smtClean="0"/>
          </a:p>
          <a:p>
            <a:r>
              <a:rPr kumimoji="1" lang="ja-JP" altLang="en-US" dirty="0" smtClean="0"/>
              <a:t>目的とします．今回の目的は，モデルの構造に関する理解および深層学習的手法に対する習熟とします．</a:t>
            </a:r>
            <a:endParaRPr kumimoji="1" lang="ja-JP" altLang="en-US" dirty="0"/>
          </a:p>
        </p:txBody>
      </p:sp>
      <p:sp>
        <p:nvSpPr>
          <p:cNvPr id="4" name="スライド番号プレースホルダー 3"/>
          <p:cNvSpPr>
            <a:spLocks noGrp="1"/>
          </p:cNvSpPr>
          <p:nvPr>
            <p:ph type="sldNum" sz="quarter" idx="10"/>
          </p:nvPr>
        </p:nvSpPr>
        <p:spPr/>
        <p:txBody>
          <a:bodyPr/>
          <a:lstStyle/>
          <a:p>
            <a:fld id="{26EE32C8-5031-4DE7-B256-386D7B6A84BB}" type="slidenum">
              <a:rPr kumimoji="1" lang="ja-JP" altLang="en-US" smtClean="0"/>
              <a:t>8</a:t>
            </a:fld>
            <a:endParaRPr kumimoji="1" lang="ja-JP" altLang="en-US"/>
          </a:p>
        </p:txBody>
      </p:sp>
    </p:spTree>
    <p:extLst>
      <p:ext uri="{BB962C8B-B14F-4D97-AF65-F5344CB8AC3E}">
        <p14:creationId xmlns:p14="http://schemas.microsoft.com/office/powerpoint/2010/main" val="3983468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rgbClr val="422161"/>
        </a:solidFill>
        <a:effectLst/>
      </p:bgPr>
    </p:bg>
    <p:spTree>
      <p:nvGrpSpPr>
        <p:cNvPr id="1" name=""/>
        <p:cNvGrpSpPr/>
        <p:nvPr/>
      </p:nvGrpSpPr>
      <p:grpSpPr>
        <a:xfrm>
          <a:off x="0" y="0"/>
          <a:ext cx="0" cy="0"/>
          <a:chOff x="0" y="0"/>
          <a:chExt cx="0" cy="0"/>
        </a:xfrm>
      </p:grpSpPr>
      <p:pic>
        <p:nvPicPr>
          <p:cNvPr id="4" name="Picture 34" descr="Toh_E_L_N_RGB_463"/>
          <p:cNvPicPr>
            <a:picLocks noChangeAspect="1" noChangeArrowheads="1"/>
          </p:cNvPicPr>
          <p:nvPr/>
        </p:nvPicPr>
        <p:blipFill>
          <a:blip r:embed="rId2" cstate="print"/>
          <a:srcRect l="12521" r="22610" b="38545"/>
          <a:stretch>
            <a:fillRect/>
          </a:stretch>
        </p:blipFill>
        <p:spPr bwMode="auto">
          <a:xfrm>
            <a:off x="4032250" y="2014538"/>
            <a:ext cx="5111750" cy="4843462"/>
          </a:xfrm>
          <a:prstGeom prst="rect">
            <a:avLst/>
          </a:prstGeom>
          <a:noFill/>
          <a:ln w="9525">
            <a:noFill/>
            <a:miter lim="800000"/>
            <a:headEnd/>
            <a:tailEnd/>
          </a:ln>
        </p:spPr>
      </p:pic>
      <p:sp>
        <p:nvSpPr>
          <p:cNvPr id="5" name="Rectangle 15"/>
          <p:cNvSpPr>
            <a:spLocks noChangeArrowheads="1"/>
          </p:cNvSpPr>
          <p:nvPr/>
        </p:nvSpPr>
        <p:spPr bwMode="auto">
          <a:xfrm>
            <a:off x="0" y="0"/>
            <a:ext cx="9144000" cy="6858000"/>
          </a:xfrm>
          <a:prstGeom prst="rect">
            <a:avLst/>
          </a:prstGeom>
          <a:solidFill>
            <a:schemeClr val="bg1">
              <a:alpha val="84000"/>
            </a:schemeClr>
          </a:solidFill>
          <a:ln w="9525" algn="ctr">
            <a:noFill/>
            <a:miter lim="800000"/>
            <a:headEnd/>
            <a:tailEnd/>
          </a:ln>
          <a:effectLst/>
        </p:spPr>
        <p:txBody>
          <a:bodyPr wrap="none" lIns="67500" tIns="35100" rIns="67500" bIns="35100" anchor="ctr"/>
          <a:lstStyle/>
          <a:p>
            <a:pPr marL="257175" marR="0" lvl="0" indent="-257175" algn="l" defTabSz="685800" rtl="0" eaLnBrk="1" fontAlgn="auto" latinLnBrk="0" hangingPunct="1">
              <a:lnSpc>
                <a:spcPct val="100000"/>
              </a:lnSpc>
              <a:spcBef>
                <a:spcPts val="0"/>
              </a:spcBef>
              <a:spcAft>
                <a:spcPts val="0"/>
              </a:spcAft>
              <a:buClrTx/>
              <a:buSzTx/>
              <a:buFontTx/>
              <a:buNone/>
              <a:tabLst/>
              <a:defRPr/>
            </a:pPr>
            <a:endParaRPr kumimoji="1" lang="ja-JP" altLang="ja-JP" sz="1400" b="0" i="0" u="none" strike="noStrike" kern="1200" cap="none" spc="0" normalizeH="0" baseline="0" noProof="0">
              <a:ln>
                <a:noFill/>
              </a:ln>
              <a:solidFill>
                <a:srgbClr val="000000"/>
              </a:solidFill>
              <a:effectLst/>
              <a:uLnTx/>
              <a:uFillTx/>
              <a:latin typeface="Arial" pitchFamily="34" charset="0"/>
              <a:ea typeface="ＭＳ Ｐゴシック"/>
              <a:cs typeface="+mn-cs"/>
            </a:endParaRPr>
          </a:p>
        </p:txBody>
      </p:sp>
      <p:sp>
        <p:nvSpPr>
          <p:cNvPr id="8" name="Rectangle 37"/>
          <p:cNvSpPr>
            <a:spLocks noChangeArrowheads="1"/>
          </p:cNvSpPr>
          <p:nvPr/>
        </p:nvSpPr>
        <p:spPr bwMode="auto">
          <a:xfrm>
            <a:off x="0" y="3635377"/>
            <a:ext cx="9144000" cy="73025"/>
          </a:xfrm>
          <a:prstGeom prst="rect">
            <a:avLst/>
          </a:prstGeom>
          <a:gradFill rotWithShape="0">
            <a:gsLst>
              <a:gs pos="0">
                <a:srgbClr val="422161"/>
              </a:gs>
              <a:gs pos="100000">
                <a:srgbClr val="422161">
                  <a:alpha val="0"/>
                </a:srgbClr>
              </a:gs>
            </a:gsLst>
            <a:lin ang="0" scaled="1"/>
          </a:gradFill>
          <a:ln w="9525">
            <a:noFill/>
            <a:miter lim="800000"/>
            <a:headEnd/>
            <a:tailEnd/>
          </a:ln>
          <a:effectLst/>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35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9" name="Rectangle 38"/>
          <p:cNvSpPr>
            <a:spLocks noChangeArrowheads="1"/>
          </p:cNvSpPr>
          <p:nvPr/>
        </p:nvSpPr>
        <p:spPr bwMode="auto">
          <a:xfrm>
            <a:off x="2233614" y="4344990"/>
            <a:ext cx="6910387" cy="73025"/>
          </a:xfrm>
          <a:prstGeom prst="rect">
            <a:avLst/>
          </a:prstGeom>
          <a:gradFill rotWithShape="0">
            <a:gsLst>
              <a:gs pos="0">
                <a:srgbClr val="422161">
                  <a:alpha val="0"/>
                </a:srgbClr>
              </a:gs>
              <a:gs pos="100000">
                <a:srgbClr val="422161"/>
              </a:gs>
            </a:gsLst>
            <a:lin ang="0" scaled="1"/>
          </a:gradFill>
          <a:ln w="9525">
            <a:noFill/>
            <a:miter lim="800000"/>
            <a:headEnd/>
            <a:tailEnd/>
          </a:ln>
          <a:effectLst/>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35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3074" name="Rectangle 2"/>
          <p:cNvSpPr>
            <a:spLocks noGrp="1" noChangeArrowheads="1"/>
          </p:cNvSpPr>
          <p:nvPr>
            <p:ph type="ctrTitle"/>
          </p:nvPr>
        </p:nvSpPr>
        <p:spPr>
          <a:xfrm>
            <a:off x="684213" y="1598615"/>
            <a:ext cx="7772400" cy="1470025"/>
          </a:xfrm>
          <a:effectLst>
            <a:outerShdw dist="71842" dir="2700000" algn="ctr" rotWithShape="0">
              <a:schemeClr val="bg1">
                <a:alpha val="50000"/>
              </a:schemeClr>
            </a:outerShdw>
          </a:effectLst>
        </p:spPr>
        <p:txBody>
          <a:bodyPr/>
          <a:lstStyle>
            <a:lvl1pPr>
              <a:defRPr baseline="0">
                <a:latin typeface="Arial" pitchFamily="34" charset="0"/>
                <a:ea typeface="ＭＳ Ｐゴシック" pitchFamily="50" charset="-128"/>
              </a:defRPr>
            </a:lvl1pPr>
          </a:lstStyle>
          <a:p>
            <a:r>
              <a:rPr lang="ja-JP" altLang="en-US" dirty="0"/>
              <a:t>マスター タイトルの書式設定</a:t>
            </a:r>
          </a:p>
        </p:txBody>
      </p:sp>
      <p:sp>
        <p:nvSpPr>
          <p:cNvPr id="3075" name="Rectangle 3"/>
          <p:cNvSpPr>
            <a:spLocks noGrp="1" noChangeArrowheads="1"/>
          </p:cNvSpPr>
          <p:nvPr>
            <p:ph type="subTitle" idx="1"/>
          </p:nvPr>
        </p:nvSpPr>
        <p:spPr>
          <a:xfrm>
            <a:off x="1412876" y="4581525"/>
            <a:ext cx="6688138" cy="1511300"/>
          </a:xfrm>
        </p:spPr>
        <p:txBody>
          <a:bodyPr/>
          <a:lstStyle>
            <a:lvl1pPr marL="0" indent="0" algn="ctr">
              <a:buFont typeface="Wingdings" pitchFamily="2" charset="2"/>
              <a:buNone/>
              <a:defRPr sz="2400" baseline="0">
                <a:latin typeface="Arial" pitchFamily="34" charset="0"/>
                <a:ea typeface="ＭＳ Ｐゴシック" pitchFamily="50" charset="-128"/>
              </a:defRPr>
            </a:lvl1pPr>
          </a:lstStyle>
          <a:p>
            <a:r>
              <a:rPr lang="ja-JP" altLang="en-US" dirty="0"/>
              <a:t>マスター サブタイトルの書式設定</a:t>
            </a:r>
          </a:p>
        </p:txBody>
      </p:sp>
      <p:sp>
        <p:nvSpPr>
          <p:cNvPr id="11" name="Rectangle 4"/>
          <p:cNvSpPr>
            <a:spLocks noGrp="1" noChangeArrowheads="1"/>
          </p:cNvSpPr>
          <p:nvPr>
            <p:ph type="dt" sz="half" idx="10"/>
          </p:nvPr>
        </p:nvSpPr>
        <p:spPr>
          <a:xfrm>
            <a:off x="457200" y="6245225"/>
            <a:ext cx="2133600" cy="476250"/>
          </a:xfrm>
        </p:spPr>
        <p:txBody>
          <a:bodyPr/>
          <a:lstStyle>
            <a:lvl1pPr>
              <a:defRPr/>
            </a:lvl1pPr>
          </a:lstStyle>
          <a:p>
            <a:fld id="{8A405C56-5ED2-4D9F-BAE6-65944EE17308}" type="datetime1">
              <a:rPr lang="ja-JP" altLang="en-US" smtClean="0">
                <a:solidFill>
                  <a:srgbClr val="000000"/>
                </a:solidFill>
              </a:rPr>
              <a:pPr/>
              <a:t>2021/6/3</a:t>
            </a:fld>
            <a:endParaRPr lang="ja-JP" altLang="en-US">
              <a:solidFill>
                <a:srgbClr val="000000"/>
              </a:solidFill>
            </a:endParaRPr>
          </a:p>
        </p:txBody>
      </p:sp>
      <p:sp>
        <p:nvSpPr>
          <p:cNvPr id="12" name="Rectangle 5"/>
          <p:cNvSpPr>
            <a:spLocks noGrp="1" noChangeArrowheads="1"/>
          </p:cNvSpPr>
          <p:nvPr>
            <p:ph type="ftr" sz="quarter" idx="11"/>
          </p:nvPr>
        </p:nvSpPr>
        <p:spPr>
          <a:xfrm>
            <a:off x="3124200" y="6245225"/>
            <a:ext cx="2895600" cy="476250"/>
          </a:xfrm>
        </p:spPr>
        <p:txBody>
          <a:bodyPr/>
          <a:lstStyle>
            <a:lvl1pPr>
              <a:defRPr/>
            </a:lvl1pPr>
          </a:lstStyle>
          <a:p>
            <a:endParaRPr lang="ja-JP" altLang="en-US">
              <a:solidFill>
                <a:srgbClr val="000000"/>
              </a:solidFill>
            </a:endParaRPr>
          </a:p>
        </p:txBody>
      </p:sp>
      <p:sp>
        <p:nvSpPr>
          <p:cNvPr id="13" name="Rectangle 6"/>
          <p:cNvSpPr>
            <a:spLocks noGrp="1" noChangeArrowheads="1"/>
          </p:cNvSpPr>
          <p:nvPr>
            <p:ph type="sldNum" sz="quarter" idx="12"/>
          </p:nvPr>
        </p:nvSpPr>
        <p:spPr>
          <a:xfrm>
            <a:off x="6650038" y="6392865"/>
            <a:ext cx="2133600" cy="331787"/>
          </a:xfrm>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24223661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fld id="{FD9ADCF3-CF05-4D5B-A5D1-AE7F1BFE6203}" type="datetime1">
              <a:rPr lang="ja-JP" altLang="en-US" smtClean="0">
                <a:solidFill>
                  <a:srgbClr val="000000"/>
                </a:solidFill>
              </a:rPr>
              <a:pPr/>
              <a:t>2021/6/3</a:t>
            </a:fld>
            <a:endParaRPr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160426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7814" y="203202"/>
            <a:ext cx="2058987" cy="58896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46089" y="203202"/>
            <a:ext cx="6029325" cy="5889625"/>
          </a:xfrm>
        </p:spPr>
        <p:txBody>
          <a:bodyPr vert="eaVert"/>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4"/>
          <p:cNvSpPr>
            <a:spLocks noGrp="1" noChangeArrowheads="1"/>
          </p:cNvSpPr>
          <p:nvPr>
            <p:ph type="dt" sz="half" idx="10"/>
          </p:nvPr>
        </p:nvSpPr>
        <p:spPr>
          <a:ln/>
        </p:spPr>
        <p:txBody>
          <a:bodyPr/>
          <a:lstStyle>
            <a:lvl1pPr>
              <a:defRPr/>
            </a:lvl1pPr>
          </a:lstStyle>
          <a:p>
            <a:fld id="{AF79A72A-5AB0-4DD0-852A-58D85DDF851E}" type="datetime1">
              <a:rPr lang="ja-JP" altLang="en-US" smtClean="0">
                <a:solidFill>
                  <a:srgbClr val="000000"/>
                </a:solidFill>
              </a:rPr>
              <a:pPr/>
              <a:t>2021/6/3</a:t>
            </a:fld>
            <a:endParaRPr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3232084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コンテンツ プレースホルダ 2"/>
          <p:cNvSpPr>
            <a:spLocks noGrp="1"/>
          </p:cNvSpPr>
          <p:nvPr>
            <p:ph idx="1"/>
          </p:nvPr>
        </p:nvSpPr>
        <p:spPr>
          <a:xfrm>
            <a:off x="323529" y="1196975"/>
            <a:ext cx="8496944" cy="4895850"/>
          </a:xfrm>
        </p:spPr>
        <p:txBody>
          <a:bodyPr/>
          <a:lstStyle>
            <a:lvl1pPr>
              <a:defRPr sz="2400"/>
            </a:lvl1pPr>
            <a:lvl2pPr>
              <a:defRPr sz="2400"/>
            </a:lvl2pPr>
            <a:lvl3pPr>
              <a:defRPr sz="2400"/>
            </a:lvl3pPr>
            <a:lvl4pPr marL="1200150" indent="-171450">
              <a:buClr>
                <a:srgbClr val="422161"/>
              </a:buClr>
              <a:buFont typeface="Arial" panose="020B0604020202020204" pitchFamily="34" charset="0"/>
              <a:buChar char="•"/>
              <a:defRPr sz="24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4"/>
          <p:cNvSpPr>
            <a:spLocks noGrp="1" noChangeArrowheads="1"/>
          </p:cNvSpPr>
          <p:nvPr>
            <p:ph type="dt" sz="half" idx="10"/>
          </p:nvPr>
        </p:nvSpPr>
        <p:spPr>
          <a:ln/>
        </p:spPr>
        <p:txBody>
          <a:bodyPr/>
          <a:lstStyle>
            <a:lvl1pPr>
              <a:defRPr/>
            </a:lvl1pPr>
          </a:lstStyle>
          <a:p>
            <a:fld id="{310E5A43-3AAD-45EB-AE2A-47F380730E8D}" type="datetime1">
              <a:rPr lang="ja-JP" altLang="en-US" smtClean="0">
                <a:solidFill>
                  <a:srgbClr val="000000"/>
                </a:solidFill>
              </a:rPr>
              <a:pPr/>
              <a:t>2021/6/3</a:t>
            </a:fld>
            <a:endParaRPr lang="ja-JP" altLang="en-US" dirty="0">
              <a:solidFill>
                <a:srgbClr val="000000"/>
              </a:solidFill>
            </a:endParaRPr>
          </a:p>
        </p:txBody>
      </p:sp>
      <p:sp>
        <p:nvSpPr>
          <p:cNvPr id="5" name="Rectangle 5"/>
          <p:cNvSpPr>
            <a:spLocks noGrp="1" noChangeArrowheads="1"/>
          </p:cNvSpPr>
          <p:nvPr>
            <p:ph type="ftr" sz="quarter" idx="11"/>
          </p:nvPr>
        </p:nvSpPr>
        <p:spPr>
          <a:xfrm>
            <a:off x="3124200" y="6021288"/>
            <a:ext cx="2895600" cy="476250"/>
          </a:xfrm>
          <a:ln/>
        </p:spPr>
        <p:txBody>
          <a:bodyPr/>
          <a:lstStyle>
            <a:lvl1pPr>
              <a:defRPr/>
            </a:lvl1pPr>
          </a:lstStyle>
          <a:p>
            <a:endParaRPr lang="ja-JP"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1962331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3000" b="1" cap="all"/>
            </a:lvl1pPr>
          </a:lstStyle>
          <a:p>
            <a:r>
              <a:rPr lang="ja-JP" altLang="en-US" dirty="0"/>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ja-JP" altLang="en-US" dirty="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fld id="{BE00FFA7-B90B-469F-B9D2-849365BC9EFC}" type="datetime1">
              <a:rPr lang="ja-JP" altLang="en-US" smtClean="0">
                <a:solidFill>
                  <a:srgbClr val="000000"/>
                </a:solidFill>
              </a:rPr>
              <a:pPr/>
              <a:t>2021/6/3</a:t>
            </a:fld>
            <a:endParaRPr lang="ja-JP"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8270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endParaRPr lang="ja-JP" altLang="en-US" dirty="0"/>
          </a:p>
        </p:txBody>
      </p:sp>
      <p:sp>
        <p:nvSpPr>
          <p:cNvPr id="3" name="コンテンツ プレースホルダ 2"/>
          <p:cNvSpPr>
            <a:spLocks noGrp="1"/>
          </p:cNvSpPr>
          <p:nvPr>
            <p:ph sz="half" idx="1"/>
          </p:nvPr>
        </p:nvSpPr>
        <p:spPr>
          <a:xfrm>
            <a:off x="446088" y="1196975"/>
            <a:ext cx="4038600" cy="4895850"/>
          </a:xfrm>
        </p:spPr>
        <p:txBody>
          <a:bodyPr/>
          <a:lstStyle>
            <a:lvl1pPr>
              <a:defRPr sz="2100"/>
            </a:lvl1pPr>
            <a:lvl2pPr>
              <a:defRPr sz="1800"/>
            </a:lvl2pPr>
            <a:lvl3pPr>
              <a:defRPr sz="1800"/>
            </a:lvl3pPr>
            <a:lvl4pPr>
              <a:defRPr sz="1500"/>
            </a:lvl4pPr>
            <a:lvl5pPr>
              <a:defRPr sz="1500"/>
            </a:lvl5pPr>
            <a:lvl6pPr>
              <a:defRPr sz="1350"/>
            </a:lvl6pPr>
            <a:lvl7pPr>
              <a:defRPr sz="1350"/>
            </a:lvl7pPr>
            <a:lvl8pPr>
              <a:defRPr sz="1350"/>
            </a:lvl8pPr>
            <a:lvl9pPr>
              <a:defRPr sz="135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 3"/>
          <p:cNvSpPr>
            <a:spLocks noGrp="1"/>
          </p:cNvSpPr>
          <p:nvPr>
            <p:ph sz="half" idx="2"/>
          </p:nvPr>
        </p:nvSpPr>
        <p:spPr>
          <a:xfrm>
            <a:off x="4637088" y="1196975"/>
            <a:ext cx="4038600" cy="4895850"/>
          </a:xfrm>
        </p:spPr>
        <p:txBody>
          <a:bodyPr/>
          <a:lstStyle>
            <a:lvl1pPr>
              <a:defRPr sz="2100"/>
            </a:lvl1pPr>
            <a:lvl2pPr>
              <a:defRPr sz="1800"/>
            </a:lvl2pPr>
            <a:lvl3pPr>
              <a:defRPr sz="1800"/>
            </a:lvl3pPr>
            <a:lvl4pPr>
              <a:defRPr sz="1500"/>
            </a:lvl4pPr>
            <a:lvl5pPr>
              <a:defRPr sz="1500"/>
            </a:lvl5pPr>
            <a:lvl6pPr>
              <a:defRPr sz="1350"/>
            </a:lvl6pPr>
            <a:lvl7pPr>
              <a:defRPr sz="1350"/>
            </a:lvl7pPr>
            <a:lvl8pPr>
              <a:defRPr sz="1350"/>
            </a:lvl8pPr>
            <a:lvl9pPr>
              <a:defRPr sz="135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Rectangle 4"/>
          <p:cNvSpPr>
            <a:spLocks noGrp="1" noChangeArrowheads="1"/>
          </p:cNvSpPr>
          <p:nvPr>
            <p:ph type="dt" sz="half" idx="10"/>
          </p:nvPr>
        </p:nvSpPr>
        <p:spPr>
          <a:ln/>
        </p:spPr>
        <p:txBody>
          <a:bodyPr/>
          <a:lstStyle>
            <a:lvl1pPr>
              <a:defRPr/>
            </a:lvl1pPr>
          </a:lstStyle>
          <a:p>
            <a:fld id="{72928F28-E51B-4578-AE69-64B8CD1D0332}" type="datetime1">
              <a:rPr lang="ja-JP" altLang="en-US" smtClean="0">
                <a:solidFill>
                  <a:srgbClr val="000000"/>
                </a:solidFill>
              </a:rPr>
              <a:pPr/>
              <a:t>2021/6/3</a:t>
            </a:fld>
            <a:endParaRPr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40008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193800"/>
            <a:ext cx="4040188" cy="6336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1846262"/>
            <a:ext cx="4040188" cy="42624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テキスト プレースホルダ 4"/>
          <p:cNvSpPr>
            <a:spLocks noGrp="1"/>
          </p:cNvSpPr>
          <p:nvPr>
            <p:ph type="body" sz="quarter" idx="3"/>
          </p:nvPr>
        </p:nvSpPr>
        <p:spPr>
          <a:xfrm>
            <a:off x="4645026" y="1193800"/>
            <a:ext cx="4041775" cy="63360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6" y="1846262"/>
            <a:ext cx="4041775" cy="4262400"/>
          </a:xfrm>
        </p:spPr>
        <p:txBody>
          <a:bodyPr/>
          <a:lstStyle>
            <a:lvl1pPr>
              <a:defRPr sz="1800"/>
            </a:lvl1pPr>
            <a:lvl2pPr>
              <a:defRPr sz="1500"/>
            </a:lvl2pPr>
            <a:lvl3pPr>
              <a:defRPr sz="1500"/>
            </a:lvl3pPr>
            <a:lvl4pPr>
              <a:defRPr sz="1500"/>
            </a:lvl4pPr>
            <a:lvl5pPr>
              <a:defRPr sz="15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Rectangle 4"/>
          <p:cNvSpPr>
            <a:spLocks noGrp="1" noChangeArrowheads="1"/>
          </p:cNvSpPr>
          <p:nvPr>
            <p:ph type="dt" sz="half" idx="10"/>
          </p:nvPr>
        </p:nvSpPr>
        <p:spPr>
          <a:ln/>
        </p:spPr>
        <p:txBody>
          <a:bodyPr/>
          <a:lstStyle>
            <a:lvl1pPr>
              <a:defRPr/>
            </a:lvl1pPr>
          </a:lstStyle>
          <a:p>
            <a:fld id="{2B7D63F8-0C8D-450E-A1CF-5F3B9322694A}" type="datetime1">
              <a:rPr lang="ja-JP" altLang="en-US" smtClean="0">
                <a:solidFill>
                  <a:srgbClr val="000000"/>
                </a:solidFill>
              </a:rPr>
              <a:pPr/>
              <a:t>2021/6/3</a:t>
            </a:fld>
            <a:endParaRPr lang="ja-JP"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
        <p:nvSpPr>
          <p:cNvPr id="10" name="タイトル 1"/>
          <p:cNvSpPr>
            <a:spLocks noGrp="1"/>
          </p:cNvSpPr>
          <p:nvPr>
            <p:ph type="title"/>
          </p:nvPr>
        </p:nvSpPr>
        <p:spPr>
          <a:xfrm>
            <a:off x="611188" y="203200"/>
            <a:ext cx="8075612" cy="633413"/>
          </a:xfrm>
        </p:spPr>
        <p:txBody>
          <a:bodyPr/>
          <a:lstStyle/>
          <a:p>
            <a:r>
              <a:rPr lang="ja-JP" altLang="en-US"/>
              <a:t>マスター タイトルの書式設定</a:t>
            </a:r>
            <a:endParaRPr lang="ja-JP" altLang="en-US" dirty="0"/>
          </a:p>
        </p:txBody>
      </p:sp>
    </p:spTree>
    <p:extLst>
      <p:ext uri="{BB962C8B-B14F-4D97-AF65-F5344CB8AC3E}">
        <p14:creationId xmlns:p14="http://schemas.microsoft.com/office/powerpoint/2010/main" val="177785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p:cNvSpPr>
            <a:spLocks noGrp="1" noChangeArrowheads="1"/>
          </p:cNvSpPr>
          <p:nvPr>
            <p:ph type="dt" sz="half" idx="10"/>
          </p:nvPr>
        </p:nvSpPr>
        <p:spPr>
          <a:ln/>
        </p:spPr>
        <p:txBody>
          <a:bodyPr/>
          <a:lstStyle>
            <a:lvl1pPr>
              <a:defRPr/>
            </a:lvl1pPr>
          </a:lstStyle>
          <a:p>
            <a:fld id="{1CEDEA6C-21EC-4EE8-B4C3-90B8BE09D8A7}" type="datetime1">
              <a:rPr lang="ja-JP" altLang="en-US" smtClean="0">
                <a:solidFill>
                  <a:srgbClr val="000000"/>
                </a:solidFill>
              </a:rPr>
              <a:pPr/>
              <a:t>2021/6/3</a:t>
            </a:fld>
            <a:endParaRPr lang="ja-JP"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137089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AE980D43-D652-41BF-8BBD-0F893EA911E5}" type="datetime1">
              <a:rPr lang="ja-JP" altLang="en-US" smtClean="0">
                <a:solidFill>
                  <a:srgbClr val="000000"/>
                </a:solidFill>
              </a:rPr>
              <a:pPr/>
              <a:t>2021/6/3</a:t>
            </a:fld>
            <a:endParaRPr lang="ja-JP"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3489984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1500" b="1"/>
            </a:lvl1pPr>
          </a:lstStyle>
          <a:p>
            <a:r>
              <a:rPr lang="ja-JP" altLang="en-US"/>
              <a:t>マスター タイトルの書式設定</a:t>
            </a:r>
          </a:p>
        </p:txBody>
      </p:sp>
      <p:sp>
        <p:nvSpPr>
          <p:cNvPr id="3" name="コンテンツ プレースホル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AF4ABA83-6991-4424-83D3-20E665AF87AE}" type="datetime1">
              <a:rPr lang="ja-JP" altLang="en-US" smtClean="0">
                <a:solidFill>
                  <a:srgbClr val="000000"/>
                </a:solidFill>
              </a:rPr>
              <a:pPr/>
              <a:t>2021/6/3</a:t>
            </a:fld>
            <a:endParaRPr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354370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1500" b="1"/>
            </a:lvl1pPr>
          </a:lstStyle>
          <a:p>
            <a:r>
              <a:rPr lang="ja-JP" altLang="en-US"/>
              <a:t>マスター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ja-JP" altLang="en-US" noProof="0"/>
              <a:t>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fld id="{FB8BE99E-7070-48FF-98A7-96E3E602DD69}" type="datetime1">
              <a:rPr lang="ja-JP" altLang="en-US" smtClean="0">
                <a:solidFill>
                  <a:srgbClr val="000000"/>
                </a:solidFill>
              </a:rPr>
              <a:pPr/>
              <a:t>2021/6/3</a:t>
            </a:fld>
            <a:endParaRPr lang="ja-JP"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ja-JP"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956C9911-A749-451B-8155-8A98EFC3C90E}" type="slidenum">
              <a:rPr lang="ja-JP" altLang="en-US" smtClean="0"/>
              <a:pPr/>
              <a:t>‹#›</a:t>
            </a:fld>
            <a:endParaRPr lang="ja-JP" altLang="en-US"/>
          </a:p>
        </p:txBody>
      </p:sp>
    </p:spTree>
    <p:extLst>
      <p:ext uri="{BB962C8B-B14F-4D97-AF65-F5344CB8AC3E}">
        <p14:creationId xmlns:p14="http://schemas.microsoft.com/office/powerpoint/2010/main" val="149528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bwMode="auto">
          <a:xfrm>
            <a:off x="242048" y="1196975"/>
            <a:ext cx="8659906"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Rectangle 2"/>
          <p:cNvSpPr>
            <a:spLocks noGrp="1" noChangeArrowheads="1"/>
          </p:cNvSpPr>
          <p:nvPr>
            <p:ph type="title"/>
          </p:nvPr>
        </p:nvSpPr>
        <p:spPr bwMode="auto">
          <a:xfrm>
            <a:off x="611188" y="203200"/>
            <a:ext cx="8075612" cy="633413"/>
          </a:xfrm>
          <a:prstGeom prst="rect">
            <a:avLst/>
          </a:prstGeom>
          <a:noFill/>
          <a:ln w="9525">
            <a:noFill/>
            <a:miter lim="800000"/>
            <a:headEnd/>
            <a:tailEnd/>
          </a:ln>
          <a:effectLst>
            <a:outerShdw dist="53882" dir="2700000" algn="ctr" rotWithShape="0">
              <a:srgbClr val="DDDDDD">
                <a:alpha val="50000"/>
              </a:srgbClr>
            </a:outerShdw>
          </a:effec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8" name="Rectangle 4"/>
          <p:cNvSpPr>
            <a:spLocks noGrp="1" noChangeArrowheads="1"/>
          </p:cNvSpPr>
          <p:nvPr>
            <p:ph type="dt" sz="half" idx="2"/>
          </p:nvPr>
        </p:nvSpPr>
        <p:spPr bwMode="auto">
          <a:xfrm>
            <a:off x="457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1050" b="0">
                <a:latin typeface="Arial" pitchFamily="34" charset="0"/>
              </a:defRPr>
            </a:lvl1pPr>
          </a:lstStyle>
          <a:p>
            <a:fld id="{687C74F8-B6C5-4568-B8D0-6818F4BA1161}" type="datetime1">
              <a:rPr lang="ja-JP" altLang="en-US" smtClean="0">
                <a:solidFill>
                  <a:srgbClr val="000000"/>
                </a:solidFill>
              </a:rPr>
              <a:pPr/>
              <a:t>2021/6/3</a:t>
            </a:fld>
            <a:endParaRPr lang="ja-JP" alt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b="0">
                <a:latin typeface="Arial" pitchFamily="34" charset="0"/>
              </a:defRPr>
            </a:lvl1pPr>
          </a:lstStyle>
          <a:p>
            <a:endParaRPr lang="ja-JP" altLang="en-US">
              <a:solidFill>
                <a:srgbClr val="000000"/>
              </a:solidFill>
            </a:endParaRPr>
          </a:p>
        </p:txBody>
      </p:sp>
      <p:sp>
        <p:nvSpPr>
          <p:cNvPr id="1030" name="Rectangle 6"/>
          <p:cNvSpPr>
            <a:spLocks noGrp="1" noChangeArrowheads="1"/>
          </p:cNvSpPr>
          <p:nvPr>
            <p:ph type="sldNum" sz="quarter" idx="4"/>
          </p:nvPr>
        </p:nvSpPr>
        <p:spPr bwMode="auto">
          <a:xfrm>
            <a:off x="6650038" y="6392865"/>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600">
                <a:solidFill>
                  <a:schemeClr val="accent6"/>
                </a:solidFill>
                <a:latin typeface="Arial" pitchFamily="34" charset="0"/>
              </a:defRPr>
            </a:lvl1pPr>
          </a:lstStyle>
          <a:p>
            <a:fld id="{956C9911-A749-451B-8155-8A98EFC3C90E}" type="slidenum">
              <a:rPr lang="ja-JP" altLang="en-US" smtClean="0"/>
              <a:pPr/>
              <a:t>‹#›</a:t>
            </a:fld>
            <a:endParaRPr lang="ja-JP" altLang="en-US" dirty="0"/>
          </a:p>
        </p:txBody>
      </p:sp>
      <p:sp>
        <p:nvSpPr>
          <p:cNvPr id="1031" name="Rectangle 7"/>
          <p:cNvSpPr>
            <a:spLocks noChangeArrowheads="1"/>
          </p:cNvSpPr>
          <p:nvPr/>
        </p:nvSpPr>
        <p:spPr bwMode="auto">
          <a:xfrm>
            <a:off x="468314" y="836615"/>
            <a:ext cx="8207375" cy="71437"/>
          </a:xfrm>
          <a:prstGeom prst="rect">
            <a:avLst/>
          </a:prstGeom>
          <a:gradFill rotWithShape="0">
            <a:gsLst>
              <a:gs pos="0">
                <a:srgbClr val="422161"/>
              </a:gs>
              <a:gs pos="100000">
                <a:srgbClr val="422161">
                  <a:alpha val="20000"/>
                </a:srgbClr>
              </a:gs>
            </a:gsLst>
            <a:lin ang="0" scaled="1"/>
          </a:gradFill>
          <a:ln w="9525">
            <a:noFill/>
            <a:miter lim="800000"/>
            <a:headEnd/>
            <a:tailEnd/>
          </a:ln>
          <a:effectLst/>
        </p:spPr>
        <p:txBody>
          <a:bodyPr wrap="none"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350" b="0" i="0" u="none" strike="noStrike" kern="1200" cap="none" spc="0" normalizeH="0" baseline="0" noProof="0">
              <a:ln>
                <a:noFill/>
              </a:ln>
              <a:solidFill>
                <a:srgbClr val="000000"/>
              </a:solidFill>
              <a:effectLst/>
              <a:uLnTx/>
              <a:uFillTx/>
              <a:latin typeface="Arial"/>
              <a:ea typeface="ＭＳ Ｐゴシック"/>
              <a:cs typeface="+mn-cs"/>
            </a:endParaRPr>
          </a:p>
        </p:txBody>
      </p:sp>
      <p:sp>
        <p:nvSpPr>
          <p:cNvPr id="1047" name="Text Box 23"/>
          <p:cNvSpPr txBox="1">
            <a:spLocks noChangeArrowheads="1"/>
          </p:cNvSpPr>
          <p:nvPr/>
        </p:nvSpPr>
        <p:spPr bwMode="auto">
          <a:xfrm>
            <a:off x="422275" y="4005264"/>
            <a:ext cx="136383" cy="347884"/>
          </a:xfrm>
          <a:prstGeom prst="rect">
            <a:avLst/>
          </a:prstGeom>
          <a:noFill/>
          <a:ln w="9525" algn="ctr">
            <a:noFill/>
            <a:miter lim="800000"/>
            <a:headEnd/>
            <a:tailEnd/>
          </a:ln>
          <a:effectLst/>
        </p:spPr>
        <p:txBody>
          <a:bodyPr wrap="none" lIns="67500" tIns="35100" rIns="67500" bIns="35100">
            <a:spAutoFit/>
          </a:bodyPr>
          <a:lstStyle/>
          <a:p>
            <a:pPr marL="257175" marR="0" lvl="0" indent="-257175" algn="l" defTabSz="685800" rtl="0" eaLnBrk="1" fontAlgn="auto" latinLnBrk="0" hangingPunct="1">
              <a:lnSpc>
                <a:spcPct val="100000"/>
              </a:lnSpc>
              <a:spcBef>
                <a:spcPts val="0"/>
              </a:spcBef>
              <a:spcAft>
                <a:spcPts val="0"/>
              </a:spcAft>
              <a:buClrTx/>
              <a:buSzTx/>
              <a:buFontTx/>
              <a:buNone/>
              <a:tabLst/>
              <a:defRPr/>
            </a:pPr>
            <a:endParaRPr kumimoji="1" lang="ja-JP" altLang="ja-JP" sz="1800" b="0" i="0" u="none" strike="noStrike" kern="1200" cap="none" spc="0" normalizeH="0" baseline="0" noProof="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1686600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kumimoji="1" sz="3200" baseline="0">
          <a:solidFill>
            <a:srgbClr val="422161"/>
          </a:solidFill>
          <a:latin typeface="Arial" pitchFamily="34" charset="0"/>
          <a:ea typeface="ＭＳ Ｐゴシック" pitchFamily="50" charset="-128"/>
          <a:cs typeface="+mj-cs"/>
        </a:defRPr>
      </a:lvl1pPr>
      <a:lvl2pPr algn="l" rtl="0" eaLnBrk="1" fontAlgn="base" hangingPunct="1">
        <a:spcBef>
          <a:spcPct val="0"/>
        </a:spcBef>
        <a:spcAft>
          <a:spcPct val="0"/>
        </a:spcAft>
        <a:defRPr kumimoji="1" sz="2400">
          <a:solidFill>
            <a:srgbClr val="422161"/>
          </a:solidFill>
          <a:latin typeface="Arial" pitchFamily="34" charset="0"/>
          <a:ea typeface="ＭＳ Ｐゴシック" pitchFamily="50" charset="-128"/>
        </a:defRPr>
      </a:lvl2pPr>
      <a:lvl3pPr algn="l" rtl="0" eaLnBrk="1" fontAlgn="base" hangingPunct="1">
        <a:spcBef>
          <a:spcPct val="0"/>
        </a:spcBef>
        <a:spcAft>
          <a:spcPct val="0"/>
        </a:spcAft>
        <a:defRPr kumimoji="1" sz="2400">
          <a:solidFill>
            <a:srgbClr val="422161"/>
          </a:solidFill>
          <a:latin typeface="Arial" pitchFamily="34" charset="0"/>
          <a:ea typeface="ＭＳ Ｐゴシック" pitchFamily="50" charset="-128"/>
        </a:defRPr>
      </a:lvl3pPr>
      <a:lvl4pPr algn="l" rtl="0" eaLnBrk="1" fontAlgn="base" hangingPunct="1">
        <a:spcBef>
          <a:spcPct val="0"/>
        </a:spcBef>
        <a:spcAft>
          <a:spcPct val="0"/>
        </a:spcAft>
        <a:defRPr kumimoji="1" sz="2400">
          <a:solidFill>
            <a:srgbClr val="422161"/>
          </a:solidFill>
          <a:latin typeface="Arial" pitchFamily="34" charset="0"/>
          <a:ea typeface="ＭＳ Ｐゴシック" pitchFamily="50" charset="-128"/>
        </a:defRPr>
      </a:lvl4pPr>
      <a:lvl5pPr algn="l" rtl="0" eaLnBrk="1" fontAlgn="base" hangingPunct="1">
        <a:spcBef>
          <a:spcPct val="0"/>
        </a:spcBef>
        <a:spcAft>
          <a:spcPct val="0"/>
        </a:spcAft>
        <a:defRPr kumimoji="1" sz="2400">
          <a:solidFill>
            <a:srgbClr val="422161"/>
          </a:solidFill>
          <a:latin typeface="Arial" pitchFamily="34" charset="0"/>
          <a:ea typeface="ＭＳ Ｐゴシック" pitchFamily="50" charset="-128"/>
        </a:defRPr>
      </a:lvl5pPr>
      <a:lvl6pPr marL="342900" algn="l" rtl="0" eaLnBrk="1" fontAlgn="base" hangingPunct="1">
        <a:spcBef>
          <a:spcPct val="0"/>
        </a:spcBef>
        <a:spcAft>
          <a:spcPct val="0"/>
        </a:spcAft>
        <a:defRPr kumimoji="1" sz="2400">
          <a:solidFill>
            <a:srgbClr val="422161"/>
          </a:solidFill>
          <a:latin typeface="Times New Roman" pitchFamily="18" charset="0"/>
          <a:ea typeface="ＭＳ Ｐゴシック" pitchFamily="50" charset="-128"/>
        </a:defRPr>
      </a:lvl6pPr>
      <a:lvl7pPr marL="685800" algn="l" rtl="0" eaLnBrk="1" fontAlgn="base" hangingPunct="1">
        <a:spcBef>
          <a:spcPct val="0"/>
        </a:spcBef>
        <a:spcAft>
          <a:spcPct val="0"/>
        </a:spcAft>
        <a:defRPr kumimoji="1" sz="2400">
          <a:solidFill>
            <a:srgbClr val="422161"/>
          </a:solidFill>
          <a:latin typeface="Times New Roman" pitchFamily="18" charset="0"/>
          <a:ea typeface="ＭＳ Ｐゴシック" pitchFamily="50" charset="-128"/>
        </a:defRPr>
      </a:lvl7pPr>
      <a:lvl8pPr marL="1028700" algn="l" rtl="0" eaLnBrk="1" fontAlgn="base" hangingPunct="1">
        <a:spcBef>
          <a:spcPct val="0"/>
        </a:spcBef>
        <a:spcAft>
          <a:spcPct val="0"/>
        </a:spcAft>
        <a:defRPr kumimoji="1" sz="2400">
          <a:solidFill>
            <a:srgbClr val="422161"/>
          </a:solidFill>
          <a:latin typeface="Times New Roman" pitchFamily="18" charset="0"/>
          <a:ea typeface="ＭＳ Ｐゴシック" pitchFamily="50" charset="-128"/>
        </a:defRPr>
      </a:lvl8pPr>
      <a:lvl9pPr marL="1371600" algn="l" rtl="0" eaLnBrk="1" fontAlgn="base" hangingPunct="1">
        <a:spcBef>
          <a:spcPct val="0"/>
        </a:spcBef>
        <a:spcAft>
          <a:spcPct val="0"/>
        </a:spcAft>
        <a:defRPr kumimoji="1" sz="2400">
          <a:solidFill>
            <a:srgbClr val="422161"/>
          </a:solidFill>
          <a:latin typeface="Times New Roman" pitchFamily="18" charset="0"/>
          <a:ea typeface="ＭＳ Ｐゴシック" pitchFamily="50" charset="-128"/>
        </a:defRPr>
      </a:lvl9pPr>
    </p:titleStyle>
    <p:bodyStyle>
      <a:lvl1pPr marL="257175" indent="-257175" algn="l" rtl="0" eaLnBrk="1" fontAlgn="base" hangingPunct="1">
        <a:spcBef>
          <a:spcPct val="20000"/>
        </a:spcBef>
        <a:spcAft>
          <a:spcPct val="0"/>
        </a:spcAft>
        <a:buClr>
          <a:srgbClr val="422161"/>
        </a:buClr>
        <a:buFont typeface="Wingdings" pitchFamily="2" charset="2"/>
        <a:buChar char="n"/>
        <a:defRPr kumimoji="1" sz="2800" baseline="0">
          <a:solidFill>
            <a:schemeClr val="tx1"/>
          </a:solidFill>
          <a:latin typeface="Arial" pitchFamily="34" charset="0"/>
          <a:ea typeface="ＭＳ Ｐゴシック" pitchFamily="50" charset="-128"/>
          <a:cs typeface="+mn-cs"/>
        </a:defRPr>
      </a:lvl1pPr>
      <a:lvl2pPr marL="557213" indent="-214313" algn="l" rtl="0" eaLnBrk="1" fontAlgn="base" hangingPunct="1">
        <a:spcBef>
          <a:spcPct val="20000"/>
        </a:spcBef>
        <a:spcAft>
          <a:spcPct val="0"/>
        </a:spcAft>
        <a:buClr>
          <a:srgbClr val="422161"/>
        </a:buClr>
        <a:buSzPct val="80000"/>
        <a:buFont typeface="Wingdings" pitchFamily="2" charset="2"/>
        <a:buChar char="p"/>
        <a:defRPr kumimoji="1" sz="2800" baseline="0">
          <a:solidFill>
            <a:schemeClr val="tx1"/>
          </a:solidFill>
          <a:latin typeface="Arial" pitchFamily="34" charset="0"/>
          <a:ea typeface="ＭＳ Ｐゴシック" pitchFamily="50" charset="-128"/>
        </a:defRPr>
      </a:lvl2pPr>
      <a:lvl3pPr marL="857250" indent="-171450" algn="l" rtl="0" eaLnBrk="1" fontAlgn="base" hangingPunct="1">
        <a:spcBef>
          <a:spcPct val="20000"/>
        </a:spcBef>
        <a:spcAft>
          <a:spcPct val="0"/>
        </a:spcAft>
        <a:buClr>
          <a:srgbClr val="422161"/>
        </a:buClr>
        <a:buFont typeface="Arial" pitchFamily="34" charset="0"/>
        <a:buChar char="–"/>
        <a:defRPr kumimoji="1" sz="2800" baseline="0">
          <a:solidFill>
            <a:schemeClr val="tx1"/>
          </a:solidFill>
          <a:latin typeface="Arial" pitchFamily="34" charset="0"/>
          <a:ea typeface="ＭＳ Ｐゴシック" pitchFamily="50" charset="-128"/>
        </a:defRPr>
      </a:lvl3pPr>
      <a:lvl4pPr marL="1200150" indent="-171450" algn="l" rtl="0" eaLnBrk="1" fontAlgn="base" hangingPunct="1">
        <a:spcBef>
          <a:spcPct val="20000"/>
        </a:spcBef>
        <a:spcAft>
          <a:spcPct val="0"/>
        </a:spcAft>
        <a:buChar char="–"/>
        <a:defRPr kumimoji="1" sz="2800" baseline="0">
          <a:solidFill>
            <a:schemeClr val="tx1"/>
          </a:solidFill>
          <a:latin typeface="Arial" pitchFamily="34" charset="0"/>
          <a:ea typeface="ＭＳ Ｐゴシック" pitchFamily="50" charset="-128"/>
        </a:defRPr>
      </a:lvl4pPr>
      <a:lvl5pPr marL="1543050" indent="-171450" algn="l" rtl="0" eaLnBrk="1" fontAlgn="base" hangingPunct="1">
        <a:spcBef>
          <a:spcPct val="20000"/>
        </a:spcBef>
        <a:spcAft>
          <a:spcPct val="0"/>
        </a:spcAft>
        <a:buChar char="»"/>
        <a:defRPr kumimoji="1" sz="2400" baseline="0">
          <a:solidFill>
            <a:schemeClr val="tx1"/>
          </a:solidFill>
          <a:latin typeface="Arial" pitchFamily="34" charset="0"/>
          <a:ea typeface="ＭＳ Ｐゴシック" pitchFamily="50" charset="-128"/>
        </a:defRPr>
      </a:lvl5pPr>
      <a:lvl6pPr marL="1885950" indent="-171450" algn="l" rtl="0" eaLnBrk="1" fontAlgn="base" hangingPunct="1">
        <a:spcBef>
          <a:spcPct val="20000"/>
        </a:spcBef>
        <a:spcAft>
          <a:spcPct val="0"/>
        </a:spcAft>
        <a:buChar char="»"/>
        <a:defRPr kumimoji="1" sz="1500">
          <a:solidFill>
            <a:schemeClr val="tx1"/>
          </a:solidFill>
          <a:latin typeface="+mn-lt"/>
          <a:ea typeface="+mn-ea"/>
        </a:defRPr>
      </a:lvl6pPr>
      <a:lvl7pPr marL="2228850" indent="-171450" algn="l" rtl="0" eaLnBrk="1" fontAlgn="base" hangingPunct="1">
        <a:spcBef>
          <a:spcPct val="20000"/>
        </a:spcBef>
        <a:spcAft>
          <a:spcPct val="0"/>
        </a:spcAft>
        <a:buChar char="»"/>
        <a:defRPr kumimoji="1" sz="1500">
          <a:solidFill>
            <a:schemeClr val="tx1"/>
          </a:solidFill>
          <a:latin typeface="+mn-lt"/>
          <a:ea typeface="+mn-ea"/>
        </a:defRPr>
      </a:lvl7pPr>
      <a:lvl8pPr marL="2571750" indent="-171450" algn="l" rtl="0" eaLnBrk="1" fontAlgn="base" hangingPunct="1">
        <a:spcBef>
          <a:spcPct val="20000"/>
        </a:spcBef>
        <a:spcAft>
          <a:spcPct val="0"/>
        </a:spcAft>
        <a:buChar char="»"/>
        <a:defRPr kumimoji="1" sz="1500">
          <a:solidFill>
            <a:schemeClr val="tx1"/>
          </a:solidFill>
          <a:latin typeface="+mn-lt"/>
          <a:ea typeface="+mn-ea"/>
        </a:defRPr>
      </a:lvl8pPr>
      <a:lvl9pPr marL="2914650" indent="-171450"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99065" y="1728155"/>
            <a:ext cx="6715759" cy="1470025"/>
          </a:xfrm>
        </p:spPr>
        <p:txBody>
          <a:bodyPr/>
          <a:lstStyle/>
          <a:p>
            <a:pPr algn="ctr"/>
            <a:r>
              <a:rPr lang="ja-JP" altLang="en-US" dirty="0" smtClean="0"/>
              <a:t>実験</a:t>
            </a:r>
            <a:r>
              <a:rPr lang="en-US" altLang="ja-JP" dirty="0" smtClean="0"/>
              <a:t>D</a:t>
            </a:r>
            <a:br>
              <a:rPr lang="en-US" altLang="ja-JP" dirty="0" smtClean="0"/>
            </a:br>
            <a:r>
              <a:rPr lang="ja-JP" altLang="en-US" dirty="0" smtClean="0"/>
              <a:t>相関電力解析 </a:t>
            </a:r>
            <a:r>
              <a:rPr lang="en-US" altLang="ja-JP" dirty="0" smtClean="0"/>
              <a:t>(CPA) </a:t>
            </a:r>
            <a:r>
              <a:rPr lang="ja-JP" altLang="en-US" dirty="0" smtClean="0"/>
              <a:t>演習</a:t>
            </a:r>
            <a:endParaRPr kumimoji="1" lang="ja-JP" altLang="en-US" dirty="0"/>
          </a:p>
        </p:txBody>
      </p:sp>
    </p:spTree>
    <p:extLst>
      <p:ext uri="{BB962C8B-B14F-4D97-AF65-F5344CB8AC3E}">
        <p14:creationId xmlns:p14="http://schemas.microsoft.com/office/powerpoint/2010/main" val="379129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p:cNvSpPr>
            <a:spLocks noGrp="1"/>
          </p:cNvSpPr>
          <p:nvPr>
            <p:ph idx="1"/>
          </p:nvPr>
        </p:nvSpPr>
        <p:spPr>
          <a:xfrm>
            <a:off x="323529" y="1196975"/>
            <a:ext cx="8647476" cy="4895850"/>
          </a:xfrm>
        </p:spPr>
        <p:txBody>
          <a:bodyPr/>
          <a:lstStyle/>
          <a:p>
            <a:r>
              <a:rPr lang="ja-JP" altLang="en-US" dirty="0" smtClean="0"/>
              <a:t>暗号</a:t>
            </a:r>
            <a:r>
              <a:rPr lang="ja-JP" altLang="en-US" dirty="0"/>
              <a:t>機能</a:t>
            </a:r>
            <a:r>
              <a:rPr lang="ja-JP" altLang="en-US" dirty="0" smtClean="0"/>
              <a:t>を搭載したデバイスが普及</a:t>
            </a:r>
            <a:endParaRPr lang="en-US" altLang="ja-JP" dirty="0" smtClean="0"/>
          </a:p>
          <a:p>
            <a:pPr lvl="1"/>
            <a:r>
              <a:rPr lang="ja-JP" altLang="en-US" dirty="0" smtClean="0"/>
              <a:t>スマートカード </a:t>
            </a:r>
            <a:r>
              <a:rPr lang="en-US" altLang="ja-JP" dirty="0" smtClean="0"/>
              <a:t>(IC</a:t>
            </a:r>
            <a:r>
              <a:rPr lang="ja-JP" altLang="en-US" dirty="0" smtClean="0"/>
              <a:t>カード</a:t>
            </a:r>
            <a:r>
              <a:rPr lang="en-US" altLang="ja-JP" dirty="0" smtClean="0"/>
              <a:t>)</a:t>
            </a:r>
            <a:r>
              <a:rPr lang="ja-JP" altLang="en-US" dirty="0" err="1" smtClean="0"/>
              <a:t>，</a:t>
            </a:r>
            <a:r>
              <a:rPr lang="en-US" altLang="ja-JP" dirty="0" smtClean="0"/>
              <a:t>Wi-Fi</a:t>
            </a:r>
            <a:r>
              <a:rPr lang="ja-JP" altLang="en-US" dirty="0" err="1" smtClean="0"/>
              <a:t>，</a:t>
            </a:r>
            <a:r>
              <a:rPr lang="en-US" altLang="ja-JP" dirty="0" err="1" smtClean="0"/>
              <a:t>IoT</a:t>
            </a:r>
            <a:r>
              <a:rPr lang="ja-JP" altLang="en-US" dirty="0" smtClean="0"/>
              <a:t>機器 </a:t>
            </a:r>
            <a:r>
              <a:rPr lang="en-US" altLang="ja-JP" dirty="0" smtClean="0"/>
              <a:t>etc.</a:t>
            </a:r>
          </a:p>
          <a:p>
            <a:r>
              <a:rPr lang="ja-JP" altLang="en-US" dirty="0" smtClean="0"/>
              <a:t>デバイスの消費電力や漏洩電磁波は，内部の演算と統計学的な関係をもつ</a:t>
            </a:r>
            <a:endParaRPr lang="en-US" altLang="ja-JP" dirty="0" smtClean="0"/>
          </a:p>
          <a:p>
            <a:pPr lvl="1"/>
            <a:r>
              <a:rPr lang="ja-JP" altLang="en-US" dirty="0" smtClean="0"/>
              <a:t>サイドチャネル</a:t>
            </a:r>
            <a:r>
              <a:rPr lang="ja-JP" altLang="en-US" dirty="0"/>
              <a:t>攻撃</a:t>
            </a:r>
            <a:r>
              <a:rPr lang="ja-JP" altLang="en-US" dirty="0" smtClean="0"/>
              <a:t>の脅威が存在</a:t>
            </a:r>
            <a:endParaRPr lang="en-US" altLang="ja-JP" dirty="0" smtClean="0"/>
          </a:p>
          <a:p>
            <a:r>
              <a:rPr lang="ja-JP" altLang="en-US" dirty="0" smtClean="0"/>
              <a:t>計算</a:t>
            </a:r>
            <a:r>
              <a:rPr lang="ja-JP" altLang="en-US" dirty="0"/>
              <a:t>量的</a:t>
            </a:r>
            <a:r>
              <a:rPr lang="ja-JP" altLang="en-US" dirty="0" smtClean="0"/>
              <a:t>に安全な暗号でも，実装の安全性は別に</a:t>
            </a:r>
            <a:r>
              <a:rPr lang="ja-JP" altLang="en-US" dirty="0"/>
              <a:t>評価</a:t>
            </a:r>
            <a:r>
              <a:rPr lang="ja-JP" altLang="en-US" dirty="0" smtClean="0"/>
              <a:t>する    必要がある</a:t>
            </a:r>
            <a:endParaRPr lang="en-US" altLang="ja-JP" dirty="0"/>
          </a:p>
          <a:p>
            <a:endParaRPr lang="en-US" altLang="ja-JP" dirty="0"/>
          </a:p>
          <a:p>
            <a:pPr lvl="1"/>
            <a:endParaRPr lang="en-US" altLang="ja-JP" dirty="0" smtClean="0"/>
          </a:p>
          <a:p>
            <a:pPr marL="685800" lvl="2" indent="0">
              <a:buNone/>
            </a:pPr>
            <a:r>
              <a:rPr lang="ja-JP" altLang="en-US" dirty="0"/>
              <a:t>　</a:t>
            </a:r>
            <a:endParaRPr kumimoji="1" lang="en-US" altLang="ja-JP" dirty="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2</a:t>
            </a:fld>
            <a:endParaRPr lang="ja-JP" altLang="en-US"/>
          </a:p>
        </p:txBody>
      </p:sp>
    </p:spTree>
    <p:extLst>
      <p:ext uri="{BB962C8B-B14F-4D97-AF65-F5344CB8AC3E}">
        <p14:creationId xmlns:p14="http://schemas.microsoft.com/office/powerpoint/2010/main" val="1648493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対象とする暗号</a:t>
            </a:r>
            <a:endParaRPr kumimoji="1" lang="ja-JP" altLang="en-US" dirty="0"/>
          </a:p>
        </p:txBody>
      </p:sp>
      <p:sp>
        <p:nvSpPr>
          <p:cNvPr id="3" name="コンテンツ プレースホルダー 2"/>
          <p:cNvSpPr>
            <a:spLocks noGrp="1"/>
          </p:cNvSpPr>
          <p:nvPr>
            <p:ph idx="1"/>
          </p:nvPr>
        </p:nvSpPr>
        <p:spPr>
          <a:xfrm>
            <a:off x="323529" y="1196975"/>
            <a:ext cx="8647476" cy="4895850"/>
          </a:xfrm>
        </p:spPr>
        <p:txBody>
          <a:bodyPr/>
          <a:lstStyle/>
          <a:p>
            <a:r>
              <a:rPr lang="ja-JP" altLang="en-US" dirty="0" smtClean="0"/>
              <a:t>本</a:t>
            </a:r>
            <a:r>
              <a:rPr lang="ja-JP" altLang="en-US" dirty="0"/>
              <a:t>実験</a:t>
            </a:r>
            <a:r>
              <a:rPr lang="ja-JP" altLang="en-US" dirty="0" smtClean="0"/>
              <a:t>では，</a:t>
            </a:r>
            <a:r>
              <a:rPr lang="en-US" altLang="ja-JP" dirty="0" smtClean="0"/>
              <a:t>AES-128 (</a:t>
            </a:r>
            <a:r>
              <a:rPr lang="ja-JP" altLang="en-US" dirty="0" smtClean="0"/>
              <a:t>鍵長が</a:t>
            </a:r>
            <a:r>
              <a:rPr lang="en-US" altLang="ja-JP" dirty="0" smtClean="0"/>
              <a:t>128</a:t>
            </a:r>
            <a:r>
              <a:rPr lang="ja-JP" altLang="en-US" dirty="0" smtClean="0"/>
              <a:t>ビットの</a:t>
            </a:r>
            <a:r>
              <a:rPr lang="en-US" altLang="ja-JP" dirty="0" smtClean="0"/>
              <a:t>AES) </a:t>
            </a:r>
            <a:r>
              <a:rPr lang="ja-JP" altLang="en-US" dirty="0" smtClean="0"/>
              <a:t>を用いる</a:t>
            </a:r>
            <a:endParaRPr lang="en-US" altLang="ja-JP" dirty="0" smtClean="0"/>
          </a:p>
          <a:p>
            <a:pPr lvl="1"/>
            <a:r>
              <a:rPr lang="ja-JP" altLang="en-US" dirty="0" smtClean="0"/>
              <a:t>最も広く使用される共通鍵暗号</a:t>
            </a:r>
            <a:endParaRPr lang="en-US" altLang="ja-JP" dirty="0" smtClean="0"/>
          </a:p>
          <a:p>
            <a:pPr lvl="1"/>
            <a:r>
              <a:rPr lang="ja-JP" altLang="en-US" dirty="0"/>
              <a:t>平</a:t>
            </a:r>
            <a:r>
              <a:rPr lang="ja-JP" altLang="en-US" dirty="0" smtClean="0"/>
              <a:t>文を</a:t>
            </a:r>
            <a:r>
              <a:rPr lang="en-US" altLang="ja-JP" dirty="0" smtClean="0"/>
              <a:t>16</a:t>
            </a:r>
            <a:r>
              <a:rPr lang="ja-JP" altLang="en-US" dirty="0" smtClean="0"/>
              <a:t>バイトごとに区切って暗号化するブロック暗号</a:t>
            </a:r>
            <a:endParaRPr lang="en-US" altLang="ja-JP" dirty="0" smtClean="0"/>
          </a:p>
          <a:p>
            <a:pPr lvl="1"/>
            <a:r>
              <a:rPr lang="ja-JP" altLang="en-US" dirty="0"/>
              <a:t>実装</a:t>
            </a:r>
            <a:r>
              <a:rPr lang="ja-JP" altLang="en-US" dirty="0" smtClean="0"/>
              <a:t>の</a:t>
            </a:r>
            <a:r>
              <a:rPr lang="ja-JP" altLang="en-US" dirty="0"/>
              <a:t>情報</a:t>
            </a:r>
            <a:r>
              <a:rPr lang="ja-JP" altLang="en-US" dirty="0" smtClean="0"/>
              <a:t>は</a:t>
            </a:r>
            <a:r>
              <a:rPr lang="en-US" altLang="ja-JP" dirty="0" smtClean="0"/>
              <a:t>FIPS 197</a:t>
            </a:r>
            <a:r>
              <a:rPr lang="ja-JP" altLang="en-US" dirty="0" smtClean="0"/>
              <a:t>を参照</a:t>
            </a:r>
            <a:endParaRPr lang="en-US" altLang="ja-JP" dirty="0" smtClean="0"/>
          </a:p>
          <a:p>
            <a:pPr marL="342900" lvl="1" indent="0">
              <a:buNone/>
            </a:pPr>
            <a:endParaRPr lang="en-US" altLang="ja-JP" dirty="0"/>
          </a:p>
          <a:p>
            <a:r>
              <a:rPr lang="ja-JP" altLang="en-US" dirty="0" smtClean="0"/>
              <a:t>換字表による変換，行列のシフト，行列演算，鍵との</a:t>
            </a:r>
            <a:r>
              <a:rPr lang="en-US" altLang="ja-JP" dirty="0" smtClean="0"/>
              <a:t>XOR</a:t>
            </a:r>
            <a:r>
              <a:rPr lang="ja-JP" altLang="en-US" dirty="0" smtClean="0"/>
              <a:t>を繰り返して暗号化</a:t>
            </a:r>
            <a:endParaRPr lang="en-US" altLang="ja-JP" dirty="0" smtClean="0"/>
          </a:p>
          <a:p>
            <a:pPr marL="0" indent="0">
              <a:buNone/>
            </a:pPr>
            <a:endParaRPr lang="en-US" altLang="ja-JP" dirty="0"/>
          </a:p>
          <a:p>
            <a:pPr lvl="1"/>
            <a:endParaRPr lang="en-US" altLang="ja-JP" dirty="0" smtClean="0"/>
          </a:p>
          <a:p>
            <a:pPr marL="685800" lvl="2" indent="0">
              <a:buNone/>
            </a:pPr>
            <a:r>
              <a:rPr lang="ja-JP" altLang="en-US" dirty="0"/>
              <a:t>　</a:t>
            </a:r>
            <a:endParaRPr kumimoji="1" lang="en-US" altLang="ja-JP" dirty="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3</a:t>
            </a:fld>
            <a:endParaRPr lang="ja-JP" altLang="en-US"/>
          </a:p>
        </p:txBody>
      </p:sp>
    </p:spTree>
    <p:extLst>
      <p:ext uri="{BB962C8B-B14F-4D97-AF65-F5344CB8AC3E}">
        <p14:creationId xmlns:p14="http://schemas.microsoft.com/office/powerpoint/2010/main" val="3202277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相関電力解析 </a:t>
            </a:r>
            <a:r>
              <a:rPr lang="en-US" altLang="ja-JP" dirty="0" smtClean="0"/>
              <a:t>(CPA)</a:t>
            </a:r>
            <a:endParaRPr kumimoji="1" lang="ja-JP" altLang="en-US" dirty="0"/>
          </a:p>
        </p:txBody>
      </p:sp>
      <p:sp>
        <p:nvSpPr>
          <p:cNvPr id="3" name="コンテンツ プレースホルダー 2"/>
          <p:cNvSpPr>
            <a:spLocks noGrp="1"/>
          </p:cNvSpPr>
          <p:nvPr>
            <p:ph idx="1"/>
          </p:nvPr>
        </p:nvSpPr>
        <p:spPr>
          <a:xfrm>
            <a:off x="323529" y="1196975"/>
            <a:ext cx="8656510" cy="4895850"/>
          </a:xfrm>
        </p:spPr>
        <p:txBody>
          <a:bodyPr/>
          <a:lstStyle/>
          <a:p>
            <a:r>
              <a:rPr lang="ja-JP" altLang="en-US" dirty="0" smtClean="0"/>
              <a:t>デバイス</a:t>
            </a:r>
            <a:r>
              <a:rPr lang="ja-JP" altLang="en-US" dirty="0"/>
              <a:t>内</a:t>
            </a:r>
            <a:r>
              <a:rPr lang="ja-JP" altLang="en-US" dirty="0" smtClean="0"/>
              <a:t>の処理と消費電力が</a:t>
            </a:r>
            <a:r>
              <a:rPr lang="ja-JP" altLang="en-US" u="sng" dirty="0" smtClean="0"/>
              <a:t>相関関係</a:t>
            </a:r>
            <a:r>
              <a:rPr lang="ja-JP" altLang="en-US" dirty="0" smtClean="0"/>
              <a:t>をもつと仮定</a:t>
            </a:r>
            <a:endParaRPr lang="en-US" altLang="ja-JP" dirty="0" smtClean="0"/>
          </a:p>
          <a:p>
            <a:r>
              <a:rPr lang="ja-JP" altLang="en-US" dirty="0"/>
              <a:t>既知</a:t>
            </a:r>
            <a:r>
              <a:rPr lang="ja-JP" altLang="en-US" dirty="0" smtClean="0"/>
              <a:t>の情報を利用して鍵候補ごとに消費電力をシミュレートし，実際の波形と相関をとる</a:t>
            </a:r>
            <a:endParaRPr lang="en-US" altLang="ja-JP" dirty="0"/>
          </a:p>
          <a:p>
            <a:endParaRPr lang="en-US" altLang="ja-JP" dirty="0" smtClean="0"/>
          </a:p>
          <a:p>
            <a:r>
              <a:rPr lang="ja-JP" altLang="en-US" dirty="0" smtClean="0"/>
              <a:t>本</a:t>
            </a:r>
            <a:r>
              <a:rPr lang="ja-JP" altLang="en-US" dirty="0"/>
              <a:t>実験</a:t>
            </a:r>
            <a:r>
              <a:rPr lang="ja-JP" altLang="en-US" dirty="0" smtClean="0"/>
              <a:t>の攻撃シナリオ</a:t>
            </a:r>
            <a:endParaRPr lang="en-US" altLang="ja-JP" dirty="0" smtClean="0"/>
          </a:p>
          <a:p>
            <a:pPr lvl="1"/>
            <a:r>
              <a:rPr lang="ja-JP" altLang="en-US" dirty="0" smtClean="0"/>
              <a:t>対象デバイスの出力 </a:t>
            </a:r>
            <a:r>
              <a:rPr lang="en-US" altLang="ja-JP" dirty="0" smtClean="0"/>
              <a:t>(</a:t>
            </a:r>
            <a:r>
              <a:rPr lang="ja-JP" altLang="en-US" dirty="0" smtClean="0"/>
              <a:t>暗号文</a:t>
            </a:r>
            <a:r>
              <a:rPr lang="en-US" altLang="ja-JP" dirty="0" smtClean="0"/>
              <a:t>) </a:t>
            </a:r>
            <a:r>
              <a:rPr lang="ja-JP" altLang="en-US" dirty="0" smtClean="0"/>
              <a:t>を利用可能</a:t>
            </a:r>
            <a:endParaRPr lang="en-US" altLang="ja-JP" dirty="0" smtClean="0"/>
          </a:p>
          <a:p>
            <a:pPr lvl="1"/>
            <a:r>
              <a:rPr lang="ja-JP" altLang="en-US" dirty="0"/>
              <a:t>平</a:t>
            </a:r>
            <a:r>
              <a:rPr lang="ja-JP" altLang="en-US" dirty="0" smtClean="0"/>
              <a:t>文，鍵値は利用不可</a:t>
            </a:r>
            <a:endParaRPr lang="en-US" altLang="ja-JP" dirty="0" smtClean="0"/>
          </a:p>
          <a:p>
            <a:pPr lvl="1"/>
            <a:r>
              <a:rPr lang="ja-JP" altLang="en-US" dirty="0" smtClean="0"/>
              <a:t>対象デバイスの実装の情報を利用可能</a:t>
            </a:r>
            <a:endParaRPr lang="en-US" altLang="ja-JP" dirty="0" smtClean="0"/>
          </a:p>
          <a:p>
            <a:pPr marL="342900" lvl="1" indent="0">
              <a:buNone/>
            </a:pPr>
            <a:endParaRPr lang="en-US" altLang="ja-JP" dirty="0"/>
          </a:p>
          <a:p>
            <a:pPr marL="342900" lvl="1" indent="0">
              <a:buNone/>
            </a:pPr>
            <a:endParaRPr lang="en-US" altLang="ja-JP" dirty="0" smtClean="0"/>
          </a:p>
          <a:p>
            <a:endParaRPr lang="en-US" altLang="ja-JP" dirty="0" smtClean="0"/>
          </a:p>
          <a:p>
            <a:pPr marL="342900" lvl="1" indent="0">
              <a:buNone/>
            </a:pPr>
            <a:endParaRPr lang="en-US" altLang="ja-JP" dirty="0" smtClean="0"/>
          </a:p>
          <a:p>
            <a:pPr marL="342900" lvl="1" indent="0">
              <a:buNone/>
            </a:pPr>
            <a:endParaRPr lang="en-US" altLang="ja-JP" dirty="0"/>
          </a:p>
          <a:p>
            <a:endParaRPr lang="en-US" altLang="ja-JP" dirty="0"/>
          </a:p>
          <a:p>
            <a:pPr lvl="1"/>
            <a:endParaRPr lang="en-US" altLang="ja-JP" dirty="0" smtClean="0"/>
          </a:p>
          <a:p>
            <a:pPr marL="685800" lvl="2" indent="0">
              <a:buNone/>
            </a:pPr>
            <a:r>
              <a:rPr lang="ja-JP" altLang="en-US" dirty="0"/>
              <a:t>　</a:t>
            </a:r>
            <a:endParaRPr kumimoji="1" lang="en-US" altLang="ja-JP" dirty="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4</a:t>
            </a:fld>
            <a:endParaRPr lang="ja-JP" altLang="en-US"/>
          </a:p>
        </p:txBody>
      </p:sp>
    </p:spTree>
    <p:extLst>
      <p:ext uri="{BB962C8B-B14F-4D97-AF65-F5344CB8AC3E}">
        <p14:creationId xmlns:p14="http://schemas.microsoft.com/office/powerpoint/2010/main" val="3571260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l="5521" t="4916" r="1882"/>
          <a:stretch/>
        </p:blipFill>
        <p:spPr>
          <a:xfrm>
            <a:off x="6119828" y="3206352"/>
            <a:ext cx="2860211" cy="3518300"/>
          </a:xfrm>
          <a:prstGeom prst="rect">
            <a:avLst/>
          </a:prstGeom>
        </p:spPr>
      </p:pic>
      <p:sp>
        <p:nvSpPr>
          <p:cNvPr id="2" name="タイトル 1"/>
          <p:cNvSpPr>
            <a:spLocks noGrp="1"/>
          </p:cNvSpPr>
          <p:nvPr>
            <p:ph type="title"/>
          </p:nvPr>
        </p:nvSpPr>
        <p:spPr/>
        <p:txBody>
          <a:bodyPr/>
          <a:lstStyle/>
          <a:p>
            <a:r>
              <a:rPr lang="ja-JP" altLang="en-US" dirty="0" smtClean="0"/>
              <a:t>実験</a:t>
            </a:r>
            <a:r>
              <a:rPr lang="ja-JP" altLang="en-US" dirty="0"/>
              <a:t>手法</a:t>
            </a:r>
            <a:endParaRPr kumimoji="1" lang="ja-JP" altLang="en-US" dirty="0"/>
          </a:p>
        </p:txBody>
      </p:sp>
      <p:sp>
        <p:nvSpPr>
          <p:cNvPr id="3" name="コンテンツ プレースホルダー 2"/>
          <p:cNvSpPr>
            <a:spLocks noGrp="1"/>
          </p:cNvSpPr>
          <p:nvPr>
            <p:ph idx="1"/>
          </p:nvPr>
        </p:nvSpPr>
        <p:spPr>
          <a:xfrm>
            <a:off x="323529" y="1196975"/>
            <a:ext cx="8656510" cy="4895850"/>
          </a:xfrm>
        </p:spPr>
        <p:txBody>
          <a:bodyPr/>
          <a:lstStyle/>
          <a:p>
            <a:r>
              <a:rPr lang="en-US" altLang="ja-JP" dirty="0" smtClean="0"/>
              <a:t>AES</a:t>
            </a:r>
            <a:r>
              <a:rPr lang="ja-JP" altLang="en-US" dirty="0" smtClean="0"/>
              <a:t>の</a:t>
            </a:r>
            <a:r>
              <a:rPr lang="ja-JP" altLang="en-US" dirty="0"/>
              <a:t>演算</a:t>
            </a:r>
            <a:r>
              <a:rPr lang="ja-JP" altLang="en-US" dirty="0" smtClean="0"/>
              <a:t>に注目すると，バイトごとに独立に処理されることがわかるので，</a:t>
            </a:r>
            <a:r>
              <a:rPr lang="en-US" altLang="ja-JP" dirty="0" smtClean="0"/>
              <a:t>1</a:t>
            </a:r>
            <a:r>
              <a:rPr lang="ja-JP" altLang="en-US" dirty="0" smtClean="0"/>
              <a:t>バイトずつ独立に鍵を推定できる</a:t>
            </a:r>
            <a:endParaRPr lang="en-US" altLang="ja-JP" dirty="0" smtClean="0"/>
          </a:p>
          <a:p>
            <a:r>
              <a:rPr lang="ja-JP" altLang="en-US" dirty="0"/>
              <a:t>実装</a:t>
            </a:r>
            <a:r>
              <a:rPr lang="ja-JP" altLang="en-US" dirty="0" smtClean="0"/>
              <a:t>の情報 </a:t>
            </a:r>
            <a:r>
              <a:rPr lang="en-US" altLang="ja-JP" dirty="0" smtClean="0"/>
              <a:t>(S-box) </a:t>
            </a:r>
            <a:r>
              <a:rPr lang="ja-JP" altLang="en-US" dirty="0" smtClean="0"/>
              <a:t>が利用可能なので</a:t>
            </a:r>
            <a:r>
              <a:rPr lang="ja-JP" altLang="en-US" dirty="0"/>
              <a:t>ラウンド</a:t>
            </a:r>
            <a:r>
              <a:rPr lang="ja-JP" altLang="en-US" dirty="0" smtClean="0"/>
              <a:t>鍵候補 </a:t>
            </a:r>
            <a:r>
              <a:rPr lang="en-US" altLang="ja-JP" dirty="0" smtClean="0"/>
              <a:t>[0,255]</a:t>
            </a:r>
            <a:r>
              <a:rPr lang="ja-JP" altLang="en-US" dirty="0" smtClean="0"/>
              <a:t>ご</a:t>
            </a:r>
            <a:r>
              <a:rPr lang="ja-JP" altLang="en-US" dirty="0"/>
              <a:t>と</a:t>
            </a:r>
            <a:r>
              <a:rPr lang="ja-JP" altLang="en-US" dirty="0" smtClean="0"/>
              <a:t>に最終ラウンドの</a:t>
            </a:r>
            <a:r>
              <a:rPr lang="en-US" altLang="ja-JP" dirty="0" err="1" smtClean="0"/>
              <a:t>SubBytes</a:t>
            </a:r>
            <a:r>
              <a:rPr lang="ja-JP" altLang="en-US" dirty="0" smtClean="0"/>
              <a:t>の電力をシミュレートする</a:t>
            </a:r>
            <a:endParaRPr lang="en-US" altLang="ja-JP" dirty="0" smtClean="0"/>
          </a:p>
          <a:p>
            <a:pPr lvl="1"/>
            <a:r>
              <a:rPr lang="en-US" altLang="ja-JP" sz="2000" dirty="0" err="1" smtClean="0"/>
              <a:t>SubBytes</a:t>
            </a:r>
            <a:r>
              <a:rPr lang="ja-JP" altLang="en-US" sz="2000" dirty="0" smtClean="0"/>
              <a:t>前後の値のハミング距離を用いる</a:t>
            </a:r>
            <a:endParaRPr lang="en-US" altLang="ja-JP" sz="2000" dirty="0" smtClean="0"/>
          </a:p>
          <a:p>
            <a:pPr lvl="1"/>
            <a:r>
              <a:rPr lang="ja-JP" altLang="en-US" sz="2000" dirty="0" smtClean="0"/>
              <a:t>ハミング距離と電力の関係は</a:t>
            </a:r>
            <a:r>
              <a:rPr lang="en-US" altLang="ja-JP" sz="2000" dirty="0" err="1" smtClean="0"/>
              <a:t>DPABook</a:t>
            </a:r>
            <a:r>
              <a:rPr lang="ja-JP" altLang="en-US" sz="2000" dirty="0" smtClean="0"/>
              <a:t>を参照</a:t>
            </a:r>
            <a:endParaRPr lang="en-US" altLang="ja-JP" sz="2000" dirty="0" smtClean="0"/>
          </a:p>
          <a:p>
            <a:r>
              <a:rPr lang="ja-JP" altLang="en-US" dirty="0" smtClean="0"/>
              <a:t>鍵候補ごと </a:t>
            </a:r>
            <a:r>
              <a:rPr lang="en-US" altLang="ja-JP" dirty="0" smtClean="0"/>
              <a:t>(256</a:t>
            </a:r>
            <a:r>
              <a:rPr lang="ja-JP" altLang="en-US" dirty="0" smtClean="0"/>
              <a:t>通り</a:t>
            </a:r>
            <a:r>
              <a:rPr lang="en-US" altLang="ja-JP" dirty="0" smtClean="0"/>
              <a:t>) </a:t>
            </a:r>
            <a:r>
              <a:rPr lang="ja-JP" altLang="en-US" dirty="0" smtClean="0"/>
              <a:t>の電力モデルと，　　　　　　　　　　　　　　　波形の瞬時値との相関を求める</a:t>
            </a:r>
            <a:endParaRPr lang="en-US" altLang="ja-JP" dirty="0" smtClean="0"/>
          </a:p>
          <a:p>
            <a:endParaRPr lang="en-US" altLang="ja-JP" dirty="0"/>
          </a:p>
          <a:p>
            <a:endParaRPr lang="en-US" altLang="ja-JP" dirty="0"/>
          </a:p>
          <a:p>
            <a:pPr marL="342900" lvl="1" indent="0">
              <a:buNone/>
            </a:pPr>
            <a:endParaRPr lang="en-US" altLang="ja-JP" dirty="0" smtClean="0"/>
          </a:p>
          <a:p>
            <a:endParaRPr lang="en-US" altLang="ja-JP" dirty="0" smtClean="0"/>
          </a:p>
          <a:p>
            <a:pPr marL="342900" lvl="1" indent="0">
              <a:buNone/>
            </a:pPr>
            <a:endParaRPr lang="en-US" altLang="ja-JP" dirty="0" smtClean="0"/>
          </a:p>
          <a:p>
            <a:pPr marL="342900" lvl="1" indent="0">
              <a:buNone/>
            </a:pPr>
            <a:endParaRPr lang="en-US" altLang="ja-JP" dirty="0"/>
          </a:p>
          <a:p>
            <a:endParaRPr lang="en-US" altLang="ja-JP" dirty="0"/>
          </a:p>
          <a:p>
            <a:pPr lvl="1"/>
            <a:endParaRPr lang="en-US" altLang="ja-JP" dirty="0" smtClean="0"/>
          </a:p>
          <a:p>
            <a:pPr marL="685800" lvl="2" indent="0">
              <a:buNone/>
            </a:pPr>
            <a:r>
              <a:rPr lang="ja-JP" altLang="en-US" dirty="0"/>
              <a:t>　</a:t>
            </a:r>
            <a:endParaRPr kumimoji="1" lang="en-US" altLang="ja-JP" dirty="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5</a:t>
            </a:fld>
            <a:endParaRPr lang="ja-JP" altLang="en-US"/>
          </a:p>
        </p:txBody>
      </p:sp>
    </p:spTree>
    <p:extLst>
      <p:ext uri="{BB962C8B-B14F-4D97-AF65-F5344CB8AC3E}">
        <p14:creationId xmlns:p14="http://schemas.microsoft.com/office/powerpoint/2010/main" val="2952747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a:t>
            </a:r>
            <a:r>
              <a:rPr lang="en-US" altLang="ja-JP" dirty="0" smtClean="0"/>
              <a:t>1</a:t>
            </a:r>
            <a:r>
              <a:rPr lang="ja-JP" altLang="en-US" dirty="0" smtClean="0"/>
              <a:t>週 </a:t>
            </a:r>
            <a:r>
              <a:rPr lang="en-US" altLang="ja-JP" dirty="0" smtClean="0"/>
              <a:t>CPA</a:t>
            </a:r>
            <a:r>
              <a:rPr lang="ja-JP" altLang="en-US" dirty="0" smtClean="0"/>
              <a:t>の実装</a:t>
            </a:r>
            <a:endParaRPr kumimoji="1" lang="ja-JP" altLang="en-US" dirty="0"/>
          </a:p>
        </p:txBody>
      </p:sp>
      <p:sp>
        <p:nvSpPr>
          <p:cNvPr id="3" name="コンテンツ プレースホルダー 2"/>
          <p:cNvSpPr>
            <a:spLocks noGrp="1"/>
          </p:cNvSpPr>
          <p:nvPr>
            <p:ph idx="1"/>
          </p:nvPr>
        </p:nvSpPr>
        <p:spPr>
          <a:xfrm>
            <a:off x="323528" y="1196975"/>
            <a:ext cx="8643897" cy="4895850"/>
          </a:xfrm>
        </p:spPr>
        <p:txBody>
          <a:bodyPr/>
          <a:lstStyle/>
          <a:p>
            <a:r>
              <a:rPr kumimoji="1" lang="ja-JP" altLang="en-US" dirty="0" smtClean="0"/>
              <a:t>ハミング距離モデルを用いて</a:t>
            </a:r>
            <a:r>
              <a:rPr kumimoji="1" lang="en-US" altLang="ja-JP" dirty="0" smtClean="0"/>
              <a:t>CPA</a:t>
            </a:r>
            <a:r>
              <a:rPr kumimoji="1" lang="ja-JP" altLang="en-US" dirty="0" smtClean="0"/>
              <a:t>を行い，鍵値を求める</a:t>
            </a:r>
            <a:endParaRPr kumimoji="1" lang="en-US" altLang="ja-JP" dirty="0" smtClean="0"/>
          </a:p>
          <a:p>
            <a:r>
              <a:rPr lang="ja-JP" altLang="en-US" dirty="0" smtClean="0"/>
              <a:t>手順</a:t>
            </a:r>
            <a:endParaRPr lang="en-US" altLang="ja-JP" dirty="0" smtClean="0"/>
          </a:p>
          <a:p>
            <a:pPr marL="800100" lvl="1" indent="-457200">
              <a:buFont typeface="+mj-lt"/>
              <a:buAutoNum type="arabicPeriod"/>
            </a:pPr>
            <a:r>
              <a:rPr kumimoji="1" lang="en-US" altLang="ja-JP" dirty="0" smtClean="0"/>
              <a:t>AES</a:t>
            </a:r>
            <a:r>
              <a:rPr kumimoji="1" lang="ja-JP" altLang="en-US" dirty="0" smtClean="0"/>
              <a:t>のプログラムを書く </a:t>
            </a:r>
            <a:r>
              <a:rPr kumimoji="1" lang="en-US" altLang="ja-JP" dirty="0" smtClean="0"/>
              <a:t>(Python</a:t>
            </a:r>
            <a:r>
              <a:rPr kumimoji="1" lang="ja-JP" altLang="en-US" dirty="0" smtClean="0"/>
              <a:t>など</a:t>
            </a:r>
            <a:r>
              <a:rPr kumimoji="1" lang="en-US" altLang="ja-JP" dirty="0" smtClean="0"/>
              <a:t>)</a:t>
            </a:r>
          </a:p>
          <a:p>
            <a:pPr marL="800100" lvl="1" indent="-457200">
              <a:buFont typeface="+mj-lt"/>
              <a:buAutoNum type="arabicPeriod"/>
            </a:pPr>
            <a:r>
              <a:rPr kumimoji="1" lang="ja-JP" altLang="en-US" dirty="0" smtClean="0"/>
              <a:t>実装した</a:t>
            </a:r>
            <a:r>
              <a:rPr kumimoji="1" lang="en-US" altLang="ja-JP" dirty="0" smtClean="0"/>
              <a:t>AES</a:t>
            </a:r>
            <a:r>
              <a:rPr kumimoji="1" lang="ja-JP" altLang="en-US" dirty="0" smtClean="0"/>
              <a:t>の復号プロセスの一部を用いて，</a:t>
            </a:r>
            <a:r>
              <a:rPr kumimoji="1" lang="en-US" altLang="ja-JP" dirty="0" smtClean="0"/>
              <a:t>0~255</a:t>
            </a:r>
            <a:r>
              <a:rPr kumimoji="1" lang="ja-JP" altLang="en-US" dirty="0" smtClean="0"/>
              <a:t>の値をラウンド</a:t>
            </a:r>
            <a:r>
              <a:rPr kumimoji="1" lang="en-US" altLang="ja-JP" dirty="0" smtClean="0"/>
              <a:t>10</a:t>
            </a:r>
            <a:r>
              <a:rPr kumimoji="1" lang="ja-JP" altLang="en-US" dirty="0" smtClean="0"/>
              <a:t>鍵としたときのラウンド</a:t>
            </a:r>
            <a:r>
              <a:rPr kumimoji="1" lang="en-US" altLang="ja-JP" dirty="0" smtClean="0"/>
              <a:t>9</a:t>
            </a:r>
            <a:r>
              <a:rPr kumimoji="1" lang="ja-JP" altLang="en-US" dirty="0" smtClean="0"/>
              <a:t>出力を求める</a:t>
            </a:r>
            <a:endParaRPr kumimoji="1" lang="en-US" altLang="ja-JP" dirty="0" smtClean="0"/>
          </a:p>
          <a:p>
            <a:pPr marL="800100" lvl="1" indent="-457200">
              <a:buFont typeface="+mj-lt"/>
              <a:buAutoNum type="arabicPeriod"/>
            </a:pPr>
            <a:r>
              <a:rPr lang="ja-JP" altLang="en-US" dirty="0" smtClean="0"/>
              <a:t>ラウンド</a:t>
            </a:r>
            <a:r>
              <a:rPr lang="en-US" altLang="ja-JP" dirty="0" smtClean="0"/>
              <a:t>9</a:t>
            </a:r>
            <a:r>
              <a:rPr lang="ja-JP" altLang="en-US" smtClean="0"/>
              <a:t>出力</a:t>
            </a:r>
            <a:r>
              <a:rPr lang="ja-JP" altLang="en-US" smtClean="0"/>
              <a:t>と暗号</a:t>
            </a:r>
            <a:r>
              <a:rPr lang="ja-JP" altLang="en-US" dirty="0" smtClean="0"/>
              <a:t>文のハミング距離を求め，ラウンド</a:t>
            </a:r>
            <a:r>
              <a:rPr lang="en-US" altLang="ja-JP" dirty="0" smtClean="0"/>
              <a:t>10</a:t>
            </a:r>
            <a:r>
              <a:rPr lang="ja-JP" altLang="en-US" dirty="0" smtClean="0"/>
              <a:t>鍵候補に対応する電力モデルとする</a:t>
            </a:r>
            <a:endParaRPr lang="en-US" altLang="ja-JP" dirty="0" smtClean="0"/>
          </a:p>
          <a:p>
            <a:pPr marL="985837" lvl="2" indent="-342900"/>
            <a:r>
              <a:rPr kumimoji="1" lang="en-US" altLang="ja-JP" dirty="0" smtClean="0"/>
              <a:t>256 * (</a:t>
            </a:r>
            <a:r>
              <a:rPr kumimoji="1" lang="ja-JP" altLang="en-US" dirty="0" smtClean="0"/>
              <a:t>暗号文数</a:t>
            </a:r>
            <a:r>
              <a:rPr kumimoji="1" lang="en-US" altLang="ja-JP" dirty="0" smtClean="0"/>
              <a:t>) </a:t>
            </a:r>
            <a:r>
              <a:rPr kumimoji="1" lang="ja-JP" altLang="en-US" dirty="0" smtClean="0"/>
              <a:t>のハミング距離の表が</a:t>
            </a:r>
            <a:r>
              <a:rPr kumimoji="1" lang="en-US" altLang="ja-JP" dirty="0" smtClean="0"/>
              <a:t>16</a:t>
            </a:r>
            <a:r>
              <a:rPr kumimoji="1" lang="ja-JP" altLang="en-US" dirty="0" smtClean="0"/>
              <a:t>バイト分できる</a:t>
            </a:r>
            <a:endParaRPr kumimoji="1" lang="en-US" altLang="ja-JP" dirty="0" smtClean="0"/>
          </a:p>
          <a:p>
            <a:pPr marL="800100" lvl="1" indent="-457200">
              <a:buFont typeface="+mj-lt"/>
              <a:buAutoNum type="arabicPeriod"/>
            </a:pPr>
            <a:r>
              <a:rPr lang="en-US" altLang="ja-JP" dirty="0" smtClean="0"/>
              <a:t>1</a:t>
            </a:r>
            <a:r>
              <a:rPr lang="ja-JP" altLang="en-US" dirty="0" smtClean="0"/>
              <a:t>バイトごとに，波形の瞬時値とラウンド</a:t>
            </a:r>
            <a:r>
              <a:rPr lang="en-US" altLang="ja-JP" dirty="0" smtClean="0"/>
              <a:t>10</a:t>
            </a:r>
            <a:r>
              <a:rPr lang="ja-JP" altLang="en-US" dirty="0" smtClean="0"/>
              <a:t>鍵候補に対応する電力</a:t>
            </a:r>
            <a:r>
              <a:rPr lang="ja-JP" altLang="en-US" dirty="0"/>
              <a:t>モデル</a:t>
            </a:r>
            <a:r>
              <a:rPr lang="ja-JP" altLang="en-US" dirty="0" smtClean="0"/>
              <a:t>の相関をとる</a:t>
            </a:r>
            <a:endParaRPr lang="en-US" altLang="ja-JP" dirty="0" smtClean="0"/>
          </a:p>
          <a:p>
            <a:pPr marL="800100" lvl="1" indent="-457200">
              <a:buFont typeface="+mj-lt"/>
              <a:buAutoNum type="arabicPeriod"/>
            </a:pPr>
            <a:r>
              <a:rPr lang="ja-JP" altLang="en-US" dirty="0" smtClean="0"/>
              <a:t>最も高い</a:t>
            </a:r>
            <a:r>
              <a:rPr lang="ja-JP" altLang="en-US" dirty="0"/>
              <a:t>相関</a:t>
            </a:r>
            <a:r>
              <a:rPr lang="ja-JP" altLang="en-US" dirty="0" smtClean="0"/>
              <a:t>をもつラウンド</a:t>
            </a:r>
            <a:r>
              <a:rPr lang="en-US" altLang="ja-JP" dirty="0" smtClean="0"/>
              <a:t>10</a:t>
            </a:r>
            <a:r>
              <a:rPr lang="ja-JP" altLang="en-US" dirty="0" smtClean="0"/>
              <a:t>鍵候補から，元の鍵値を書き戻す </a:t>
            </a:r>
            <a:r>
              <a:rPr lang="en-US" altLang="ja-JP" dirty="0" smtClean="0"/>
              <a:t>(</a:t>
            </a:r>
            <a:r>
              <a:rPr lang="en-US" altLang="ja-JP" dirty="0" err="1" smtClean="0"/>
              <a:t>KeyExpansion</a:t>
            </a:r>
            <a:r>
              <a:rPr lang="ja-JP" altLang="en-US" dirty="0" smtClean="0"/>
              <a:t>の逆</a:t>
            </a:r>
            <a:r>
              <a:rPr lang="en-US" altLang="ja-JP" dirty="0" smtClean="0"/>
              <a:t>)</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6</a:t>
            </a:fld>
            <a:endParaRPr lang="ja-JP" altLang="en-US"/>
          </a:p>
        </p:txBody>
      </p:sp>
    </p:spTree>
    <p:extLst>
      <p:ext uri="{BB962C8B-B14F-4D97-AF65-F5344CB8AC3E}">
        <p14:creationId xmlns:p14="http://schemas.microsoft.com/office/powerpoint/2010/main" val="339525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a:t>
            </a:r>
            <a:r>
              <a:rPr lang="en-US" altLang="ja-JP" dirty="0" smtClean="0"/>
              <a:t>2</a:t>
            </a:r>
            <a:r>
              <a:rPr lang="ja-JP" altLang="en-US" dirty="0" smtClean="0"/>
              <a:t>週 </a:t>
            </a:r>
            <a:r>
              <a:rPr lang="en-US" altLang="ja-JP" dirty="0" smtClean="0"/>
              <a:t>1</a:t>
            </a:r>
            <a:r>
              <a:rPr lang="ja-JP" altLang="en-US" dirty="0" smtClean="0"/>
              <a:t>週目の改善とノイズ入り波形の</a:t>
            </a:r>
            <a:r>
              <a:rPr lang="en-US" altLang="ja-JP" dirty="0" smtClean="0"/>
              <a:t>CPA</a:t>
            </a:r>
            <a:endParaRPr kumimoji="1" lang="ja-JP" altLang="en-US" dirty="0"/>
          </a:p>
        </p:txBody>
      </p:sp>
      <p:sp>
        <p:nvSpPr>
          <p:cNvPr id="3" name="コンテンツ プレースホルダー 2"/>
          <p:cNvSpPr>
            <a:spLocks noGrp="1"/>
          </p:cNvSpPr>
          <p:nvPr>
            <p:ph idx="1"/>
          </p:nvPr>
        </p:nvSpPr>
        <p:spPr>
          <a:xfrm>
            <a:off x="323528" y="1196975"/>
            <a:ext cx="8643897" cy="4895850"/>
          </a:xfrm>
        </p:spPr>
        <p:txBody>
          <a:bodyPr/>
          <a:lstStyle/>
          <a:p>
            <a:r>
              <a:rPr lang="en-US" altLang="ja-JP" dirty="0" smtClean="0"/>
              <a:t>1</a:t>
            </a:r>
            <a:r>
              <a:rPr lang="ja-JP" altLang="en-US" dirty="0" smtClean="0"/>
              <a:t>週目の</a:t>
            </a:r>
            <a:r>
              <a:rPr lang="en-US" altLang="ja-JP" dirty="0" smtClean="0"/>
              <a:t>CPA</a:t>
            </a:r>
            <a:r>
              <a:rPr lang="ja-JP" altLang="en-US" dirty="0" smtClean="0"/>
              <a:t>で必要な波形数を減らす手法を検討する</a:t>
            </a:r>
            <a:endParaRPr lang="en-US" altLang="ja-JP" dirty="0" smtClean="0"/>
          </a:p>
          <a:p>
            <a:pPr lvl="1"/>
            <a:endParaRPr lang="en-US" altLang="ja-JP" dirty="0" smtClean="0"/>
          </a:p>
          <a:p>
            <a:r>
              <a:rPr lang="ja-JP" altLang="en-US" dirty="0" smtClean="0"/>
              <a:t>ノイズ入りの波形に対して鍵値を求める手法を検討する</a:t>
            </a:r>
            <a:endParaRPr lang="en-US" altLang="ja-JP" dirty="0" smtClean="0"/>
          </a:p>
          <a:p>
            <a:pPr lvl="1"/>
            <a:r>
              <a:rPr lang="ja-JP" altLang="en-US" dirty="0"/>
              <a:t>ナイーブ</a:t>
            </a:r>
            <a:r>
              <a:rPr lang="ja-JP" altLang="en-US" dirty="0" smtClean="0"/>
              <a:t>な</a:t>
            </a:r>
            <a:r>
              <a:rPr lang="en-US" altLang="ja-JP" dirty="0" smtClean="0"/>
              <a:t>CPA</a:t>
            </a:r>
            <a:r>
              <a:rPr lang="ja-JP" altLang="en-US" dirty="0" smtClean="0"/>
              <a:t>では，全バイトの復元ができない</a:t>
            </a:r>
            <a:endParaRPr lang="en-US" altLang="ja-JP" dirty="0" smtClean="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7</a:t>
            </a:fld>
            <a:endParaRPr lang="ja-JP" altLang="en-US"/>
          </a:p>
        </p:txBody>
      </p:sp>
    </p:spTree>
    <p:extLst>
      <p:ext uri="{BB962C8B-B14F-4D97-AF65-F5344CB8AC3E}">
        <p14:creationId xmlns:p14="http://schemas.microsoft.com/office/powerpoint/2010/main" val="1941414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第</a:t>
            </a:r>
            <a:r>
              <a:rPr lang="en-US" altLang="ja-JP" dirty="0"/>
              <a:t>3</a:t>
            </a:r>
            <a:r>
              <a:rPr lang="ja-JP" altLang="en-US" dirty="0" smtClean="0"/>
              <a:t>週 結果報告とレポート作成</a:t>
            </a:r>
            <a:endParaRPr kumimoji="1" lang="ja-JP" altLang="en-US" dirty="0"/>
          </a:p>
        </p:txBody>
      </p:sp>
      <p:sp>
        <p:nvSpPr>
          <p:cNvPr id="3" name="コンテンツ プレースホルダー 2"/>
          <p:cNvSpPr>
            <a:spLocks noGrp="1"/>
          </p:cNvSpPr>
          <p:nvPr>
            <p:ph idx="1"/>
          </p:nvPr>
        </p:nvSpPr>
        <p:spPr>
          <a:xfrm>
            <a:off x="323528" y="1196975"/>
            <a:ext cx="8643897" cy="4895850"/>
          </a:xfrm>
        </p:spPr>
        <p:txBody>
          <a:bodyPr/>
          <a:lstStyle/>
          <a:p>
            <a:r>
              <a:rPr lang="en-US" altLang="ja-JP" dirty="0" err="1" smtClean="0"/>
              <a:t>TeX</a:t>
            </a:r>
            <a:r>
              <a:rPr lang="ja-JP" altLang="en-US" dirty="0" smtClean="0"/>
              <a:t>でレポートを書いて，</a:t>
            </a:r>
            <a:r>
              <a:rPr lang="ja-JP" altLang="en-US" dirty="0"/>
              <a:t>提出</a:t>
            </a:r>
            <a:endParaRPr lang="en-US" altLang="ja-JP" dirty="0" smtClean="0"/>
          </a:p>
        </p:txBody>
      </p:sp>
      <p:sp>
        <p:nvSpPr>
          <p:cNvPr id="4" name="スライド番号プレースホルダー 3"/>
          <p:cNvSpPr>
            <a:spLocks noGrp="1"/>
          </p:cNvSpPr>
          <p:nvPr>
            <p:ph type="sldNum" sz="quarter" idx="12"/>
          </p:nvPr>
        </p:nvSpPr>
        <p:spPr/>
        <p:txBody>
          <a:bodyPr/>
          <a:lstStyle/>
          <a:p>
            <a:fld id="{956C9911-A749-451B-8155-8A98EFC3C90E}" type="slidenum">
              <a:rPr lang="ja-JP" altLang="en-US" smtClean="0"/>
              <a:pPr/>
              <a:t>8</a:t>
            </a:fld>
            <a:endParaRPr lang="ja-JP" altLang="en-US"/>
          </a:p>
        </p:txBody>
      </p:sp>
    </p:spTree>
    <p:extLst>
      <p:ext uri="{BB962C8B-B14F-4D97-AF65-F5344CB8AC3E}">
        <p14:creationId xmlns:p14="http://schemas.microsoft.com/office/powerpoint/2010/main" val="2936248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purple">
  <a:themeElements>
    <a:clrScheme name="マスタ color 茄子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ユーザー定義 3">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solidFill>
            <a:srgbClr val="0000FF"/>
          </a:solidFill>
          <a:miter lim="800000"/>
          <a:headEnd/>
          <a:tailEnd/>
        </a:ln>
      </a:spPr>
      <a:bodyPr wrap="none" rtlCol="0" anchor="ctr"/>
      <a:lstStyle>
        <a:defPPr algn="ctr">
          <a:spcBef>
            <a:spcPct val="20000"/>
          </a:spcBef>
          <a:buClr>
            <a:schemeClr val="accent2"/>
          </a:buClr>
          <a:buFont typeface="Wingdings" pitchFamily="2" charset="2"/>
          <a:buChar char="n"/>
          <a:defRPr kumimoji="1" dirty="0">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chemeClr val="accent2"/>
          </a:buClr>
          <a:buSzTx/>
          <a:buFont typeface="Wingdings" pitchFamily="2" charset="2"/>
          <a:buChar char="n"/>
          <a:tabLst/>
          <a:defRPr kumimoji="1" lang="ja-JP" altLang="en-US" sz="2000" b="1" i="0" u="none" strike="noStrike" cap="none" normalizeH="0" baseline="0" smtClean="0">
            <a:ln>
              <a:noFill/>
            </a:ln>
            <a:solidFill>
              <a:schemeClr val="tx1"/>
            </a:solidFill>
            <a:effectLst/>
            <a:latin typeface="Times New Roman" pitchFamily="18" charset="0"/>
            <a:ea typeface="ＭＳ Ｐゴシック" pitchFamily="50" charset="-128"/>
          </a:defRPr>
        </a:defPPr>
      </a:lstStyle>
    </a:lnDef>
  </a:objectDefaults>
  <a:extraClrSchemeLst>
    <a:extraClrScheme>
      <a:clrScheme name="マスタ color 茄子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マスタ color 茄子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マスタ color 茄子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マスタ color 茄子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マスタ color 茄子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マスタ color 茄子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マスタ color 茄子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マスタ color 茄子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マスタ color 茄子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マスタ color 茄子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マスタ color 茄子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マスタ color 茄子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69374</TotalTime>
  <Words>1186</Words>
  <Application>Microsoft Office PowerPoint</Application>
  <PresentationFormat>画面に合わせる (4:3)</PresentationFormat>
  <Paragraphs>111</Paragraphs>
  <Slides>8</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游ゴシック</vt:lpstr>
      <vt:lpstr>Arial</vt:lpstr>
      <vt:lpstr>Times New Roman</vt:lpstr>
      <vt:lpstr>Wingdings</vt:lpstr>
      <vt:lpstr>purple</vt:lpstr>
      <vt:lpstr>実験D 相関電力解析 (CPA) 演習</vt:lpstr>
      <vt:lpstr>背景</vt:lpstr>
      <vt:lpstr>対象とする暗号</vt:lpstr>
      <vt:lpstr>相関電力解析 (CPA)</vt:lpstr>
      <vt:lpstr>実験手法</vt:lpstr>
      <vt:lpstr>第1週 CPAの実装</vt:lpstr>
      <vt:lpstr>第2週 1週目の改善とノイズ入り波形のCPA</vt:lpstr>
      <vt:lpstr>第3週 結果報告とレポート作成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osawa</dc:creator>
  <cp:lastModifiedBy>田中裕太郎</cp:lastModifiedBy>
  <cp:revision>511</cp:revision>
  <cp:lastPrinted>2020-03-13T03:55:12Z</cp:lastPrinted>
  <dcterms:created xsi:type="dcterms:W3CDTF">2018-10-17T04:28:43Z</dcterms:created>
  <dcterms:modified xsi:type="dcterms:W3CDTF">2021-06-03T07:28:36Z</dcterms:modified>
</cp:coreProperties>
</file>