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1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D2D1-33D5-C640-BCB1-FB51A6B97E30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7CCA-0F21-F846-89A4-A1E5A4DBF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3420" y="2843408"/>
            <a:ext cx="1415441" cy="9770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暗号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モジュール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屈折矢印 5"/>
          <p:cNvSpPr/>
          <p:nvPr/>
        </p:nvSpPr>
        <p:spPr>
          <a:xfrm rot="16200000" flipV="1">
            <a:off x="1151467" y="983504"/>
            <a:ext cx="1334414" cy="1851453"/>
          </a:xfrm>
          <a:prstGeom prst="bentUpArrow">
            <a:avLst>
              <a:gd name="adj1" fmla="val 5442"/>
              <a:gd name="adj2" fmla="val 8934"/>
              <a:gd name="adj3" fmla="val 23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屈折矢印 6"/>
          <p:cNvSpPr/>
          <p:nvPr/>
        </p:nvSpPr>
        <p:spPr>
          <a:xfrm rot="16200000" flipH="1" flipV="1">
            <a:off x="743922" y="4236434"/>
            <a:ext cx="1261200" cy="963149"/>
          </a:xfrm>
          <a:prstGeom prst="bentUpArrow">
            <a:avLst>
              <a:gd name="adj1" fmla="val 5442"/>
              <a:gd name="adj2" fmla="val 8934"/>
              <a:gd name="adj3" fmla="val 23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32581" y="398770"/>
            <a:ext cx="1703539" cy="1039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2945107" y="548788"/>
            <a:ext cx="1696604" cy="726826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084981" y="551170"/>
            <a:ext cx="1703539" cy="1039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3097507" y="701188"/>
            <a:ext cx="1696604" cy="726826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237381" y="703570"/>
            <a:ext cx="1703539" cy="1039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3249907" y="853588"/>
            <a:ext cx="1696604" cy="726826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389781" y="855970"/>
            <a:ext cx="1703539" cy="1039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3402307" y="1005988"/>
            <a:ext cx="1696604" cy="726826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425864" y="4282424"/>
            <a:ext cx="1703539" cy="1039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4438390" y="4432442"/>
            <a:ext cx="1696604" cy="726826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582751" y="4432442"/>
            <a:ext cx="1703539" cy="1039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4595277" y="4582460"/>
            <a:ext cx="1696604" cy="726826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735151" y="4584842"/>
            <a:ext cx="1703539" cy="1039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 31"/>
          <p:cNvSpPr/>
          <p:nvPr/>
        </p:nvSpPr>
        <p:spPr>
          <a:xfrm>
            <a:off x="4747677" y="4734860"/>
            <a:ext cx="1696604" cy="726826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887551" y="4737242"/>
            <a:ext cx="1703539" cy="1039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4900077" y="4887260"/>
            <a:ext cx="1696604" cy="726826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46571" y="4499643"/>
            <a:ext cx="1453019" cy="1278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0xdf8b71</a:t>
            </a:r>
            <a:r>
              <a:rPr lang="is-IS" altLang="ja-JP" dirty="0" smtClean="0">
                <a:solidFill>
                  <a:schemeClr val="tx1"/>
                </a:solidFill>
              </a:rPr>
              <a:t>…</a:t>
            </a:r>
          </a:p>
          <a:p>
            <a:r>
              <a:rPr kumimoji="1" lang="is-IS" altLang="ja-JP" dirty="0" smtClean="0">
                <a:solidFill>
                  <a:schemeClr val="tx1"/>
                </a:solidFill>
              </a:rPr>
              <a:t>0xa4cbd2</a:t>
            </a:r>
            <a:r>
              <a:rPr lang="is-IS" altLang="ja-JP" dirty="0" smtClean="0">
                <a:solidFill>
                  <a:schemeClr val="tx1"/>
                </a:solidFill>
              </a:rPr>
              <a:t>…</a:t>
            </a:r>
          </a:p>
          <a:p>
            <a:r>
              <a:rPr kumimoji="1" lang="is-IS" altLang="ja-JP" dirty="0" smtClean="0">
                <a:solidFill>
                  <a:schemeClr val="tx1"/>
                </a:solidFill>
              </a:rPr>
              <a:t>0xba219e...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0xc3eab4</a:t>
            </a:r>
            <a:r>
              <a:rPr lang="is-IS" altLang="ja-JP" dirty="0" smtClean="0">
                <a:solidFill>
                  <a:schemeClr val="tx1"/>
                </a:solidFill>
              </a:rPr>
              <a:t>…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328848" y="3030496"/>
            <a:ext cx="1637731" cy="6028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0x4a8b329e</a:t>
            </a:r>
            <a:r>
              <a:rPr lang="is-I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カギ線コネクタ 38"/>
          <p:cNvCxnSpPr>
            <a:stCxn id="25" idx="3"/>
            <a:endCxn id="33" idx="3"/>
          </p:cNvCxnSpPr>
          <p:nvPr/>
        </p:nvCxnSpPr>
        <p:spPr>
          <a:xfrm>
            <a:off x="5093320" y="1375802"/>
            <a:ext cx="1497770" cy="3881272"/>
          </a:xfrm>
          <a:prstGeom prst="bentConnector3">
            <a:avLst>
              <a:gd name="adj1" fmla="val 115263"/>
            </a:avLst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6" idx="1"/>
          </p:cNvCxnSpPr>
          <p:nvPr/>
        </p:nvCxnSpPr>
        <p:spPr>
          <a:xfrm flipV="1">
            <a:off x="6837528" y="3331923"/>
            <a:ext cx="491320" cy="117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/>
          <p:cNvSpPr/>
          <p:nvPr/>
        </p:nvSpPr>
        <p:spPr>
          <a:xfrm>
            <a:off x="3683494" y="5187512"/>
            <a:ext cx="627797" cy="161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吹き出し 45"/>
          <p:cNvSpPr/>
          <p:nvPr/>
        </p:nvSpPr>
        <p:spPr>
          <a:xfrm>
            <a:off x="1873457" y="3295268"/>
            <a:ext cx="1584341" cy="771548"/>
          </a:xfrm>
          <a:prstGeom prst="wedgeRoundRectCallout">
            <a:avLst>
              <a:gd name="adj1" fmla="val -103529"/>
              <a:gd name="adj2" fmla="val 186321"/>
              <a:gd name="adj3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dirty="0" smtClean="0">
                <a:solidFill>
                  <a:schemeClr val="tx1"/>
                </a:solidFill>
              </a:rPr>
              <a:t>暗号文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の取得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角丸四角形吹き出し 46"/>
          <p:cNvSpPr/>
          <p:nvPr/>
        </p:nvSpPr>
        <p:spPr>
          <a:xfrm>
            <a:off x="3790580" y="3303882"/>
            <a:ext cx="1584341" cy="771548"/>
          </a:xfrm>
          <a:prstGeom prst="wedgeRoundRectCallout">
            <a:avLst>
              <a:gd name="adj1" fmla="val -38061"/>
              <a:gd name="adj2" fmla="val 186321"/>
              <a:gd name="adj3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消費電力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の推定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5006749" y="2040560"/>
            <a:ext cx="1584341" cy="771548"/>
          </a:xfrm>
          <a:prstGeom prst="wedgeRoundRectCallout">
            <a:avLst>
              <a:gd name="adj1" fmla="val 53248"/>
              <a:gd name="adj2" fmla="val 115566"/>
              <a:gd name="adj3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相関の計算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・鍵の推定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角丸四角形吹き出し 48"/>
          <p:cNvSpPr/>
          <p:nvPr/>
        </p:nvSpPr>
        <p:spPr>
          <a:xfrm>
            <a:off x="1326320" y="1864584"/>
            <a:ext cx="1633557" cy="771548"/>
          </a:xfrm>
          <a:prstGeom prst="wedgeRoundRectCallout">
            <a:avLst>
              <a:gd name="adj1" fmla="val -69934"/>
              <a:gd name="adj2" fmla="val -103775"/>
              <a:gd name="adj3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消費電力波形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の計測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217371" y="19452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smtClean="0">
                <a:solidFill>
                  <a:srgbClr val="FF0000"/>
                </a:solidFill>
              </a:rPr>
              <a:t>実消費電力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9082" y="58042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rgbClr val="FF0000"/>
                </a:solidFill>
              </a:rPr>
              <a:t>暗号文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570818" y="58260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rgbClr val="FF0000"/>
                </a:solidFill>
              </a:rPr>
              <a:t>推定</a:t>
            </a:r>
            <a:r>
              <a:rPr kumimoji="1" lang="ja-JP" altLang="en-US" sz="2400" b="1" smtClean="0">
                <a:solidFill>
                  <a:srgbClr val="FF0000"/>
                </a:solidFill>
              </a:rPr>
              <a:t>消費電力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93715" y="36810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rgbClr val="FF0000"/>
                </a:solidFill>
              </a:rPr>
              <a:t>秘密鍵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0501"/>
              </p:ext>
            </p:extLst>
          </p:nvPr>
        </p:nvGraphicFramePr>
        <p:xfrm>
          <a:off x="1524008" y="1274165"/>
          <a:ext cx="4489056" cy="515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132"/>
                <a:gridCol w="561132"/>
                <a:gridCol w="561132"/>
                <a:gridCol w="561132"/>
                <a:gridCol w="561132"/>
                <a:gridCol w="561132"/>
                <a:gridCol w="561132"/>
                <a:gridCol w="561132"/>
              </a:tblGrid>
              <a:tr h="515116"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253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254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255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11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baseline="0" dirty="0" smtClean="0"/>
                        <a:t>C</a:t>
                      </a:r>
                      <a:r>
                        <a:rPr kumimoji="1" lang="en-US" altLang="ja-JP" baseline="-25000" dirty="0" smtClean="0"/>
                        <a:t>1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11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baseline="0" dirty="0" smtClean="0"/>
                        <a:t>C</a:t>
                      </a:r>
                      <a:r>
                        <a:rPr kumimoji="1" lang="en-US" altLang="ja-JP" baseline="-25000" dirty="0" smtClean="0"/>
                        <a:t>2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11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baseline="0" dirty="0" smtClean="0"/>
                        <a:t>C</a:t>
                      </a:r>
                      <a:r>
                        <a:rPr kumimoji="1" lang="en-US" altLang="ja-JP" baseline="-25000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11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baseline="0" dirty="0" smtClean="0"/>
                        <a:t>C</a:t>
                      </a:r>
                      <a:r>
                        <a:rPr kumimoji="1" lang="en-US" altLang="ja-JP" baseline="-25000" dirty="0" smtClean="0"/>
                        <a:t>4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11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: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11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: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11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C</a:t>
                      </a:r>
                      <a:r>
                        <a:rPr kumimoji="1" lang="en-US" altLang="ja-JP" baseline="-25000" dirty="0" smtClean="0"/>
                        <a:t>n-2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11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baseline="0" dirty="0" smtClean="0"/>
                        <a:t>C</a:t>
                      </a:r>
                      <a:r>
                        <a:rPr kumimoji="1" lang="en-US" altLang="ja-JP" baseline="-25000" dirty="0" smtClean="0"/>
                        <a:t>n-1</a:t>
                      </a:r>
                      <a:endParaRPr kumimoji="1" lang="ja-JP" altLang="en-US" baseline="0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116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C</a:t>
                      </a:r>
                      <a:r>
                        <a:rPr kumimoji="1" lang="en-US" altLang="ja-JP" baseline="-25000" dirty="0" smtClean="0"/>
                        <a:t>n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左中かっこ 6"/>
          <p:cNvSpPr/>
          <p:nvPr/>
        </p:nvSpPr>
        <p:spPr>
          <a:xfrm>
            <a:off x="864439" y="1768840"/>
            <a:ext cx="659568" cy="4641495"/>
          </a:xfrm>
          <a:prstGeom prst="leftBrace">
            <a:avLst>
              <a:gd name="adj1" fmla="val 113065"/>
              <a:gd name="adj2" fmla="val 5033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/>
          <p:cNvSpPr/>
          <p:nvPr/>
        </p:nvSpPr>
        <p:spPr>
          <a:xfrm rot="5400000">
            <a:off x="3726063" y="-1012837"/>
            <a:ext cx="659568" cy="3914435"/>
          </a:xfrm>
          <a:prstGeom prst="leftBrace">
            <a:avLst>
              <a:gd name="adj1" fmla="val 113065"/>
              <a:gd name="adj2" fmla="val 5033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09154" y="152931"/>
            <a:ext cx="229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smtClean="0"/>
              <a:t>byte</a:t>
            </a:r>
            <a:r>
              <a:rPr kumimoji="1" lang="ja-JP" altLang="en-US" sz="2400" b="1" dirty="0" smtClean="0"/>
              <a:t>の推定鍵値</a:t>
            </a:r>
            <a:endParaRPr kumimoji="1" lang="ja-JP" altLang="en-US" sz="2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7323" y="3427867"/>
            <a:ext cx="677108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3200" b="1" smtClean="0"/>
              <a:t>暗号文</a:t>
            </a:r>
            <a:endParaRPr kumimoji="1" lang="ja-JP" altLang="en-US" sz="3200" b="1"/>
          </a:p>
        </p:txBody>
      </p:sp>
      <p:sp>
        <p:nvSpPr>
          <p:cNvPr id="11" name="角丸四角形 10"/>
          <p:cNvSpPr/>
          <p:nvPr/>
        </p:nvSpPr>
        <p:spPr>
          <a:xfrm>
            <a:off x="5531370" y="1858787"/>
            <a:ext cx="389743" cy="3897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6700603" y="779489"/>
            <a:ext cx="2233535" cy="854439"/>
          </a:xfrm>
          <a:prstGeom prst="wedgeRoundRectCallout">
            <a:avLst>
              <a:gd name="adj1" fmla="val -78860"/>
              <a:gd name="adj2" fmla="val 10285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最終ラウンド前後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の</a:t>
            </a:r>
            <a:r>
              <a:rPr lang="en-US" altLang="ja-JP" b="1" dirty="0" smtClean="0">
                <a:solidFill>
                  <a:schemeClr val="tx1"/>
                </a:solidFill>
              </a:rPr>
              <a:t>HD</a:t>
            </a:r>
            <a:r>
              <a:rPr lang="ja-JP" altLang="en-US" b="1" dirty="0" smtClean="0">
                <a:solidFill>
                  <a:schemeClr val="tx1"/>
                </a:solidFill>
              </a:rPr>
              <a:t>値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8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410" y="550910"/>
            <a:ext cx="7407637" cy="5315322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87997" y="3085268"/>
            <a:ext cx="995180" cy="113932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25407" y="3237668"/>
            <a:ext cx="995180" cy="113932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62817" y="3390068"/>
            <a:ext cx="995180" cy="113932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00227" y="3542468"/>
            <a:ext cx="995180" cy="113932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37637" y="3694868"/>
            <a:ext cx="995180" cy="113932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75047" y="3847268"/>
            <a:ext cx="995180" cy="113932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2457" y="3999668"/>
            <a:ext cx="995180" cy="113932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49867" y="4152068"/>
            <a:ext cx="995180" cy="113932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87277" y="4304468"/>
            <a:ext cx="995180" cy="113932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4687" y="4456868"/>
            <a:ext cx="995180" cy="113932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62097" y="4609268"/>
            <a:ext cx="995180" cy="1139328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5355651" y="2876720"/>
            <a:ext cx="2953062" cy="294543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66659" y="5866232"/>
            <a:ext cx="265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1byte</a:t>
            </a:r>
            <a:r>
              <a:rPr kumimoji="1" lang="ja-JP" altLang="en-US" sz="2400" b="1" dirty="0" smtClean="0"/>
              <a:t>分の</a:t>
            </a:r>
            <a:r>
              <a:rPr kumimoji="1" lang="en-US" altLang="ja-JP" sz="2400" b="1" dirty="0" smtClean="0"/>
              <a:t>HD Table</a:t>
            </a:r>
            <a:endParaRPr kumimoji="1" lang="ja-JP" altLang="en-US" sz="24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64976" y="5866232"/>
            <a:ext cx="281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16byte</a:t>
            </a:r>
            <a:r>
              <a:rPr kumimoji="1" lang="ja-JP" altLang="en-US" sz="2400" b="1" dirty="0" smtClean="0"/>
              <a:t>分の</a:t>
            </a:r>
            <a:r>
              <a:rPr kumimoji="1" lang="en-US" altLang="ja-JP" sz="2400" b="1" dirty="0" smtClean="0"/>
              <a:t>HD Table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907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6211" y="3079183"/>
            <a:ext cx="2451403" cy="1858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1134061" y="3435254"/>
            <a:ext cx="2441424" cy="1299388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273098" y="3229201"/>
            <a:ext cx="2451403" cy="1858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1290948" y="3585272"/>
            <a:ext cx="2441424" cy="1299388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425498" y="3381601"/>
            <a:ext cx="2451403" cy="1858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1443348" y="3737672"/>
            <a:ext cx="2441424" cy="1299388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577898" y="3534001"/>
            <a:ext cx="2451403" cy="1858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1595748" y="3890072"/>
            <a:ext cx="2441424" cy="1299388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730298" y="3686401"/>
            <a:ext cx="2451403" cy="1858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1748148" y="4042472"/>
            <a:ext cx="2441424" cy="1299388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882698" y="3838801"/>
            <a:ext cx="2451403" cy="1858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1900548" y="4194872"/>
            <a:ext cx="2441424" cy="1299388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035098" y="3991201"/>
            <a:ext cx="2451403" cy="1858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2052948" y="4347272"/>
            <a:ext cx="2441424" cy="1299388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187498" y="4143601"/>
            <a:ext cx="2451403" cy="1858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2205348" y="4499672"/>
            <a:ext cx="2441424" cy="1299388"/>
          </a:xfrm>
          <a:custGeom>
            <a:avLst/>
            <a:gdLst>
              <a:gd name="connsiteX0" fmla="*/ 0 w 1696604"/>
              <a:gd name="connsiteY0" fmla="*/ 376079 h 726826"/>
              <a:gd name="connsiteX1" fmla="*/ 125260 w 1696604"/>
              <a:gd name="connsiteY1" fmla="*/ 12825 h 726826"/>
              <a:gd name="connsiteX2" fmla="*/ 313151 w 1696604"/>
              <a:gd name="connsiteY2" fmla="*/ 726808 h 726826"/>
              <a:gd name="connsiteX3" fmla="*/ 501041 w 1696604"/>
              <a:gd name="connsiteY3" fmla="*/ 37877 h 726826"/>
              <a:gd name="connsiteX4" fmla="*/ 713984 w 1696604"/>
              <a:gd name="connsiteY4" fmla="*/ 701756 h 726826"/>
              <a:gd name="connsiteX5" fmla="*/ 864296 w 1696604"/>
              <a:gd name="connsiteY5" fmla="*/ 50403 h 726826"/>
              <a:gd name="connsiteX6" fmla="*/ 989556 w 1696604"/>
              <a:gd name="connsiteY6" fmla="*/ 701756 h 726826"/>
              <a:gd name="connsiteX7" fmla="*/ 1177447 w 1696604"/>
              <a:gd name="connsiteY7" fmla="*/ 37877 h 726826"/>
              <a:gd name="connsiteX8" fmla="*/ 1352811 w 1696604"/>
              <a:gd name="connsiteY8" fmla="*/ 701756 h 726826"/>
              <a:gd name="connsiteX9" fmla="*/ 1503123 w 1696604"/>
              <a:gd name="connsiteY9" fmla="*/ 299 h 726826"/>
              <a:gd name="connsiteX10" fmla="*/ 1678488 w 1696604"/>
              <a:gd name="connsiteY10" fmla="*/ 614074 h 726826"/>
              <a:gd name="connsiteX11" fmla="*/ 1691014 w 1696604"/>
              <a:gd name="connsiteY11" fmla="*/ 626600 h 7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6604" h="726826">
                <a:moveTo>
                  <a:pt x="0" y="376079"/>
                </a:moveTo>
                <a:cubicBezTo>
                  <a:pt x="36534" y="165224"/>
                  <a:pt x="73068" y="-45630"/>
                  <a:pt x="125260" y="12825"/>
                </a:cubicBezTo>
                <a:cubicBezTo>
                  <a:pt x="177452" y="71280"/>
                  <a:pt x="250521" y="722633"/>
                  <a:pt x="313151" y="726808"/>
                </a:cubicBezTo>
                <a:cubicBezTo>
                  <a:pt x="375781" y="730983"/>
                  <a:pt x="434236" y="42052"/>
                  <a:pt x="501041" y="37877"/>
                </a:cubicBezTo>
                <a:cubicBezTo>
                  <a:pt x="567846" y="33702"/>
                  <a:pt x="653442" y="699668"/>
                  <a:pt x="713984" y="701756"/>
                </a:cubicBezTo>
                <a:cubicBezTo>
                  <a:pt x="774526" y="703844"/>
                  <a:pt x="818367" y="50403"/>
                  <a:pt x="864296" y="50403"/>
                </a:cubicBezTo>
                <a:cubicBezTo>
                  <a:pt x="910225" y="50403"/>
                  <a:pt x="937364" y="703844"/>
                  <a:pt x="989556" y="701756"/>
                </a:cubicBezTo>
                <a:cubicBezTo>
                  <a:pt x="1041748" y="699668"/>
                  <a:pt x="1116905" y="37877"/>
                  <a:pt x="1177447" y="37877"/>
                </a:cubicBezTo>
                <a:cubicBezTo>
                  <a:pt x="1237989" y="37877"/>
                  <a:pt x="1298532" y="708019"/>
                  <a:pt x="1352811" y="701756"/>
                </a:cubicBezTo>
                <a:cubicBezTo>
                  <a:pt x="1407090" y="695493"/>
                  <a:pt x="1448844" y="14913"/>
                  <a:pt x="1503123" y="299"/>
                </a:cubicBezTo>
                <a:cubicBezTo>
                  <a:pt x="1557402" y="-14315"/>
                  <a:pt x="1647173" y="509690"/>
                  <a:pt x="1678488" y="614074"/>
                </a:cubicBezTo>
                <a:cubicBezTo>
                  <a:pt x="1709803" y="718458"/>
                  <a:pt x="1691014" y="626600"/>
                  <a:pt x="1691014" y="626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4" idx="0"/>
            <a:endCxn id="18" idx="0"/>
          </p:cNvCxnSpPr>
          <p:nvPr/>
        </p:nvCxnSpPr>
        <p:spPr>
          <a:xfrm>
            <a:off x="2341913" y="3079183"/>
            <a:ext cx="1071287" cy="1064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8" idx="0"/>
            <a:endCxn id="18" idx="2"/>
          </p:cNvCxnSpPr>
          <p:nvPr/>
        </p:nvCxnSpPr>
        <p:spPr>
          <a:xfrm>
            <a:off x="3413200" y="4143601"/>
            <a:ext cx="0" cy="1858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236575" y="339882"/>
            <a:ext cx="2906738" cy="18054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3254372" y="700481"/>
            <a:ext cx="2871145" cy="615588"/>
          </a:xfrm>
          <a:custGeom>
            <a:avLst/>
            <a:gdLst>
              <a:gd name="connsiteX0" fmla="*/ 0 w 3627620"/>
              <a:gd name="connsiteY0" fmla="*/ 301501 h 586351"/>
              <a:gd name="connsiteX1" fmla="*/ 59961 w 3627620"/>
              <a:gd name="connsiteY1" fmla="*/ 1697 h 586351"/>
              <a:gd name="connsiteX2" fmla="*/ 119922 w 3627620"/>
              <a:gd name="connsiteY2" fmla="*/ 421422 h 586351"/>
              <a:gd name="connsiteX3" fmla="*/ 179882 w 3627620"/>
              <a:gd name="connsiteY3" fmla="*/ 46668 h 586351"/>
              <a:gd name="connsiteX4" fmla="*/ 209863 w 3627620"/>
              <a:gd name="connsiteY4" fmla="*/ 436412 h 586351"/>
              <a:gd name="connsiteX5" fmla="*/ 299804 w 3627620"/>
              <a:gd name="connsiteY5" fmla="*/ 31678 h 586351"/>
              <a:gd name="connsiteX6" fmla="*/ 359764 w 3627620"/>
              <a:gd name="connsiteY6" fmla="*/ 466393 h 586351"/>
              <a:gd name="connsiteX7" fmla="*/ 389745 w 3627620"/>
              <a:gd name="connsiteY7" fmla="*/ 16688 h 586351"/>
              <a:gd name="connsiteX8" fmla="*/ 479686 w 3627620"/>
              <a:gd name="connsiteY8" fmla="*/ 496373 h 586351"/>
              <a:gd name="connsiteX9" fmla="*/ 539646 w 3627620"/>
              <a:gd name="connsiteY9" fmla="*/ 16688 h 586351"/>
              <a:gd name="connsiteX10" fmla="*/ 584617 w 3627620"/>
              <a:gd name="connsiteY10" fmla="*/ 466393 h 586351"/>
              <a:gd name="connsiteX11" fmla="*/ 614597 w 3627620"/>
              <a:gd name="connsiteY11" fmla="*/ 46668 h 586351"/>
              <a:gd name="connsiteX12" fmla="*/ 704538 w 3627620"/>
              <a:gd name="connsiteY12" fmla="*/ 421422 h 586351"/>
              <a:gd name="connsiteX13" fmla="*/ 794479 w 3627620"/>
              <a:gd name="connsiteY13" fmla="*/ 1697 h 586351"/>
              <a:gd name="connsiteX14" fmla="*/ 839450 w 3627620"/>
              <a:gd name="connsiteY14" fmla="*/ 406432 h 586351"/>
              <a:gd name="connsiteX15" fmla="*/ 899410 w 3627620"/>
              <a:gd name="connsiteY15" fmla="*/ 46668 h 586351"/>
              <a:gd name="connsiteX16" fmla="*/ 989351 w 3627620"/>
              <a:gd name="connsiteY16" fmla="*/ 451402 h 586351"/>
              <a:gd name="connsiteX17" fmla="*/ 1064302 w 3627620"/>
              <a:gd name="connsiteY17" fmla="*/ 91638 h 586351"/>
              <a:gd name="connsiteX18" fmla="*/ 1094282 w 3627620"/>
              <a:gd name="connsiteY18" fmla="*/ 466393 h 586351"/>
              <a:gd name="connsiteX19" fmla="*/ 1139253 w 3627620"/>
              <a:gd name="connsiteY19" fmla="*/ 16688 h 586351"/>
              <a:gd name="connsiteX20" fmla="*/ 1214204 w 3627620"/>
              <a:gd name="connsiteY20" fmla="*/ 361461 h 586351"/>
              <a:gd name="connsiteX21" fmla="*/ 1259174 w 3627620"/>
              <a:gd name="connsiteY21" fmla="*/ 46668 h 586351"/>
              <a:gd name="connsiteX22" fmla="*/ 1304145 w 3627620"/>
              <a:gd name="connsiteY22" fmla="*/ 346471 h 586351"/>
              <a:gd name="connsiteX23" fmla="*/ 1349115 w 3627620"/>
              <a:gd name="connsiteY23" fmla="*/ 16688 h 586351"/>
              <a:gd name="connsiteX24" fmla="*/ 1409076 w 3627620"/>
              <a:gd name="connsiteY24" fmla="*/ 346471 h 586351"/>
              <a:gd name="connsiteX25" fmla="*/ 1484027 w 3627620"/>
              <a:gd name="connsiteY25" fmla="*/ 1697 h 586351"/>
              <a:gd name="connsiteX26" fmla="*/ 1514007 w 3627620"/>
              <a:gd name="connsiteY26" fmla="*/ 346471 h 586351"/>
              <a:gd name="connsiteX27" fmla="*/ 1588958 w 3627620"/>
              <a:gd name="connsiteY27" fmla="*/ 1697 h 586351"/>
              <a:gd name="connsiteX28" fmla="*/ 1648919 w 3627620"/>
              <a:gd name="connsiteY28" fmla="*/ 331481 h 586351"/>
              <a:gd name="connsiteX29" fmla="*/ 1708879 w 3627620"/>
              <a:gd name="connsiteY29" fmla="*/ 31678 h 586351"/>
              <a:gd name="connsiteX30" fmla="*/ 1783830 w 3627620"/>
              <a:gd name="connsiteY30" fmla="*/ 301501 h 586351"/>
              <a:gd name="connsiteX31" fmla="*/ 1813810 w 3627620"/>
              <a:gd name="connsiteY31" fmla="*/ 76648 h 586351"/>
              <a:gd name="connsiteX32" fmla="*/ 1843791 w 3627620"/>
              <a:gd name="connsiteY32" fmla="*/ 361461 h 586351"/>
              <a:gd name="connsiteX33" fmla="*/ 1873771 w 3627620"/>
              <a:gd name="connsiteY33" fmla="*/ 76648 h 586351"/>
              <a:gd name="connsiteX34" fmla="*/ 1933732 w 3627620"/>
              <a:gd name="connsiteY34" fmla="*/ 376452 h 586351"/>
              <a:gd name="connsiteX35" fmla="*/ 1963712 w 3627620"/>
              <a:gd name="connsiteY35" fmla="*/ 46668 h 586351"/>
              <a:gd name="connsiteX36" fmla="*/ 2038663 w 3627620"/>
              <a:gd name="connsiteY36" fmla="*/ 406432 h 586351"/>
              <a:gd name="connsiteX37" fmla="*/ 2053653 w 3627620"/>
              <a:gd name="connsiteY37" fmla="*/ 76648 h 586351"/>
              <a:gd name="connsiteX38" fmla="*/ 2128604 w 3627620"/>
              <a:gd name="connsiteY38" fmla="*/ 391442 h 586351"/>
              <a:gd name="connsiteX39" fmla="*/ 2158584 w 3627620"/>
              <a:gd name="connsiteY39" fmla="*/ 91638 h 586351"/>
              <a:gd name="connsiteX40" fmla="*/ 2233535 w 3627620"/>
              <a:gd name="connsiteY40" fmla="*/ 436412 h 586351"/>
              <a:gd name="connsiteX41" fmla="*/ 2308486 w 3627620"/>
              <a:gd name="connsiteY41" fmla="*/ 61658 h 586351"/>
              <a:gd name="connsiteX42" fmla="*/ 2383437 w 3627620"/>
              <a:gd name="connsiteY42" fmla="*/ 406432 h 586351"/>
              <a:gd name="connsiteX43" fmla="*/ 2413417 w 3627620"/>
              <a:gd name="connsiteY43" fmla="*/ 91638 h 586351"/>
              <a:gd name="connsiteX44" fmla="*/ 2473378 w 3627620"/>
              <a:gd name="connsiteY44" fmla="*/ 511363 h 586351"/>
              <a:gd name="connsiteX45" fmla="*/ 2503358 w 3627620"/>
              <a:gd name="connsiteY45" fmla="*/ 76648 h 586351"/>
              <a:gd name="connsiteX46" fmla="*/ 2563319 w 3627620"/>
              <a:gd name="connsiteY46" fmla="*/ 496373 h 586351"/>
              <a:gd name="connsiteX47" fmla="*/ 2653260 w 3627620"/>
              <a:gd name="connsiteY47" fmla="*/ 106629 h 586351"/>
              <a:gd name="connsiteX48" fmla="*/ 2653260 w 3627620"/>
              <a:gd name="connsiteY48" fmla="*/ 556334 h 586351"/>
              <a:gd name="connsiteX49" fmla="*/ 2713220 w 3627620"/>
              <a:gd name="connsiteY49" fmla="*/ 166589 h 586351"/>
              <a:gd name="connsiteX50" fmla="*/ 2758191 w 3627620"/>
              <a:gd name="connsiteY50" fmla="*/ 511363 h 586351"/>
              <a:gd name="connsiteX51" fmla="*/ 2818151 w 3627620"/>
              <a:gd name="connsiteY51" fmla="*/ 106629 h 586351"/>
              <a:gd name="connsiteX52" fmla="*/ 2878112 w 3627620"/>
              <a:gd name="connsiteY52" fmla="*/ 526353 h 586351"/>
              <a:gd name="connsiteX53" fmla="*/ 2953063 w 3627620"/>
              <a:gd name="connsiteY53" fmla="*/ 106629 h 586351"/>
              <a:gd name="connsiteX54" fmla="*/ 3013023 w 3627620"/>
              <a:gd name="connsiteY54" fmla="*/ 511363 h 586351"/>
              <a:gd name="connsiteX55" fmla="*/ 3057994 w 3627620"/>
              <a:gd name="connsiteY55" fmla="*/ 91638 h 586351"/>
              <a:gd name="connsiteX56" fmla="*/ 3132945 w 3627620"/>
              <a:gd name="connsiteY56" fmla="*/ 481383 h 586351"/>
              <a:gd name="connsiteX57" fmla="*/ 3192905 w 3627620"/>
              <a:gd name="connsiteY57" fmla="*/ 106629 h 586351"/>
              <a:gd name="connsiteX58" fmla="*/ 3207896 w 3627620"/>
              <a:gd name="connsiteY58" fmla="*/ 526353 h 586351"/>
              <a:gd name="connsiteX59" fmla="*/ 3267856 w 3627620"/>
              <a:gd name="connsiteY59" fmla="*/ 106629 h 586351"/>
              <a:gd name="connsiteX60" fmla="*/ 3327817 w 3627620"/>
              <a:gd name="connsiteY60" fmla="*/ 511363 h 586351"/>
              <a:gd name="connsiteX61" fmla="*/ 3387778 w 3627620"/>
              <a:gd name="connsiteY61" fmla="*/ 166589 h 586351"/>
              <a:gd name="connsiteX62" fmla="*/ 3402768 w 3627620"/>
              <a:gd name="connsiteY62" fmla="*/ 541343 h 586351"/>
              <a:gd name="connsiteX63" fmla="*/ 3477719 w 3627620"/>
              <a:gd name="connsiteY63" fmla="*/ 61658 h 586351"/>
              <a:gd name="connsiteX64" fmla="*/ 3492709 w 3627620"/>
              <a:gd name="connsiteY64" fmla="*/ 586314 h 586351"/>
              <a:gd name="connsiteX65" fmla="*/ 3552669 w 3627620"/>
              <a:gd name="connsiteY65" fmla="*/ 91638 h 586351"/>
              <a:gd name="connsiteX66" fmla="*/ 3567660 w 3627620"/>
              <a:gd name="connsiteY66" fmla="*/ 541343 h 586351"/>
              <a:gd name="connsiteX67" fmla="*/ 3627620 w 3627620"/>
              <a:gd name="connsiteY67" fmla="*/ 301501 h 586351"/>
              <a:gd name="connsiteX68" fmla="*/ 3627620 w 3627620"/>
              <a:gd name="connsiteY68" fmla="*/ 301501 h 58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627620" h="586351">
                <a:moveTo>
                  <a:pt x="0" y="301501"/>
                </a:moveTo>
                <a:cubicBezTo>
                  <a:pt x="19987" y="141605"/>
                  <a:pt x="39974" y="-18290"/>
                  <a:pt x="59961" y="1697"/>
                </a:cubicBezTo>
                <a:cubicBezTo>
                  <a:pt x="79948" y="21684"/>
                  <a:pt x="99935" y="413927"/>
                  <a:pt x="119922" y="421422"/>
                </a:cubicBezTo>
                <a:cubicBezTo>
                  <a:pt x="139909" y="428917"/>
                  <a:pt x="164892" y="44170"/>
                  <a:pt x="179882" y="46668"/>
                </a:cubicBezTo>
                <a:cubicBezTo>
                  <a:pt x="194872" y="49166"/>
                  <a:pt x="189876" y="438910"/>
                  <a:pt x="209863" y="436412"/>
                </a:cubicBezTo>
                <a:cubicBezTo>
                  <a:pt x="229850" y="433914"/>
                  <a:pt x="274821" y="26681"/>
                  <a:pt x="299804" y="31678"/>
                </a:cubicBezTo>
                <a:cubicBezTo>
                  <a:pt x="324787" y="36675"/>
                  <a:pt x="344774" y="468891"/>
                  <a:pt x="359764" y="466393"/>
                </a:cubicBezTo>
                <a:cubicBezTo>
                  <a:pt x="374754" y="463895"/>
                  <a:pt x="369758" y="11691"/>
                  <a:pt x="389745" y="16688"/>
                </a:cubicBezTo>
                <a:cubicBezTo>
                  <a:pt x="409732" y="21685"/>
                  <a:pt x="454703" y="496373"/>
                  <a:pt x="479686" y="496373"/>
                </a:cubicBezTo>
                <a:cubicBezTo>
                  <a:pt x="504669" y="496373"/>
                  <a:pt x="522158" y="21685"/>
                  <a:pt x="539646" y="16688"/>
                </a:cubicBezTo>
                <a:cubicBezTo>
                  <a:pt x="557134" y="11691"/>
                  <a:pt x="572125" y="461396"/>
                  <a:pt x="584617" y="466393"/>
                </a:cubicBezTo>
                <a:cubicBezTo>
                  <a:pt x="597109" y="471390"/>
                  <a:pt x="594610" y="54163"/>
                  <a:pt x="614597" y="46668"/>
                </a:cubicBezTo>
                <a:cubicBezTo>
                  <a:pt x="634584" y="39173"/>
                  <a:pt x="674558" y="428917"/>
                  <a:pt x="704538" y="421422"/>
                </a:cubicBezTo>
                <a:cubicBezTo>
                  <a:pt x="734518" y="413927"/>
                  <a:pt x="771994" y="4195"/>
                  <a:pt x="794479" y="1697"/>
                </a:cubicBezTo>
                <a:cubicBezTo>
                  <a:pt x="816964" y="-801"/>
                  <a:pt x="821962" y="398937"/>
                  <a:pt x="839450" y="406432"/>
                </a:cubicBezTo>
                <a:cubicBezTo>
                  <a:pt x="856938" y="413927"/>
                  <a:pt x="874427" y="39173"/>
                  <a:pt x="899410" y="46668"/>
                </a:cubicBezTo>
                <a:cubicBezTo>
                  <a:pt x="924393" y="54163"/>
                  <a:pt x="961869" y="443907"/>
                  <a:pt x="989351" y="451402"/>
                </a:cubicBezTo>
                <a:cubicBezTo>
                  <a:pt x="1016833" y="458897"/>
                  <a:pt x="1046814" y="89139"/>
                  <a:pt x="1064302" y="91638"/>
                </a:cubicBezTo>
                <a:cubicBezTo>
                  <a:pt x="1081791" y="94136"/>
                  <a:pt x="1081790" y="478885"/>
                  <a:pt x="1094282" y="466393"/>
                </a:cubicBezTo>
                <a:cubicBezTo>
                  <a:pt x="1106774" y="453901"/>
                  <a:pt x="1119266" y="34177"/>
                  <a:pt x="1139253" y="16688"/>
                </a:cubicBezTo>
                <a:cubicBezTo>
                  <a:pt x="1159240" y="-801"/>
                  <a:pt x="1194217" y="356464"/>
                  <a:pt x="1214204" y="361461"/>
                </a:cubicBezTo>
                <a:cubicBezTo>
                  <a:pt x="1234191" y="366458"/>
                  <a:pt x="1244184" y="49166"/>
                  <a:pt x="1259174" y="46668"/>
                </a:cubicBezTo>
                <a:cubicBezTo>
                  <a:pt x="1274164" y="44170"/>
                  <a:pt x="1289155" y="351468"/>
                  <a:pt x="1304145" y="346471"/>
                </a:cubicBezTo>
                <a:cubicBezTo>
                  <a:pt x="1319135" y="341474"/>
                  <a:pt x="1331627" y="16688"/>
                  <a:pt x="1349115" y="16688"/>
                </a:cubicBezTo>
                <a:cubicBezTo>
                  <a:pt x="1366603" y="16688"/>
                  <a:pt x="1386591" y="348970"/>
                  <a:pt x="1409076" y="346471"/>
                </a:cubicBezTo>
                <a:cubicBezTo>
                  <a:pt x="1431561" y="343973"/>
                  <a:pt x="1466539" y="1697"/>
                  <a:pt x="1484027" y="1697"/>
                </a:cubicBezTo>
                <a:cubicBezTo>
                  <a:pt x="1501515" y="1697"/>
                  <a:pt x="1496519" y="346471"/>
                  <a:pt x="1514007" y="346471"/>
                </a:cubicBezTo>
                <a:cubicBezTo>
                  <a:pt x="1531495" y="346471"/>
                  <a:pt x="1566473" y="4195"/>
                  <a:pt x="1588958" y="1697"/>
                </a:cubicBezTo>
                <a:cubicBezTo>
                  <a:pt x="1611443" y="-801"/>
                  <a:pt x="1628932" y="326484"/>
                  <a:pt x="1648919" y="331481"/>
                </a:cubicBezTo>
                <a:cubicBezTo>
                  <a:pt x="1668906" y="336478"/>
                  <a:pt x="1686394" y="36675"/>
                  <a:pt x="1708879" y="31678"/>
                </a:cubicBezTo>
                <a:cubicBezTo>
                  <a:pt x="1731364" y="26681"/>
                  <a:pt x="1766341" y="294006"/>
                  <a:pt x="1783830" y="301501"/>
                </a:cubicBezTo>
                <a:cubicBezTo>
                  <a:pt x="1801319" y="308996"/>
                  <a:pt x="1803817" y="66655"/>
                  <a:pt x="1813810" y="76648"/>
                </a:cubicBezTo>
                <a:cubicBezTo>
                  <a:pt x="1823803" y="86641"/>
                  <a:pt x="1833798" y="361461"/>
                  <a:pt x="1843791" y="361461"/>
                </a:cubicBezTo>
                <a:cubicBezTo>
                  <a:pt x="1853784" y="361461"/>
                  <a:pt x="1858781" y="74150"/>
                  <a:pt x="1873771" y="76648"/>
                </a:cubicBezTo>
                <a:cubicBezTo>
                  <a:pt x="1888761" y="79146"/>
                  <a:pt x="1918742" y="381449"/>
                  <a:pt x="1933732" y="376452"/>
                </a:cubicBezTo>
                <a:cubicBezTo>
                  <a:pt x="1948722" y="371455"/>
                  <a:pt x="1946224" y="41671"/>
                  <a:pt x="1963712" y="46668"/>
                </a:cubicBezTo>
                <a:cubicBezTo>
                  <a:pt x="1981200" y="51665"/>
                  <a:pt x="2023673" y="401435"/>
                  <a:pt x="2038663" y="406432"/>
                </a:cubicBezTo>
                <a:cubicBezTo>
                  <a:pt x="2053653" y="411429"/>
                  <a:pt x="2038663" y="79146"/>
                  <a:pt x="2053653" y="76648"/>
                </a:cubicBezTo>
                <a:cubicBezTo>
                  <a:pt x="2068643" y="74150"/>
                  <a:pt x="2111116" y="388944"/>
                  <a:pt x="2128604" y="391442"/>
                </a:cubicBezTo>
                <a:cubicBezTo>
                  <a:pt x="2146093" y="393940"/>
                  <a:pt x="2141095" y="84143"/>
                  <a:pt x="2158584" y="91638"/>
                </a:cubicBezTo>
                <a:cubicBezTo>
                  <a:pt x="2176073" y="99133"/>
                  <a:pt x="2208551" y="441409"/>
                  <a:pt x="2233535" y="436412"/>
                </a:cubicBezTo>
                <a:cubicBezTo>
                  <a:pt x="2258519" y="431415"/>
                  <a:pt x="2283502" y="66655"/>
                  <a:pt x="2308486" y="61658"/>
                </a:cubicBezTo>
                <a:cubicBezTo>
                  <a:pt x="2333470" y="56661"/>
                  <a:pt x="2365949" y="401435"/>
                  <a:pt x="2383437" y="406432"/>
                </a:cubicBezTo>
                <a:cubicBezTo>
                  <a:pt x="2400925" y="411429"/>
                  <a:pt x="2398427" y="74150"/>
                  <a:pt x="2413417" y="91638"/>
                </a:cubicBezTo>
                <a:cubicBezTo>
                  <a:pt x="2428407" y="109126"/>
                  <a:pt x="2458388" y="513861"/>
                  <a:pt x="2473378" y="511363"/>
                </a:cubicBezTo>
                <a:cubicBezTo>
                  <a:pt x="2488368" y="508865"/>
                  <a:pt x="2488368" y="79146"/>
                  <a:pt x="2503358" y="76648"/>
                </a:cubicBezTo>
                <a:cubicBezTo>
                  <a:pt x="2518348" y="74150"/>
                  <a:pt x="2538335" y="491376"/>
                  <a:pt x="2563319" y="496373"/>
                </a:cubicBezTo>
                <a:cubicBezTo>
                  <a:pt x="2588303" y="501370"/>
                  <a:pt x="2638270" y="96636"/>
                  <a:pt x="2653260" y="106629"/>
                </a:cubicBezTo>
                <a:cubicBezTo>
                  <a:pt x="2668250" y="116622"/>
                  <a:pt x="2643267" y="546341"/>
                  <a:pt x="2653260" y="556334"/>
                </a:cubicBezTo>
                <a:cubicBezTo>
                  <a:pt x="2663253" y="566327"/>
                  <a:pt x="2695732" y="174084"/>
                  <a:pt x="2713220" y="166589"/>
                </a:cubicBezTo>
                <a:cubicBezTo>
                  <a:pt x="2730708" y="159094"/>
                  <a:pt x="2740703" y="521356"/>
                  <a:pt x="2758191" y="511363"/>
                </a:cubicBezTo>
                <a:cubicBezTo>
                  <a:pt x="2775679" y="501370"/>
                  <a:pt x="2798164" y="104131"/>
                  <a:pt x="2818151" y="106629"/>
                </a:cubicBezTo>
                <a:cubicBezTo>
                  <a:pt x="2838138" y="109127"/>
                  <a:pt x="2855627" y="526353"/>
                  <a:pt x="2878112" y="526353"/>
                </a:cubicBezTo>
                <a:cubicBezTo>
                  <a:pt x="2900597" y="526353"/>
                  <a:pt x="2930578" y="109127"/>
                  <a:pt x="2953063" y="106629"/>
                </a:cubicBezTo>
                <a:cubicBezTo>
                  <a:pt x="2975548" y="104131"/>
                  <a:pt x="2995535" y="513862"/>
                  <a:pt x="3013023" y="511363"/>
                </a:cubicBezTo>
                <a:cubicBezTo>
                  <a:pt x="3030512" y="508865"/>
                  <a:pt x="3038007" y="96635"/>
                  <a:pt x="3057994" y="91638"/>
                </a:cubicBezTo>
                <a:cubicBezTo>
                  <a:pt x="3077981" y="86641"/>
                  <a:pt x="3110460" y="478885"/>
                  <a:pt x="3132945" y="481383"/>
                </a:cubicBezTo>
                <a:cubicBezTo>
                  <a:pt x="3155430" y="483882"/>
                  <a:pt x="3180413" y="99134"/>
                  <a:pt x="3192905" y="106629"/>
                </a:cubicBezTo>
                <a:cubicBezTo>
                  <a:pt x="3205397" y="114124"/>
                  <a:pt x="3195404" y="526353"/>
                  <a:pt x="3207896" y="526353"/>
                </a:cubicBezTo>
                <a:cubicBezTo>
                  <a:pt x="3220388" y="526353"/>
                  <a:pt x="3247869" y="109127"/>
                  <a:pt x="3267856" y="106629"/>
                </a:cubicBezTo>
                <a:cubicBezTo>
                  <a:pt x="3287843" y="104131"/>
                  <a:pt x="3307830" y="501370"/>
                  <a:pt x="3327817" y="511363"/>
                </a:cubicBezTo>
                <a:cubicBezTo>
                  <a:pt x="3347804" y="521356"/>
                  <a:pt x="3375286" y="161592"/>
                  <a:pt x="3387778" y="166589"/>
                </a:cubicBezTo>
                <a:cubicBezTo>
                  <a:pt x="3400270" y="171586"/>
                  <a:pt x="3387778" y="558831"/>
                  <a:pt x="3402768" y="541343"/>
                </a:cubicBezTo>
                <a:cubicBezTo>
                  <a:pt x="3417758" y="523855"/>
                  <a:pt x="3462729" y="54163"/>
                  <a:pt x="3477719" y="61658"/>
                </a:cubicBezTo>
                <a:cubicBezTo>
                  <a:pt x="3492709" y="69153"/>
                  <a:pt x="3480217" y="581317"/>
                  <a:pt x="3492709" y="586314"/>
                </a:cubicBezTo>
                <a:cubicBezTo>
                  <a:pt x="3505201" y="591311"/>
                  <a:pt x="3540177" y="99133"/>
                  <a:pt x="3552669" y="91638"/>
                </a:cubicBezTo>
                <a:cubicBezTo>
                  <a:pt x="3565161" y="84143"/>
                  <a:pt x="3555168" y="506366"/>
                  <a:pt x="3567660" y="541343"/>
                </a:cubicBezTo>
                <a:cubicBezTo>
                  <a:pt x="3580152" y="576320"/>
                  <a:pt x="3627620" y="301501"/>
                  <a:pt x="3627620" y="301501"/>
                </a:cubicBezTo>
                <a:lnTo>
                  <a:pt x="3627620" y="30150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2162268" y="6124296"/>
            <a:ext cx="2441424" cy="164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3532100">
            <a:off x="562875" y="5474117"/>
            <a:ext cx="1725248" cy="1747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3319625" y="2267395"/>
            <a:ext cx="2740637" cy="17415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28198" y="62984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smtClean="0"/>
              <a:t>時間</a:t>
            </a:r>
            <a:endParaRPr kumimoji="1" lang="ja-JP" altLang="en-US" sz="2800" b="1"/>
          </a:p>
        </p:txBody>
      </p:sp>
      <p:sp>
        <p:nvSpPr>
          <p:cNvPr id="33" name="テキスト ボックス 32"/>
          <p:cNvSpPr txBox="1"/>
          <p:nvPr/>
        </p:nvSpPr>
        <p:spPr>
          <a:xfrm rot="2695896">
            <a:off x="-189573" y="5461250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波形</a:t>
            </a:r>
            <a:r>
              <a:rPr lang="en-US" altLang="ja-JP" sz="2800" b="1" dirty="0" smtClean="0"/>
              <a:t>(</a:t>
            </a:r>
            <a:r>
              <a:rPr lang="ja-JP" altLang="en-US" sz="2800" b="1" dirty="0" smtClean="0"/>
              <a:t>暗号文</a:t>
            </a:r>
            <a:r>
              <a:rPr lang="en-US" altLang="ja-JP" sz="2800" b="1" dirty="0" smtClean="0"/>
              <a:t>)</a:t>
            </a:r>
            <a:r>
              <a:rPr lang="ja-JP" altLang="en-US" sz="2800" b="1" dirty="0" smtClean="0"/>
              <a:t>数</a:t>
            </a:r>
            <a:endParaRPr kumimoji="1" lang="ja-JP" altLang="en-US" sz="28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08182" y="2441553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/>
              <a:t>波形</a:t>
            </a:r>
            <a:r>
              <a:rPr lang="en-US" altLang="ja-JP" sz="2800" b="1" dirty="0" smtClean="0"/>
              <a:t>(</a:t>
            </a:r>
            <a:r>
              <a:rPr lang="ja-JP" altLang="en-US" sz="2800" b="1" dirty="0" smtClean="0"/>
              <a:t>暗号文</a:t>
            </a:r>
            <a:r>
              <a:rPr lang="en-US" altLang="ja-JP" sz="2800" b="1" dirty="0" smtClean="0"/>
              <a:t>)</a:t>
            </a:r>
            <a:r>
              <a:rPr lang="ja-JP" altLang="en-US" sz="2800" b="1" dirty="0" smtClean="0"/>
              <a:t>数</a:t>
            </a:r>
            <a:endParaRPr kumimoji="1" lang="ja-JP" altLang="en-US" sz="2800" b="1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353" y="3079183"/>
            <a:ext cx="2868326" cy="3283794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6121528" y="3435254"/>
            <a:ext cx="226324" cy="285393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453808" y="3437754"/>
            <a:ext cx="226324" cy="285393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6813571" y="3422764"/>
            <a:ext cx="226324" cy="285393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7518109" y="3437754"/>
            <a:ext cx="226324" cy="285393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7877874" y="3422764"/>
            <a:ext cx="226324" cy="285393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8237636" y="3422764"/>
            <a:ext cx="226324" cy="285393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04845" y="6351662"/>
            <a:ext cx="2857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各バイトの</a:t>
            </a:r>
            <a:r>
              <a:rPr kumimoji="1" lang="en-US" altLang="ja-JP" sz="2400" b="1" dirty="0" smtClean="0"/>
              <a:t>HD Table</a:t>
            </a:r>
            <a:endParaRPr kumimoji="1" lang="ja-JP" altLang="en-US" sz="2400" b="1" dirty="0"/>
          </a:p>
        </p:txBody>
      </p:sp>
      <p:sp>
        <p:nvSpPr>
          <p:cNvPr id="45" name="二方向矢印 44"/>
          <p:cNvSpPr/>
          <p:nvPr/>
        </p:nvSpPr>
        <p:spPr>
          <a:xfrm rot="16200000">
            <a:off x="5957027" y="1493851"/>
            <a:ext cx="1831991" cy="1064243"/>
          </a:xfrm>
          <a:prstGeom prst="leftUpArrow">
            <a:avLst>
              <a:gd name="adj1" fmla="val 9952"/>
              <a:gd name="adj2" fmla="val 1430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屈折矢印 45"/>
          <p:cNvSpPr/>
          <p:nvPr/>
        </p:nvSpPr>
        <p:spPr>
          <a:xfrm rot="16200000" flipV="1">
            <a:off x="1745654" y="1569669"/>
            <a:ext cx="1831993" cy="912606"/>
          </a:xfrm>
          <a:prstGeom prst="bentUpArrow">
            <a:avLst>
              <a:gd name="adj1" fmla="val 12853"/>
              <a:gd name="adj2" fmla="val 152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吹き出し 47"/>
          <p:cNvSpPr/>
          <p:nvPr/>
        </p:nvSpPr>
        <p:spPr>
          <a:xfrm>
            <a:off x="284814" y="856845"/>
            <a:ext cx="1641418" cy="771548"/>
          </a:xfrm>
          <a:prstGeom prst="wedgeRoundRectCallout">
            <a:avLst>
              <a:gd name="adj1" fmla="val 62993"/>
              <a:gd name="adj2" fmla="val 23120"/>
              <a:gd name="adj3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/>
                </a:solidFill>
              </a:rPr>
              <a:t>特定の時間で値を抽出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9" name="角丸四角形吹き出し 48"/>
          <p:cNvSpPr/>
          <p:nvPr/>
        </p:nvSpPr>
        <p:spPr>
          <a:xfrm>
            <a:off x="7405144" y="611788"/>
            <a:ext cx="1641418" cy="1261661"/>
          </a:xfrm>
          <a:prstGeom prst="wedgeRoundRectCallout">
            <a:avLst>
              <a:gd name="adj1" fmla="val -48422"/>
              <a:gd name="adj2" fmla="val 73186"/>
              <a:gd name="adj3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鍵値ごとに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相関係数を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計算し</a:t>
            </a:r>
            <a:r>
              <a:rPr kumimoji="1" lang="en-US" altLang="ja-JP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鍵値を推定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2973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160</Words>
  <Application>Microsoft Macintosh PowerPoint</Application>
  <PresentationFormat>画面に合わせる (4:3)</PresentationFormat>
  <Paragraphs>92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小岩航介</dc:creator>
  <cp:lastModifiedBy>小岩航介</cp:lastModifiedBy>
  <cp:revision>18</cp:revision>
  <dcterms:created xsi:type="dcterms:W3CDTF">2017-09-03T05:45:57Z</dcterms:created>
  <dcterms:modified xsi:type="dcterms:W3CDTF">2017-09-03T08:13:41Z</dcterms:modified>
</cp:coreProperties>
</file>