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a77185c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ea77185c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120a83f1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120a83f1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ea77185c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ea77185c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59a07c9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59a07c9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ea77185c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ea77185c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ea77185cf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ea77185cf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20a83f1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120a83f1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120a83f1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120a83f1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20a83f1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120a83f1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59a07c9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59a07c9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254efbb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254efbb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59a07c9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59a07c9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59a07c90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59a07c9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59a07c90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59a07c9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59a07c9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59a07c9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59a07c9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59a07c9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ea77185cf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ea77185c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ea77185c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ea77185c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e7f5d6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e7f5d6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ea77185c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ea77185c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9a07c9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9a07c9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Incidence imp for </a:t>
            </a:r>
            <a:r>
              <a:rPr lang="en" sz="1300">
                <a:solidFill>
                  <a:srgbClr val="0000FF"/>
                </a:solidFill>
                <a:latin typeface="Times New Roman"/>
                <a:ea typeface="Times New Roman"/>
                <a:cs typeface="Times New Roman"/>
                <a:sym typeface="Times New Roman"/>
              </a:rPr>
              <a:t>**important  for assessing risk and  forming casual association with potential risk factors.</a:t>
            </a:r>
            <a:endParaRPr sz="1300">
              <a:solidFill>
                <a:srgbClr val="00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ea77185c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ea77185c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ea77185c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ea77185c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a77185c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a77185c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Breakdown of how data was coll</a:t>
            </a:r>
            <a:r>
              <a:rPr lang="en"/>
              <a:t>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ea77185c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ea77185c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968188" y="2055025"/>
            <a:ext cx="4790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Reviewed by </a:t>
            </a:r>
            <a:r>
              <a:rPr lang="en">
                <a:latin typeface="Times New Roman"/>
                <a:ea typeface="Times New Roman"/>
                <a:cs typeface="Times New Roman"/>
                <a:sym typeface="Times New Roman"/>
              </a:rPr>
              <a:t>Kholoud Mohamed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cxnSp>
        <p:nvCxnSpPr>
          <p:cNvPr id="55" name="Google Shape;55;p13"/>
          <p:cNvCxnSpPr/>
          <p:nvPr/>
        </p:nvCxnSpPr>
        <p:spPr>
          <a:xfrm flipH="1" rot="10800000">
            <a:off x="861438" y="1957475"/>
            <a:ext cx="7421100" cy="42900"/>
          </a:xfrm>
          <a:prstGeom prst="straightConnector1">
            <a:avLst/>
          </a:prstGeom>
          <a:noFill/>
          <a:ln cap="flat" cmpd="sng" w="9525">
            <a:solidFill>
              <a:schemeClr val="dk2"/>
            </a:solidFill>
            <a:prstDash val="solid"/>
            <a:round/>
            <a:headEnd len="med" w="med" type="none"/>
            <a:tailEnd len="med" w="med" type="none"/>
          </a:ln>
        </p:spPr>
      </p:cxnSp>
      <p:sp>
        <p:nvSpPr>
          <p:cNvPr id="56" name="Google Shape;56;p13"/>
          <p:cNvSpPr txBox="1"/>
          <p:nvPr/>
        </p:nvSpPr>
        <p:spPr>
          <a:xfrm>
            <a:off x="1182213" y="1170875"/>
            <a:ext cx="6555000" cy="786600"/>
          </a:xfrm>
          <a:prstGeom prst="rect">
            <a:avLst/>
          </a:prstGeom>
          <a:noFill/>
          <a:ln>
            <a:noFill/>
          </a:ln>
        </p:spPr>
        <p:txBody>
          <a:bodyPr anchorCtr="0" anchor="t" bIns="91425" lIns="91425" spcFirstLastPara="1" rIns="91425" wrap="square" tIns="91425">
            <a:spAutoFit/>
          </a:bodyPr>
          <a:lstStyle/>
          <a:p>
            <a:pPr indent="0" lvl="0" marL="0" rtl="0" algn="ctr">
              <a:lnSpc>
                <a:spcPct val="130000"/>
              </a:lnSpc>
              <a:spcBef>
                <a:spcPts val="500"/>
              </a:spcBef>
              <a:spcAft>
                <a:spcPts val="800"/>
              </a:spcAft>
              <a:buClr>
                <a:schemeClr val="dk1"/>
              </a:buClr>
              <a:buSzPts val="1100"/>
              <a:buFont typeface="Arial"/>
              <a:buNone/>
            </a:pPr>
            <a:r>
              <a:rPr i="1" lang="en" sz="1700">
                <a:solidFill>
                  <a:srgbClr val="333333"/>
                </a:solidFill>
                <a:latin typeface="Times New Roman"/>
                <a:ea typeface="Times New Roman"/>
                <a:cs typeface="Times New Roman"/>
                <a:sym typeface="Times New Roman"/>
              </a:rPr>
              <a:t>Dementia and Alzheimer Disease Incidence: A Prospective Cohort Study, Kukull, Walter A et al.</a:t>
            </a:r>
            <a:endParaRPr/>
          </a:p>
        </p:txBody>
      </p:sp>
      <p:sp>
        <p:nvSpPr>
          <p:cNvPr id="57" name="Google Shape;57;p13"/>
          <p:cNvSpPr/>
          <p:nvPr/>
        </p:nvSpPr>
        <p:spPr>
          <a:xfrm>
            <a:off x="3411450" y="3016250"/>
            <a:ext cx="1550502" cy="1368738"/>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3368650" y="3240775"/>
            <a:ext cx="1390150" cy="1229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53725" y="1740450"/>
            <a:ext cx="994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 code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for </a:t>
            </a:r>
            <a:r>
              <a:rPr lang="en">
                <a:solidFill>
                  <a:schemeClr val="dk1"/>
                </a:solidFill>
                <a:latin typeface="Times New Roman"/>
                <a:ea typeface="Times New Roman"/>
                <a:cs typeface="Times New Roman"/>
                <a:sym typeface="Times New Roman"/>
              </a:rPr>
              <a:t>Incidence rates estimates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for each age Group</a:t>
            </a:r>
            <a:endParaRPr>
              <a:solidFill>
                <a:schemeClr val="dk1"/>
              </a:solidFill>
              <a:latin typeface="Times New Roman"/>
              <a:ea typeface="Times New Roman"/>
              <a:cs typeface="Times New Roman"/>
              <a:sym typeface="Times New Roman"/>
            </a:endParaRPr>
          </a:p>
        </p:txBody>
      </p:sp>
      <p:pic>
        <p:nvPicPr>
          <p:cNvPr id="126" name="Google Shape;126;p22"/>
          <p:cNvPicPr preferRelativeResize="0"/>
          <p:nvPr/>
        </p:nvPicPr>
        <p:blipFill>
          <a:blip r:embed="rId3">
            <a:alphaModFix/>
          </a:blip>
          <a:stretch>
            <a:fillRect/>
          </a:stretch>
        </p:blipFill>
        <p:spPr>
          <a:xfrm>
            <a:off x="1200625" y="152400"/>
            <a:ext cx="7353300" cy="46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53725" y="1740450"/>
            <a:ext cx="994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R code output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for </a:t>
            </a:r>
            <a:r>
              <a:rPr lang="en">
                <a:solidFill>
                  <a:schemeClr val="dk1"/>
                </a:solidFill>
                <a:latin typeface="Times New Roman"/>
                <a:ea typeface="Times New Roman"/>
                <a:cs typeface="Times New Roman"/>
                <a:sym typeface="Times New Roman"/>
              </a:rPr>
              <a:t>Incidence rates estimates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for each age Group</a:t>
            </a:r>
            <a:endParaRPr>
              <a:solidFill>
                <a:schemeClr val="dk1"/>
              </a:solidFill>
              <a:latin typeface="Times New Roman"/>
              <a:ea typeface="Times New Roman"/>
              <a:cs typeface="Times New Roman"/>
              <a:sym typeface="Times New Roman"/>
            </a:endParaRPr>
          </a:p>
        </p:txBody>
      </p:sp>
      <p:pic>
        <p:nvPicPr>
          <p:cNvPr id="132" name="Google Shape;132;p23"/>
          <p:cNvPicPr preferRelativeResize="0"/>
          <p:nvPr/>
        </p:nvPicPr>
        <p:blipFill>
          <a:blip r:embed="rId3">
            <a:alphaModFix/>
          </a:blip>
          <a:stretch>
            <a:fillRect/>
          </a:stretch>
        </p:blipFill>
        <p:spPr>
          <a:xfrm>
            <a:off x="1294150" y="1525675"/>
            <a:ext cx="3786850" cy="2782175"/>
          </a:xfrm>
          <a:prstGeom prst="rect">
            <a:avLst/>
          </a:prstGeom>
          <a:noFill/>
          <a:ln>
            <a:noFill/>
          </a:ln>
        </p:spPr>
      </p:pic>
      <p:pic>
        <p:nvPicPr>
          <p:cNvPr id="133" name="Google Shape;133;p23"/>
          <p:cNvPicPr preferRelativeResize="0"/>
          <p:nvPr/>
        </p:nvPicPr>
        <p:blipFill>
          <a:blip r:embed="rId4">
            <a:alphaModFix/>
          </a:blip>
          <a:stretch>
            <a:fillRect/>
          </a:stretch>
        </p:blipFill>
        <p:spPr>
          <a:xfrm>
            <a:off x="4830475" y="1069717"/>
            <a:ext cx="3786850" cy="25793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nvSpPr>
        <p:spPr>
          <a:xfrm>
            <a:off x="219450" y="260950"/>
            <a:ext cx="17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Results </a:t>
            </a:r>
            <a:r>
              <a:rPr b="1" lang="en" sz="1550">
                <a:solidFill>
                  <a:schemeClr val="dk1"/>
                </a:solidFill>
                <a:highlight>
                  <a:srgbClr val="FFFFFF"/>
                </a:highlight>
                <a:latin typeface="Times New Roman"/>
                <a:ea typeface="Times New Roman"/>
                <a:cs typeface="Times New Roman"/>
                <a:sym typeface="Times New Roman"/>
              </a:rPr>
              <a:t>I</a:t>
            </a:r>
            <a:endParaRPr b="1" sz="2100">
              <a:latin typeface="Times New Roman"/>
              <a:ea typeface="Times New Roman"/>
              <a:cs typeface="Times New Roman"/>
              <a:sym typeface="Times New Roman"/>
            </a:endParaRPr>
          </a:p>
        </p:txBody>
      </p:sp>
      <p:cxnSp>
        <p:nvCxnSpPr>
          <p:cNvPr id="139" name="Google Shape;139;p24"/>
          <p:cNvCxnSpPr/>
          <p:nvPr/>
        </p:nvCxnSpPr>
        <p:spPr>
          <a:xfrm>
            <a:off x="288975" y="746275"/>
            <a:ext cx="1112100" cy="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4"/>
          <p:cNvSpPr txBox="1"/>
          <p:nvPr/>
        </p:nvSpPr>
        <p:spPr>
          <a:xfrm>
            <a:off x="791575" y="800500"/>
            <a:ext cx="615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
        <p:nvSpPr>
          <p:cNvPr id="141" name="Google Shape;141;p24"/>
          <p:cNvSpPr txBox="1"/>
          <p:nvPr/>
        </p:nvSpPr>
        <p:spPr>
          <a:xfrm>
            <a:off x="599075" y="1209050"/>
            <a:ext cx="5507100" cy="3801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Of 2,356 subjects 415 subjects screened positive for dementia. ( by CASI metric)</a:t>
            </a:r>
            <a:endParaRPr sz="1600">
              <a:solidFill>
                <a:srgbClr val="333333"/>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After clinical evaluation of 415 subjects 215 subjects were diagnosed as having dementia. And 146 diagnosed as having probable AD by</a:t>
            </a:r>
            <a:r>
              <a:rPr lang="en" sz="1500">
                <a:solidFill>
                  <a:srgbClr val="333333"/>
                </a:solidFill>
                <a:latin typeface="Times New Roman"/>
                <a:ea typeface="Times New Roman"/>
                <a:cs typeface="Times New Roman"/>
                <a:sym typeface="Times New Roman"/>
              </a:rPr>
              <a:t> </a:t>
            </a:r>
            <a:r>
              <a:rPr i="1" lang="en" sz="1500">
                <a:solidFill>
                  <a:srgbClr val="333333"/>
                </a:solidFill>
                <a:latin typeface="Times New Roman"/>
                <a:ea typeface="Times New Roman"/>
                <a:cs typeface="Times New Roman"/>
                <a:sym typeface="Times New Roman"/>
              </a:rPr>
              <a:t>Diagnostic and Statistical Manual of Mental Disorders criteria</a:t>
            </a:r>
            <a:endParaRPr i="1" sz="1500">
              <a:solidFill>
                <a:srgbClr val="333333"/>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5 subjects diagnosed as having possible AD by </a:t>
            </a:r>
            <a:r>
              <a:rPr i="1" lang="en" sz="1500">
                <a:solidFill>
                  <a:srgbClr val="333333"/>
                </a:solidFill>
                <a:latin typeface="Times New Roman"/>
                <a:ea typeface="Times New Roman"/>
                <a:cs typeface="Times New Roman"/>
                <a:sym typeface="Times New Roman"/>
              </a:rPr>
              <a:t>The National Institute of  Neurological Disorders and Stroke- Alzheimer’s Disease Related Disorders Association criteria</a:t>
            </a:r>
            <a:endParaRPr i="1" sz="1500">
              <a:solidFill>
                <a:srgbClr val="333333"/>
              </a:solidFill>
              <a:latin typeface="Times New Roman"/>
              <a:ea typeface="Times New Roman"/>
              <a:cs typeface="Times New Roman"/>
              <a:sym typeface="Times New Roman"/>
            </a:endParaRPr>
          </a:p>
          <a:p>
            <a:pPr indent="0" lvl="0" marL="457200" rtl="0" algn="l">
              <a:spcBef>
                <a:spcPts val="0"/>
              </a:spcBef>
              <a:spcAft>
                <a:spcPts val="0"/>
              </a:spcAft>
              <a:buNone/>
            </a:pPr>
            <a:r>
              <a:t/>
            </a:r>
            <a:endParaRPr i="1" sz="1500">
              <a:solidFill>
                <a:srgbClr val="333333"/>
              </a:solidFill>
              <a:latin typeface="Times New Roman"/>
              <a:ea typeface="Times New Roman"/>
              <a:cs typeface="Times New Roman"/>
              <a:sym typeface="Times New Roman"/>
            </a:endParaRPr>
          </a:p>
          <a:p>
            <a:pPr indent="-323850" lvl="0" marL="457200" rtl="0" algn="l">
              <a:spcBef>
                <a:spcPts val="0"/>
              </a:spcBef>
              <a:spcAft>
                <a:spcPts val="0"/>
              </a:spcAft>
              <a:buClr>
                <a:srgbClr val="333333"/>
              </a:buClr>
              <a:buSzPts val="1500"/>
              <a:buFont typeface="Times New Roman"/>
              <a:buChar char="➢"/>
            </a:pPr>
            <a:r>
              <a:rPr lang="en" sz="1500">
                <a:solidFill>
                  <a:srgbClr val="333333"/>
                </a:solidFill>
                <a:latin typeface="Times New Roman"/>
                <a:ea typeface="Times New Roman"/>
                <a:cs typeface="Times New Roman"/>
                <a:sym typeface="Times New Roman"/>
              </a:rPr>
              <a:t>Remaining 69 cases non-AD dementia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133900" y="253450"/>
            <a:ext cx="17271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Conclusion </a:t>
            </a:r>
            <a:r>
              <a:rPr b="1" lang="en" sz="1650">
                <a:solidFill>
                  <a:schemeClr val="dk1"/>
                </a:solidFill>
                <a:highlight>
                  <a:srgbClr val="FFFFFF"/>
                </a:highlight>
                <a:latin typeface="Times New Roman"/>
                <a:ea typeface="Times New Roman"/>
                <a:cs typeface="Times New Roman"/>
                <a:sym typeface="Times New Roman"/>
              </a:rPr>
              <a:t>I</a:t>
            </a:r>
            <a:endParaRPr b="1" sz="2200">
              <a:latin typeface="Times New Roman"/>
              <a:ea typeface="Times New Roman"/>
              <a:cs typeface="Times New Roman"/>
              <a:sym typeface="Times New Roman"/>
            </a:endParaRPr>
          </a:p>
        </p:txBody>
      </p:sp>
      <p:cxnSp>
        <p:nvCxnSpPr>
          <p:cNvPr id="147" name="Google Shape;147;p25"/>
          <p:cNvCxnSpPr/>
          <p:nvPr/>
        </p:nvCxnSpPr>
        <p:spPr>
          <a:xfrm>
            <a:off x="288975" y="746275"/>
            <a:ext cx="1112100" cy="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5"/>
          <p:cNvSpPr txBox="1"/>
          <p:nvPr/>
        </p:nvSpPr>
        <p:spPr>
          <a:xfrm>
            <a:off x="791575" y="800500"/>
            <a:ext cx="615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
        <p:nvSpPr>
          <p:cNvPr id="149" name="Google Shape;149;p25"/>
          <p:cNvSpPr txBox="1"/>
          <p:nvPr/>
        </p:nvSpPr>
        <p:spPr>
          <a:xfrm>
            <a:off x="599075" y="1209050"/>
            <a:ext cx="48333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Incidence rates for AD and dementia increases across age groups</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Dementia rates increase from 4.65 ( 65-69) to 84.1 per 1000 person-years for (Age group, &gt; 90)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330200" lvl="0" marL="457200" rtl="0" algn="l">
              <a:spcBef>
                <a:spcPts val="0"/>
              </a:spcBef>
              <a:spcAft>
                <a:spcPts val="0"/>
              </a:spcAft>
              <a:buClr>
                <a:srgbClr val="333333"/>
              </a:buClr>
              <a:buSzPts val="1600"/>
              <a:buFont typeface="Times New Roman"/>
              <a:buChar char="➢"/>
            </a:pPr>
            <a:r>
              <a:rPr lang="en" sz="1600">
                <a:solidFill>
                  <a:srgbClr val="333333"/>
                </a:solidFill>
                <a:latin typeface="Times New Roman"/>
                <a:ea typeface="Times New Roman"/>
                <a:cs typeface="Times New Roman"/>
                <a:sym typeface="Times New Roman"/>
              </a:rPr>
              <a:t>AD rates increase from 2.8 ( 65-69) to 56.1 per 1000 person-years for(Age group, &gt; 90) </a:t>
            </a:r>
            <a:endParaRPr sz="16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219450" y="260950"/>
            <a:ext cx="17271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Conclusion </a:t>
            </a:r>
            <a:r>
              <a:rPr b="1" lang="en" sz="1600">
                <a:solidFill>
                  <a:schemeClr val="dk1"/>
                </a:solidFill>
                <a:latin typeface="Times New Roman"/>
                <a:ea typeface="Times New Roman"/>
                <a:cs typeface="Times New Roman"/>
                <a:sym typeface="Times New Roman"/>
              </a:rPr>
              <a:t> </a:t>
            </a:r>
            <a:r>
              <a:rPr b="1" lang="en" sz="1650">
                <a:solidFill>
                  <a:schemeClr val="dk1"/>
                </a:solidFill>
                <a:highlight>
                  <a:srgbClr val="FFFFFF"/>
                </a:highlight>
                <a:latin typeface="Times New Roman"/>
                <a:ea typeface="Times New Roman"/>
                <a:cs typeface="Times New Roman"/>
                <a:sym typeface="Times New Roman"/>
              </a:rPr>
              <a:t>I</a:t>
            </a:r>
            <a:endParaRPr b="1" sz="1600">
              <a:latin typeface="Times New Roman"/>
              <a:ea typeface="Times New Roman"/>
              <a:cs typeface="Times New Roman"/>
              <a:sym typeface="Times New Roman"/>
            </a:endParaRPr>
          </a:p>
        </p:txBody>
      </p:sp>
      <p:cxnSp>
        <p:nvCxnSpPr>
          <p:cNvPr id="155" name="Google Shape;155;p26"/>
          <p:cNvCxnSpPr/>
          <p:nvPr/>
        </p:nvCxnSpPr>
        <p:spPr>
          <a:xfrm>
            <a:off x="288975" y="746275"/>
            <a:ext cx="1112100" cy="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6"/>
          <p:cNvSpPr txBox="1"/>
          <p:nvPr/>
        </p:nvSpPr>
        <p:spPr>
          <a:xfrm>
            <a:off x="791575" y="800500"/>
            <a:ext cx="615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333333"/>
                </a:solidFill>
                <a:latin typeface="Times New Roman"/>
                <a:ea typeface="Times New Roman"/>
                <a:cs typeface="Times New Roman"/>
                <a:sym typeface="Times New Roman"/>
              </a:rPr>
              <a:t>The greatest number of AD cases occurred between the ages of 80 and 89 years. There is a trend of increasing age-specific incidence rates shown below.</a:t>
            </a:r>
            <a:endParaRPr sz="15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pic>
        <p:nvPicPr>
          <p:cNvPr id="157" name="Google Shape;157;p26"/>
          <p:cNvPicPr preferRelativeResize="0"/>
          <p:nvPr/>
        </p:nvPicPr>
        <p:blipFill>
          <a:blip r:embed="rId3">
            <a:alphaModFix/>
          </a:blip>
          <a:stretch>
            <a:fillRect/>
          </a:stretch>
        </p:blipFill>
        <p:spPr>
          <a:xfrm>
            <a:off x="1026825" y="1620531"/>
            <a:ext cx="4799551" cy="3285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219450" y="260950"/>
            <a:ext cx="17271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Conclusion </a:t>
            </a:r>
            <a:r>
              <a:rPr b="1" lang="en" sz="1600">
                <a:solidFill>
                  <a:schemeClr val="dk1"/>
                </a:solidFill>
                <a:latin typeface="Times New Roman"/>
                <a:ea typeface="Times New Roman"/>
                <a:cs typeface="Times New Roman"/>
                <a:sym typeface="Times New Roman"/>
              </a:rPr>
              <a:t> </a:t>
            </a:r>
            <a:r>
              <a:rPr b="1" lang="en" sz="1650">
                <a:solidFill>
                  <a:schemeClr val="dk1"/>
                </a:solidFill>
                <a:highlight>
                  <a:srgbClr val="FFFFFF"/>
                </a:highlight>
                <a:latin typeface="Times New Roman"/>
                <a:ea typeface="Times New Roman"/>
                <a:cs typeface="Times New Roman"/>
                <a:sym typeface="Times New Roman"/>
              </a:rPr>
              <a:t>I</a:t>
            </a:r>
            <a:endParaRPr b="1" sz="1600">
              <a:latin typeface="Times New Roman"/>
              <a:ea typeface="Times New Roman"/>
              <a:cs typeface="Times New Roman"/>
              <a:sym typeface="Times New Roman"/>
            </a:endParaRPr>
          </a:p>
        </p:txBody>
      </p:sp>
      <p:cxnSp>
        <p:nvCxnSpPr>
          <p:cNvPr id="163" name="Google Shape;163;p27"/>
          <p:cNvCxnSpPr/>
          <p:nvPr/>
        </p:nvCxnSpPr>
        <p:spPr>
          <a:xfrm>
            <a:off x="288975" y="746275"/>
            <a:ext cx="1112100" cy="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7"/>
          <p:cNvSpPr txBox="1"/>
          <p:nvPr/>
        </p:nvSpPr>
        <p:spPr>
          <a:xfrm>
            <a:off x="791575" y="800500"/>
            <a:ext cx="6159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333333"/>
                </a:solidFill>
                <a:latin typeface="Times New Roman"/>
                <a:ea typeface="Times New Roman"/>
                <a:cs typeface="Times New Roman"/>
                <a:sym typeface="Times New Roman"/>
              </a:rPr>
              <a:t>The rates of dementia and AD increase 3.5-fold from the (75</a:t>
            </a:r>
            <a:r>
              <a:rPr b="1" lang="en" sz="1600">
                <a:solidFill>
                  <a:srgbClr val="333333"/>
                </a:solidFill>
                <a:latin typeface="Times New Roman"/>
                <a:ea typeface="Times New Roman"/>
                <a:cs typeface="Times New Roman"/>
                <a:sym typeface="Times New Roman"/>
              </a:rPr>
              <a:t>-</a:t>
            </a:r>
            <a:r>
              <a:rPr lang="en" sz="1600">
                <a:solidFill>
                  <a:srgbClr val="333333"/>
                </a:solidFill>
                <a:latin typeface="Times New Roman"/>
                <a:ea typeface="Times New Roman"/>
                <a:cs typeface="Times New Roman"/>
                <a:sym typeface="Times New Roman"/>
              </a:rPr>
              <a:t>79) age group to the (80</a:t>
            </a:r>
            <a:r>
              <a:rPr b="1" lang="en" sz="1600">
                <a:solidFill>
                  <a:srgbClr val="333333"/>
                </a:solidFill>
                <a:latin typeface="Times New Roman"/>
                <a:ea typeface="Times New Roman"/>
                <a:cs typeface="Times New Roman"/>
                <a:sym typeface="Times New Roman"/>
              </a:rPr>
              <a:t>-</a:t>
            </a:r>
            <a:r>
              <a:rPr lang="en" sz="1600">
                <a:solidFill>
                  <a:srgbClr val="333333"/>
                </a:solidFill>
                <a:latin typeface="Times New Roman"/>
                <a:ea typeface="Times New Roman"/>
                <a:cs typeface="Times New Roman"/>
                <a:sym typeface="Times New Roman"/>
              </a:rPr>
              <a:t>84) age group.</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pic>
        <p:nvPicPr>
          <p:cNvPr id="165" name="Google Shape;165;p27"/>
          <p:cNvPicPr preferRelativeResize="0"/>
          <p:nvPr/>
        </p:nvPicPr>
        <p:blipFill>
          <a:blip r:embed="rId3">
            <a:alphaModFix/>
          </a:blip>
          <a:stretch>
            <a:fillRect/>
          </a:stretch>
        </p:blipFill>
        <p:spPr>
          <a:xfrm>
            <a:off x="1465250" y="1559334"/>
            <a:ext cx="4608776" cy="31552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nvSpPr>
        <p:spPr>
          <a:xfrm>
            <a:off x="219450" y="260950"/>
            <a:ext cx="7095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Statistical Analysis Part  </a:t>
            </a:r>
            <a:r>
              <a:rPr b="1" lang="en" sz="1650">
                <a:solidFill>
                  <a:schemeClr val="dk1"/>
                </a:solidFill>
                <a:highlight>
                  <a:schemeClr val="lt1"/>
                </a:highlight>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 </a:t>
            </a:r>
            <a:r>
              <a:rPr b="1" lang="en" sz="1650">
                <a:solidFill>
                  <a:schemeClr val="dk1"/>
                </a:solidFill>
                <a:highlight>
                  <a:schemeClr val="lt1"/>
                </a:highlight>
                <a:latin typeface="Times New Roman"/>
                <a:ea typeface="Times New Roman"/>
                <a:cs typeface="Times New Roman"/>
                <a:sym typeface="Times New Roman"/>
              </a:rPr>
              <a:t>I </a:t>
            </a:r>
            <a:r>
              <a:rPr b="1" lang="en" sz="1600">
                <a:solidFill>
                  <a:schemeClr val="dk1"/>
                </a:solidFill>
                <a:latin typeface="Times New Roman"/>
                <a:ea typeface="Times New Roman"/>
                <a:cs typeface="Times New Roman"/>
                <a:sym typeface="Times New Roman"/>
              </a:rPr>
              <a:t>: Cox Proportional Hazards Regression Model</a:t>
            </a:r>
            <a:endParaRPr b="1" sz="1600">
              <a:latin typeface="Times New Roman"/>
              <a:ea typeface="Times New Roman"/>
              <a:cs typeface="Times New Roman"/>
              <a:sym typeface="Times New Roman"/>
            </a:endParaRPr>
          </a:p>
        </p:txBody>
      </p:sp>
      <p:cxnSp>
        <p:nvCxnSpPr>
          <p:cNvPr id="171" name="Google Shape;171;p28"/>
          <p:cNvCxnSpPr/>
          <p:nvPr/>
        </p:nvCxnSpPr>
        <p:spPr>
          <a:xfrm flipH="1" rot="10800000">
            <a:off x="288975" y="738475"/>
            <a:ext cx="6897300" cy="78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8"/>
          <p:cNvSpPr txBox="1"/>
          <p:nvPr/>
        </p:nvSpPr>
        <p:spPr>
          <a:xfrm>
            <a:off x="288975" y="800500"/>
            <a:ext cx="84585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500">
                <a:solidFill>
                  <a:schemeClr val="dk1"/>
                </a:solidFill>
                <a:latin typeface="Times New Roman"/>
                <a:ea typeface="Times New Roman"/>
                <a:cs typeface="Times New Roman"/>
                <a:sym typeface="Times New Roman"/>
              </a:rPr>
              <a:t>Cox proportional hazards regression model</a:t>
            </a:r>
            <a:r>
              <a:rPr b="1" lang="en" sz="17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is a </a:t>
            </a:r>
            <a:r>
              <a:rPr lang="en" sz="1500">
                <a:solidFill>
                  <a:schemeClr val="dk1"/>
                </a:solidFill>
                <a:latin typeface="Times New Roman"/>
                <a:ea typeface="Times New Roman"/>
                <a:cs typeface="Times New Roman"/>
                <a:sym typeface="Times New Roman"/>
              </a:rPr>
              <a:t>regression model commonly used in medical research for investigating the association between the survival time of patients and one or more predictor variables.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Survival analysis corresponds to a set of statistical approaches used to investigate the time it takes for an event of interest to occur. ( </a:t>
            </a:r>
            <a:r>
              <a:rPr b="1" lang="en" sz="1500">
                <a:solidFill>
                  <a:schemeClr val="dk1"/>
                </a:solidFill>
                <a:latin typeface="Times New Roman"/>
                <a:ea typeface="Times New Roman"/>
                <a:cs typeface="Times New Roman"/>
                <a:sym typeface="Times New Roman"/>
              </a:rPr>
              <a:t>onset of dementia</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Here Cox model allows the  examination of how </a:t>
            </a:r>
            <a:r>
              <a:rPr lang="en" sz="1500">
                <a:solidFill>
                  <a:schemeClr val="dk1"/>
                </a:solidFill>
                <a:latin typeface="Times New Roman"/>
                <a:ea typeface="Times New Roman"/>
                <a:cs typeface="Times New Roman"/>
                <a:sym typeface="Times New Roman"/>
              </a:rPr>
              <a:t>specific</a:t>
            </a:r>
            <a:r>
              <a:rPr lang="en" sz="1500">
                <a:solidFill>
                  <a:schemeClr val="dk1"/>
                </a:solidFill>
                <a:latin typeface="Times New Roman"/>
                <a:ea typeface="Times New Roman"/>
                <a:cs typeface="Times New Roman"/>
                <a:sym typeface="Times New Roman"/>
              </a:rPr>
              <a:t> factors influence the rate of a developing dementia/AD.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Outcome is Event time which is subject to Right Censor</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≥1 (event(s) happened) or 0 (no event at the end of the study, i.e. "</a:t>
            </a:r>
            <a:r>
              <a:rPr b="1" lang="en" sz="1500">
                <a:solidFill>
                  <a:schemeClr val="dk1"/>
                </a:solidFill>
                <a:latin typeface="Times New Roman"/>
                <a:ea typeface="Times New Roman"/>
                <a:cs typeface="Times New Roman"/>
                <a:sym typeface="Times New Roman"/>
              </a:rPr>
              <a:t>right censored</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hazard, denoted by h(t), is the probability that an individual who is under observation at a time t has an event at that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219450" y="260950"/>
            <a:ext cx="7095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Statistical Analysis Part  </a:t>
            </a:r>
            <a:r>
              <a:rPr b="1" lang="en" sz="1650">
                <a:solidFill>
                  <a:schemeClr val="dk1"/>
                </a:solidFill>
                <a:highlight>
                  <a:schemeClr val="lt1"/>
                </a:highlight>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 </a:t>
            </a:r>
            <a:r>
              <a:rPr b="1" lang="en" sz="1650">
                <a:solidFill>
                  <a:schemeClr val="dk1"/>
                </a:solidFill>
                <a:highlight>
                  <a:schemeClr val="lt1"/>
                </a:highlight>
                <a:latin typeface="Times New Roman"/>
                <a:ea typeface="Times New Roman"/>
                <a:cs typeface="Times New Roman"/>
                <a:sym typeface="Times New Roman"/>
              </a:rPr>
              <a:t>I </a:t>
            </a:r>
            <a:r>
              <a:rPr b="1" lang="en" sz="1600">
                <a:solidFill>
                  <a:schemeClr val="dk1"/>
                </a:solidFill>
                <a:latin typeface="Times New Roman"/>
                <a:ea typeface="Times New Roman"/>
                <a:cs typeface="Times New Roman"/>
                <a:sym typeface="Times New Roman"/>
              </a:rPr>
              <a:t>: Cox Proportional Hazards Regression Model</a:t>
            </a:r>
            <a:endParaRPr b="1" sz="1600">
              <a:latin typeface="Times New Roman"/>
              <a:ea typeface="Times New Roman"/>
              <a:cs typeface="Times New Roman"/>
              <a:sym typeface="Times New Roman"/>
            </a:endParaRPr>
          </a:p>
        </p:txBody>
      </p:sp>
      <p:cxnSp>
        <p:nvCxnSpPr>
          <p:cNvPr id="178" name="Google Shape;178;p29"/>
          <p:cNvCxnSpPr/>
          <p:nvPr/>
        </p:nvCxnSpPr>
        <p:spPr>
          <a:xfrm flipH="1" rot="10800000">
            <a:off x="288975" y="738475"/>
            <a:ext cx="6897300" cy="7800"/>
          </a:xfrm>
          <a:prstGeom prst="straightConnector1">
            <a:avLst/>
          </a:prstGeom>
          <a:noFill/>
          <a:ln cap="flat" cmpd="sng" w="9525">
            <a:solidFill>
              <a:schemeClr val="dk2"/>
            </a:solidFill>
            <a:prstDash val="solid"/>
            <a:round/>
            <a:headEnd len="med" w="med" type="none"/>
            <a:tailEnd len="med" w="med" type="none"/>
          </a:ln>
        </p:spPr>
      </p:cxnSp>
      <p:sp>
        <p:nvSpPr>
          <p:cNvPr id="179" name="Google Shape;179;p29"/>
          <p:cNvSpPr txBox="1"/>
          <p:nvPr/>
        </p:nvSpPr>
        <p:spPr>
          <a:xfrm>
            <a:off x="288975" y="800500"/>
            <a:ext cx="84585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Cox model is expressed by the hazard function h(t).  The hazard function can be interpreted as the risk of dying at time t. It can be estimated as follow:</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lang="en">
                <a:solidFill>
                  <a:srgbClr val="333333"/>
                </a:solidFill>
                <a:latin typeface="Times New Roman"/>
                <a:ea typeface="Times New Roman"/>
                <a:cs typeface="Times New Roman"/>
                <a:sym typeface="Times New Roman"/>
              </a:rPr>
              <a:t>t represents the survival time</a:t>
            </a:r>
            <a:endParaRPr>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b="1" lang="en" sz="1500">
                <a:solidFill>
                  <a:srgbClr val="333333"/>
                </a:solidFill>
                <a:latin typeface="Times New Roman"/>
                <a:ea typeface="Times New Roman"/>
                <a:cs typeface="Times New Roman"/>
                <a:sym typeface="Times New Roman"/>
              </a:rPr>
              <a:t>h(t) </a:t>
            </a:r>
            <a:r>
              <a:rPr lang="en">
                <a:solidFill>
                  <a:srgbClr val="333333"/>
                </a:solidFill>
                <a:latin typeface="Times New Roman"/>
                <a:ea typeface="Times New Roman"/>
                <a:cs typeface="Times New Roman"/>
                <a:sym typeface="Times New Roman"/>
              </a:rPr>
              <a:t>is the hazard function determined by a set of p covariates </a:t>
            </a:r>
            <a:r>
              <a:rPr lang="en" sz="1500">
                <a:solidFill>
                  <a:srgbClr val="333333"/>
                </a:solidFill>
                <a:latin typeface="Times New Roman"/>
                <a:ea typeface="Times New Roman"/>
                <a:cs typeface="Times New Roman"/>
                <a:sym typeface="Times New Roman"/>
              </a:rPr>
              <a:t>(</a:t>
            </a:r>
            <a:r>
              <a:rPr b="1" lang="en" sz="1500">
                <a:solidFill>
                  <a:srgbClr val="333333"/>
                </a:solidFill>
                <a:latin typeface="Times New Roman"/>
                <a:ea typeface="Times New Roman"/>
                <a:cs typeface="Times New Roman"/>
                <a:sym typeface="Times New Roman"/>
              </a:rPr>
              <a:t>x</a:t>
            </a:r>
            <a:r>
              <a:rPr b="1" baseline="-25000" lang="en" sz="1500">
                <a:solidFill>
                  <a:srgbClr val="333333"/>
                </a:solidFill>
                <a:latin typeface="Times New Roman"/>
                <a:ea typeface="Times New Roman"/>
                <a:cs typeface="Times New Roman"/>
                <a:sym typeface="Times New Roman"/>
              </a:rPr>
              <a:t>1</a:t>
            </a:r>
            <a:r>
              <a:rPr b="1" lang="en" sz="1500">
                <a:solidFill>
                  <a:srgbClr val="333333"/>
                </a:solidFill>
                <a:latin typeface="Times New Roman"/>
                <a:ea typeface="Times New Roman"/>
                <a:cs typeface="Times New Roman"/>
                <a:sym typeface="Times New Roman"/>
              </a:rPr>
              <a:t>,x</a:t>
            </a:r>
            <a:r>
              <a:rPr b="1" baseline="-25000" lang="en" sz="1500">
                <a:solidFill>
                  <a:srgbClr val="333333"/>
                </a:solidFill>
                <a:latin typeface="Times New Roman"/>
                <a:ea typeface="Times New Roman"/>
                <a:cs typeface="Times New Roman"/>
                <a:sym typeface="Times New Roman"/>
              </a:rPr>
              <a:t>2</a:t>
            </a:r>
            <a:r>
              <a:rPr lang="en" sz="1500">
                <a:solidFill>
                  <a:srgbClr val="333333"/>
                </a:solidFill>
                <a:latin typeface="Times New Roman"/>
                <a:ea typeface="Times New Roman"/>
                <a:cs typeface="Times New Roman"/>
                <a:sym typeface="Times New Roman"/>
              </a:rPr>
              <a:t>,...,</a:t>
            </a:r>
            <a:r>
              <a:rPr b="1" lang="en" sz="1500">
                <a:solidFill>
                  <a:srgbClr val="333333"/>
                </a:solidFill>
                <a:latin typeface="Times New Roman"/>
                <a:ea typeface="Times New Roman"/>
                <a:cs typeface="Times New Roman"/>
                <a:sym typeface="Times New Roman"/>
              </a:rPr>
              <a:t>x</a:t>
            </a:r>
            <a:r>
              <a:rPr baseline="-25000" lang="en" sz="1500">
                <a:solidFill>
                  <a:srgbClr val="333333"/>
                </a:solidFill>
                <a:latin typeface="Times New Roman"/>
                <a:ea typeface="Times New Roman"/>
                <a:cs typeface="Times New Roman"/>
                <a:sym typeface="Times New Roman"/>
              </a:rPr>
              <a:t>p</a:t>
            </a:r>
            <a:r>
              <a:rPr lang="en" sz="1500">
                <a:solidFill>
                  <a:srgbClr val="333333"/>
                </a:solidFill>
                <a:latin typeface="Times New Roman"/>
                <a:ea typeface="Times New Roman"/>
                <a:cs typeface="Times New Roman"/>
                <a:sym typeface="Times New Roman"/>
              </a:rPr>
              <a:t>)</a:t>
            </a:r>
            <a:endParaRPr sz="1500">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lang="en">
                <a:solidFill>
                  <a:srgbClr val="333333"/>
                </a:solidFill>
                <a:latin typeface="Times New Roman"/>
                <a:ea typeface="Times New Roman"/>
                <a:cs typeface="Times New Roman"/>
                <a:sym typeface="Times New Roman"/>
              </a:rPr>
              <a:t>the coefficients</a:t>
            </a:r>
            <a:r>
              <a:rPr lang="en" sz="1500">
                <a:solidFill>
                  <a:srgbClr val="333333"/>
                </a:solidFill>
                <a:latin typeface="Times New Roman"/>
                <a:ea typeface="Times New Roman"/>
                <a:cs typeface="Times New Roman"/>
                <a:sym typeface="Times New Roman"/>
              </a:rPr>
              <a:t> (</a:t>
            </a:r>
            <a:r>
              <a:rPr b="1" lang="en" sz="1500">
                <a:solidFill>
                  <a:srgbClr val="333333"/>
                </a:solidFill>
                <a:latin typeface="Times New Roman"/>
                <a:ea typeface="Times New Roman"/>
                <a:cs typeface="Times New Roman"/>
                <a:sym typeface="Times New Roman"/>
              </a:rPr>
              <a:t>b</a:t>
            </a:r>
            <a:r>
              <a:rPr b="1" baseline="-25000" lang="en" sz="1500">
                <a:solidFill>
                  <a:srgbClr val="333333"/>
                </a:solidFill>
                <a:latin typeface="Times New Roman"/>
                <a:ea typeface="Times New Roman"/>
                <a:cs typeface="Times New Roman"/>
                <a:sym typeface="Times New Roman"/>
              </a:rPr>
              <a:t>1</a:t>
            </a:r>
            <a:r>
              <a:rPr b="1" lang="en" sz="1500">
                <a:solidFill>
                  <a:srgbClr val="333333"/>
                </a:solidFill>
                <a:latin typeface="Times New Roman"/>
                <a:ea typeface="Times New Roman"/>
                <a:cs typeface="Times New Roman"/>
                <a:sym typeface="Times New Roman"/>
              </a:rPr>
              <a:t>,b</a:t>
            </a:r>
            <a:r>
              <a:rPr b="1" baseline="-25000" lang="en" sz="1500">
                <a:solidFill>
                  <a:srgbClr val="333333"/>
                </a:solidFill>
                <a:latin typeface="Times New Roman"/>
                <a:ea typeface="Times New Roman"/>
                <a:cs typeface="Times New Roman"/>
                <a:sym typeface="Times New Roman"/>
              </a:rPr>
              <a:t>2</a:t>
            </a:r>
            <a:r>
              <a:rPr lang="en" sz="1500">
                <a:solidFill>
                  <a:srgbClr val="333333"/>
                </a:solidFill>
                <a:latin typeface="Times New Roman"/>
                <a:ea typeface="Times New Roman"/>
                <a:cs typeface="Times New Roman"/>
                <a:sym typeface="Times New Roman"/>
              </a:rPr>
              <a:t>,...,</a:t>
            </a:r>
            <a:r>
              <a:rPr b="1" lang="en" sz="1500">
                <a:solidFill>
                  <a:srgbClr val="333333"/>
                </a:solidFill>
                <a:latin typeface="Times New Roman"/>
                <a:ea typeface="Times New Roman"/>
                <a:cs typeface="Times New Roman"/>
                <a:sym typeface="Times New Roman"/>
              </a:rPr>
              <a:t>b</a:t>
            </a:r>
            <a:r>
              <a:rPr b="1" baseline="-25000" lang="en" sz="1500">
                <a:solidFill>
                  <a:srgbClr val="333333"/>
                </a:solidFill>
                <a:latin typeface="Times New Roman"/>
                <a:ea typeface="Times New Roman"/>
                <a:cs typeface="Times New Roman"/>
                <a:sym typeface="Times New Roman"/>
              </a:rPr>
              <a:t>p</a:t>
            </a:r>
            <a:r>
              <a:rPr b="1" lang="en" sz="1500">
                <a:solidFill>
                  <a:srgbClr val="333333"/>
                </a:solidFill>
                <a:latin typeface="Times New Roman"/>
                <a:ea typeface="Times New Roman"/>
                <a:cs typeface="Times New Roman"/>
                <a:sym typeface="Times New Roman"/>
              </a:rPr>
              <a:t>)</a:t>
            </a:r>
            <a:r>
              <a:rPr lang="en" sz="1500">
                <a:solidFill>
                  <a:srgbClr val="333333"/>
                </a:solidFill>
                <a:latin typeface="Times New Roman"/>
                <a:ea typeface="Times New Roman"/>
                <a:cs typeface="Times New Roman"/>
                <a:sym typeface="Times New Roman"/>
              </a:rPr>
              <a:t> </a:t>
            </a:r>
            <a:r>
              <a:rPr lang="en">
                <a:solidFill>
                  <a:srgbClr val="333333"/>
                </a:solidFill>
                <a:latin typeface="Times New Roman"/>
                <a:ea typeface="Times New Roman"/>
                <a:cs typeface="Times New Roman"/>
                <a:sym typeface="Times New Roman"/>
              </a:rPr>
              <a:t>measure the impact (i.e., the effect size) of covariates.</a:t>
            </a:r>
            <a:endParaRPr>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lang="en">
                <a:solidFill>
                  <a:srgbClr val="333333"/>
                </a:solidFill>
                <a:latin typeface="Times New Roman"/>
                <a:ea typeface="Times New Roman"/>
                <a:cs typeface="Times New Roman"/>
                <a:sym typeface="Times New Roman"/>
              </a:rPr>
              <a:t>the term </a:t>
            </a:r>
            <a:r>
              <a:rPr b="1" lang="en" sz="1600">
                <a:solidFill>
                  <a:srgbClr val="333333"/>
                </a:solidFill>
                <a:latin typeface="Times New Roman"/>
                <a:ea typeface="Times New Roman"/>
                <a:cs typeface="Times New Roman"/>
                <a:sym typeface="Times New Roman"/>
              </a:rPr>
              <a:t>h</a:t>
            </a:r>
            <a:r>
              <a:rPr b="1" baseline="-25000" lang="en" sz="1600">
                <a:solidFill>
                  <a:srgbClr val="333333"/>
                </a:solidFill>
                <a:latin typeface="Times New Roman"/>
                <a:ea typeface="Times New Roman"/>
                <a:cs typeface="Times New Roman"/>
                <a:sym typeface="Times New Roman"/>
              </a:rPr>
              <a:t>0</a:t>
            </a:r>
            <a:r>
              <a:rPr b="1" lang="en" sz="1600">
                <a:solidFill>
                  <a:srgbClr val="333333"/>
                </a:solidFill>
                <a:latin typeface="Times New Roman"/>
                <a:ea typeface="Times New Roman"/>
                <a:cs typeface="Times New Roman"/>
                <a:sym typeface="Times New Roman"/>
              </a:rPr>
              <a:t> </a:t>
            </a:r>
            <a:r>
              <a:rPr lang="en">
                <a:solidFill>
                  <a:srgbClr val="333333"/>
                </a:solidFill>
                <a:latin typeface="Times New Roman"/>
                <a:ea typeface="Times New Roman"/>
                <a:cs typeface="Times New Roman"/>
                <a:sym typeface="Times New Roman"/>
              </a:rPr>
              <a:t>is called the baseline hazard. It corresponds to the value of the hazard if all the</a:t>
            </a:r>
            <a:r>
              <a:rPr b="1" lang="en" sz="1600">
                <a:solidFill>
                  <a:srgbClr val="333333"/>
                </a:solidFill>
                <a:latin typeface="Times New Roman"/>
                <a:ea typeface="Times New Roman"/>
                <a:cs typeface="Times New Roman"/>
                <a:sym typeface="Times New Roman"/>
              </a:rPr>
              <a:t> x</a:t>
            </a:r>
            <a:r>
              <a:rPr b="1" baseline="-25000" lang="en" sz="1600">
                <a:solidFill>
                  <a:srgbClr val="333333"/>
                </a:solidFill>
                <a:latin typeface="Times New Roman"/>
                <a:ea typeface="Times New Roman"/>
                <a:cs typeface="Times New Roman"/>
                <a:sym typeface="Times New Roman"/>
              </a:rPr>
              <a:t>i</a:t>
            </a:r>
            <a:r>
              <a:rPr b="1" lang="en" sz="1600">
                <a:solidFill>
                  <a:srgbClr val="333333"/>
                </a:solidFill>
                <a:latin typeface="Times New Roman"/>
                <a:ea typeface="Times New Roman"/>
                <a:cs typeface="Times New Roman"/>
                <a:sym typeface="Times New Roman"/>
              </a:rPr>
              <a:t>  </a:t>
            </a:r>
            <a:r>
              <a:rPr lang="en">
                <a:solidFill>
                  <a:srgbClr val="333333"/>
                </a:solidFill>
                <a:latin typeface="Times New Roman"/>
                <a:ea typeface="Times New Roman"/>
                <a:cs typeface="Times New Roman"/>
                <a:sym typeface="Times New Roman"/>
              </a:rPr>
              <a:t>are equal to zero (the quantity exp(0) equals 1). </a:t>
            </a:r>
            <a:endParaRPr>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lang="en">
                <a:solidFill>
                  <a:srgbClr val="333333"/>
                </a:solidFill>
                <a:latin typeface="Times New Roman"/>
                <a:ea typeface="Times New Roman"/>
                <a:cs typeface="Times New Roman"/>
                <a:sym typeface="Times New Roman"/>
              </a:rPr>
              <a:t>The ‘t’ in h(t) reminds us that the hazard may vary over time.</a:t>
            </a:r>
            <a:endParaRPr>
              <a:solidFill>
                <a:srgbClr val="333333"/>
              </a:solidFill>
              <a:latin typeface="Times New Roman"/>
              <a:ea typeface="Times New Roman"/>
              <a:cs typeface="Times New Roman"/>
              <a:sym typeface="Times New Roman"/>
            </a:endParaRPr>
          </a:p>
          <a:p>
            <a:pPr indent="-317500" lvl="0" marL="457200" rtl="0" algn="l">
              <a:spcBef>
                <a:spcPts val="0"/>
              </a:spcBef>
              <a:spcAft>
                <a:spcPts val="0"/>
              </a:spcAft>
              <a:buClr>
                <a:srgbClr val="333333"/>
              </a:buClr>
              <a:buSzPts val="1400"/>
              <a:buFont typeface="Times New Roman"/>
              <a:buChar char="➢"/>
            </a:pPr>
            <a:r>
              <a:rPr lang="en">
                <a:solidFill>
                  <a:srgbClr val="333333"/>
                </a:solidFill>
                <a:latin typeface="Times New Roman"/>
                <a:ea typeface="Times New Roman"/>
                <a:cs typeface="Times New Roman"/>
                <a:sym typeface="Times New Roman"/>
              </a:rPr>
              <a:t>The quantities</a:t>
            </a:r>
            <a:r>
              <a:rPr b="1" lang="en">
                <a:solidFill>
                  <a:srgbClr val="333333"/>
                </a:solidFill>
                <a:latin typeface="Times New Roman"/>
                <a:ea typeface="Times New Roman"/>
                <a:cs typeface="Times New Roman"/>
                <a:sym typeface="Times New Roman"/>
              </a:rPr>
              <a:t> </a:t>
            </a:r>
            <a:r>
              <a:rPr b="1" lang="en" sz="1500">
                <a:solidFill>
                  <a:srgbClr val="333333"/>
                </a:solidFill>
                <a:latin typeface="Times New Roman"/>
                <a:ea typeface="Times New Roman"/>
                <a:cs typeface="Times New Roman"/>
                <a:sym typeface="Times New Roman"/>
              </a:rPr>
              <a:t>exp(b</a:t>
            </a:r>
            <a:r>
              <a:rPr b="1" baseline="-25000" lang="en" sz="1500">
                <a:solidFill>
                  <a:srgbClr val="333333"/>
                </a:solidFill>
                <a:latin typeface="Times New Roman"/>
                <a:ea typeface="Times New Roman"/>
                <a:cs typeface="Times New Roman"/>
                <a:sym typeface="Times New Roman"/>
              </a:rPr>
              <a:t>i</a:t>
            </a:r>
            <a:r>
              <a:rPr b="1" lang="en" sz="1500">
                <a:solidFill>
                  <a:srgbClr val="333333"/>
                </a:solidFill>
                <a:latin typeface="Times New Roman"/>
                <a:ea typeface="Times New Roman"/>
                <a:cs typeface="Times New Roman"/>
                <a:sym typeface="Times New Roman"/>
              </a:rPr>
              <a:t>)</a:t>
            </a:r>
            <a:r>
              <a:rPr b="1" lang="en">
                <a:solidFill>
                  <a:srgbClr val="333333"/>
                </a:solidFill>
                <a:latin typeface="Times New Roman"/>
                <a:ea typeface="Times New Roman"/>
                <a:cs typeface="Times New Roman"/>
                <a:sym typeface="Times New Roman"/>
              </a:rPr>
              <a:t> </a:t>
            </a:r>
            <a:r>
              <a:rPr lang="en">
                <a:solidFill>
                  <a:srgbClr val="333333"/>
                </a:solidFill>
                <a:latin typeface="Times New Roman"/>
                <a:ea typeface="Times New Roman"/>
                <a:cs typeface="Times New Roman"/>
                <a:sym typeface="Times New Roman"/>
              </a:rPr>
              <a:t>are called hazard ratios (HR)</a:t>
            </a:r>
            <a:endParaRPr>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33333"/>
              </a:solidFill>
              <a:latin typeface="Times New Roman"/>
              <a:ea typeface="Times New Roman"/>
              <a:cs typeface="Times New Roman"/>
              <a:sym typeface="Times New Roman"/>
            </a:endParaRPr>
          </a:p>
        </p:txBody>
      </p:sp>
      <p:pic>
        <p:nvPicPr>
          <p:cNvPr id="180" name="Google Shape;180;p29"/>
          <p:cNvPicPr preferRelativeResize="0"/>
          <p:nvPr/>
        </p:nvPicPr>
        <p:blipFill>
          <a:blip r:embed="rId3">
            <a:alphaModFix/>
          </a:blip>
          <a:stretch>
            <a:fillRect/>
          </a:stretch>
        </p:blipFill>
        <p:spPr>
          <a:xfrm>
            <a:off x="1306904" y="1989679"/>
            <a:ext cx="6995325" cy="940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219450" y="260950"/>
            <a:ext cx="7095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Statistical Analysis Part  </a:t>
            </a:r>
            <a:r>
              <a:rPr b="1" lang="en" sz="1650">
                <a:solidFill>
                  <a:schemeClr val="dk1"/>
                </a:solidFill>
                <a:highlight>
                  <a:schemeClr val="lt1"/>
                </a:highlight>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 </a:t>
            </a:r>
            <a:r>
              <a:rPr b="1" lang="en" sz="1650">
                <a:solidFill>
                  <a:schemeClr val="dk1"/>
                </a:solidFill>
                <a:highlight>
                  <a:schemeClr val="lt1"/>
                </a:highlight>
                <a:latin typeface="Times New Roman"/>
                <a:ea typeface="Times New Roman"/>
                <a:cs typeface="Times New Roman"/>
                <a:sym typeface="Times New Roman"/>
              </a:rPr>
              <a:t>I </a:t>
            </a:r>
            <a:r>
              <a:rPr b="1" lang="en" sz="1600">
                <a:solidFill>
                  <a:schemeClr val="dk1"/>
                </a:solidFill>
                <a:latin typeface="Times New Roman"/>
                <a:ea typeface="Times New Roman"/>
                <a:cs typeface="Times New Roman"/>
                <a:sym typeface="Times New Roman"/>
              </a:rPr>
              <a:t>: Cox proportional hazards regression model</a:t>
            </a:r>
            <a:endParaRPr b="1" sz="1600">
              <a:latin typeface="Times New Roman"/>
              <a:ea typeface="Times New Roman"/>
              <a:cs typeface="Times New Roman"/>
              <a:sym typeface="Times New Roman"/>
            </a:endParaRPr>
          </a:p>
        </p:txBody>
      </p:sp>
      <p:cxnSp>
        <p:nvCxnSpPr>
          <p:cNvPr id="186" name="Google Shape;186;p30"/>
          <p:cNvCxnSpPr/>
          <p:nvPr/>
        </p:nvCxnSpPr>
        <p:spPr>
          <a:xfrm flipH="1" rot="10800000">
            <a:off x="288975" y="738475"/>
            <a:ext cx="6897300" cy="7800"/>
          </a:xfrm>
          <a:prstGeom prst="straightConnector1">
            <a:avLst/>
          </a:prstGeom>
          <a:noFill/>
          <a:ln cap="flat" cmpd="sng" w="9525">
            <a:solidFill>
              <a:schemeClr val="dk2"/>
            </a:solidFill>
            <a:prstDash val="solid"/>
            <a:round/>
            <a:headEnd len="med" w="med" type="none"/>
            <a:tailEnd len="med" w="med" type="none"/>
          </a:ln>
        </p:spPr>
      </p:cxnSp>
      <p:sp>
        <p:nvSpPr>
          <p:cNvPr id="187" name="Google Shape;187;p30"/>
          <p:cNvSpPr txBox="1"/>
          <p:nvPr/>
        </p:nvSpPr>
        <p:spPr>
          <a:xfrm>
            <a:off x="288975" y="834775"/>
            <a:ext cx="81483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Hazard Ratio</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HR = 1: No effect</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HR &lt; 1: Reduction in the hazard</a:t>
            </a:r>
            <a:endParaRPr sz="15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HR &gt; 1: Increase in Hazard</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Assumptions</a:t>
            </a:r>
            <a:endParaRPr sz="15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500">
                <a:solidFill>
                  <a:schemeClr val="dk1"/>
                </a:solidFill>
                <a:highlight>
                  <a:srgbClr val="FFFFFF"/>
                </a:highlight>
                <a:latin typeface="Times New Roman"/>
                <a:ea typeface="Times New Roman"/>
                <a:cs typeface="Times New Roman"/>
                <a:sym typeface="Times New Roman"/>
              </a:rPr>
              <a:t>The hazard for any individual is a fixed proportion of the hazard for any other individual. (i.e., </a:t>
            </a:r>
            <a:r>
              <a:rPr i="1" lang="en" sz="1500">
                <a:solidFill>
                  <a:schemeClr val="dk1"/>
                </a:solidFill>
                <a:highlight>
                  <a:srgbClr val="FFFFFF"/>
                </a:highlight>
                <a:latin typeface="Times New Roman"/>
                <a:ea typeface="Times New Roman"/>
                <a:cs typeface="Times New Roman"/>
                <a:sym typeface="Times New Roman"/>
              </a:rPr>
              <a:t>proportional</a:t>
            </a:r>
            <a:r>
              <a:rPr lang="en" sz="1500">
                <a:solidFill>
                  <a:schemeClr val="dk1"/>
                </a:solidFill>
                <a:highlight>
                  <a:srgbClr val="FFFFFF"/>
                </a:highlight>
                <a:latin typeface="Times New Roman"/>
                <a:ea typeface="Times New Roman"/>
                <a:cs typeface="Times New Roman"/>
                <a:sym typeface="Times New Roman"/>
              </a:rPr>
              <a:t> hazards)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		The relationship between the log hazard and each covariate is linear,</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470750" y="438950"/>
            <a:ext cx="70362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Statistical Analysis Part </a:t>
            </a:r>
            <a:r>
              <a:rPr b="1" lang="en" sz="1600">
                <a:solidFill>
                  <a:schemeClr val="dk1"/>
                </a:solidFill>
                <a:latin typeface="Times New Roman"/>
                <a:ea typeface="Times New Roman"/>
                <a:cs typeface="Times New Roman"/>
                <a:sym typeface="Times New Roman"/>
              </a:rPr>
              <a:t> </a:t>
            </a:r>
            <a:r>
              <a:rPr b="1" lang="en" sz="1650">
                <a:solidFill>
                  <a:schemeClr val="dk1"/>
                </a:solidFill>
                <a:highlight>
                  <a:srgbClr val="FFFFFF"/>
                </a:highlight>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 </a:t>
            </a:r>
            <a:r>
              <a:rPr b="1" lang="en" sz="1650">
                <a:solidFill>
                  <a:schemeClr val="dk1"/>
                </a:solidFill>
                <a:highlight>
                  <a:srgbClr val="FFFFFF"/>
                </a:highlight>
                <a:latin typeface="Times New Roman"/>
                <a:ea typeface="Times New Roman"/>
                <a:cs typeface="Times New Roman"/>
                <a:sym typeface="Times New Roman"/>
              </a:rPr>
              <a:t>I </a:t>
            </a: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Cox Proportional Hazards Regression Model</a:t>
            </a:r>
            <a:endParaRPr b="1" sz="1600">
              <a:latin typeface="Times New Roman"/>
              <a:ea typeface="Times New Roman"/>
              <a:cs typeface="Times New Roman"/>
              <a:sym typeface="Times New Roman"/>
            </a:endParaRPr>
          </a:p>
        </p:txBody>
      </p:sp>
      <p:sp>
        <p:nvSpPr>
          <p:cNvPr id="193" name="Google Shape;193;p31"/>
          <p:cNvSpPr txBox="1"/>
          <p:nvPr/>
        </p:nvSpPr>
        <p:spPr>
          <a:xfrm>
            <a:off x="406600" y="993400"/>
            <a:ext cx="7848900" cy="4202100"/>
          </a:xfrm>
          <a:prstGeom prst="rect">
            <a:avLst/>
          </a:prstGeom>
          <a:noFill/>
          <a:ln>
            <a:noFill/>
          </a:ln>
        </p:spPr>
        <p:txBody>
          <a:bodyPr anchorCtr="0" anchor="t" bIns="91425" lIns="91425" spcFirstLastPara="1" rIns="91425" wrap="square" tIns="91425">
            <a:spAutoFit/>
          </a:bodyPr>
          <a:lstStyle/>
          <a:p>
            <a:pPr indent="-323850" lvl="0"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Used to estimate the association of the following factors:</a:t>
            </a:r>
            <a:endParaRPr sz="1500">
              <a:solidFill>
                <a:schemeClr val="dk1"/>
              </a:solidFill>
              <a:latin typeface="Times New Roman"/>
              <a:ea typeface="Times New Roman"/>
              <a:cs typeface="Times New Roman"/>
              <a:sym typeface="Times New Roman"/>
            </a:endParaRPr>
          </a:p>
          <a:p>
            <a:pPr indent="0" lvl="0" marL="1828800" rtl="0" algn="l">
              <a:spcBef>
                <a:spcPts val="0"/>
              </a:spcBef>
              <a:spcAft>
                <a:spcPts val="0"/>
              </a:spcAft>
              <a:buNone/>
            </a:pPr>
            <a:r>
              <a:rPr lang="en" sz="1500">
                <a:solidFill>
                  <a:schemeClr val="dk1"/>
                </a:solidFill>
                <a:latin typeface="Times New Roman"/>
                <a:ea typeface="Times New Roman"/>
                <a:cs typeface="Times New Roman"/>
                <a:sym typeface="Times New Roman"/>
              </a:rPr>
              <a:t>Sex</a:t>
            </a:r>
            <a:endParaRPr sz="1500">
              <a:solidFill>
                <a:schemeClr val="dk1"/>
              </a:solidFill>
              <a:latin typeface="Times New Roman"/>
              <a:ea typeface="Times New Roman"/>
              <a:cs typeface="Times New Roman"/>
              <a:sym typeface="Times New Roman"/>
            </a:endParaRPr>
          </a:p>
          <a:p>
            <a:pPr indent="0" lvl="0" marL="1828800" rtl="0" algn="l">
              <a:spcBef>
                <a:spcPts val="0"/>
              </a:spcBef>
              <a:spcAft>
                <a:spcPts val="0"/>
              </a:spcAft>
              <a:buNone/>
            </a:pPr>
            <a:r>
              <a:rPr lang="en" sz="1500">
                <a:solidFill>
                  <a:schemeClr val="dk1"/>
                </a:solidFill>
                <a:latin typeface="Times New Roman"/>
                <a:ea typeface="Times New Roman"/>
                <a:cs typeface="Times New Roman"/>
                <a:sym typeface="Times New Roman"/>
              </a:rPr>
              <a:t>Education level (&lt;12yrs, 12-15 yrs,  &lt;15 yrs)</a:t>
            </a:r>
            <a:endParaRPr sz="1500">
              <a:solidFill>
                <a:schemeClr val="dk1"/>
              </a:solidFill>
              <a:latin typeface="Times New Roman"/>
              <a:ea typeface="Times New Roman"/>
              <a:cs typeface="Times New Roman"/>
              <a:sym typeface="Times New Roman"/>
            </a:endParaRPr>
          </a:p>
          <a:p>
            <a:pPr indent="0" lvl="0" marL="1828800" rtl="0" algn="l">
              <a:spcBef>
                <a:spcPts val="0"/>
              </a:spcBef>
              <a:spcAft>
                <a:spcPts val="0"/>
              </a:spcAft>
              <a:buNone/>
            </a:pPr>
            <a:r>
              <a:rPr lang="en" sz="1500">
                <a:solidFill>
                  <a:schemeClr val="dk1"/>
                </a:solidFill>
                <a:latin typeface="Times New Roman"/>
                <a:ea typeface="Times New Roman"/>
                <a:cs typeface="Times New Roman"/>
                <a:sym typeface="Times New Roman"/>
              </a:rPr>
              <a:t>Race</a:t>
            </a:r>
            <a:endParaRPr sz="1500">
              <a:solidFill>
                <a:schemeClr val="dk1"/>
              </a:solidFill>
              <a:latin typeface="Times New Roman"/>
              <a:ea typeface="Times New Roman"/>
              <a:cs typeface="Times New Roman"/>
              <a:sym typeface="Times New Roman"/>
            </a:endParaRPr>
          </a:p>
          <a:p>
            <a:pPr indent="0" lvl="0" marL="1828800" rtl="0" algn="l">
              <a:spcBef>
                <a:spcPts val="0"/>
              </a:spcBef>
              <a:spcAft>
                <a:spcPts val="0"/>
              </a:spcAft>
              <a:buNone/>
            </a:pPr>
            <a:r>
              <a:rPr lang="en" sz="1500">
                <a:solidFill>
                  <a:schemeClr val="dk1"/>
                </a:solidFill>
                <a:latin typeface="Times New Roman"/>
                <a:ea typeface="Times New Roman"/>
                <a:cs typeface="Times New Roman"/>
                <a:sym typeface="Times New Roman"/>
              </a:rPr>
              <a:t>Apolipoprotein E genotype.</a:t>
            </a:r>
            <a:endParaRPr sz="1500">
              <a:solidFill>
                <a:schemeClr val="dk1"/>
              </a:solidFill>
              <a:latin typeface="Times New Roman"/>
              <a:ea typeface="Times New Roman"/>
              <a:cs typeface="Times New Roman"/>
              <a:sym typeface="Times New Roman"/>
            </a:endParaRPr>
          </a:p>
          <a:p>
            <a:pPr indent="-323850" lvl="0"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regression model used age as time scale </a:t>
            </a:r>
            <a:endParaRPr sz="1500">
              <a:solidFill>
                <a:schemeClr val="dk1"/>
              </a:solidFill>
              <a:latin typeface="Times New Roman"/>
              <a:ea typeface="Times New Roman"/>
              <a:cs typeface="Times New Roman"/>
              <a:sym typeface="Times New Roman"/>
            </a:endParaRPr>
          </a:p>
          <a:p>
            <a:pPr indent="-323850" lvl="0" marL="13716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Risk factors are reported as RRs ( ratios of incidence rates)</a:t>
            </a:r>
            <a:endParaRPr sz="1500">
              <a:solidFill>
                <a:schemeClr val="dk1"/>
              </a:solidFill>
              <a:latin typeface="Times New Roman"/>
              <a:ea typeface="Times New Roman"/>
              <a:cs typeface="Times New Roman"/>
              <a:sym typeface="Times New Roman"/>
            </a:endParaRPr>
          </a:p>
          <a:p>
            <a:pPr indent="0" lvl="0" marL="13716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194" name="Google Shape;194;p31"/>
          <p:cNvCxnSpPr/>
          <p:nvPr/>
        </p:nvCxnSpPr>
        <p:spPr>
          <a:xfrm flipH="1" rot="10800000">
            <a:off x="406600" y="866750"/>
            <a:ext cx="6512400" cy="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2502500" y="1208250"/>
            <a:ext cx="4318025" cy="2727000"/>
          </a:xfrm>
          <a:prstGeom prst="rect">
            <a:avLst/>
          </a:prstGeom>
          <a:noFill/>
          <a:ln>
            <a:noFill/>
          </a:ln>
        </p:spPr>
      </p:pic>
      <p:sp>
        <p:nvSpPr>
          <p:cNvPr id="64" name="Google Shape;64;p14"/>
          <p:cNvSpPr txBox="1"/>
          <p:nvPr/>
        </p:nvSpPr>
        <p:spPr>
          <a:xfrm>
            <a:off x="351775" y="392900"/>
            <a:ext cx="56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nvSpPr>
        <p:spPr>
          <a:xfrm>
            <a:off x="438675" y="428425"/>
            <a:ext cx="7464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Statistical Analysis Part  </a:t>
            </a:r>
            <a:r>
              <a:rPr b="1" lang="en" sz="1650">
                <a:solidFill>
                  <a:schemeClr val="dk1"/>
                </a:solidFill>
                <a:highlight>
                  <a:srgbClr val="FFFFFF"/>
                </a:highlight>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 </a:t>
            </a:r>
            <a:r>
              <a:rPr b="1" lang="en" sz="1650">
                <a:solidFill>
                  <a:schemeClr val="dk1"/>
                </a:solidFill>
                <a:highlight>
                  <a:srgbClr val="FFFFFF"/>
                </a:highlight>
                <a:latin typeface="Times New Roman"/>
                <a:ea typeface="Times New Roman"/>
                <a:cs typeface="Times New Roman"/>
                <a:sym typeface="Times New Roman"/>
              </a:rPr>
              <a:t>I </a:t>
            </a:r>
            <a:r>
              <a:rPr b="1" lang="en" sz="1600">
                <a:solidFill>
                  <a:schemeClr val="dk1"/>
                </a:solidFill>
                <a:latin typeface="Times New Roman"/>
                <a:ea typeface="Times New Roman"/>
                <a:cs typeface="Times New Roman"/>
                <a:sym typeface="Times New Roman"/>
              </a:rPr>
              <a:t>: Cox proportional hazards regression model Results</a:t>
            </a:r>
            <a:endParaRPr b="1" sz="800">
              <a:latin typeface="Times New Roman"/>
              <a:ea typeface="Times New Roman"/>
              <a:cs typeface="Times New Roman"/>
              <a:sym typeface="Times New Roman"/>
            </a:endParaRPr>
          </a:p>
        </p:txBody>
      </p:sp>
      <p:sp>
        <p:nvSpPr>
          <p:cNvPr id="200" name="Google Shape;200;p32"/>
          <p:cNvSpPr txBox="1"/>
          <p:nvPr/>
        </p:nvSpPr>
        <p:spPr>
          <a:xfrm>
            <a:off x="363825" y="982725"/>
            <a:ext cx="7848900" cy="7557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Sex showed no significance association with AD or Dementia</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However, RR </a:t>
            </a:r>
            <a:r>
              <a:rPr lang="en" sz="1500">
                <a:solidFill>
                  <a:schemeClr val="dk1"/>
                </a:solidFill>
                <a:latin typeface="Times New Roman"/>
                <a:ea typeface="Times New Roman"/>
                <a:cs typeface="Times New Roman"/>
                <a:sym typeface="Times New Roman"/>
              </a:rPr>
              <a:t>indicated</a:t>
            </a:r>
            <a:r>
              <a:rPr lang="en" sz="1500">
                <a:solidFill>
                  <a:schemeClr val="dk1"/>
                </a:solidFill>
                <a:latin typeface="Times New Roman"/>
                <a:ea typeface="Times New Roman"/>
                <a:cs typeface="Times New Roman"/>
                <a:sym typeface="Times New Roman"/>
              </a:rPr>
              <a:t> that  Non- AD dementia was less frequent in women than in men.</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Race showed no discernible effect.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Association between Apolipoprotein E (APOE) genotype and dementia</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Risk of dementia increased in subjects with single APOE ϵ4 Allele and 2 APOE ϵ4 </a:t>
            </a:r>
            <a:r>
              <a:rPr lang="en" sz="1500">
                <a:solidFill>
                  <a:schemeClr val="dk1"/>
                </a:solidFill>
                <a:latin typeface="Times New Roman"/>
                <a:ea typeface="Times New Roman"/>
                <a:cs typeface="Times New Roman"/>
                <a:sym typeface="Times New Roman"/>
              </a:rPr>
              <a:t>allele.</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Increased risk among homozygous subjects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Higher education level is associated with decreased risk of both AD and Non-AD dementia</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There is evidence of an interaction between age and APOE ϵ4 in the incidence of dementia and AD. Subjects with a single copy of APOE ϵ4 experienced roughly a 3-fold increased risk in successive 5-year age groups (70-85 years old) but showed an RR less than 1 in the oldest age group (90+ years old).</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Baseline CASI score was also strongly associated with dementia and with educational level.</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01" name="Google Shape;201;p32"/>
          <p:cNvCxnSpPr/>
          <p:nvPr/>
        </p:nvCxnSpPr>
        <p:spPr>
          <a:xfrm flipH="1" rot="10800000">
            <a:off x="406600" y="856250"/>
            <a:ext cx="3849600" cy="21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438675" y="428425"/>
            <a:ext cx="1379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Cox proportional hazards regression model Results</a:t>
            </a:r>
            <a:endParaRPr b="1">
              <a:latin typeface="Times New Roman"/>
              <a:ea typeface="Times New Roman"/>
              <a:cs typeface="Times New Roman"/>
              <a:sym typeface="Times New Roman"/>
            </a:endParaRPr>
          </a:p>
        </p:txBody>
      </p:sp>
      <p:cxnSp>
        <p:nvCxnSpPr>
          <p:cNvPr id="207" name="Google Shape;207;p33"/>
          <p:cNvCxnSpPr/>
          <p:nvPr/>
        </p:nvCxnSpPr>
        <p:spPr>
          <a:xfrm>
            <a:off x="492150" y="1882725"/>
            <a:ext cx="1048200" cy="0"/>
          </a:xfrm>
          <a:prstGeom prst="straightConnector1">
            <a:avLst/>
          </a:prstGeom>
          <a:noFill/>
          <a:ln cap="flat" cmpd="sng" w="9525">
            <a:solidFill>
              <a:schemeClr val="dk2"/>
            </a:solidFill>
            <a:prstDash val="solid"/>
            <a:round/>
            <a:headEnd len="med" w="med" type="none"/>
            <a:tailEnd len="med" w="med" type="none"/>
          </a:ln>
        </p:spPr>
      </p:cxnSp>
      <p:pic>
        <p:nvPicPr>
          <p:cNvPr id="208" name="Google Shape;208;p33"/>
          <p:cNvPicPr preferRelativeResize="0"/>
          <p:nvPr/>
        </p:nvPicPr>
        <p:blipFill>
          <a:blip r:embed="rId3">
            <a:alphaModFix/>
          </a:blip>
          <a:stretch>
            <a:fillRect/>
          </a:stretch>
        </p:blipFill>
        <p:spPr>
          <a:xfrm>
            <a:off x="2277926" y="0"/>
            <a:ext cx="6598674"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4"/>
          <p:cNvPicPr preferRelativeResize="0"/>
          <p:nvPr/>
        </p:nvPicPr>
        <p:blipFill>
          <a:blip r:embed="rId3">
            <a:alphaModFix/>
          </a:blip>
          <a:stretch>
            <a:fillRect/>
          </a:stretch>
        </p:blipFill>
        <p:spPr>
          <a:xfrm>
            <a:off x="814499" y="667350"/>
            <a:ext cx="7868750" cy="4006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219450" y="260950"/>
            <a:ext cx="542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Part III : Multiple Imputation for handling missing data</a:t>
            </a:r>
            <a:endParaRPr b="1" sz="1600">
              <a:latin typeface="Times New Roman"/>
              <a:ea typeface="Times New Roman"/>
              <a:cs typeface="Times New Roman"/>
              <a:sym typeface="Times New Roman"/>
            </a:endParaRPr>
          </a:p>
        </p:txBody>
      </p:sp>
      <p:cxnSp>
        <p:nvCxnSpPr>
          <p:cNvPr id="219" name="Google Shape;219;p35"/>
          <p:cNvCxnSpPr/>
          <p:nvPr/>
        </p:nvCxnSpPr>
        <p:spPr>
          <a:xfrm>
            <a:off x="288975" y="746275"/>
            <a:ext cx="4256100" cy="30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5"/>
          <p:cNvSpPr txBox="1"/>
          <p:nvPr/>
        </p:nvSpPr>
        <p:spPr>
          <a:xfrm>
            <a:off x="791575" y="800500"/>
            <a:ext cx="6159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
        <p:nvSpPr>
          <p:cNvPr id="221" name="Google Shape;221;p35"/>
          <p:cNvSpPr txBox="1"/>
          <p:nvPr/>
        </p:nvSpPr>
        <p:spPr>
          <a:xfrm>
            <a:off x="406600" y="1166275"/>
            <a:ext cx="6159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195 failed CASI test, diagnosed as not -demented</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32 failed CASI test, no </a:t>
            </a:r>
            <a:r>
              <a:rPr lang="en">
                <a:solidFill>
                  <a:schemeClr val="dk1"/>
                </a:solidFill>
                <a:latin typeface="Times New Roman"/>
                <a:ea typeface="Times New Roman"/>
                <a:cs typeface="Times New Roman"/>
                <a:sym typeface="Times New Roman"/>
              </a:rPr>
              <a:t>definitive</a:t>
            </a:r>
            <a:r>
              <a:rPr lang="en">
                <a:solidFill>
                  <a:schemeClr val="dk1"/>
                </a:solidFill>
                <a:latin typeface="Times New Roman"/>
                <a:ea typeface="Times New Roman"/>
                <a:cs typeface="Times New Roman"/>
                <a:sym typeface="Times New Roman"/>
              </a:rPr>
              <a:t> diagnosis - </a:t>
            </a:r>
            <a:r>
              <a:rPr lang="en">
                <a:solidFill>
                  <a:schemeClr val="dk1"/>
                </a:solidFill>
                <a:latin typeface="Times New Roman"/>
                <a:ea typeface="Times New Roman"/>
                <a:cs typeface="Times New Roman"/>
                <a:sym typeface="Times New Roman"/>
              </a:rPr>
              <a:t>participants</a:t>
            </a:r>
            <a:r>
              <a:rPr lang="en">
                <a:solidFill>
                  <a:schemeClr val="dk1"/>
                </a:solidFill>
                <a:latin typeface="Times New Roman"/>
                <a:ea typeface="Times New Roman"/>
                <a:cs typeface="Times New Roman"/>
                <a:sym typeface="Times New Roman"/>
              </a:rPr>
              <a:t> died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430 subjects died</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180 were lost to follow up </a:t>
            </a:r>
            <a:endParaRPr>
              <a:solidFill>
                <a:schemeClr val="dk1"/>
              </a:solidFill>
              <a:latin typeface="Times New Roman"/>
              <a:ea typeface="Times New Roman"/>
              <a:cs typeface="Times New Roman"/>
              <a:sym typeface="Times New Roman"/>
            </a:endParaRPr>
          </a:p>
        </p:txBody>
      </p:sp>
      <p:sp>
        <p:nvSpPr>
          <p:cNvPr id="222" name="Google Shape;222;p35"/>
          <p:cNvSpPr txBox="1"/>
          <p:nvPr/>
        </p:nvSpPr>
        <p:spPr>
          <a:xfrm>
            <a:off x="620475" y="2212975"/>
            <a:ext cx="7378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Multiple</a:t>
            </a:r>
            <a:r>
              <a:rPr lang="en">
                <a:latin typeface="Times New Roman"/>
                <a:ea typeface="Times New Roman"/>
                <a:cs typeface="Times New Roman"/>
                <a:sym typeface="Times New Roman"/>
              </a:rPr>
              <a:t> Imputation was carried out to adjust for the </a:t>
            </a:r>
            <a:r>
              <a:rPr b="1" lang="en">
                <a:latin typeface="Times New Roman"/>
                <a:ea typeface="Times New Roman"/>
                <a:cs typeface="Times New Roman"/>
                <a:sym typeface="Times New Roman"/>
              </a:rPr>
              <a:t>32 subjects </a:t>
            </a:r>
            <a:r>
              <a:rPr lang="en">
                <a:latin typeface="Times New Roman"/>
                <a:ea typeface="Times New Roman"/>
                <a:cs typeface="Times New Roman"/>
                <a:sym typeface="Times New Roman"/>
              </a:rPr>
              <a:t>who failed CASI test but died before </a:t>
            </a:r>
            <a:r>
              <a:rPr lang="en">
                <a:latin typeface="Times New Roman"/>
                <a:ea typeface="Times New Roman"/>
                <a:cs typeface="Times New Roman"/>
                <a:sym typeface="Times New Roman"/>
              </a:rPr>
              <a:t>receiving</a:t>
            </a:r>
            <a:r>
              <a:rPr lang="en">
                <a:latin typeface="Times New Roman"/>
                <a:ea typeface="Times New Roman"/>
                <a:cs typeface="Times New Roman"/>
                <a:sym typeface="Times New Roman"/>
              </a:rPr>
              <a:t> a </a:t>
            </a:r>
            <a:r>
              <a:rPr lang="en">
                <a:latin typeface="Times New Roman"/>
                <a:ea typeface="Times New Roman"/>
                <a:cs typeface="Times New Roman"/>
                <a:sym typeface="Times New Roman"/>
              </a:rPr>
              <a:t>definitive</a:t>
            </a:r>
            <a:r>
              <a:rPr lang="en">
                <a:latin typeface="Times New Roman"/>
                <a:ea typeface="Times New Roman"/>
                <a:cs typeface="Times New Roman"/>
                <a:sym typeface="Times New Roman"/>
              </a:rPr>
              <a:t> clinical diagnosis.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Multiple imputation fills in missing data with multiple values and runs regression analysis with the </a:t>
            </a:r>
            <a:r>
              <a:rPr lang="en">
                <a:latin typeface="Times New Roman"/>
                <a:ea typeface="Times New Roman"/>
                <a:cs typeface="Times New Roman"/>
                <a:sym typeface="Times New Roman"/>
              </a:rPr>
              <a:t>completed</a:t>
            </a:r>
            <a:r>
              <a:rPr lang="en">
                <a:latin typeface="Times New Roman"/>
                <a:ea typeface="Times New Roman"/>
                <a:cs typeface="Times New Roman"/>
                <a:sym typeface="Times New Roman"/>
              </a:rPr>
              <a:t> data set in all different entries then averages the final results for a </a:t>
            </a:r>
            <a:r>
              <a:rPr lang="en">
                <a:latin typeface="Times New Roman"/>
                <a:ea typeface="Times New Roman"/>
                <a:cs typeface="Times New Roman"/>
                <a:sym typeface="Times New Roman"/>
              </a:rPr>
              <a:t>unbiased</a:t>
            </a:r>
            <a:r>
              <a:rPr lang="en">
                <a:latin typeface="Times New Roman"/>
                <a:ea typeface="Times New Roman"/>
                <a:cs typeface="Times New Roman"/>
                <a:sym typeface="Times New Roman"/>
              </a:rPr>
              <a:t> estimate.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Used known proportion of subjects who were diagnosed as having dementia </a:t>
            </a:r>
            <a:r>
              <a:rPr lang="en">
                <a:latin typeface="Times New Roman"/>
                <a:ea typeface="Times New Roman"/>
                <a:cs typeface="Times New Roman"/>
                <a:sym typeface="Times New Roman"/>
              </a:rPr>
              <a:t>after</a:t>
            </a:r>
            <a:r>
              <a:rPr lang="en">
                <a:latin typeface="Times New Roman"/>
                <a:ea typeface="Times New Roman"/>
                <a:cs typeface="Times New Roman"/>
                <a:sym typeface="Times New Roman"/>
              </a:rPr>
              <a:t> failing CASI test as a substitute.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53% of those who failed CASI test were diagnosed as having dementia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69% were diagnosed as having probable AD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219450" y="260950"/>
            <a:ext cx="266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Multiple Imputation</a:t>
            </a:r>
            <a:endParaRPr b="1" sz="1600">
              <a:latin typeface="Times New Roman"/>
              <a:ea typeface="Times New Roman"/>
              <a:cs typeface="Times New Roman"/>
              <a:sym typeface="Times New Roman"/>
            </a:endParaRPr>
          </a:p>
        </p:txBody>
      </p:sp>
      <p:cxnSp>
        <p:nvCxnSpPr>
          <p:cNvPr id="228" name="Google Shape;228;p36"/>
          <p:cNvCxnSpPr/>
          <p:nvPr/>
        </p:nvCxnSpPr>
        <p:spPr>
          <a:xfrm>
            <a:off x="288975" y="746275"/>
            <a:ext cx="1903500" cy="138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36"/>
          <p:cNvSpPr txBox="1"/>
          <p:nvPr/>
        </p:nvSpPr>
        <p:spPr>
          <a:xfrm>
            <a:off x="791575" y="800500"/>
            <a:ext cx="6159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rgbClr val="333333"/>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latin typeface="Helvetica Neue"/>
              <a:ea typeface="Helvetica Neue"/>
              <a:cs typeface="Helvetica Neue"/>
              <a:sym typeface="Helvetica Neue"/>
            </a:endParaRPr>
          </a:p>
        </p:txBody>
      </p:sp>
      <p:sp>
        <p:nvSpPr>
          <p:cNvPr id="230" name="Google Shape;230;p36"/>
          <p:cNvSpPr txBox="1"/>
          <p:nvPr/>
        </p:nvSpPr>
        <p:spPr>
          <a:xfrm>
            <a:off x="449375" y="922713"/>
            <a:ext cx="6159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Multiple Imputation had negligible effect on the estimation of RR or inference on risk factors. </a:t>
            </a:r>
            <a:endParaRPr>
              <a:solidFill>
                <a:schemeClr val="dk1"/>
              </a:solidFill>
              <a:latin typeface="Times New Roman"/>
              <a:ea typeface="Times New Roman"/>
              <a:cs typeface="Times New Roman"/>
              <a:sym typeface="Times New Roman"/>
            </a:endParaRPr>
          </a:p>
        </p:txBody>
      </p:sp>
      <p:sp>
        <p:nvSpPr>
          <p:cNvPr id="231" name="Google Shape;231;p36"/>
          <p:cNvSpPr txBox="1"/>
          <p:nvPr/>
        </p:nvSpPr>
        <p:spPr>
          <a:xfrm>
            <a:off x="652550" y="2212975"/>
            <a:ext cx="615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32" name="Google Shape;232;p36"/>
          <p:cNvPicPr preferRelativeResize="0"/>
          <p:nvPr/>
        </p:nvPicPr>
        <p:blipFill>
          <a:blip r:embed="rId3">
            <a:alphaModFix/>
          </a:blip>
          <a:stretch>
            <a:fillRect/>
          </a:stretch>
        </p:blipFill>
        <p:spPr>
          <a:xfrm>
            <a:off x="318350" y="1700975"/>
            <a:ext cx="7105752" cy="31511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219450" y="260950"/>
            <a:ext cx="172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Limitations with the study</a:t>
            </a:r>
            <a:endParaRPr b="1" sz="1600">
              <a:latin typeface="Times New Roman"/>
              <a:ea typeface="Times New Roman"/>
              <a:cs typeface="Times New Roman"/>
              <a:sym typeface="Times New Roman"/>
            </a:endParaRPr>
          </a:p>
        </p:txBody>
      </p:sp>
      <p:cxnSp>
        <p:nvCxnSpPr>
          <p:cNvPr id="238" name="Google Shape;238;p37"/>
          <p:cNvCxnSpPr/>
          <p:nvPr/>
        </p:nvCxnSpPr>
        <p:spPr>
          <a:xfrm>
            <a:off x="219450" y="938050"/>
            <a:ext cx="1855200" cy="144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37"/>
          <p:cNvSpPr txBox="1"/>
          <p:nvPr/>
        </p:nvSpPr>
        <p:spPr>
          <a:xfrm>
            <a:off x="219450" y="1234900"/>
            <a:ext cx="5763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Since Alzheimer’s disease and Dementia are rare, need to ensure lower false negative cases during CASI testing. Increase specificity.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Not many e</a:t>
            </a:r>
            <a:r>
              <a:rPr lang="en">
                <a:latin typeface="Times New Roman"/>
                <a:ea typeface="Times New Roman"/>
                <a:cs typeface="Times New Roman"/>
                <a:sym typeface="Times New Roman"/>
              </a:rPr>
              <a:t>xtensive</a:t>
            </a:r>
            <a:r>
              <a:rPr lang="en">
                <a:latin typeface="Times New Roman"/>
                <a:ea typeface="Times New Roman"/>
                <a:cs typeface="Times New Roman"/>
                <a:sym typeface="Times New Roman"/>
              </a:rPr>
              <a:t> follow up</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Allow for a uniform/ standard case detection procedure and diagnostic.</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CASI scores a consequence of education or a proxy for dementia?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Risk factor association could be biased due to the excessive subjects lost.</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nvSpPr>
        <p:spPr>
          <a:xfrm>
            <a:off x="219450" y="260950"/>
            <a:ext cx="1727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Appendix</a:t>
            </a:r>
            <a:endParaRPr b="1" sz="1600">
              <a:latin typeface="Times New Roman"/>
              <a:ea typeface="Times New Roman"/>
              <a:cs typeface="Times New Roman"/>
              <a:sym typeface="Times New Roman"/>
            </a:endParaRPr>
          </a:p>
        </p:txBody>
      </p:sp>
      <p:cxnSp>
        <p:nvCxnSpPr>
          <p:cNvPr id="245" name="Google Shape;245;p38"/>
          <p:cNvCxnSpPr/>
          <p:nvPr/>
        </p:nvCxnSpPr>
        <p:spPr>
          <a:xfrm flipH="1" rot="10800000">
            <a:off x="288975" y="727975"/>
            <a:ext cx="1026600" cy="183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8"/>
          <p:cNvSpPr txBox="1"/>
          <p:nvPr/>
        </p:nvSpPr>
        <p:spPr>
          <a:xfrm>
            <a:off x="219450" y="1181325"/>
            <a:ext cx="3411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Kukull, Walter A et al. “Dementia and Alzheimer disease incidence: a prospective cohort study.” Archives of neurology vol. 59,11 (2002): 1737-46. doi:10.1001/archneur.59.11.1737</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262275" y="435775"/>
            <a:ext cx="14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Introduction</a:t>
            </a:r>
            <a:endParaRPr b="1" sz="1600">
              <a:latin typeface="Times New Roman"/>
              <a:ea typeface="Times New Roman"/>
              <a:cs typeface="Times New Roman"/>
              <a:sym typeface="Times New Roman"/>
            </a:endParaRPr>
          </a:p>
        </p:txBody>
      </p:sp>
      <p:cxnSp>
        <p:nvCxnSpPr>
          <p:cNvPr id="70" name="Google Shape;70;p15"/>
          <p:cNvCxnSpPr/>
          <p:nvPr/>
        </p:nvCxnSpPr>
        <p:spPr>
          <a:xfrm>
            <a:off x="305050" y="963125"/>
            <a:ext cx="1112100" cy="0"/>
          </a:xfrm>
          <a:prstGeom prst="straightConnector1">
            <a:avLst/>
          </a:prstGeom>
          <a:noFill/>
          <a:ln cap="flat" cmpd="sng" w="9525">
            <a:solidFill>
              <a:schemeClr val="dk2"/>
            </a:solidFill>
            <a:prstDash val="solid"/>
            <a:round/>
            <a:headEnd len="med" w="med" type="none"/>
            <a:tailEnd len="med" w="med" type="none"/>
          </a:ln>
        </p:spPr>
      </p:cxnSp>
      <p:sp>
        <p:nvSpPr>
          <p:cNvPr id="71" name="Google Shape;71;p15"/>
          <p:cNvSpPr txBox="1"/>
          <p:nvPr/>
        </p:nvSpPr>
        <p:spPr>
          <a:xfrm>
            <a:off x="182025" y="1186500"/>
            <a:ext cx="30048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Dementia and Alzheimer disease incidence: a prospective cohort study, was sourced from the Archives of Neurology/  The Journal of the American Medical Association vol. 59</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Authored by: Walter A Kukull , Roger Higdon, James D Bowen, Wayne C McCormick, Linda Teri, Gerard D Schellenberg, Gerald van Belle, Lance Jolley, Eric B Larson</a:t>
            </a:r>
            <a:endParaRPr>
              <a:solidFill>
                <a:schemeClr val="dk1"/>
              </a:solidFill>
              <a:latin typeface="Times New Roman"/>
              <a:ea typeface="Times New Roman"/>
              <a:cs typeface="Times New Roman"/>
              <a:sym typeface="Times New Roman"/>
            </a:endParaRPr>
          </a:p>
        </p:txBody>
      </p:sp>
      <p:sp>
        <p:nvSpPr>
          <p:cNvPr id="72" name="Google Shape;72;p15"/>
          <p:cNvSpPr/>
          <p:nvPr/>
        </p:nvSpPr>
        <p:spPr>
          <a:xfrm>
            <a:off x="5346950" y="2267700"/>
            <a:ext cx="1550502" cy="1368738"/>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5304175" y="2454125"/>
            <a:ext cx="1390150" cy="1229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219450" y="378600"/>
            <a:ext cx="1443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Objective of Study</a:t>
            </a:r>
            <a:endParaRPr b="1" sz="1600">
              <a:latin typeface="Times New Roman"/>
              <a:ea typeface="Times New Roman"/>
              <a:cs typeface="Times New Roman"/>
              <a:sym typeface="Times New Roman"/>
            </a:endParaRPr>
          </a:p>
        </p:txBody>
      </p:sp>
      <p:cxnSp>
        <p:nvCxnSpPr>
          <p:cNvPr id="79" name="Google Shape;79;p16"/>
          <p:cNvCxnSpPr/>
          <p:nvPr/>
        </p:nvCxnSpPr>
        <p:spPr>
          <a:xfrm>
            <a:off x="278275" y="1123500"/>
            <a:ext cx="1112100" cy="0"/>
          </a:xfrm>
          <a:prstGeom prst="straightConnector1">
            <a:avLst/>
          </a:prstGeom>
          <a:noFill/>
          <a:ln cap="flat" cmpd="sng" w="9525">
            <a:solidFill>
              <a:schemeClr val="dk2"/>
            </a:solidFill>
            <a:prstDash val="solid"/>
            <a:round/>
            <a:headEnd len="med" w="med" type="none"/>
            <a:tailEnd len="med" w="med" type="none"/>
          </a:ln>
        </p:spPr>
      </p:cxnSp>
      <p:sp>
        <p:nvSpPr>
          <p:cNvPr id="80" name="Google Shape;80;p16"/>
          <p:cNvSpPr txBox="1"/>
          <p:nvPr/>
        </p:nvSpPr>
        <p:spPr>
          <a:xfrm>
            <a:off x="219450" y="1123500"/>
            <a:ext cx="4817400" cy="474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b="1" lang="en" sz="1500">
                <a:latin typeface="Times New Roman"/>
                <a:ea typeface="Times New Roman"/>
                <a:cs typeface="Times New Roman"/>
                <a:sym typeface="Times New Roman"/>
              </a:rPr>
              <a:t>Prospective Cohort study - 1</a:t>
            </a:r>
            <a:r>
              <a:rPr b="1" lang="en" sz="1500">
                <a:latin typeface="Times New Roman"/>
                <a:ea typeface="Times New Roman"/>
                <a:cs typeface="Times New Roman"/>
                <a:sym typeface="Times New Roman"/>
              </a:rPr>
              <a:t>994</a:t>
            </a:r>
            <a:endParaRPr b="1" sz="1500">
              <a:latin typeface="Times New Roman"/>
              <a:ea typeface="Times New Roman"/>
              <a:cs typeface="Times New Roman"/>
              <a:sym typeface="Times New Roman"/>
            </a:endParaRPr>
          </a:p>
          <a:p>
            <a:pPr indent="0" lvl="0" marL="457200" rtl="0" algn="l">
              <a:spcBef>
                <a:spcPts val="0"/>
              </a:spcBef>
              <a:spcAft>
                <a:spcPts val="0"/>
              </a:spcAft>
              <a:buNone/>
            </a:pPr>
            <a:r>
              <a:rPr lang="en" sz="1500">
                <a:latin typeface="Times New Roman"/>
                <a:ea typeface="Times New Roman"/>
                <a:cs typeface="Times New Roman"/>
                <a:sym typeface="Times New Roman"/>
              </a:rPr>
              <a:t>followed unaffected individuals from the base population of seattle members of Group Health Cooperative (GHC) to observe the onset of dementia and Alzheimer disease (AD).  subjects are test in followed up interviews every 2 yrs.</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Obtain age-specific incidence rates estimates for Dementia and Alzheimer’s Disease </a:t>
            </a:r>
            <a:r>
              <a:rPr lang="en" sz="1500">
                <a:solidFill>
                  <a:schemeClr val="dk1"/>
                </a:solidFill>
                <a:latin typeface="Times New Roman"/>
                <a:ea typeface="Times New Roman"/>
                <a:cs typeface="Times New Roman"/>
                <a:sym typeface="Times New Roman"/>
              </a:rPr>
              <a:t>using person- years approach with Poisson distribution confidence intervals.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Identify factors associated with disease onset using Cox Regression Model analysis;  estimate the association of the following factors: sex,education level, race, apolopoprotein E genotype.</a:t>
            </a:r>
            <a:endParaRPr sz="1500">
              <a:solidFill>
                <a:schemeClr val="accent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5717700" y="1189300"/>
            <a:ext cx="3191050" cy="276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198075" y="645950"/>
            <a:ext cx="144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Background</a:t>
            </a:r>
            <a:endParaRPr b="1" sz="1600">
              <a:latin typeface="Times New Roman"/>
              <a:ea typeface="Times New Roman"/>
              <a:cs typeface="Times New Roman"/>
              <a:sym typeface="Times New Roman"/>
            </a:endParaRPr>
          </a:p>
        </p:txBody>
      </p:sp>
      <p:cxnSp>
        <p:nvCxnSpPr>
          <p:cNvPr id="87" name="Google Shape;87;p17"/>
          <p:cNvCxnSpPr/>
          <p:nvPr/>
        </p:nvCxnSpPr>
        <p:spPr>
          <a:xfrm>
            <a:off x="278275" y="1123500"/>
            <a:ext cx="11121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7"/>
          <p:cNvSpPr txBox="1"/>
          <p:nvPr/>
        </p:nvSpPr>
        <p:spPr>
          <a:xfrm>
            <a:off x="481450" y="1221500"/>
            <a:ext cx="6801000" cy="475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300">
                <a:solidFill>
                  <a:srgbClr val="0000FF"/>
                </a:solidFill>
                <a:latin typeface="Times New Roman"/>
                <a:ea typeface="Times New Roman"/>
                <a:cs typeface="Times New Roman"/>
                <a:sym typeface="Times New Roman"/>
              </a:rPr>
              <a:t>Dementia:</a:t>
            </a:r>
            <a:r>
              <a:rPr lang="en" sz="1300">
                <a:solidFill>
                  <a:schemeClr val="dk1"/>
                </a:solidFill>
                <a:latin typeface="Times New Roman"/>
                <a:ea typeface="Times New Roman"/>
                <a:cs typeface="Times New Roman"/>
                <a:sym typeface="Times New Roman"/>
              </a:rPr>
              <a:t> Dementia is not a specific disease but is rather a general term for the impaired ability to remember, think, or make decisions that interferes with doing everyday activities.</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0000FF"/>
                </a:solidFill>
                <a:latin typeface="Times New Roman"/>
                <a:ea typeface="Times New Roman"/>
                <a:cs typeface="Times New Roman"/>
                <a:sym typeface="Times New Roman"/>
              </a:rPr>
              <a:t>Alzheimer's</a:t>
            </a:r>
            <a:r>
              <a:rPr lang="en" sz="1300">
                <a:solidFill>
                  <a:srgbClr val="0000FF"/>
                </a:solidFill>
                <a:latin typeface="Times New Roman"/>
                <a:ea typeface="Times New Roman"/>
                <a:cs typeface="Times New Roman"/>
                <a:sym typeface="Times New Roman"/>
              </a:rPr>
              <a:t> Disease: </a:t>
            </a:r>
            <a:r>
              <a:rPr lang="en" sz="1300">
                <a:latin typeface="Times New Roman"/>
                <a:ea typeface="Times New Roman"/>
                <a:cs typeface="Times New Roman"/>
                <a:sym typeface="Times New Roman"/>
              </a:rPr>
              <a:t> A</a:t>
            </a:r>
            <a:r>
              <a:rPr lang="en" sz="1300">
                <a:latin typeface="Times New Roman"/>
                <a:ea typeface="Times New Roman"/>
                <a:cs typeface="Times New Roman"/>
                <a:sym typeface="Times New Roman"/>
              </a:rPr>
              <a:t>lzheimer’s Disease is the most common type of dementia, it is a chronic neurodegenerative disease that leads to dementia symptoms which worsen gradually over time.</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0000FF"/>
                </a:solidFill>
                <a:latin typeface="Times New Roman"/>
                <a:ea typeface="Times New Roman"/>
                <a:cs typeface="Times New Roman"/>
                <a:sym typeface="Times New Roman"/>
              </a:rPr>
              <a:t>Apolipoprotein E genotype</a:t>
            </a:r>
            <a:r>
              <a:rPr lang="en" sz="1300">
                <a:solidFill>
                  <a:srgbClr val="0000FF"/>
                </a:solidFill>
                <a:latin typeface="Times New Roman"/>
                <a:ea typeface="Times New Roman"/>
                <a:cs typeface="Times New Roman"/>
                <a:sym typeface="Times New Roman"/>
              </a:rPr>
              <a:t>:</a:t>
            </a:r>
            <a:r>
              <a:rPr lang="en" sz="1300">
                <a:solidFill>
                  <a:srgbClr val="4A86E8"/>
                </a:solidFill>
                <a:latin typeface="Times New Roman"/>
                <a:ea typeface="Times New Roman"/>
                <a:cs typeface="Times New Roman"/>
                <a:sym typeface="Times New Roman"/>
              </a:rPr>
              <a:t> </a:t>
            </a:r>
            <a:r>
              <a:rPr lang="en" sz="1300">
                <a:latin typeface="Times New Roman"/>
                <a:ea typeface="Times New Roman"/>
                <a:cs typeface="Times New Roman"/>
                <a:sym typeface="Times New Roman"/>
              </a:rPr>
              <a:t> A genetic risk factor for dementia and Alzheimer's disease</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0000FF"/>
                </a:solidFill>
                <a:latin typeface="Times New Roman"/>
                <a:ea typeface="Times New Roman"/>
                <a:cs typeface="Times New Roman"/>
                <a:sym typeface="Times New Roman"/>
              </a:rPr>
              <a:t>Incidence:</a:t>
            </a:r>
            <a:r>
              <a:rPr lang="en" sz="1300">
                <a:latin typeface="Times New Roman"/>
                <a:ea typeface="Times New Roman"/>
                <a:cs typeface="Times New Roman"/>
                <a:sym typeface="Times New Roman"/>
              </a:rPr>
              <a:t> Rate of </a:t>
            </a:r>
            <a:r>
              <a:rPr lang="en" sz="1300">
                <a:latin typeface="Times New Roman"/>
                <a:ea typeface="Times New Roman"/>
                <a:cs typeface="Times New Roman"/>
                <a:sym typeface="Times New Roman"/>
              </a:rPr>
              <a:t>occurrence</a:t>
            </a:r>
            <a:r>
              <a:rPr lang="en" sz="1300">
                <a:latin typeface="Times New Roman"/>
                <a:ea typeface="Times New Roman"/>
                <a:cs typeface="Times New Roman"/>
                <a:sym typeface="Times New Roman"/>
              </a:rPr>
              <a:t> of a disease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219450" y="260950"/>
            <a:ext cx="172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Experimental</a:t>
            </a:r>
            <a:r>
              <a:rPr b="1" lang="en" sz="1600">
                <a:latin typeface="Times New Roman"/>
                <a:ea typeface="Times New Roman"/>
                <a:cs typeface="Times New Roman"/>
                <a:sym typeface="Times New Roman"/>
              </a:rPr>
              <a:t> Methods: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Design</a:t>
            </a:r>
            <a:endParaRPr b="1" sz="1600">
              <a:latin typeface="Times New Roman"/>
              <a:ea typeface="Times New Roman"/>
              <a:cs typeface="Times New Roman"/>
              <a:sym typeface="Times New Roman"/>
            </a:endParaRPr>
          </a:p>
        </p:txBody>
      </p:sp>
      <p:cxnSp>
        <p:nvCxnSpPr>
          <p:cNvPr id="94" name="Google Shape;94;p18"/>
          <p:cNvCxnSpPr/>
          <p:nvPr/>
        </p:nvCxnSpPr>
        <p:spPr>
          <a:xfrm>
            <a:off x="310350" y="1134200"/>
            <a:ext cx="1112100" cy="0"/>
          </a:xfrm>
          <a:prstGeom prst="straightConnector1">
            <a:avLst/>
          </a:prstGeom>
          <a:noFill/>
          <a:ln cap="flat" cmpd="sng" w="9525">
            <a:solidFill>
              <a:schemeClr val="dk2"/>
            </a:solidFill>
            <a:prstDash val="solid"/>
            <a:round/>
            <a:headEnd len="med" w="med" type="none"/>
            <a:tailEnd len="med" w="med" type="none"/>
          </a:ln>
        </p:spPr>
      </p:cxnSp>
      <p:sp>
        <p:nvSpPr>
          <p:cNvPr id="95" name="Google Shape;95;p18"/>
          <p:cNvSpPr txBox="1"/>
          <p:nvPr/>
        </p:nvSpPr>
        <p:spPr>
          <a:xfrm>
            <a:off x="219450" y="1184350"/>
            <a:ext cx="83889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Base population for the study was the seattle members of Group Health Cooperative (GHC) Age 65 or older. </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Cohort enrollment began in 1994 and 1996</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 simple random sample of 6,782 was drawn from the base population.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Medical records were reviewed existing cases of dementia were excluded.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solidFill>
                  <a:schemeClr val="dk1"/>
                </a:solidFill>
                <a:latin typeface="Times New Roman"/>
                <a:ea typeface="Times New Roman"/>
                <a:cs typeface="Times New Roman"/>
                <a:sym typeface="Times New Roman"/>
              </a:rPr>
              <a:t>Subjects were</a:t>
            </a:r>
            <a:r>
              <a:rPr lang="en">
                <a:latin typeface="Times New Roman"/>
                <a:ea typeface="Times New Roman"/>
                <a:cs typeface="Times New Roman"/>
                <a:sym typeface="Times New Roman"/>
              </a:rPr>
              <a:t> administered a Cognitive Ability Screening Instrument Test  (CASI) with Cut off value of 86/100. Measures </a:t>
            </a:r>
            <a:r>
              <a:rPr lang="en">
                <a:latin typeface="Times New Roman"/>
                <a:ea typeface="Times New Roman"/>
                <a:cs typeface="Times New Roman"/>
                <a:sym typeface="Times New Roman"/>
              </a:rPr>
              <a:t>cognitive</a:t>
            </a:r>
            <a:r>
              <a:rPr lang="en">
                <a:latin typeface="Times New Roman"/>
                <a:ea typeface="Times New Roman"/>
                <a:cs typeface="Times New Roman"/>
                <a:sym typeface="Times New Roman"/>
              </a:rPr>
              <a:t> decline in elderly.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CASI sensitivity = 96.5%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CASI specificity = 92%</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Subjects who scored less than 80 at baseline were referred for a complete clinical </a:t>
            </a:r>
            <a:r>
              <a:rPr lang="en">
                <a:latin typeface="Times New Roman"/>
                <a:ea typeface="Times New Roman"/>
                <a:cs typeface="Times New Roman"/>
                <a:sym typeface="Times New Roman"/>
              </a:rPr>
              <a:t>diagnostic</a:t>
            </a:r>
            <a:r>
              <a:rPr lang="en">
                <a:latin typeface="Times New Roman"/>
                <a:ea typeface="Times New Roman"/>
                <a:cs typeface="Times New Roman"/>
                <a:sym typeface="Times New Roman"/>
              </a:rPr>
              <a:t> evaluation by study </a:t>
            </a:r>
            <a:r>
              <a:rPr lang="en">
                <a:latin typeface="Times New Roman"/>
                <a:ea typeface="Times New Roman"/>
                <a:cs typeface="Times New Roman"/>
                <a:sym typeface="Times New Roman"/>
              </a:rPr>
              <a:t>physicians, laboratory testing and imaging.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Subjects who scored higher than 86% on the Cognitive ability test were included in the cohort study.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Scores between 80 - 86 were considered gray area, subjects were re</a:t>
            </a:r>
            <a:r>
              <a:rPr lang="en">
                <a:latin typeface="Times New Roman"/>
                <a:ea typeface="Times New Roman"/>
                <a:cs typeface="Times New Roman"/>
                <a:sym typeface="Times New Roman"/>
              </a:rPr>
              <a:t>tested</a:t>
            </a:r>
            <a:r>
              <a:rPr lang="en">
                <a:latin typeface="Times New Roman"/>
                <a:ea typeface="Times New Roman"/>
                <a:cs typeface="Times New Roman"/>
                <a:sym typeface="Times New Roman"/>
              </a:rPr>
              <a:t> within 2 month.</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219450" y="260950"/>
            <a:ext cx="172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Experimental Methods: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Design</a:t>
            </a:r>
            <a:endParaRPr b="1" sz="1600">
              <a:latin typeface="Times New Roman"/>
              <a:ea typeface="Times New Roman"/>
              <a:cs typeface="Times New Roman"/>
              <a:sym typeface="Times New Roman"/>
            </a:endParaRPr>
          </a:p>
        </p:txBody>
      </p:sp>
      <p:cxnSp>
        <p:nvCxnSpPr>
          <p:cNvPr id="101" name="Google Shape;101;p19"/>
          <p:cNvCxnSpPr/>
          <p:nvPr/>
        </p:nvCxnSpPr>
        <p:spPr>
          <a:xfrm>
            <a:off x="310350" y="1134200"/>
            <a:ext cx="1112100" cy="0"/>
          </a:xfrm>
          <a:prstGeom prst="straightConnector1">
            <a:avLst/>
          </a:prstGeom>
          <a:noFill/>
          <a:ln cap="flat" cmpd="sng" w="9525">
            <a:solidFill>
              <a:schemeClr val="dk2"/>
            </a:solidFill>
            <a:prstDash val="solid"/>
            <a:round/>
            <a:headEnd len="med" w="med" type="none"/>
            <a:tailEnd len="med" w="med" type="none"/>
          </a:ln>
        </p:spPr>
      </p:cxnSp>
      <p:sp>
        <p:nvSpPr>
          <p:cNvPr id="102" name="Google Shape;102;p19"/>
          <p:cNvSpPr txBox="1"/>
          <p:nvPr/>
        </p:nvSpPr>
        <p:spPr>
          <a:xfrm>
            <a:off x="219450" y="1184350"/>
            <a:ext cx="49779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2,581 individuals were enrolled at start of study.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Blood samples were collected from consenting subjects for Apolipoprotein E genotyping.</a:t>
            </a:r>
            <a:endParaRPr>
              <a:latin typeface="Times New Roman"/>
              <a:ea typeface="Times New Roman"/>
              <a:cs typeface="Times New Roman"/>
              <a:sym typeface="Times New Roman"/>
            </a:endParaRPr>
          </a:p>
          <a:p>
            <a:pPr indent="0" lvl="0" marL="9144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Screened cohort members every 2 years for potential new cases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2,356 had at least one follow up examination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Subjects who did not meet the criteria for dementia/ AD were continued to be followed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Subjects who met the criteria for dementia/ AD during those follow ups were considered incidence cases.</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5884425" y="1524000"/>
            <a:ext cx="2884375"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219450" y="260950"/>
            <a:ext cx="1727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Evaluations, Graphs, and S</a:t>
            </a:r>
            <a:r>
              <a:rPr b="1" lang="en" sz="1600">
                <a:latin typeface="Times New Roman"/>
                <a:ea typeface="Times New Roman"/>
                <a:cs typeface="Times New Roman"/>
                <a:sym typeface="Times New Roman"/>
              </a:rPr>
              <a:t>ummary</a:t>
            </a:r>
            <a:r>
              <a:rPr b="1" lang="en" sz="1600">
                <a:latin typeface="Times New Roman"/>
                <a:ea typeface="Times New Roman"/>
                <a:cs typeface="Times New Roman"/>
                <a:sym typeface="Times New Roman"/>
              </a:rPr>
              <a:t> Statistics</a:t>
            </a:r>
            <a:endParaRPr b="1" sz="1600">
              <a:latin typeface="Times New Roman"/>
              <a:ea typeface="Times New Roman"/>
              <a:cs typeface="Times New Roman"/>
              <a:sym typeface="Times New Roman"/>
            </a:endParaRPr>
          </a:p>
        </p:txBody>
      </p:sp>
      <p:cxnSp>
        <p:nvCxnSpPr>
          <p:cNvPr id="109" name="Google Shape;109;p20"/>
          <p:cNvCxnSpPr/>
          <p:nvPr/>
        </p:nvCxnSpPr>
        <p:spPr>
          <a:xfrm>
            <a:off x="288975" y="1430650"/>
            <a:ext cx="1112100" cy="0"/>
          </a:xfrm>
          <a:prstGeom prst="straightConnector1">
            <a:avLst/>
          </a:prstGeom>
          <a:noFill/>
          <a:ln cap="flat" cmpd="sng" w="9525">
            <a:solidFill>
              <a:schemeClr val="dk2"/>
            </a:solidFill>
            <a:prstDash val="solid"/>
            <a:round/>
            <a:headEnd len="med" w="med" type="none"/>
            <a:tailEnd len="med" w="med" type="none"/>
          </a:ln>
        </p:spPr>
      </p:cxnSp>
      <p:pic>
        <p:nvPicPr>
          <p:cNvPr id="110" name="Google Shape;110;p20"/>
          <p:cNvPicPr preferRelativeResize="0"/>
          <p:nvPr/>
        </p:nvPicPr>
        <p:blipFill>
          <a:blip r:embed="rId3">
            <a:alphaModFix/>
          </a:blip>
          <a:stretch>
            <a:fillRect/>
          </a:stretch>
        </p:blipFill>
        <p:spPr>
          <a:xfrm>
            <a:off x="823625" y="1430650"/>
            <a:ext cx="7100436" cy="334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219450" y="260950"/>
            <a:ext cx="172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Statistical</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Analysis: Part </a:t>
            </a:r>
            <a:r>
              <a:rPr b="1" lang="en" sz="1600">
                <a:solidFill>
                  <a:schemeClr val="dk1"/>
                </a:solidFill>
                <a:highlight>
                  <a:srgbClr val="FFFFFF"/>
                </a:highlight>
                <a:latin typeface="Times New Roman"/>
                <a:ea typeface="Times New Roman"/>
                <a:cs typeface="Times New Roman"/>
                <a:sym typeface="Times New Roman"/>
              </a:rPr>
              <a:t>I</a:t>
            </a:r>
            <a:endParaRPr b="1" sz="1600">
              <a:latin typeface="Times New Roman"/>
              <a:ea typeface="Times New Roman"/>
              <a:cs typeface="Times New Roman"/>
              <a:sym typeface="Times New Roman"/>
            </a:endParaRPr>
          </a:p>
        </p:txBody>
      </p:sp>
      <p:cxnSp>
        <p:nvCxnSpPr>
          <p:cNvPr id="116" name="Google Shape;116;p21"/>
          <p:cNvCxnSpPr/>
          <p:nvPr/>
        </p:nvCxnSpPr>
        <p:spPr>
          <a:xfrm flipH="1" rot="10800000">
            <a:off x="288975" y="1016700"/>
            <a:ext cx="1572000" cy="18300"/>
          </a:xfrm>
          <a:prstGeom prst="straightConnector1">
            <a:avLst/>
          </a:prstGeom>
          <a:noFill/>
          <a:ln cap="flat" cmpd="sng" w="9525">
            <a:solidFill>
              <a:schemeClr val="dk2"/>
            </a:solidFill>
            <a:prstDash val="solid"/>
            <a:round/>
            <a:headEnd len="med" w="med" type="none"/>
            <a:tailEnd len="med" w="med" type="none"/>
          </a:ln>
        </p:spPr>
      </p:cxnSp>
      <p:sp>
        <p:nvSpPr>
          <p:cNvPr id="117" name="Google Shape;117;p21"/>
          <p:cNvSpPr txBox="1"/>
          <p:nvPr/>
        </p:nvSpPr>
        <p:spPr>
          <a:xfrm>
            <a:off x="133900" y="2375500"/>
            <a:ext cx="1727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Age-specific incidence rates estimates for Dementia and Alzheimer’s Disease using person- years approach with Poisson distribution confidence intervals per 1,000 person yrs</a:t>
            </a:r>
            <a:endParaRPr>
              <a:latin typeface="Times New Roman"/>
              <a:ea typeface="Times New Roman"/>
              <a:cs typeface="Times New Roman"/>
              <a:sym typeface="Times New Roman"/>
            </a:endParaRPr>
          </a:p>
        </p:txBody>
      </p:sp>
      <p:pic>
        <p:nvPicPr>
          <p:cNvPr id="118" name="Google Shape;118;p21"/>
          <p:cNvPicPr preferRelativeResize="0"/>
          <p:nvPr/>
        </p:nvPicPr>
        <p:blipFill>
          <a:blip r:embed="rId3">
            <a:alphaModFix/>
          </a:blip>
          <a:stretch>
            <a:fillRect/>
          </a:stretch>
        </p:blipFill>
        <p:spPr>
          <a:xfrm>
            <a:off x="2352775" y="2238650"/>
            <a:ext cx="6592451" cy="2679625"/>
          </a:xfrm>
          <a:prstGeom prst="rect">
            <a:avLst/>
          </a:prstGeom>
          <a:noFill/>
          <a:ln>
            <a:noFill/>
          </a:ln>
        </p:spPr>
      </p:pic>
      <p:sp>
        <p:nvSpPr>
          <p:cNvPr id="119" name="Google Shape;119;p21"/>
          <p:cNvSpPr txBox="1"/>
          <p:nvPr/>
        </p:nvSpPr>
        <p:spPr>
          <a:xfrm>
            <a:off x="7688775" y="535375"/>
            <a:ext cx="6159300" cy="71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21"/>
          <p:cNvSpPr txBox="1"/>
          <p:nvPr/>
        </p:nvSpPr>
        <p:spPr>
          <a:xfrm>
            <a:off x="5453575" y="466900"/>
            <a:ext cx="3080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Assumptions: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FF"/>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λ is constant over time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a:t>
            </a:r>
            <a:r>
              <a:rPr lang="en">
                <a:solidFill>
                  <a:schemeClr val="dk1"/>
                </a:solidFill>
                <a:latin typeface="Times New Roman"/>
                <a:ea typeface="Times New Roman"/>
                <a:cs typeface="Times New Roman"/>
                <a:sym typeface="Times New Roman"/>
              </a:rPr>
              <a:t>he probability of one event in a short interval is proportional to the interval.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Independence</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