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8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9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0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06" name="Picture 105"/>
          <p:cNvPicPr/>
          <p:nvPr/>
        </p:nvPicPr>
        <p:blipFill>
          <a:blip r:embed="rId2"/>
          <a:stretch/>
        </p:blipFill>
        <p:spPr>
          <a:xfrm>
            <a:off x="2079000" y="1604520"/>
            <a:ext cx="4984920" cy="3977280"/>
          </a:xfrm>
          <a:prstGeom prst="rect">
            <a:avLst/>
          </a:prstGeom>
          <a:ln>
            <a:noFill/>
          </a:ln>
        </p:spPr>
      </p:pic>
      <p:pic>
        <p:nvPicPr>
          <p:cNvPr id="107" name="Picture 10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2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2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3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45" name="Picture 144"/>
          <p:cNvPicPr/>
          <p:nvPr/>
        </p:nvPicPr>
        <p:blipFill>
          <a:blip r:embed="rId2"/>
          <a:stretch/>
        </p:blipFill>
        <p:spPr>
          <a:xfrm>
            <a:off x="2079000" y="1604520"/>
            <a:ext cx="4984920" cy="3977280"/>
          </a:xfrm>
          <a:prstGeom prst="rect">
            <a:avLst/>
          </a:prstGeom>
          <a:ln>
            <a:noFill/>
          </a:ln>
        </p:spPr>
      </p:pic>
      <p:pic>
        <p:nvPicPr>
          <p:cNvPr id="146" name="Picture 14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109"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110"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11"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12" name="PlaceHolder 5"/>
          <p:cNvSpPr>
            <a:spLocks noGrp="1"/>
          </p:cNvSpPr>
          <p:nvPr>
            <p:ph type="sldNum"/>
          </p:nvPr>
        </p:nvSpPr>
        <p:spPr>
          <a:xfrm>
            <a:off x="6555960" y="6247440"/>
            <a:ext cx="2130120" cy="472680"/>
          </a:xfrm>
          <a:prstGeom prst="rect">
            <a:avLst/>
          </a:prstGeom>
        </p:spPr>
        <p:txBody>
          <a:bodyPr lIns="0" tIns="0" rIns="0" bIns="0"/>
          <a:lstStyle/>
          <a:p>
            <a:pPr algn="r"/>
            <a:fld id="{3FA92B85-F62E-41F0-921F-00E86CCAA242}"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85800" y="2130480"/>
            <a:ext cx="7770600" cy="146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Chapter 2</a:t>
            </a:r>
            <a:endParaRPr/>
          </a:p>
          <a:p>
            <a:pPr algn="ctr">
              <a:lnSpc>
                <a:spcPct val="100000"/>
              </a:lnSpc>
            </a:pPr>
            <a:r>
              <a:rPr lang="en-US" sz="4400" strike="noStrike">
                <a:solidFill>
                  <a:srgbClr val="000000"/>
                </a:solidFill>
                <a:latin typeface="Calibri"/>
                <a:ea typeface="DejaVu Sans"/>
              </a:rPr>
              <a:t>Social Context of Computing</a:t>
            </a:r>
            <a:endParaRPr/>
          </a:p>
        </p:txBody>
      </p:sp>
      <p:sp>
        <p:nvSpPr>
          <p:cNvPr id="148" name="CustomShape 2"/>
          <p:cNvSpPr/>
          <p:nvPr/>
        </p:nvSpPr>
        <p:spPr>
          <a:xfrm>
            <a:off x="1371600" y="3886200"/>
            <a:ext cx="6399000" cy="1750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640080" y="228600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600" strike="noStrike">
                <a:solidFill>
                  <a:srgbClr val="000000"/>
                </a:solidFill>
                <a:latin typeface="Calibri"/>
                <a:ea typeface="DejaVu Sans"/>
              </a:rPr>
              <a:t>Heath related issues for an IT professional</a:t>
            </a:r>
            <a:endParaRPr/>
          </a:p>
        </p:txBody>
      </p:sp>
      <p:sp>
        <p:nvSpPr>
          <p:cNvPr id="166" name="CustomShape 2"/>
          <p:cNvSpPr/>
          <p:nvPr/>
        </p:nvSpPr>
        <p:spPr>
          <a:xfrm>
            <a:off x="457200" y="5212080"/>
            <a:ext cx="8227800" cy="730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dirty="0" smtClean="0">
                <a:solidFill>
                  <a:srgbClr val="000000"/>
                </a:solidFill>
                <a:latin typeface="Calibri"/>
                <a:ea typeface="DejaVu Sans"/>
              </a:rPr>
              <a:t>Computer </a:t>
            </a:r>
            <a:r>
              <a:rPr lang="en-US" sz="4400" strike="noStrike" dirty="0">
                <a:solidFill>
                  <a:srgbClr val="000000"/>
                </a:solidFill>
                <a:latin typeface="Calibri"/>
                <a:ea typeface="DejaVu Sans"/>
              </a:rPr>
              <a:t>Related Health Hazards</a:t>
            </a:r>
            <a:endParaRPr/>
          </a:p>
        </p:txBody>
      </p:sp>
      <p:sp>
        <p:nvSpPr>
          <p:cNvPr id="190" name="CustomShape 2"/>
          <p:cNvSpPr/>
          <p:nvPr/>
        </p:nvSpPr>
        <p:spPr>
          <a:xfrm>
            <a:off x="457200" y="1066800"/>
            <a:ext cx="8227800" cy="495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200" strike="noStrike" dirty="0" smtClean="0">
                <a:solidFill>
                  <a:srgbClr val="000000"/>
                </a:solidFill>
                <a:latin typeface="Calibri"/>
                <a:ea typeface="DejaVu Sans"/>
              </a:rPr>
              <a:t>Eye strain</a:t>
            </a:r>
          </a:p>
          <a:p>
            <a:pPr>
              <a:lnSpc>
                <a:spcPct val="100000"/>
              </a:lnSpc>
              <a:buFont typeface="Arial"/>
              <a:buChar char="•"/>
            </a:pPr>
            <a:r>
              <a:rPr lang="en-US" sz="2200" strike="noStrike" dirty="0" smtClean="0">
                <a:solidFill>
                  <a:srgbClr val="000000"/>
                </a:solidFill>
                <a:latin typeface="Calibri"/>
                <a:ea typeface="DejaVu Sans"/>
              </a:rPr>
              <a:t>Stress and depression</a:t>
            </a:r>
          </a:p>
          <a:p>
            <a:pPr>
              <a:lnSpc>
                <a:spcPct val="100000"/>
              </a:lnSpc>
              <a:buFont typeface="Arial"/>
              <a:buChar char="•"/>
            </a:pPr>
            <a:r>
              <a:rPr lang="en-US" sz="2200" strike="noStrike" dirty="0" smtClean="0">
                <a:solidFill>
                  <a:srgbClr val="000000"/>
                </a:solidFill>
                <a:latin typeface="Calibri"/>
                <a:ea typeface="DejaVu Sans"/>
              </a:rPr>
              <a:t>Back </a:t>
            </a:r>
            <a:r>
              <a:rPr lang="en-US" sz="2200" strike="noStrike" dirty="0">
                <a:solidFill>
                  <a:srgbClr val="000000"/>
                </a:solidFill>
                <a:latin typeface="Calibri"/>
                <a:ea typeface="DejaVu Sans"/>
              </a:rPr>
              <a:t>problems (pain) caused from the efforts of the muscle to hold your posture for long periods of time </a:t>
            </a:r>
            <a:endParaRPr/>
          </a:p>
          <a:p>
            <a:pPr>
              <a:lnSpc>
                <a:spcPct val="100000"/>
              </a:lnSpc>
              <a:buFont typeface="Arial"/>
              <a:buChar char="•"/>
            </a:pPr>
            <a:r>
              <a:rPr lang="en-US" sz="2200" strike="noStrike" dirty="0">
                <a:solidFill>
                  <a:srgbClr val="000000"/>
                </a:solidFill>
                <a:latin typeface="Calibri"/>
                <a:ea typeface="DejaVu Sans"/>
              </a:rPr>
              <a:t>Skin rashes that are caused from the static fields in front of the screen causing ions and pollutants in the air to become positively charged and attach themselves to your negatively charged skin (especially in low humidity)</a:t>
            </a:r>
            <a:endParaRPr/>
          </a:p>
          <a:p>
            <a:pPr>
              <a:lnSpc>
                <a:spcPct val="100000"/>
              </a:lnSpc>
              <a:buFont typeface="Arial"/>
              <a:buChar char="•"/>
            </a:pPr>
            <a:r>
              <a:rPr lang="en-US" sz="2200" strike="noStrike" dirty="0">
                <a:solidFill>
                  <a:srgbClr val="000000"/>
                </a:solidFill>
                <a:latin typeface="Calibri"/>
                <a:ea typeface="DejaVu Sans"/>
              </a:rPr>
              <a:t>Abnormal reproductive outcomes due to electromagnetic radiation's affects on biological functions and biochemical processes inside our cells</a:t>
            </a:r>
            <a:endParaRPr/>
          </a:p>
          <a:p>
            <a:pPr>
              <a:lnSpc>
                <a:spcPct val="100000"/>
              </a:lnSpc>
              <a:buFont typeface="Arial"/>
              <a:buChar char="•"/>
            </a:pPr>
            <a:r>
              <a:rPr lang="en-US" sz="2200" strike="noStrike" dirty="0">
                <a:solidFill>
                  <a:srgbClr val="000000"/>
                </a:solidFill>
                <a:latin typeface="Calibri"/>
                <a:ea typeface="DejaVu Sans"/>
              </a:rPr>
              <a:t>Cancer </a:t>
            </a:r>
            <a:endParaRPr/>
          </a:p>
          <a:p>
            <a:pPr>
              <a:lnSpc>
                <a:spcPct val="100000"/>
              </a:lnSpc>
              <a:buFont typeface="Arial"/>
              <a:buChar char="•"/>
            </a:pPr>
            <a:r>
              <a:rPr lang="en-US" sz="2200" strike="noStrike" dirty="0">
                <a:solidFill>
                  <a:srgbClr val="000000"/>
                </a:solidFill>
                <a:latin typeface="Calibri"/>
                <a:ea typeface="DejaVu Sans"/>
              </a:rPr>
              <a:t>Skin </a:t>
            </a:r>
            <a:r>
              <a:rPr lang="en-US" sz="2200" strike="noStrike" dirty="0" smtClean="0">
                <a:solidFill>
                  <a:srgbClr val="000000"/>
                </a:solidFill>
                <a:latin typeface="Calibri"/>
                <a:ea typeface="DejaVu Sans"/>
              </a:rPr>
              <a:t>aging</a:t>
            </a:r>
          </a:p>
          <a:p>
            <a:pPr>
              <a:lnSpc>
                <a:spcPct val="100000"/>
              </a:lnSpc>
              <a:buFont typeface="Arial"/>
              <a:buChar char="•"/>
            </a:pPr>
            <a:r>
              <a:rPr lang="en-US" sz="2200" dirty="0" smtClean="0">
                <a:solidFill>
                  <a:srgbClr val="000000"/>
                </a:solidFill>
                <a:latin typeface="Calibri"/>
              </a:rPr>
              <a:t>Internet Addiction</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Ergonomics</a:t>
            </a:r>
            <a:endParaRPr/>
          </a:p>
        </p:txBody>
      </p:sp>
      <p:sp>
        <p:nvSpPr>
          <p:cNvPr id="192"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Ergonomics, the "science of work," is a field of technology that considers human capabilities and limitations in the design of machines and objects that people use, the work processes that they must follow, and the environments in which they operate." </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219320" y="182880"/>
            <a:ext cx="77706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A few ergonomic advice</a:t>
            </a:r>
            <a:endParaRPr/>
          </a:p>
        </p:txBody>
      </p:sp>
      <p:sp>
        <p:nvSpPr>
          <p:cNvPr id="194" name="CustomShape 2"/>
          <p:cNvSpPr/>
          <p:nvPr/>
        </p:nvSpPr>
        <p:spPr>
          <a:xfrm>
            <a:off x="1143000" y="914400"/>
            <a:ext cx="7846920" cy="556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000" strike="noStrike">
                <a:solidFill>
                  <a:srgbClr val="000000"/>
                </a:solidFill>
                <a:latin typeface="Calibri"/>
                <a:ea typeface="DejaVu Sans"/>
              </a:rPr>
              <a:t>Use a chair that has full support of your back, is adjustable, and has a footrest and armrest </a:t>
            </a:r>
            <a:endParaRPr/>
          </a:p>
          <a:p>
            <a:pPr>
              <a:lnSpc>
                <a:spcPct val="100000"/>
              </a:lnSpc>
              <a:buFont typeface="Arial"/>
              <a:buChar char="•"/>
            </a:pPr>
            <a:r>
              <a:rPr lang="en-US" sz="2000" strike="noStrike">
                <a:solidFill>
                  <a:srgbClr val="000000"/>
                </a:solidFill>
                <a:latin typeface="Calibri"/>
                <a:ea typeface="DejaVu Sans"/>
              </a:rPr>
              <a:t>Place your feet firmly on the floor </a:t>
            </a:r>
            <a:endParaRPr/>
          </a:p>
          <a:p>
            <a:pPr>
              <a:lnSpc>
                <a:spcPct val="100000"/>
              </a:lnSpc>
              <a:buFont typeface="Arial"/>
              <a:buChar char="•"/>
            </a:pPr>
            <a:r>
              <a:rPr lang="en-US" sz="2000" strike="noStrike">
                <a:solidFill>
                  <a:srgbClr val="000000"/>
                </a:solidFill>
                <a:latin typeface="Calibri"/>
                <a:ea typeface="DejaVu Sans"/>
              </a:rPr>
              <a:t>Use an ergonomic keyboard that is angled or can split to enjoy a more natural typing position </a:t>
            </a:r>
            <a:endParaRPr/>
          </a:p>
          <a:p>
            <a:pPr>
              <a:lnSpc>
                <a:spcPct val="100000"/>
              </a:lnSpc>
              <a:buFont typeface="Arial"/>
              <a:buChar char="•"/>
            </a:pPr>
            <a:r>
              <a:rPr lang="en-US" sz="2000" strike="noStrike">
                <a:solidFill>
                  <a:srgbClr val="000000"/>
                </a:solidFill>
                <a:latin typeface="Calibri"/>
                <a:ea typeface="DejaVu Sans"/>
              </a:rPr>
              <a:t>Use a wrist rest that is comfortable </a:t>
            </a:r>
            <a:endParaRPr/>
          </a:p>
          <a:p>
            <a:pPr>
              <a:lnSpc>
                <a:spcPct val="100000"/>
              </a:lnSpc>
              <a:buFont typeface="Arial"/>
              <a:buChar char="•"/>
            </a:pPr>
            <a:r>
              <a:rPr lang="en-US" sz="2000" strike="noStrike">
                <a:solidFill>
                  <a:srgbClr val="000000"/>
                </a:solidFill>
                <a:latin typeface="Calibri"/>
                <a:ea typeface="DejaVu Sans"/>
              </a:rPr>
              <a:t>Place your hands straight when typing, the angle of your forearm and upper arm should be 90 degrees </a:t>
            </a:r>
            <a:endParaRPr/>
          </a:p>
          <a:p>
            <a:pPr>
              <a:lnSpc>
                <a:spcPct val="100000"/>
              </a:lnSpc>
              <a:buFont typeface="Arial"/>
              <a:buChar char="•"/>
            </a:pPr>
            <a:r>
              <a:rPr lang="en-US" sz="2000" strike="noStrike">
                <a:solidFill>
                  <a:srgbClr val="000000"/>
                </a:solidFill>
                <a:latin typeface="Calibri"/>
                <a:ea typeface="DejaVu Sans"/>
              </a:rPr>
              <a:t>Sit 24 to 28 inches away from your monitor </a:t>
            </a:r>
            <a:endParaRPr/>
          </a:p>
          <a:p>
            <a:pPr>
              <a:lnSpc>
                <a:spcPct val="100000"/>
              </a:lnSpc>
              <a:buFont typeface="Arial"/>
              <a:buChar char="•"/>
            </a:pPr>
            <a:r>
              <a:rPr lang="en-US" sz="2000" strike="noStrike">
                <a:solidFill>
                  <a:srgbClr val="000000"/>
                </a:solidFill>
                <a:latin typeface="Calibri"/>
                <a:ea typeface="DejaVu Sans"/>
              </a:rPr>
              <a:t>Place the monitor 15-30 degrees below your straight-ahead line of sight </a:t>
            </a:r>
            <a:endParaRPr/>
          </a:p>
          <a:p>
            <a:pPr>
              <a:lnSpc>
                <a:spcPct val="100000"/>
              </a:lnSpc>
              <a:buFont typeface="Arial"/>
              <a:buChar char="•"/>
            </a:pPr>
            <a:r>
              <a:rPr lang="en-US" sz="2000" strike="noStrike">
                <a:solidFill>
                  <a:srgbClr val="000000"/>
                </a:solidFill>
                <a:latin typeface="Calibri"/>
                <a:ea typeface="DejaVu Sans"/>
              </a:rPr>
              <a:t>Keep your body away from the sides and backs of monitors to reduce the exposure of radiation </a:t>
            </a:r>
            <a:endParaRPr/>
          </a:p>
          <a:p>
            <a:pPr>
              <a:lnSpc>
                <a:spcPct val="100000"/>
              </a:lnSpc>
              <a:buFont typeface="Arial"/>
              <a:buChar char="•"/>
            </a:pPr>
            <a:r>
              <a:rPr lang="en-US" sz="2000" strike="noStrike">
                <a:solidFill>
                  <a:srgbClr val="000000"/>
                </a:solidFill>
                <a:latin typeface="Calibri"/>
                <a:ea typeface="DejaVu Sans"/>
              </a:rPr>
              <a:t>Avoid glare on your monitor (do not have strong sources of light in your back) and use screens that minimize glare</a:t>
            </a:r>
            <a:endParaRPr/>
          </a:p>
          <a:p>
            <a:pPr>
              <a:lnSpc>
                <a:spcPct val="100000"/>
              </a:lnSpc>
              <a:buFont typeface="Arial"/>
              <a:buChar char="•"/>
            </a:pPr>
            <a:r>
              <a:rPr lang="en-US" sz="2000" strike="noStrike">
                <a:solidFill>
                  <a:srgbClr val="000000"/>
                </a:solidFill>
                <a:latin typeface="Calibri"/>
                <a:ea typeface="DejaVu Sans"/>
              </a:rPr>
              <a:t>Use the proper light in your work environment that is compatible with the monitor frequency </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57200" y="274680"/>
            <a:ext cx="8227800" cy="54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Internet and Society</a:t>
            </a:r>
            <a:endParaRPr/>
          </a:p>
        </p:txBody>
      </p:sp>
      <p:sp>
        <p:nvSpPr>
          <p:cNvPr id="196" name="CustomShape 2"/>
          <p:cNvSpPr/>
          <p:nvPr/>
        </p:nvSpPr>
        <p:spPr>
          <a:xfrm>
            <a:off x="457200" y="5867280"/>
            <a:ext cx="8227800" cy="257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Calibri"/>
                <a:ea typeface="DejaVu Sans"/>
              </a:rPr>
              <a:t>Digital divide and bridging the digital divide</a:t>
            </a:r>
            <a:endParaRPr/>
          </a:p>
        </p:txBody>
      </p:sp>
      <p:sp>
        <p:nvSpPr>
          <p:cNvPr id="198"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400" strike="noStrike" dirty="0">
                <a:solidFill>
                  <a:srgbClr val="000000"/>
                </a:solidFill>
                <a:latin typeface="Calibri"/>
                <a:ea typeface="DejaVu Sans"/>
              </a:rPr>
              <a:t>- “refers to the gap between individuals, households, businesses and geographic areas at different socio-economic levels with regard both to their opportunities to access information and communication technologies (ICTs) and to their use of the Internet for a wide variety of activities”</a:t>
            </a:r>
            <a:endParaRPr sz="2400"/>
          </a:p>
          <a:p>
            <a:pPr algn="just">
              <a:lnSpc>
                <a:spcPct val="100000"/>
              </a:lnSpc>
            </a:pPr>
            <a:r>
              <a:rPr lang="en-US" sz="2400" strike="noStrike" dirty="0">
                <a:solidFill>
                  <a:srgbClr val="000000"/>
                </a:solidFill>
                <a:latin typeface="Calibri"/>
                <a:ea typeface="DejaVu Sans"/>
              </a:rPr>
              <a:t>- reflects various differences among and within countries</a:t>
            </a:r>
            <a:endParaRPr sz="2400"/>
          </a:p>
          <a:p>
            <a:pPr algn="just">
              <a:lnSpc>
                <a:spcPct val="100000"/>
              </a:lnSpc>
            </a:pPr>
            <a:endParaRPr/>
          </a:p>
          <a:p>
            <a:pPr algn="just">
              <a:lnSpc>
                <a:spcPct val="100000"/>
              </a:lnSpc>
            </a:pPr>
            <a:endParaRPr/>
          </a:p>
          <a:p>
            <a:pPr>
              <a:lnSpc>
                <a:spcPct val="100000"/>
              </a:lnSpc>
            </a:pP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Picture 198"/>
          <p:cNvPicPr/>
          <p:nvPr/>
        </p:nvPicPr>
        <p:blipFill>
          <a:blip r:embed="rId2"/>
          <a:srcRect l="-638852" t="2511413" r="367568" b="275520"/>
          <a:stretch/>
        </p:blipFill>
        <p:spPr>
          <a:xfrm>
            <a:off x="822960" y="365760"/>
            <a:ext cx="7223400" cy="6126120"/>
          </a:xfrm>
          <a:prstGeom prst="rect">
            <a:avLst/>
          </a:prstGeom>
          <a:ln>
            <a:noFill/>
          </a:ln>
        </p:spPr>
      </p:pic>
      <p:pic>
        <p:nvPicPr>
          <p:cNvPr id="1026" name="Picture 2"/>
          <p:cNvPicPr>
            <a:picLocks noChangeAspect="1" noChangeArrowheads="1"/>
          </p:cNvPicPr>
          <p:nvPr/>
        </p:nvPicPr>
        <p:blipFill>
          <a:blip r:embed="rId3"/>
          <a:srcRect/>
          <a:stretch>
            <a:fillRect/>
          </a:stretch>
        </p:blipFill>
        <p:spPr bwMode="auto">
          <a:xfrm>
            <a:off x="1447800" y="228600"/>
            <a:ext cx="6324600" cy="6400799"/>
          </a:xfrm>
          <a:prstGeom prst="rect">
            <a:avLst/>
          </a:prstGeom>
          <a:noFill/>
          <a:ln w="9525">
            <a:noFill/>
            <a:miter lim="800000"/>
            <a:headEnd/>
            <a:tailEnd/>
          </a:ln>
          <a:effectLst/>
        </p:spPr>
      </p:pic>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Governance of Internet</a:t>
            </a:r>
            <a:endParaRPr/>
          </a:p>
        </p:txBody>
      </p:sp>
      <p:sp>
        <p:nvSpPr>
          <p:cNvPr id="202"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t>
            </a:r>
            <a:r>
              <a:rPr lang="en-US" sz="2800" strike="noStrike">
                <a:solidFill>
                  <a:srgbClr val="000000"/>
                </a:solidFill>
                <a:latin typeface="Calibri"/>
                <a:ea typeface="DejaVu Sans"/>
              </a:rPr>
              <a:t> Internet governance is the development and application of shared principles, norms, rules, decision-making procedures, and programs that shape the evolution and use of the Internet</a:t>
            </a:r>
            <a:endParaRPr/>
          </a:p>
          <a:p>
            <a:pPr>
              <a:lnSpc>
                <a:spcPct val="100000"/>
              </a:lnSpc>
            </a:pPr>
            <a:r>
              <a:rPr lang="en-US" sz="2800" strike="noStrike">
                <a:solidFill>
                  <a:srgbClr val="000000"/>
                </a:solidFill>
                <a:latin typeface="Calibri"/>
                <a:ea typeface="DejaVu Sans"/>
              </a:rPr>
              <a:t>- Internet governance refers to the processes that impact how the Internet is managed</a:t>
            </a:r>
            <a:endParaRPr/>
          </a:p>
          <a:p>
            <a:pPr>
              <a:lnSpc>
                <a:spcPct val="100000"/>
              </a:lnSpc>
            </a:pPr>
            <a:r>
              <a:rPr lang="en-US" sz="2800" strike="noStrike">
                <a:solidFill>
                  <a:srgbClr val="000000"/>
                </a:solidFill>
                <a:latin typeface="Calibri"/>
                <a:ea typeface="DejaVu Sans"/>
              </a:rPr>
              <a:t>- Governance mechanism relies on users, business and governments</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457200" y="274680"/>
            <a:ext cx="8227800" cy="54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E-governance and E-Government Systems</a:t>
            </a:r>
            <a:endParaRPr/>
          </a:p>
        </p:txBody>
      </p:sp>
      <p:sp>
        <p:nvSpPr>
          <p:cNvPr id="204" name="CustomShape 2"/>
          <p:cNvSpPr/>
          <p:nvPr/>
        </p:nvSpPr>
        <p:spPr>
          <a:xfrm>
            <a:off x="457200" y="5867280"/>
            <a:ext cx="8227800" cy="257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e-Government</a:t>
            </a:r>
            <a:r>
              <a:rPr lang="en-US" dirty="0" smtClean="0"/>
              <a:t/>
            </a:r>
            <a:br>
              <a:rPr lang="en-US" dirty="0" smtClean="0"/>
            </a:br>
            <a:endParaRPr lang="en-US" dirty="0"/>
          </a:p>
        </p:txBody>
      </p:sp>
      <p:sp>
        <p:nvSpPr>
          <p:cNvPr id="3" name="Subtitle 2"/>
          <p:cNvSpPr>
            <a:spLocks noGrp="1"/>
          </p:cNvSpPr>
          <p:nvPr>
            <p:ph type="subTitle"/>
          </p:nvPr>
        </p:nvSpPr>
        <p:spPr>
          <a:xfrm>
            <a:off x="457200" y="1604520"/>
            <a:ext cx="8229240" cy="4339080"/>
          </a:xfrm>
        </p:spPr>
        <p:txBody>
          <a:bodyPr/>
          <a:lstStyle/>
          <a:p>
            <a:r>
              <a:rPr lang="en-US" dirty="0" smtClean="0"/>
              <a:t> </a:t>
            </a:r>
            <a:r>
              <a:rPr lang="en-US" sz="2300" dirty="0"/>
              <a:t>“e-Government” refers to the use by government agencies of </a:t>
            </a:r>
            <a:r>
              <a:rPr lang="en-US" sz="2300" dirty="0" smtClean="0"/>
              <a:t>Information and </a:t>
            </a:r>
            <a:r>
              <a:rPr lang="en-US" sz="2300" dirty="0"/>
              <a:t>Communication technologies that have the ability to transform </a:t>
            </a:r>
            <a:r>
              <a:rPr lang="en-US" sz="2300" dirty="0" smtClean="0"/>
              <a:t>relations with </a:t>
            </a:r>
            <a:r>
              <a:rPr lang="en-US" sz="2300" dirty="0"/>
              <a:t>citizens, businesses, and other arms of government.</a:t>
            </a:r>
          </a:p>
          <a:p>
            <a:r>
              <a:rPr lang="en-US" sz="2300" dirty="0"/>
              <a:t> </a:t>
            </a:r>
            <a:r>
              <a:rPr lang="en-US" sz="2300" dirty="0" smtClean="0"/>
              <a:t>- These </a:t>
            </a:r>
            <a:r>
              <a:rPr lang="en-US" sz="2300" dirty="0"/>
              <a:t>technologies can serve a variety of different ends: better delivery </a:t>
            </a:r>
            <a:r>
              <a:rPr lang="en-US" sz="2300" dirty="0" smtClean="0"/>
              <a:t>of government </a:t>
            </a:r>
            <a:r>
              <a:rPr lang="en-US" sz="2300" dirty="0"/>
              <a:t>services to citizens, improved interactions with business </a:t>
            </a:r>
            <a:r>
              <a:rPr lang="en-US" sz="2300" dirty="0" smtClean="0"/>
              <a:t>and industry</a:t>
            </a:r>
            <a:r>
              <a:rPr lang="en-US" sz="2300" dirty="0"/>
              <a:t>, citizen empowerment through access to information, or </a:t>
            </a:r>
            <a:r>
              <a:rPr lang="en-US" sz="2300" dirty="0" smtClean="0"/>
              <a:t>more efficient </a:t>
            </a:r>
            <a:r>
              <a:rPr lang="en-US" sz="2300" dirty="0"/>
              <a:t>government management.</a:t>
            </a:r>
          </a:p>
          <a:p>
            <a:r>
              <a:rPr lang="en-US" sz="2300" dirty="0"/>
              <a:t> </a:t>
            </a:r>
            <a:r>
              <a:rPr lang="en-US" sz="2300" dirty="0" smtClean="0"/>
              <a:t>-The </a:t>
            </a:r>
            <a:r>
              <a:rPr lang="en-US" sz="2300" dirty="0"/>
              <a:t>resulting benefits can be less corruption, increased transparency, </a:t>
            </a:r>
            <a:r>
              <a:rPr lang="en-US" sz="2300" dirty="0" smtClean="0"/>
              <a:t>greater convenience</a:t>
            </a:r>
            <a:r>
              <a:rPr lang="en-US" sz="2300" dirty="0"/>
              <a:t>, revenue growth, and/or cost reductions.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274680"/>
            <a:ext cx="8227800" cy="54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Society and Technology</a:t>
            </a:r>
            <a:endParaRPr/>
          </a:p>
        </p:txBody>
      </p:sp>
      <p:sp>
        <p:nvSpPr>
          <p:cNvPr id="150" name="CustomShape 2"/>
          <p:cNvSpPr/>
          <p:nvPr/>
        </p:nvSpPr>
        <p:spPr>
          <a:xfrm>
            <a:off x="457200" y="5943600"/>
            <a:ext cx="8227800" cy="180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Characteristics of e-government</a:t>
            </a:r>
            <a:endParaRPr lang="en-US" sz="3600" dirty="0"/>
          </a:p>
        </p:txBody>
      </p:sp>
      <p:sp>
        <p:nvSpPr>
          <p:cNvPr id="3" name="Subtitle 2"/>
          <p:cNvSpPr>
            <a:spLocks noGrp="1"/>
          </p:cNvSpPr>
          <p:nvPr>
            <p:ph type="subTitle"/>
          </p:nvPr>
        </p:nvSpPr>
        <p:spPr>
          <a:xfrm>
            <a:off x="381000" y="1371600"/>
            <a:ext cx="8229240" cy="5105400"/>
          </a:xfrm>
        </p:spPr>
        <p:txBody>
          <a:bodyPr/>
          <a:lstStyle/>
          <a:p>
            <a:pPr>
              <a:buFont typeface="Arial" pitchFamily="34" charset="0"/>
              <a:buChar char="•"/>
            </a:pPr>
            <a:r>
              <a:rPr lang="en-US" sz="2800" dirty="0"/>
              <a:t> Electronic service delivery</a:t>
            </a:r>
          </a:p>
          <a:p>
            <a:pPr>
              <a:buFont typeface="Arial" pitchFamily="34" charset="0"/>
              <a:buChar char="•"/>
            </a:pPr>
            <a:r>
              <a:rPr lang="en-US" sz="2800" dirty="0"/>
              <a:t> Electronic Work flow</a:t>
            </a:r>
          </a:p>
          <a:p>
            <a:pPr>
              <a:buFont typeface="Arial" pitchFamily="34" charset="0"/>
              <a:buChar char="•"/>
            </a:pPr>
            <a:r>
              <a:rPr lang="en-US" sz="2800" dirty="0"/>
              <a:t> Electronic Voting</a:t>
            </a:r>
          </a:p>
          <a:p>
            <a:pPr>
              <a:buFont typeface="Arial" pitchFamily="34" charset="0"/>
              <a:buChar char="•"/>
            </a:pPr>
            <a:r>
              <a:rPr lang="en-US" sz="2800" dirty="0"/>
              <a:t> Electronic </a:t>
            </a:r>
            <a:r>
              <a:rPr lang="en-US" sz="2800" dirty="0" smtClean="0"/>
              <a:t>Productivity</a:t>
            </a:r>
          </a:p>
          <a:p>
            <a:endParaRPr lang="en-US" sz="2800" dirty="0"/>
          </a:p>
          <a:p>
            <a:r>
              <a:rPr lang="en-US" sz="2800" dirty="0" smtClean="0"/>
              <a:t>Types of e-government</a:t>
            </a:r>
          </a:p>
          <a:p>
            <a:pPr>
              <a:buFont typeface="Arial" pitchFamily="34" charset="0"/>
              <a:buChar char="•"/>
            </a:pPr>
            <a:r>
              <a:rPr lang="en-US" sz="2800" dirty="0" smtClean="0"/>
              <a:t>G2G</a:t>
            </a:r>
          </a:p>
          <a:p>
            <a:pPr>
              <a:buFont typeface="Arial" pitchFamily="34" charset="0"/>
              <a:buChar char="•"/>
            </a:pPr>
            <a:r>
              <a:rPr lang="en-US" sz="2800" dirty="0" smtClean="0"/>
              <a:t>G2C</a:t>
            </a:r>
          </a:p>
          <a:p>
            <a:pPr>
              <a:buFont typeface="Arial" pitchFamily="34" charset="0"/>
              <a:buChar char="•"/>
            </a:pPr>
            <a:r>
              <a:rPr lang="en-US" sz="2800" dirty="0" smtClean="0"/>
              <a:t>G2B</a:t>
            </a:r>
          </a:p>
          <a:p>
            <a:pPr>
              <a:buFont typeface="Arial" pitchFamily="34" charset="0"/>
              <a:buChar char="•"/>
            </a:pPr>
            <a:r>
              <a:rPr lang="en-US" sz="2800" dirty="0" smtClean="0"/>
              <a:t>G2E</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e-Governance</a:t>
            </a:r>
            <a:r>
              <a:rPr lang="en-US" dirty="0" smtClean="0"/>
              <a:t/>
            </a:r>
            <a:br>
              <a:rPr lang="en-US" dirty="0" smtClean="0"/>
            </a:br>
            <a:endParaRPr lang="en-US" dirty="0"/>
          </a:p>
        </p:txBody>
      </p:sp>
      <p:sp>
        <p:nvSpPr>
          <p:cNvPr id="3" name="Subtitle 2"/>
          <p:cNvSpPr>
            <a:spLocks noGrp="1"/>
          </p:cNvSpPr>
          <p:nvPr>
            <p:ph type="subTitle"/>
          </p:nvPr>
        </p:nvSpPr>
        <p:spPr/>
        <p:txBody>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smtClean="0"/>
          </a:p>
          <a:p>
            <a:r>
              <a:rPr lang="en-US" sz="2400" smtClean="0"/>
              <a:t>“</a:t>
            </a:r>
            <a:r>
              <a:rPr lang="en-US" sz="2400" dirty="0" smtClean="0"/>
              <a:t>e-Governance/digital </a:t>
            </a:r>
            <a:r>
              <a:rPr lang="en-US" sz="2400" dirty="0"/>
              <a:t>Governance refers to</a:t>
            </a:r>
          </a:p>
          <a:p>
            <a:r>
              <a:rPr lang="en-US" sz="2400" dirty="0"/>
              <a:t>governance processes in which Information and</a:t>
            </a:r>
          </a:p>
          <a:p>
            <a:r>
              <a:rPr lang="en-US" sz="2400" dirty="0"/>
              <a:t>Communications Technology (ICT) play an active</a:t>
            </a:r>
          </a:p>
          <a:p>
            <a:r>
              <a:rPr lang="en-US" sz="2400" dirty="0"/>
              <a:t>and significant </a:t>
            </a:r>
            <a:r>
              <a:rPr lang="en-US" sz="2400" dirty="0" smtClean="0"/>
              <a:t>role”</a:t>
            </a:r>
            <a:endParaRPr lang="en-US" sz="2400" dirty="0"/>
          </a:p>
          <a:p>
            <a:r>
              <a:rPr lang="en-US" sz="2400" dirty="0"/>
              <a:t> </a:t>
            </a:r>
            <a:r>
              <a:rPr lang="en-US" sz="2400" dirty="0" smtClean="0"/>
              <a:t>- e-governance </a:t>
            </a:r>
            <a:r>
              <a:rPr lang="en-US" sz="2400" dirty="0"/>
              <a:t>deliver SMART governance</a:t>
            </a:r>
          </a:p>
          <a:p>
            <a:r>
              <a:rPr lang="en-US" sz="2400" dirty="0" smtClean="0"/>
              <a:t>	S- </a:t>
            </a:r>
            <a:r>
              <a:rPr lang="en-US" sz="2400" dirty="0"/>
              <a:t>Simple</a:t>
            </a:r>
          </a:p>
          <a:p>
            <a:r>
              <a:rPr lang="en-US" sz="2400" dirty="0" smtClean="0"/>
              <a:t>	M- </a:t>
            </a:r>
            <a:r>
              <a:rPr lang="en-US" sz="2400" dirty="0"/>
              <a:t>Moral</a:t>
            </a:r>
          </a:p>
          <a:p>
            <a:r>
              <a:rPr lang="en-US" sz="2400" dirty="0" smtClean="0"/>
              <a:t>	A-Accountable</a:t>
            </a:r>
            <a:endParaRPr lang="en-US" sz="2400" dirty="0"/>
          </a:p>
          <a:p>
            <a:r>
              <a:rPr lang="en-US" sz="2400" dirty="0" smtClean="0"/>
              <a:t>	R- </a:t>
            </a:r>
            <a:r>
              <a:rPr lang="en-US" sz="2400" dirty="0"/>
              <a:t>Responsive</a:t>
            </a:r>
          </a:p>
          <a:p>
            <a:r>
              <a:rPr lang="en-US" sz="2400" dirty="0" smtClean="0"/>
              <a:t>	T </a:t>
            </a:r>
            <a:r>
              <a:rPr lang="en-US" sz="2400" dirty="0"/>
              <a:t>-Transparent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Characteristics of e-governance</a:t>
            </a:r>
            <a:endParaRPr lang="en-US" sz="3600" dirty="0"/>
          </a:p>
        </p:txBody>
      </p:sp>
      <p:sp>
        <p:nvSpPr>
          <p:cNvPr id="3" name="Subtitle 2"/>
          <p:cNvSpPr>
            <a:spLocks noGrp="1"/>
          </p:cNvSpPr>
          <p:nvPr>
            <p:ph type="subTitle"/>
          </p:nvPr>
        </p:nvSpPr>
        <p:spPr>
          <a:xfrm>
            <a:off x="457200" y="1295400"/>
            <a:ext cx="8229240" cy="1752600"/>
          </a:xfrm>
        </p:spPr>
        <p:txBody>
          <a:bodyPr/>
          <a:lstStyle/>
          <a:p>
            <a:pPr>
              <a:buFont typeface="Arial" pitchFamily="34" charset="0"/>
              <a:buChar char="•"/>
            </a:pPr>
            <a:r>
              <a:rPr lang="en-US" dirty="0"/>
              <a:t> </a:t>
            </a:r>
            <a:r>
              <a:rPr lang="en-US" sz="2400" dirty="0"/>
              <a:t>Electronic Engagement</a:t>
            </a:r>
          </a:p>
          <a:p>
            <a:pPr>
              <a:buFont typeface="Arial" pitchFamily="34" charset="0"/>
              <a:buChar char="•"/>
            </a:pPr>
            <a:r>
              <a:rPr lang="en-US" sz="2400" dirty="0"/>
              <a:t> Electronic Consultation</a:t>
            </a:r>
          </a:p>
          <a:p>
            <a:pPr>
              <a:buFont typeface="Arial" pitchFamily="34" charset="0"/>
              <a:buChar char="•"/>
            </a:pPr>
            <a:r>
              <a:rPr lang="en-US" sz="2400" dirty="0"/>
              <a:t> Electronic Controllership</a:t>
            </a:r>
          </a:p>
          <a:p>
            <a:pPr>
              <a:buFont typeface="Arial" pitchFamily="34" charset="0"/>
              <a:buChar char="•"/>
            </a:pPr>
            <a:r>
              <a:rPr lang="en-US" sz="2400" dirty="0"/>
              <a:t> Networked Societal Guidance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600" dirty="0"/>
          </a:p>
        </p:txBody>
      </p:sp>
      <p:sp>
        <p:nvSpPr>
          <p:cNvPr id="3" name="Subtitle 2"/>
          <p:cNvSpPr>
            <a:spLocks noGrp="1"/>
          </p:cNvSpPr>
          <p:nvPr>
            <p:ph type="subTitle"/>
          </p:nvPr>
        </p:nvSpPr>
        <p:spPr>
          <a:xfrm>
            <a:off x="381000" y="1371600"/>
            <a:ext cx="8229240" cy="1828800"/>
          </a:xfrm>
        </p:spPr>
        <p:txBody>
          <a:bodyPr/>
          <a:lstStyle/>
          <a:p>
            <a:pPr>
              <a:buFont typeface="Arial" pitchFamily="34" charset="0"/>
              <a:buChar char="•"/>
            </a:pPr>
            <a:endParaRPr lang="en-US" sz="2400" dirty="0"/>
          </a:p>
        </p:txBody>
      </p:sp>
      <p:pic>
        <p:nvPicPr>
          <p:cNvPr id="2050" name="Picture 2"/>
          <p:cNvPicPr>
            <a:picLocks noChangeAspect="1" noChangeArrowheads="1"/>
          </p:cNvPicPr>
          <p:nvPr/>
        </p:nvPicPr>
        <p:blipFill>
          <a:blip r:embed="rId2"/>
          <a:srcRect/>
          <a:stretch>
            <a:fillRect/>
          </a:stretch>
        </p:blipFill>
        <p:spPr bwMode="auto">
          <a:xfrm>
            <a:off x="300008" y="609600"/>
            <a:ext cx="8543983"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55957" y="762000"/>
            <a:ext cx="8261572"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300" strike="noStrike">
                <a:solidFill>
                  <a:srgbClr val="000000"/>
                </a:solidFill>
                <a:latin typeface="Calibri"/>
                <a:ea typeface="DejaVu Sans"/>
              </a:rPr>
              <a:t>Impact of Technology on society and vice versa</a:t>
            </a:r>
            <a:endParaRPr/>
          </a:p>
        </p:txBody>
      </p:sp>
      <p:sp>
        <p:nvSpPr>
          <p:cNvPr id="152"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2800" strike="noStrike">
                <a:solidFill>
                  <a:srgbClr val="000000"/>
                </a:solidFill>
                <a:latin typeface="Calibri"/>
                <a:ea typeface="DejaVu Sans"/>
              </a:rPr>
              <a:t>Innovation and change in all spheres of life and makes life convenient, economical and easier</a:t>
            </a:r>
            <a:endParaRPr/>
          </a:p>
          <a:p>
            <a:pPr>
              <a:lnSpc>
                <a:spcPct val="100000"/>
              </a:lnSpc>
              <a:buSzPct val="45000"/>
              <a:buFont typeface="StarSymbol"/>
              <a:buChar char="l"/>
            </a:pPr>
            <a:r>
              <a:rPr lang="en-US" sz="2800" strike="noStrike">
                <a:solidFill>
                  <a:srgbClr val="000000"/>
                </a:solidFill>
                <a:latin typeface="Calibri"/>
                <a:ea typeface="DejaVu Sans"/>
              </a:rPr>
              <a:t>Technology and development go hand on hand</a:t>
            </a:r>
            <a:endParaRPr/>
          </a:p>
          <a:p>
            <a:pPr>
              <a:lnSpc>
                <a:spcPct val="100000"/>
              </a:lnSpc>
              <a:buSzPct val="45000"/>
              <a:buFont typeface="StarSymbol"/>
              <a:buChar char="l"/>
            </a:pPr>
            <a:r>
              <a:rPr lang="en-US" sz="2800" strike="noStrike">
                <a:solidFill>
                  <a:srgbClr val="000000"/>
                </a:solidFill>
                <a:latin typeface="Calibri"/>
                <a:ea typeface="DejaVu Sans"/>
              </a:rPr>
              <a:t>Technology and stress are partners</a:t>
            </a:r>
            <a:endParaRPr/>
          </a:p>
          <a:p>
            <a:pPr>
              <a:lnSpc>
                <a:spcPct val="100000"/>
              </a:lnSpc>
              <a:buSzPct val="45000"/>
              <a:buFont typeface="StarSymbol"/>
              <a:buChar char="l"/>
            </a:pPr>
            <a:r>
              <a:rPr lang="en-US" sz="2800" strike="noStrike">
                <a:solidFill>
                  <a:srgbClr val="000000"/>
                </a:solidFill>
                <a:latin typeface="Calibri"/>
                <a:ea typeface="DejaVu Sans"/>
              </a:rPr>
              <a:t>Technology made mass communication possible but made people isolated from the society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sp>
      <p:pic>
        <p:nvPicPr>
          <p:cNvPr id="154" name="Picture 153"/>
          <p:cNvPicPr/>
          <p:nvPr/>
        </p:nvPicPr>
        <p:blipFill>
          <a:blip r:embed="rId2"/>
          <a:stretch/>
        </p:blipFill>
        <p:spPr>
          <a:xfrm>
            <a:off x="23040" y="864360"/>
            <a:ext cx="9142200" cy="514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sp>
      <p:pic>
        <p:nvPicPr>
          <p:cNvPr id="156" name="Picture 155"/>
          <p:cNvPicPr/>
          <p:nvPr/>
        </p:nvPicPr>
        <p:blipFill>
          <a:blip r:embed="rId2"/>
          <a:stretch/>
        </p:blipFill>
        <p:spPr>
          <a:xfrm>
            <a:off x="23040" y="397440"/>
            <a:ext cx="9142200" cy="6076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sp>
      <p:pic>
        <p:nvPicPr>
          <p:cNvPr id="158" name="Picture 157"/>
          <p:cNvPicPr/>
          <p:nvPr/>
        </p:nvPicPr>
        <p:blipFill>
          <a:blip r:embed="rId2"/>
          <a:stretch/>
        </p:blipFill>
        <p:spPr>
          <a:xfrm>
            <a:off x="2194560" y="2103120"/>
            <a:ext cx="4113360" cy="2833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strike="noStrike">
                <a:solidFill>
                  <a:srgbClr val="000000"/>
                </a:solidFill>
                <a:latin typeface="Calibri"/>
                <a:ea typeface="DejaVu Sans"/>
              </a:rPr>
              <a:t>Using Technology for poverty alleviation</a:t>
            </a:r>
            <a:endParaRPr/>
          </a:p>
        </p:txBody>
      </p:sp>
      <p:sp>
        <p:nvSpPr>
          <p:cNvPr id="160"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SzPct val="45000"/>
              <a:buFont typeface="StarSymbol"/>
              <a:buChar char="l"/>
            </a:pPr>
            <a:r>
              <a:rPr lang="en-US" sz="2400" strike="noStrike">
                <a:solidFill>
                  <a:srgbClr val="000000"/>
                </a:solidFill>
                <a:latin typeface="Calibri"/>
                <a:ea typeface="DejaVu Sans"/>
              </a:rPr>
              <a:t>Definition by UN: “poverty is the inability of having choices and opportunities, a violation of human dignity. It means lack of basic capacity to participate effectively in society”</a:t>
            </a:r>
            <a:endParaRPr/>
          </a:p>
          <a:p>
            <a:pPr>
              <a:lnSpc>
                <a:spcPct val="100000"/>
              </a:lnSpc>
              <a:buSzPct val="45000"/>
              <a:buFont typeface="StarSymbol"/>
              <a:buChar char="l"/>
            </a:pPr>
            <a:r>
              <a:rPr lang="en-US" sz="2400" strike="noStrike">
                <a:solidFill>
                  <a:srgbClr val="000000"/>
                </a:solidFill>
                <a:latin typeface="Calibri"/>
                <a:ea typeface="DejaVu Sans"/>
              </a:rPr>
              <a:t>GDP per capita of Nepal last recorded as 689.81 $ in 2015 </a:t>
            </a:r>
            <a:endParaRPr/>
          </a:p>
          <a:p>
            <a:pPr>
              <a:lnSpc>
                <a:spcPct val="100000"/>
              </a:lnSpc>
              <a:buSzPct val="45000"/>
              <a:buFont typeface="StarSymbol"/>
              <a:buChar char="l"/>
            </a:pPr>
            <a:r>
              <a:rPr lang="en-US" sz="2400" strike="noStrike">
                <a:solidFill>
                  <a:srgbClr val="000000"/>
                </a:solidFill>
                <a:latin typeface="Calibri"/>
                <a:ea typeface="DejaVu Sans"/>
              </a:rPr>
              <a:t>25% of Nepal population fall under poverty almost 50% of which in Far-western and mid-western regions</a:t>
            </a:r>
            <a:endParaRPr/>
          </a:p>
          <a:p>
            <a:pPr>
              <a:lnSpc>
                <a:spcPct val="100000"/>
              </a:lnSpc>
              <a:buSzPct val="45000"/>
              <a:buFont typeface="StarSymbol"/>
              <a:buChar char="l"/>
            </a:pPr>
            <a:r>
              <a:rPr lang="en-US" sz="2400" strike="noStrike">
                <a:solidFill>
                  <a:srgbClr val="000000"/>
                </a:solidFill>
                <a:latin typeface="Calibri"/>
                <a:ea typeface="DejaVu Sans"/>
              </a:rPr>
              <a:t>Extreme poverty: those living on less than 1$ per day</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Calibri"/>
                <a:ea typeface="DejaVu Sans"/>
              </a:rPr>
              <a:t>Technologies capable to alleviate poverty</a:t>
            </a:r>
            <a:endParaRPr/>
          </a:p>
        </p:txBody>
      </p:sp>
      <p:sp>
        <p:nvSpPr>
          <p:cNvPr id="162"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800" strike="noStrike">
                <a:solidFill>
                  <a:srgbClr val="000000"/>
                </a:solidFill>
                <a:latin typeface="Calibri"/>
                <a:ea typeface="DejaVu Sans"/>
              </a:rPr>
              <a:t>Radio</a:t>
            </a:r>
            <a:endParaRPr/>
          </a:p>
          <a:p>
            <a:pPr>
              <a:lnSpc>
                <a:spcPct val="100000"/>
              </a:lnSpc>
              <a:buFont typeface="Arial"/>
              <a:buChar char="•"/>
            </a:pPr>
            <a:r>
              <a:rPr lang="en-US" sz="2800" strike="noStrike">
                <a:solidFill>
                  <a:srgbClr val="000000"/>
                </a:solidFill>
                <a:latin typeface="Calibri"/>
                <a:ea typeface="DejaVu Sans"/>
              </a:rPr>
              <a:t>Television</a:t>
            </a:r>
            <a:endParaRPr/>
          </a:p>
          <a:p>
            <a:pPr>
              <a:lnSpc>
                <a:spcPct val="100000"/>
              </a:lnSpc>
              <a:buFont typeface="Arial"/>
              <a:buChar char="•"/>
            </a:pPr>
            <a:r>
              <a:rPr lang="en-US" sz="2800" strike="noStrike">
                <a:solidFill>
                  <a:srgbClr val="000000"/>
                </a:solidFill>
                <a:latin typeface="Calibri"/>
                <a:ea typeface="DejaVu Sans"/>
              </a:rPr>
              <a:t>Telephone</a:t>
            </a:r>
            <a:endParaRPr/>
          </a:p>
          <a:p>
            <a:pPr>
              <a:lnSpc>
                <a:spcPct val="100000"/>
              </a:lnSpc>
              <a:buFont typeface="Arial"/>
              <a:buChar char="•"/>
            </a:pPr>
            <a:r>
              <a:rPr lang="en-US" sz="2800" strike="noStrike">
                <a:solidFill>
                  <a:srgbClr val="000000"/>
                </a:solidFill>
                <a:latin typeface="Calibri"/>
                <a:ea typeface="DejaVu Sans"/>
              </a:rPr>
              <a:t>Computers and the Internet </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strike="noStrike">
                <a:solidFill>
                  <a:srgbClr val="000000"/>
                </a:solidFill>
                <a:latin typeface="Calibri"/>
                <a:ea typeface="DejaVu Sans"/>
              </a:rPr>
              <a:t>Strategies for poverty alleviation</a:t>
            </a:r>
            <a:endParaRPr/>
          </a:p>
        </p:txBody>
      </p:sp>
      <p:sp>
        <p:nvSpPr>
          <p:cNvPr id="164"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000" strike="noStrike">
                <a:solidFill>
                  <a:srgbClr val="000000"/>
                </a:solidFill>
                <a:latin typeface="Calibri"/>
                <a:ea typeface="DejaVu Sans"/>
              </a:rPr>
              <a:t>Distribution of locally relevant information</a:t>
            </a:r>
            <a:endParaRPr/>
          </a:p>
          <a:p>
            <a:pPr>
              <a:lnSpc>
                <a:spcPct val="100000"/>
              </a:lnSpc>
              <a:buFont typeface="Arial"/>
              <a:buChar char="•"/>
            </a:pPr>
            <a:r>
              <a:rPr lang="en-US" sz="2000" strike="noStrike">
                <a:solidFill>
                  <a:srgbClr val="000000"/>
                </a:solidFill>
                <a:latin typeface="Calibri"/>
                <a:ea typeface="DejaVu Sans"/>
              </a:rPr>
              <a:t>Targeting disadvantaged and marginalized groups</a:t>
            </a:r>
            <a:endParaRPr/>
          </a:p>
          <a:p>
            <a:pPr>
              <a:lnSpc>
                <a:spcPct val="100000"/>
              </a:lnSpc>
              <a:buFont typeface="Arial"/>
              <a:buChar char="•"/>
            </a:pPr>
            <a:r>
              <a:rPr lang="en-US" sz="2000" strike="noStrike">
                <a:solidFill>
                  <a:srgbClr val="000000"/>
                </a:solidFill>
                <a:latin typeface="Calibri"/>
                <a:ea typeface="DejaVu Sans"/>
              </a:rPr>
              <a:t>Promoting local entrepreneurship</a:t>
            </a:r>
            <a:endParaRPr/>
          </a:p>
          <a:p>
            <a:pPr>
              <a:lnSpc>
                <a:spcPct val="100000"/>
              </a:lnSpc>
              <a:buFont typeface="Arial"/>
              <a:buChar char="•"/>
            </a:pPr>
            <a:r>
              <a:rPr lang="en-US" sz="2000" strike="noStrike">
                <a:solidFill>
                  <a:srgbClr val="000000"/>
                </a:solidFill>
                <a:latin typeface="Calibri"/>
                <a:ea typeface="DejaVu Sans"/>
              </a:rPr>
              <a:t>Improving poor people's health</a:t>
            </a:r>
            <a:endParaRPr/>
          </a:p>
          <a:p>
            <a:pPr>
              <a:lnSpc>
                <a:spcPct val="100000"/>
              </a:lnSpc>
              <a:buFont typeface="Arial"/>
              <a:buChar char="•"/>
            </a:pPr>
            <a:r>
              <a:rPr lang="en-US" sz="2000" strike="noStrike">
                <a:solidFill>
                  <a:srgbClr val="000000"/>
                </a:solidFill>
                <a:latin typeface="Calibri"/>
                <a:ea typeface="DejaVu Sans"/>
              </a:rPr>
              <a:t>Strengthening education</a:t>
            </a:r>
            <a:endParaRPr/>
          </a:p>
          <a:p>
            <a:pPr>
              <a:lnSpc>
                <a:spcPct val="100000"/>
              </a:lnSpc>
              <a:buFont typeface="Arial"/>
              <a:buChar char="•"/>
            </a:pPr>
            <a:r>
              <a:rPr lang="en-US" sz="2000" strike="noStrike">
                <a:solidFill>
                  <a:srgbClr val="000000"/>
                </a:solidFill>
                <a:latin typeface="Calibri"/>
                <a:ea typeface="DejaVu Sans"/>
              </a:rPr>
              <a:t>Promoting trade and e-commerce</a:t>
            </a:r>
            <a:endParaRPr/>
          </a:p>
          <a:p>
            <a:pPr>
              <a:lnSpc>
                <a:spcPct val="100000"/>
              </a:lnSpc>
              <a:buFont typeface="Arial"/>
              <a:buChar char="•"/>
            </a:pPr>
            <a:r>
              <a:rPr lang="en-US" sz="2000" strike="noStrike">
                <a:solidFill>
                  <a:srgbClr val="000000"/>
                </a:solidFill>
                <a:latin typeface="Calibri"/>
                <a:ea typeface="DejaVu Sans"/>
              </a:rPr>
              <a:t>Supporting good governance</a:t>
            </a:r>
            <a:endParaRPr/>
          </a:p>
          <a:p>
            <a:pPr>
              <a:lnSpc>
                <a:spcPct val="100000"/>
              </a:lnSpc>
              <a:buFont typeface="Arial"/>
              <a:buChar char="•"/>
            </a:pPr>
            <a:r>
              <a:rPr lang="en-US" sz="2000" strike="noStrike">
                <a:solidFill>
                  <a:srgbClr val="000000"/>
                </a:solidFill>
                <a:latin typeface="Calibri"/>
                <a:ea typeface="DejaVu Sans"/>
              </a:rPr>
              <a:t>Building capacity and capability</a:t>
            </a:r>
            <a:endParaRPr/>
          </a:p>
          <a:p>
            <a:pPr>
              <a:lnSpc>
                <a:spcPct val="100000"/>
              </a:lnSpc>
              <a:buFont typeface="Arial"/>
              <a:buChar char="•"/>
            </a:pPr>
            <a:r>
              <a:rPr lang="en-US" sz="2000" strike="noStrike">
                <a:solidFill>
                  <a:srgbClr val="000000"/>
                </a:solidFill>
                <a:latin typeface="Calibri"/>
                <a:ea typeface="DejaVu Sans"/>
              </a:rPr>
              <a:t>Enriching culture</a:t>
            </a:r>
            <a:endParaRPr/>
          </a:p>
          <a:p>
            <a:pPr>
              <a:lnSpc>
                <a:spcPct val="100000"/>
              </a:lnSpc>
              <a:buFont typeface="Arial"/>
              <a:buChar char="•"/>
            </a:pPr>
            <a:r>
              <a:rPr lang="en-US" sz="2000" strike="noStrike">
                <a:solidFill>
                  <a:srgbClr val="000000"/>
                </a:solidFill>
                <a:latin typeface="Calibri"/>
                <a:ea typeface="DejaVu Sans"/>
              </a:rPr>
              <a:t>Supporting agriculture</a:t>
            </a:r>
            <a:endParaRPr/>
          </a:p>
          <a:p>
            <a:pPr>
              <a:lnSpc>
                <a:spcPct val="100000"/>
              </a:lnSpc>
              <a:buFont typeface="Arial"/>
              <a:buChar char="•"/>
            </a:pPr>
            <a:r>
              <a:rPr lang="en-US" sz="2000" strike="noStrike">
                <a:solidFill>
                  <a:srgbClr val="000000"/>
                </a:solidFill>
                <a:latin typeface="Calibri"/>
                <a:ea typeface="DejaVu Sans"/>
              </a:rPr>
              <a:t>Creating employment opportunities</a:t>
            </a:r>
            <a:endParaRPr/>
          </a:p>
          <a:p>
            <a:pPr>
              <a:lnSpc>
                <a:spcPct val="100000"/>
              </a:lnSpc>
              <a:buFont typeface="Arial"/>
              <a:buChar char="•"/>
            </a:pPr>
            <a:r>
              <a:rPr lang="en-US" sz="2000" strike="noStrike">
                <a:solidFill>
                  <a:srgbClr val="000000"/>
                </a:solidFill>
                <a:latin typeface="Calibri"/>
                <a:ea typeface="DejaVu Sans"/>
              </a:rPr>
              <a:t>Reinforcing social mobilization</a:t>
            </a:r>
            <a:endParaRPr/>
          </a:p>
        </p:txBody>
      </p:sp>
    </p:spTree>
  </p:cSld>
  <p:clrMapOvr>
    <a:masterClrMapping/>
  </p:clrMapOvr>
  <p:transition>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782</Words>
  <PresentationFormat>On-screen Show (4:3)</PresentationFormat>
  <Paragraphs>110</Paragraphs>
  <Slides>24</Slides>
  <Notes>0</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e-Government </vt:lpstr>
      <vt:lpstr>Characteristics of e-government</vt:lpstr>
      <vt:lpstr>e-Governance </vt:lpstr>
      <vt:lpstr>Characteristics of e-governance</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virginmobile.com.np</cp:lastModifiedBy>
  <cp:revision>6</cp:revision>
  <dcterms:modified xsi:type="dcterms:W3CDTF">2016-08-23T03:00:49Z</dcterms:modified>
</cp:coreProperties>
</file>