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trike="noStrike">
                <a:latin typeface="Calibri"/>
              </a:rPr>
              <a:t>Chapter 3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200" strike="noStrike">
                <a:latin typeface="Arial"/>
              </a:rPr>
              <a:t>Computer Ethics and Ethical Theories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40440" y="36576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Calibri"/>
              </a:rPr>
              <a:t>Ethical relativism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48640" y="1645920"/>
            <a:ext cx="822888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 strike="noStrike">
                <a:latin typeface="Calibri"/>
              </a:rPr>
              <a:t>- </a:t>
            </a:r>
            <a:r>
              <a:rPr b="1" lang="en-US" sz="2600" strike="noStrike">
                <a:latin typeface="Calibri"/>
              </a:rPr>
              <a:t>Ethical Relativism is the belief that there are no universal standards for what is right and wrong</a:t>
            </a:r>
            <a:r>
              <a:rPr lang="en-US" sz="2600" strike="noStrike">
                <a:latin typeface="Calibri"/>
              </a:rPr>
              <a:t>; something that may be considered “right” in one society could be considered “wrong” in another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latin typeface="Calibri"/>
              </a:rPr>
              <a:t>- the belief that no values </a:t>
            </a:r>
            <a:r>
              <a:rPr i="1" lang="en-US" sz="2600" strike="noStrike">
                <a:latin typeface="Calibri"/>
              </a:rPr>
              <a:t>ought</a:t>
            </a:r>
            <a:r>
              <a:rPr lang="en-US" sz="2600" strike="noStrike">
                <a:latin typeface="Calibri"/>
              </a:rPr>
              <a:t> to be applied to all</a:t>
            </a:r>
            <a:endParaRPr/>
          </a:p>
          <a:p>
            <a:r>
              <a:rPr lang="en-US" sz="2600" strike="noStrike">
                <a:latin typeface="Calibri"/>
              </a:rPr>
              <a:t>- </a:t>
            </a:r>
            <a:r>
              <a:rPr lang="en-US" sz="2600">
                <a:latin typeface="Arial"/>
              </a:rPr>
              <a:t>The claim that there is no objective moral standard of right and wrong, and that moral values are relative to a person’s cultural or individual background, or to a certain situation.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40440" y="36576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800" strike="noStrike">
                <a:latin typeface="Calibri"/>
              </a:rPr>
              <a:t>Utilitarianism and De-ontological Theories 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48640" y="1645920"/>
            <a:ext cx="822888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800" strike="noStrike">
                <a:latin typeface="Calibri"/>
              </a:rPr>
              <a:t>Utilitarianism:- the good is the greatest amount of happiness for the greatest number</a:t>
            </a:r>
            <a:endParaRPr/>
          </a:p>
          <a:p>
            <a:r>
              <a:rPr lang="en-US" sz="2800" strike="noStrike">
                <a:latin typeface="Calibri"/>
              </a:rPr>
              <a:t>Types:</a:t>
            </a:r>
            <a:endParaRPr/>
          </a:p>
          <a:p>
            <a:r>
              <a:rPr i="1" lang="en-US" sz="2800" strike="noStrike">
                <a:latin typeface="Times New Roman"/>
              </a:rPr>
              <a:t>1) Act utilitarianism</a:t>
            </a:r>
            <a:r>
              <a:rPr lang="en-US" sz="2800" strike="noStrike">
                <a:latin typeface="Times New Roman"/>
              </a:rPr>
              <a:t>:- we are obligated to do the specific act that produces the greatest amount of happiness (regardless of rules or justice)</a:t>
            </a:r>
            <a:endParaRPr/>
          </a:p>
          <a:p>
            <a:r>
              <a:rPr lang="en-US" sz="2800" strike="noStrike">
                <a:latin typeface="Times New Roman"/>
              </a:rPr>
              <a:t>2) </a:t>
            </a:r>
            <a:r>
              <a:rPr i="1" lang="en-US" sz="2800" strike="noStrike">
                <a:latin typeface="Times New Roman"/>
              </a:rPr>
              <a:t>Rule utilitarianism</a:t>
            </a:r>
            <a:r>
              <a:rPr lang="en-US" sz="2800" strike="noStrike">
                <a:latin typeface="Times New Roman"/>
              </a:rPr>
              <a:t>:- we should follow moral rules that, when acted upon, </a:t>
            </a:r>
            <a:r>
              <a:rPr i="1" lang="en-US" sz="2800" strike="noStrike">
                <a:latin typeface="Times New Roman"/>
              </a:rPr>
              <a:t>generally</a:t>
            </a:r>
            <a:r>
              <a:rPr lang="en-US" sz="2800" strike="noStrike">
                <a:latin typeface="Times New Roman"/>
              </a:rPr>
              <a:t> produce the greatest amount of happiness</a:t>
            </a:r>
            <a:endParaRPr/>
          </a:p>
          <a:p>
            <a:r>
              <a:rPr lang="en-US" sz="2800" strike="noStrike"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Calibri"/>
              </a:rPr>
              <a:t>Deontological:- </a:t>
            </a:r>
            <a:endParaRPr/>
          </a:p>
          <a:p>
            <a:r>
              <a:rPr lang="en-US" sz="3200" strike="noStrike">
                <a:latin typeface="Calibri"/>
              </a:rPr>
              <a:t>- </a:t>
            </a:r>
            <a:r>
              <a:rPr lang="en-US" sz="2600" strike="noStrike">
                <a:latin typeface="Calibri"/>
              </a:rPr>
              <a:t>Deontological theories claim that the morality of an action depends on its intrinsic nature, on its motives, or on its being in accord with some rule or principle.</a:t>
            </a:r>
            <a:endParaRPr/>
          </a:p>
          <a:p>
            <a:r>
              <a:rPr lang="en-US" sz="2600" strike="noStrike">
                <a:latin typeface="Calibri"/>
              </a:rPr>
              <a:t>- Emphasizes duty and absolute rules.</a:t>
            </a:r>
            <a:endParaRPr/>
          </a:p>
          <a:p>
            <a:r>
              <a:rPr lang="en-US" sz="2600" strike="noStrike">
                <a:latin typeface="Calibri"/>
              </a:rPr>
              <a:t>- Rules should apply to everyone.</a:t>
            </a:r>
            <a:endParaRPr/>
          </a:p>
          <a:p>
            <a:r>
              <a:rPr lang="en-US" sz="2600" strike="noStrike">
                <a:latin typeface="Calibri"/>
              </a:rPr>
              <a:t>- Use logic or reason to determine what is good.</a:t>
            </a:r>
            <a:endParaRPr/>
          </a:p>
          <a:p>
            <a:r>
              <a:rPr lang="en-US" sz="2600" strike="noStrike">
                <a:latin typeface="Calibri"/>
              </a:rPr>
              <a:t>- Treat people as an ends (not a means)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0440" y="36576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Calibri"/>
              </a:rPr>
              <a:t>Rights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48640" y="1645920"/>
            <a:ext cx="822888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600" strike="noStrike">
                <a:latin typeface="Calibri"/>
              </a:rPr>
              <a:t>Natural Rights:- </a:t>
            </a:r>
            <a:endParaRPr/>
          </a:p>
          <a:p>
            <a:r>
              <a:rPr lang="en-US" sz="3200" strike="noStrike">
                <a:latin typeface="Calibri"/>
              </a:rPr>
              <a:t>- </a:t>
            </a:r>
            <a:r>
              <a:rPr lang="en-US" sz="2800" strike="noStrike">
                <a:latin typeface="Calibri"/>
              </a:rPr>
              <a:t>Derived from the nature of humanity</a:t>
            </a:r>
            <a:endParaRPr/>
          </a:p>
          <a:p>
            <a:r>
              <a:rPr lang="en-US" sz="2800" strike="noStrike">
                <a:latin typeface="Calibri"/>
              </a:rPr>
              <a:t>- Focus is on the </a:t>
            </a:r>
            <a:r>
              <a:rPr i="1" lang="en-US" sz="2800" strike="noStrike">
                <a:latin typeface="Calibri"/>
              </a:rPr>
              <a:t>process</a:t>
            </a:r>
            <a:r>
              <a:rPr lang="en-US" sz="2800" strike="noStrike">
                <a:latin typeface="Calibri"/>
              </a:rPr>
              <a:t> by which people interact.</a:t>
            </a:r>
            <a:endParaRPr/>
          </a:p>
          <a:p>
            <a:r>
              <a:rPr lang="en-US" sz="2800" strike="noStrike">
                <a:latin typeface="Calibri"/>
              </a:rPr>
              <a:t>- Respect the fundamental rights of others, including life, liberty, and property.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1880" y="359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600" strike="noStrike">
                <a:latin typeface="Calibri"/>
              </a:rPr>
              <a:t>Ethics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640080" y="173736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trike="noStrike">
                <a:solidFill>
                  <a:srgbClr val="3333cc"/>
                </a:solidFill>
                <a:latin typeface="Arial"/>
                <a:ea typeface="ＭＳ Ｐゴシック"/>
              </a:rPr>
              <a:t>“</a:t>
            </a:r>
            <a:r>
              <a:rPr lang="en-US" sz="2800">
                <a:latin typeface="Arial"/>
              </a:rPr>
              <a:t>Branch of philosophy that addresses questions about morals, i.e. questions about what is good or bad, right or wrong, just or unjust”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“</a:t>
            </a:r>
            <a:r>
              <a:rPr lang="en-US" sz="2800">
                <a:latin typeface="Arial"/>
              </a:rPr>
              <a:t>Rational examination into people’s moral beliefs and behaviours”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40440" y="36576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600" strike="noStrike">
                <a:latin typeface="Calibri"/>
              </a:rPr>
              <a:t>Computer Ethics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48640" y="205776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2400" strike="noStrike">
                <a:solidFill>
                  <a:srgbClr val="3333cc"/>
                </a:solidFill>
                <a:latin typeface="Arial"/>
                <a:ea typeface="ＭＳ Ｐゴシック"/>
              </a:rPr>
              <a:t>-</a:t>
            </a:r>
            <a:r>
              <a:rPr lang="en-US">
                <a:latin typeface="Arial"/>
              </a:rPr>
              <a:t> </a:t>
            </a:r>
            <a:r>
              <a:rPr lang="en-US" sz="2600">
                <a:latin typeface="Arial"/>
              </a:rPr>
              <a:t>The study of the ethical questions that arise as a consequence of the development and deployment of computers and computing technologies. </a:t>
            </a:r>
            <a:endParaRPr/>
          </a:p>
          <a:p>
            <a:r>
              <a:rPr lang="en-US" sz="2600">
                <a:latin typeface="Arial"/>
              </a:rPr>
              <a:t>- It involves two activities. </a:t>
            </a:r>
            <a:endParaRPr/>
          </a:p>
          <a:p>
            <a:r>
              <a:rPr lang="en-US" sz="2600">
                <a:latin typeface="Arial"/>
              </a:rPr>
              <a:t>1)  identifying and bringing into focus the issues and problems that fall within its scope, raising awareness of the ethical  dimension of a particular situation. </a:t>
            </a:r>
            <a:endParaRPr/>
          </a:p>
          <a:p>
            <a:r>
              <a:rPr lang="en-US" sz="2600">
                <a:latin typeface="Arial"/>
              </a:rPr>
              <a:t>2) providing an approach to these issues, a means of advancing our understanding of, and suggesting ways of reaching wise solutions to these problems.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40440" y="36576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Calibri"/>
              </a:rPr>
              <a:t>Philosophical and Professional Ethics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48640" y="1645920"/>
            <a:ext cx="822888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latin typeface="Calibri"/>
              </a:rPr>
              <a:t>Philosophical:-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latin typeface="Calibri"/>
              </a:rPr>
              <a:t>- Assumes that humans are basically good, and can be more ethical.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latin typeface="Calibri"/>
              </a:rPr>
              <a:t>- Reason is a sufficient basis for developing ethics.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strike="noStrike">
                <a:latin typeface="Calibri"/>
              </a:rPr>
              <a:t>- Humans are accountable only to other humans.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latin typeface="Calibri"/>
              </a:rPr>
              <a:t>→ </a:t>
            </a:r>
            <a:r>
              <a:rPr lang="en-US" sz="2800" strike="noStrike">
                <a:latin typeface="Calibri"/>
              </a:rPr>
              <a:t>nature is the ultimate reality”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latin typeface="Calibri"/>
              </a:rPr>
              <a:t>→ </a:t>
            </a:r>
            <a:r>
              <a:rPr lang="en-US" sz="2800" strike="noStrike">
                <a:latin typeface="Calibri"/>
              </a:rPr>
              <a:t>Humans are essentially animals.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latin typeface="Calibri"/>
              </a:rPr>
              <a:t>→ </a:t>
            </a:r>
            <a:r>
              <a:rPr lang="en-US" sz="2800" strike="noStrike">
                <a:latin typeface="Calibri"/>
              </a:rPr>
              <a:t>truth and right are intrinsically time-bound and changing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40440" y="9144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640080" y="1326240"/>
            <a:ext cx="8228880" cy="50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latin typeface="Calibri"/>
              </a:rPr>
              <a:t>Professional:-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latin typeface="Calibri"/>
              </a:rPr>
              <a:t>- </a:t>
            </a:r>
            <a:r>
              <a:rPr lang="en-US" sz="2600" strike="noStrike">
                <a:latin typeface="Calibri"/>
              </a:rPr>
              <a:t>Purpose…  Helps professional decide when faced with a problem that raises a moral issue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strike="noStrike">
                <a:latin typeface="Calibri"/>
              </a:rPr>
              <a:t>- Complexity … Can be many people, with many issues involved … may be involved history to the issues … may be an issue WHO decides, not just WHAT decided.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40440" y="36576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Calibri"/>
              </a:rPr>
              <a:t>Moral and Legal Issues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48640" y="1645920"/>
            <a:ext cx="822888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latin typeface="Calibri"/>
              </a:rPr>
              <a:t>Legal:-</a:t>
            </a:r>
            <a:endParaRPr/>
          </a:p>
          <a:p>
            <a:r>
              <a:rPr lang="en-US" sz="2800" strike="noStrike">
                <a:latin typeface="Calibri"/>
              </a:rPr>
              <a:t>- Know what protection the law provides for computers and data</a:t>
            </a:r>
            <a:endParaRPr/>
          </a:p>
          <a:p>
            <a:r>
              <a:rPr lang="en-US" sz="2800">
                <a:latin typeface="Arial"/>
              </a:rPr>
              <a:t>- Appreciate laws that protect the rights of others with respect to computers, programs, and data</a:t>
            </a:r>
            <a:endParaRPr/>
          </a:p>
          <a:p>
            <a:r>
              <a:rPr lang="en-US" sz="2800">
                <a:latin typeface="Arial"/>
              </a:rPr>
              <a:t>- Understand existing laws as a basis for recommending new laws to protect computers, programs, and data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0440" y="36576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Calibri"/>
              </a:rPr>
              <a:t>Moral and Legal Issues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48640" y="1645920"/>
            <a:ext cx="822888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trike="noStrike">
                <a:latin typeface="Calibri"/>
              </a:rPr>
              <a:t>Moral:-</a:t>
            </a:r>
            <a:endParaRPr/>
          </a:p>
          <a:p>
            <a:r>
              <a:rPr lang="en-US" sz="2800" strike="noStrike">
                <a:latin typeface="Calibri"/>
                <a:ea typeface="Times New Roman"/>
              </a:rPr>
              <a:t>“</a:t>
            </a:r>
            <a:r>
              <a:rPr lang="en-US" sz="2800" strike="noStrike">
                <a:latin typeface="Calibri"/>
                <a:ea typeface="Times New Roman"/>
              </a:rPr>
              <a:t>Of or pertaining to character or disposition, considered as good or bad, virtuous or vicious; of or pertaining to the distinction between right and wrong, or good and evil, in relation to the actions, volitions, or character of responsible beings; ethical.”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40440" y="365760"/>
            <a:ext cx="777168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Calibri"/>
              </a:rPr>
              <a:t>Descriptive and Normative claims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548640" y="1097280"/>
            <a:ext cx="8228880" cy="48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2600" strike="noStrike">
                <a:latin typeface="Calibri"/>
              </a:rPr>
              <a:t>Normative Ethics: </a:t>
            </a:r>
            <a:endParaRPr/>
          </a:p>
          <a:p>
            <a:r>
              <a:rPr b="1" lang="en-US" sz="2600" strike="noStrike">
                <a:latin typeface="Calibri"/>
              </a:rPr>
              <a:t>- </a:t>
            </a:r>
            <a:r>
              <a:rPr lang="en-US" sz="2600" strike="noStrike">
                <a:latin typeface="Calibri"/>
              </a:rPr>
              <a:t>search for norms, not in the sense of what is average, but in the sense of authoritative standards of what it “ought” to be.</a:t>
            </a:r>
            <a:endParaRPr/>
          </a:p>
          <a:p>
            <a:r>
              <a:rPr lang="en-US" sz="2600" strike="noStrike">
                <a:latin typeface="Calibri"/>
              </a:rPr>
              <a:t>- deals with the formulation of ethical codes of behavior and moral models of evaluative decision making. </a:t>
            </a:r>
            <a:endParaRPr/>
          </a:p>
          <a:p>
            <a:r>
              <a:rPr lang="en-US" sz="2600" strike="noStrike">
                <a:latin typeface="Calibri"/>
              </a:rPr>
              <a:t>- Normative ethics prescribes moral principles defining the good, the right, duty, obligation, law, and justice. </a:t>
            </a:r>
            <a:endParaRPr/>
          </a:p>
          <a:p>
            <a:r>
              <a:rPr lang="en-US" sz="2600" strike="noStrike">
                <a:latin typeface="Calibri"/>
              </a:rPr>
              <a:t>- A normative approach assumes the universality of its ethical principles and attempts to justify them on a rational basis.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40440" y="365760"/>
            <a:ext cx="777168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548640" y="1280160"/>
            <a:ext cx="822888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r>
              <a:rPr b="1" lang="en-US" sz="2600">
                <a:latin typeface="Arial"/>
              </a:rPr>
              <a:t>Descriptive Ethics:</a:t>
            </a:r>
            <a:r>
              <a:rPr lang="en-US" sz="2600">
                <a:latin typeface="Arial"/>
              </a:rPr>
              <a:t> </a:t>
            </a:r>
            <a:endParaRPr/>
          </a:p>
          <a:p>
            <a:r>
              <a:rPr lang="en-US" sz="2600">
                <a:latin typeface="Arial"/>
              </a:rPr>
              <a:t>- empirically based, aims to discover and describe the moral beliefs of a specific culture.</a:t>
            </a:r>
            <a:endParaRPr/>
          </a:p>
          <a:p>
            <a:r>
              <a:rPr lang="en-US" sz="2600">
                <a:latin typeface="Arial"/>
              </a:rPr>
              <a:t>- deals with the meanings of moral utterances, the relation-ships between them and moral actors, and the nature of moral argumentation. </a:t>
            </a:r>
            <a:endParaRPr/>
          </a:p>
          <a:p>
            <a:r>
              <a:rPr lang="en-US" sz="2600">
                <a:latin typeface="Arial"/>
              </a:rPr>
              <a:t>- Descriptive ethics may take a sociological, psychological, ethnographic, or philosophic approach.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