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65" r:id="rId7"/>
    <p:sldId id="266" r:id="rId8"/>
    <p:sldId id="267" r:id="rId9"/>
    <p:sldId id="269" r:id="rId10"/>
    <p:sldId id="264" r:id="rId11"/>
    <p:sldId id="280" r:id="rId12"/>
    <p:sldId id="277" r:id="rId13"/>
    <p:sldId id="279" r:id="rId14"/>
    <p:sldId id="278" r:id="rId15"/>
    <p:sldId id="259" r:id="rId16"/>
    <p:sldId id="261" r:id="rId17"/>
    <p:sldId id="262" r:id="rId18"/>
    <p:sldId id="263" r:id="rId19"/>
    <p:sldId id="260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Professional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Conflict of interests and whistle blowing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conflict of interest is anything that impedes or might be perceived to impede an individual's or firm's ability to act impartially and in the best interest of a client.</a:t>
            </a:r>
          </a:p>
          <a:p>
            <a:r>
              <a:rPr lang="en-US" dirty="0" smtClean="0"/>
              <a:t>A conflict of interest can cast doubt on your integrity; it can also have a damaging effect on your firm and the profession as a whole.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Causes of conflict of interest</a:t>
            </a:r>
          </a:p>
          <a:p>
            <a:pPr lvl="1"/>
            <a:r>
              <a:rPr lang="en-US" i="1" dirty="0" smtClean="0"/>
              <a:t>How might judgment be swayed</a:t>
            </a:r>
            <a:r>
              <a:rPr lang="en-US" dirty="0" smtClean="0"/>
              <a:t> … any interest, influence, loyalty, concern, emotion, or other feature tending to make judgment less reliable than normal.  </a:t>
            </a:r>
            <a:endParaRPr lang="en-US" sz="1600" i="1" dirty="0" smtClean="0"/>
          </a:p>
          <a:p>
            <a:pPr lvl="1"/>
            <a:r>
              <a:rPr lang="en-US" i="1" dirty="0" smtClean="0"/>
              <a:t>Self-interest</a:t>
            </a:r>
            <a:r>
              <a:rPr lang="en-US" dirty="0" smtClean="0"/>
              <a:t> - bribes, kickback, gifts, free travel, favors, special advantages or treatment, dealings with family, relatives or relations</a:t>
            </a:r>
          </a:p>
          <a:p>
            <a:pPr lvl="1"/>
            <a:r>
              <a:rPr lang="en-US" i="1" dirty="0" smtClean="0"/>
              <a:t>Fraud</a:t>
            </a:r>
            <a:r>
              <a:rPr lang="en-US" dirty="0" smtClean="0"/>
              <a:t> - misappropriation of funds or property</a:t>
            </a:r>
          </a:p>
          <a:p>
            <a:pPr lvl="1"/>
            <a:r>
              <a:rPr lang="en-US" i="1" dirty="0" smtClean="0"/>
              <a:t>Misunderstanding</a:t>
            </a:r>
            <a:r>
              <a:rPr lang="en-US" dirty="0" smtClean="0"/>
              <a:t> - confused signals or incentives, boss/ everybody’s doing it, cultural differences, slippery slope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Whistle blowing</a:t>
            </a:r>
            <a:endParaRPr lang="en-US" dirty="0"/>
          </a:p>
        </p:txBody>
      </p:sp>
      <p:pic>
        <p:nvPicPr>
          <p:cNvPr id="4" name="Picture 5" descr="C:\Documents and Settings\Ivars\My Documents\My Pictures\Lekcija\Whist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54691" y="1600200"/>
            <a:ext cx="6034617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Whistle blowing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Whistleblowing is the situation, when</a:t>
            </a:r>
            <a:r>
              <a:rPr lang="en-US" dirty="0" smtClean="0"/>
              <a:t> employee, former employee, or member of an organization reports misconduct to people that have the power and presumed willingness to take corrective action</a:t>
            </a:r>
            <a:endParaRPr lang="lv-LV" dirty="0" smtClean="0"/>
          </a:p>
          <a:p>
            <a:pPr>
              <a:buFont typeface="Symbol" pitchFamily="18" charset="2"/>
              <a:buChar char="Þ"/>
            </a:pPr>
            <a:r>
              <a:rPr lang="lv-LV" dirty="0" smtClean="0"/>
              <a:t>Internal whistleblowing (superiors)</a:t>
            </a:r>
          </a:p>
          <a:p>
            <a:pPr>
              <a:buFont typeface="Symbol" pitchFamily="18" charset="2"/>
              <a:buChar char="Þ"/>
            </a:pPr>
            <a:r>
              <a:rPr lang="lv-LV" dirty="0" smtClean="0"/>
              <a:t>External whistleblowing (broader public)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Whistle blowing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Whistleblower – an insider (trust, loyalty)</a:t>
            </a:r>
          </a:p>
          <a:p>
            <a:r>
              <a:rPr lang="lv-LV" dirty="0" smtClean="0"/>
              <a:t>Whistleblowing – not selfish (for example, to save one’s own skin)</a:t>
            </a:r>
          </a:p>
          <a:p>
            <a:r>
              <a:rPr lang="lv-LV" dirty="0" smtClean="0"/>
              <a:t>Organisation </a:t>
            </a:r>
            <a:r>
              <a:rPr lang="lv-LV" i="1" dirty="0" smtClean="0"/>
              <a:t>as a whole</a:t>
            </a:r>
            <a:r>
              <a:rPr lang="lv-LV" dirty="0" smtClean="0"/>
              <a:t> – useful and not criminal</a:t>
            </a:r>
          </a:p>
          <a:p>
            <a:pPr>
              <a:buFont typeface="Symbol" pitchFamily="18" charset="2"/>
              <a:buChar char="Þ"/>
            </a:pPr>
            <a:r>
              <a:rPr lang="lv-LV" sz="2400" dirty="0" smtClean="0"/>
              <a:t>To squeel on one’s own criminal gang is not whistleblowing</a:t>
            </a:r>
          </a:p>
          <a:p>
            <a:pPr>
              <a:buFont typeface="Symbol" pitchFamily="18" charset="2"/>
              <a:buChar char="Þ"/>
            </a:pPr>
            <a:r>
              <a:rPr lang="lv-LV" sz="2400" dirty="0" smtClean="0"/>
              <a:t>Aim – to improve the organisation, not to destroy 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r>
              <a:rPr lang="en-US" dirty="0" smtClean="0"/>
              <a:t>Professional Code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Code of Ethics of Nepal Engineering Council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Discipline and honesty</a:t>
            </a:r>
          </a:p>
          <a:p>
            <a:r>
              <a:rPr lang="en-US" dirty="0" smtClean="0"/>
              <a:t>Politeness and secrecy</a:t>
            </a:r>
          </a:p>
          <a:p>
            <a:r>
              <a:rPr lang="en-US" dirty="0" smtClean="0"/>
              <a:t>Non-discrimination</a:t>
            </a:r>
          </a:p>
          <a:p>
            <a:r>
              <a:rPr lang="en-US" dirty="0" smtClean="0"/>
              <a:t>Limit service in concerned expertise</a:t>
            </a:r>
          </a:p>
          <a:p>
            <a:r>
              <a:rPr lang="en-US" dirty="0" smtClean="0"/>
              <a:t>Abstain from work which harm engineering profession</a:t>
            </a:r>
          </a:p>
          <a:p>
            <a:r>
              <a:rPr lang="en-US" dirty="0" smtClean="0"/>
              <a:t>Professional responsibility</a:t>
            </a:r>
          </a:p>
          <a:p>
            <a:r>
              <a:rPr lang="en-US" dirty="0" smtClean="0"/>
              <a:t>State name, designation and registration number</a:t>
            </a:r>
          </a:p>
          <a:p>
            <a:r>
              <a:rPr lang="en-US" dirty="0" smtClean="0"/>
              <a:t>No publicity and advertisement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of Ethics of IEEE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to accept responsibility in making decisions consistent with the safety, health, and welfare of the public, and to disclose promptly factors that might endanger the public or the environment;</a:t>
            </a:r>
          </a:p>
          <a:p>
            <a:r>
              <a:rPr lang="en-US" sz="7200" dirty="0" smtClean="0"/>
              <a:t>to avoid real or perceived conflicts of interest whenever possible, and to disclose them to affected parties when they do exist;</a:t>
            </a:r>
          </a:p>
          <a:p>
            <a:r>
              <a:rPr lang="en-US" sz="7200" dirty="0" smtClean="0"/>
              <a:t>to be honest and realistic in stating claims or estimates based on available data;  </a:t>
            </a:r>
          </a:p>
          <a:p>
            <a:r>
              <a:rPr lang="en-US" sz="7200" dirty="0" smtClean="0"/>
              <a:t>to reject bribery in all its forms;  </a:t>
            </a:r>
          </a:p>
          <a:p>
            <a:r>
              <a:rPr lang="en-US" sz="7200" dirty="0" smtClean="0"/>
              <a:t>to improve the understanding of technology; its appropriate application, and potential consequences;  </a:t>
            </a:r>
          </a:p>
          <a:p>
            <a:r>
              <a:rPr lang="en-US" sz="7200" dirty="0" smtClean="0"/>
              <a:t>to maintain and improve our technical competence and to undertake technological tasks for others only if qualified by training or experience, or after full disclosure of pertinent limitations;  </a:t>
            </a:r>
          </a:p>
          <a:p>
            <a:r>
              <a:rPr lang="en-US" sz="7200" dirty="0" smtClean="0"/>
              <a:t>to seek, accept, and offer honest criticism of technical work, to acknowledge and correct errors, and to credit properly the contributions of others;  </a:t>
            </a:r>
          </a:p>
          <a:p>
            <a:r>
              <a:rPr lang="en-US" sz="7200" dirty="0" smtClean="0"/>
              <a:t>to treat fairly all persons and to not engage in acts of discrimination based on race, religion, gender, disability, age, national origin, sexual orientation, gender identity, or gender expression;</a:t>
            </a:r>
          </a:p>
          <a:p>
            <a:r>
              <a:rPr lang="en-US" sz="7200" dirty="0" smtClean="0"/>
              <a:t>to avoid injuring others, their property, reputation, or employment by false or malicious action;  </a:t>
            </a:r>
          </a:p>
          <a:p>
            <a:r>
              <a:rPr lang="en-US" sz="7200" dirty="0" smtClean="0"/>
              <a:t>to assist colleagues and co-workers in their professional development and to support them in following this code of ethics.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 of Ethics of </a:t>
            </a:r>
            <a:r>
              <a:rPr lang="en-US" sz="3600" dirty="0" smtClean="0"/>
              <a:t>ACM </a:t>
            </a:r>
            <a:r>
              <a:rPr lang="en-US" sz="1800" dirty="0" smtClean="0"/>
              <a:t>(Association for computer Machinery)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300" dirty="0" smtClean="0"/>
              <a:t>Strive to achieve the highest quality, effectiveness and dignity in both the process and products of professional work.</a:t>
            </a:r>
          </a:p>
          <a:p>
            <a:r>
              <a:rPr lang="en-US" sz="2300" dirty="0" smtClean="0"/>
              <a:t>Acquire and maintain professional competence.</a:t>
            </a:r>
          </a:p>
          <a:p>
            <a:r>
              <a:rPr lang="en-US" sz="2300" dirty="0" smtClean="0"/>
              <a:t>Know and respect existing laws pertaining to professional work.</a:t>
            </a:r>
          </a:p>
          <a:p>
            <a:r>
              <a:rPr lang="en-US" sz="2300" dirty="0" smtClean="0"/>
              <a:t>Accept and provide appropriate professional review.</a:t>
            </a:r>
          </a:p>
          <a:p>
            <a:r>
              <a:rPr lang="en-US" sz="2300" dirty="0" smtClean="0"/>
              <a:t>Give comprehensive and thorough evaluations of computer systems and their impacts, including analysis of possible risks.</a:t>
            </a:r>
          </a:p>
          <a:p>
            <a:r>
              <a:rPr lang="en-US" sz="2300" dirty="0" smtClean="0"/>
              <a:t>Honor contracts, agreements, and assigned responsibilities.</a:t>
            </a:r>
          </a:p>
          <a:p>
            <a:r>
              <a:rPr lang="en-US" sz="2300" dirty="0" smtClean="0"/>
              <a:t>Improve public understanding of computing and its consequences.</a:t>
            </a:r>
          </a:p>
          <a:p>
            <a:r>
              <a:rPr lang="en-US" sz="2300" dirty="0" smtClean="0"/>
              <a:t>Access computing and communication resources only when authorized to do so.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r>
              <a:rPr lang="en-US" dirty="0" smtClean="0"/>
              <a:t>Hacker Ethics and 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Freedom of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web is not physical; it couldn’t be interpreted as property, so it can be accessed by the public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Security/Privacy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Hackers do not want a real-life Big Brother society </a:t>
            </a:r>
            <a:r>
              <a:rPr lang="en-US" dirty="0" smtClean="0"/>
              <a:t>During </a:t>
            </a:r>
            <a:r>
              <a:rPr lang="en-US" dirty="0" smtClean="0"/>
              <a:t>the 80s, they discovered a major flaw in a credit firm, where the general public did not know that the firm was collecting their information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hackers have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Hackers maintain a trust system; the subculture operates in a tight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Hackers are not entirely good, nor are they just as bad.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Intentions are based on utilitarianism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 third category of behavior on the Internet has to do with informal conventions that promote effective or civil or pleasant interaction online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This type of behavior is often referred to as netiquette.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Netiquette can be defined as "the dos and don'ts of online communication"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Information on netiquette on the Internet include, Information about how to behave when it comes to: bandwidth; e-mail, chat rooms; international interaction; and, virus alerts, etc.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Dark Mountain's Netiquette Guide lists three simple rules: be polite, be patient, and don't break any laws</a:t>
            </a:r>
          </a:p>
          <a:p>
            <a:r>
              <a:rPr lang="en-US" dirty="0" smtClean="0"/>
              <a:t>Both flaming and spamming cases are violations of netiquette</a:t>
            </a:r>
          </a:p>
          <a:p>
            <a:r>
              <a:rPr lang="en-US" dirty="0" smtClean="0"/>
              <a:t>A flame is an inflammatory or insulting message sent via e-mail or in other forms of online communication such as chat rooms</a:t>
            </a:r>
          </a:p>
          <a:p>
            <a:r>
              <a:rPr lang="en-US" dirty="0" smtClean="0"/>
              <a:t>Spam, is unsolicited bulk email. It is the e-mail equivalent of junk mail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and Occupation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/>
            <a:r>
              <a:rPr lang="en-US" sz="2800" dirty="0" smtClean="0"/>
              <a:t>Job: a piece of work, especially a specific task done as part of the routine of one's occupation or for an agreed price. anything a person is expected or obliged to do; duty; responsibility</a:t>
            </a:r>
          </a:p>
          <a:p>
            <a:pPr marL="609600" indent="-609600"/>
            <a:r>
              <a:rPr lang="en-US" sz="2800" dirty="0" smtClean="0"/>
              <a:t>Occupation: a person's usual or principal work or business, especially as a means of earning a living </a:t>
            </a:r>
          </a:p>
          <a:p>
            <a:pPr marL="609600" indent="-609600">
              <a:buNone/>
            </a:pPr>
            <a:r>
              <a:rPr lang="en-US" sz="2800" dirty="0" smtClean="0"/>
              <a:t>	a job or profession</a:t>
            </a:r>
          </a:p>
          <a:p>
            <a:pPr marL="609600" indent="-609600"/>
            <a:r>
              <a:rPr lang="en-US" sz="2800" dirty="0" smtClean="0"/>
              <a:t>Profess</a:t>
            </a:r>
          </a:p>
          <a:p>
            <a:pPr marL="990600" lvl="1" indent="-533400"/>
            <a:r>
              <a:rPr lang="en-US" sz="2400" dirty="0" smtClean="0"/>
              <a:t>To declare or admit openly</a:t>
            </a:r>
          </a:p>
          <a:p>
            <a:pPr marL="990600" lvl="1" indent="-533400"/>
            <a:r>
              <a:rPr lang="en-US" sz="2400" dirty="0" smtClean="0"/>
              <a:t>To declare in words or APPEARANCE</a:t>
            </a:r>
          </a:p>
          <a:p>
            <a:pPr marL="609600" indent="-609600"/>
            <a:r>
              <a:rPr lang="en-US" sz="2800" dirty="0" smtClean="0"/>
              <a:t>Profession</a:t>
            </a:r>
          </a:p>
          <a:p>
            <a:pPr marL="990600" lvl="1" indent="-533400"/>
            <a:r>
              <a:rPr lang="en-US" sz="2400" dirty="0" smtClean="0"/>
              <a:t>An act of openly declaring or publicly claiming a belief, faith, or opinion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sz="3800" dirty="0" smtClean="0"/>
              <a:t>Essential Social Function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Recognition by society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Recognition by employers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Recognition by members</a:t>
            </a:r>
          </a:p>
          <a:p>
            <a:pPr>
              <a:lnSpc>
                <a:spcPct val="80000"/>
              </a:lnSpc>
            </a:pPr>
            <a:r>
              <a:rPr lang="en-US" sz="3800" dirty="0" smtClean="0"/>
              <a:t>Specialized body of knowledge</a:t>
            </a:r>
          </a:p>
          <a:p>
            <a:pPr lvl="1"/>
            <a:r>
              <a:rPr lang="en-US" sz="3800" dirty="0" smtClean="0"/>
              <a:t>Formal education</a:t>
            </a:r>
          </a:p>
          <a:p>
            <a:pPr lvl="1"/>
            <a:r>
              <a:rPr lang="en-US" sz="3800" dirty="0" smtClean="0"/>
              <a:t>Conceptual rather than practical</a:t>
            </a:r>
          </a:p>
          <a:p>
            <a:pPr>
              <a:lnSpc>
                <a:spcPct val="80000"/>
              </a:lnSpc>
            </a:pPr>
            <a:r>
              <a:rPr lang="en-US" sz="3800" dirty="0" smtClean="0"/>
              <a:t>Requirements for admission</a:t>
            </a:r>
          </a:p>
          <a:p>
            <a:pPr lvl="1"/>
            <a:r>
              <a:rPr lang="en-US" sz="3800" dirty="0" smtClean="0"/>
              <a:t>Demonstration of technical competence</a:t>
            </a:r>
          </a:p>
          <a:p>
            <a:pPr lvl="1"/>
            <a:r>
              <a:rPr lang="en-US" sz="3800" dirty="0" smtClean="0"/>
              <a:t>Hurdle for monopoly rights</a:t>
            </a:r>
          </a:p>
          <a:p>
            <a:pPr lvl="1"/>
            <a:r>
              <a:rPr lang="en-US" sz="3800" dirty="0" smtClean="0"/>
              <a:t>Usually requires examination and experience</a:t>
            </a:r>
          </a:p>
          <a:p>
            <a:pPr lvl="1"/>
            <a:r>
              <a:rPr lang="en-US" sz="3800" dirty="0" smtClean="0"/>
              <a:t>Licensing often required</a:t>
            </a:r>
          </a:p>
          <a:p>
            <a:pPr>
              <a:lnSpc>
                <a:spcPct val="80000"/>
              </a:lnSpc>
            </a:pPr>
            <a:r>
              <a:rPr lang="en-US" sz="3800" dirty="0" smtClean="0"/>
              <a:t>Self-regulated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Code of Ethics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Concern for “interests of society”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Procedures for discipline</a:t>
            </a:r>
          </a:p>
          <a:p>
            <a:pPr>
              <a:lnSpc>
                <a:spcPct val="80000"/>
              </a:lnSpc>
            </a:pPr>
            <a:r>
              <a:rPr lang="en-US" sz="3800" dirty="0" smtClean="0"/>
              <a:t>adaptability </a:t>
            </a:r>
          </a:p>
          <a:p>
            <a:pPr lvl="1"/>
            <a:r>
              <a:rPr lang="en-US" sz="3800" dirty="0" smtClean="0"/>
              <a:t>Continuing professional education</a:t>
            </a:r>
          </a:p>
          <a:p>
            <a:pPr lvl="1"/>
            <a:r>
              <a:rPr lang="en-US" sz="3800" dirty="0" smtClean="0"/>
              <a:t>Awareness of changing social conditions</a:t>
            </a:r>
          </a:p>
          <a:p>
            <a:pPr lvl="1"/>
            <a:r>
              <a:rPr lang="en-US" sz="3800" dirty="0" smtClean="0"/>
              <a:t>Significance of broad “liberal education”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Engineering and Computing as profession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engineers</a:t>
            </a:r>
          </a:p>
          <a:p>
            <a:r>
              <a:rPr lang="en-US" dirty="0" smtClean="0"/>
              <a:t>Network engineers</a:t>
            </a:r>
          </a:p>
          <a:p>
            <a:r>
              <a:rPr lang="en-US" dirty="0" smtClean="0"/>
              <a:t>Hardware engineers</a:t>
            </a:r>
          </a:p>
          <a:p>
            <a:r>
              <a:rPr lang="en-US" dirty="0" smtClean="0"/>
              <a:t>System engineer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Testers</a:t>
            </a:r>
          </a:p>
          <a:p>
            <a:r>
              <a:rPr lang="en-US" dirty="0" smtClean="0"/>
              <a:t>QAs</a:t>
            </a:r>
          </a:p>
          <a:p>
            <a:r>
              <a:rPr lang="en-US" dirty="0" smtClean="0"/>
              <a:t>Researchers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professional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Responsibility to serve the public</a:t>
            </a:r>
          </a:p>
          <a:p>
            <a:r>
              <a:rPr lang="en-US" dirty="0" smtClean="0"/>
              <a:t>Complex body of knowledge</a:t>
            </a:r>
          </a:p>
          <a:p>
            <a:r>
              <a:rPr lang="en-US" dirty="0" smtClean="0"/>
              <a:t>Standards of Admission to the Profession</a:t>
            </a:r>
          </a:p>
          <a:p>
            <a:r>
              <a:rPr lang="en-US" dirty="0" smtClean="0"/>
              <a:t>Need for public confidence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Professional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to provide a framework for expanding professional services and responding to changes in the profession</a:t>
            </a:r>
          </a:p>
          <a:p>
            <a:r>
              <a:rPr lang="en-US" dirty="0" smtClean="0"/>
              <a:t>Two sections</a:t>
            </a:r>
          </a:p>
          <a:p>
            <a:pPr lvl="1"/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Rules</a:t>
            </a:r>
          </a:p>
          <a:p>
            <a:r>
              <a:rPr lang="en-US" dirty="0" smtClean="0"/>
              <a:t>Additional guidance</a:t>
            </a:r>
          </a:p>
          <a:p>
            <a:pPr lvl="1"/>
            <a:r>
              <a:rPr lang="en-US" dirty="0" smtClean="0"/>
              <a:t>Interpretations</a:t>
            </a:r>
          </a:p>
          <a:p>
            <a:pPr lvl="1"/>
            <a:r>
              <a:rPr lang="en-US" dirty="0" smtClean="0"/>
              <a:t>Ethics Rulings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Ethics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88556"/>
            <a:ext cx="5472355" cy="453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r>
              <a:rPr lang="en-US" dirty="0" smtClean="0"/>
              <a:t>Professional Responsibilities and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911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4 Professional Ethics</vt:lpstr>
      <vt:lpstr>Profession</vt:lpstr>
      <vt:lpstr>Job and Occupation</vt:lpstr>
      <vt:lpstr>Characteristics of Profession</vt:lpstr>
      <vt:lpstr>Engineering and Computing as profession</vt:lpstr>
      <vt:lpstr>Need for professional ethics</vt:lpstr>
      <vt:lpstr>Code of Professional Conduct</vt:lpstr>
      <vt:lpstr>Professional Ethics</vt:lpstr>
      <vt:lpstr>Professional Responsibilities and Rights</vt:lpstr>
      <vt:lpstr>Conflict of interests and whistle blowing</vt:lpstr>
      <vt:lpstr>Conflict of interest</vt:lpstr>
      <vt:lpstr>Whistle blowing</vt:lpstr>
      <vt:lpstr>Whistle blowing</vt:lpstr>
      <vt:lpstr>Whistle blowing</vt:lpstr>
      <vt:lpstr>Professional Code of Ethics</vt:lpstr>
      <vt:lpstr>Code of Ethics of Nepal Engineering Council</vt:lpstr>
      <vt:lpstr>Code of Ethics of IEEE</vt:lpstr>
      <vt:lpstr>Code of Ethics of ACM (Association for computer Machinery)</vt:lpstr>
      <vt:lpstr>Hacker Ethics and Netiquette</vt:lpstr>
      <vt:lpstr>Hacker Ethics</vt:lpstr>
      <vt:lpstr>Do hackers have ethics?</vt:lpstr>
      <vt:lpstr>Netiquette</vt:lpstr>
      <vt:lpstr>Netiquette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Professional Ethics</dc:title>
  <dc:creator>Nitu</dc:creator>
  <cp:lastModifiedBy>virginmobile.com.np</cp:lastModifiedBy>
  <cp:revision>24</cp:revision>
  <dcterms:created xsi:type="dcterms:W3CDTF">2006-08-16T00:00:00Z</dcterms:created>
  <dcterms:modified xsi:type="dcterms:W3CDTF">2016-08-30T03:25:41Z</dcterms:modified>
</cp:coreProperties>
</file>