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5.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84.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67.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9.xml" ContentType="application/vnd.openxmlformats-officedocument.presentationml.slideLayout+xml"/>
  <Override PartName="/ppt/slideLayouts/slideLayout55.xml" ContentType="application/vnd.openxmlformats-officedocument.presentationml.slideLayout+xml"/>
  <Override PartName="/ppt/slideLayouts/slideLayout60.xml" ContentType="application/vnd.openxmlformats-officedocument.presentationml.slideLayout+xml"/>
  <Override PartName="/ppt/slideLayouts/slideLayout51.xml" ContentType="application/vnd.openxmlformats-officedocument.presentationml.slideLayout+xml"/>
  <Override PartName="/ppt/slideLayouts/slideLayout46.xml" ContentType="application/vnd.openxmlformats-officedocument.presentationml.slideLayout+xml"/>
  <Override PartName="/ppt/slideLayouts/slideLayout5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82.xml" ContentType="application/vnd.openxmlformats-officedocument.presentationml.slideLayout+xml"/>
  <Override PartName="/ppt/slideLayouts/slideLayout4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63.xml" ContentType="application/vnd.openxmlformats-officedocument.presentationml.slideLayout+xml"/>
  <Override PartName="/ppt/slideLayouts/slideLayout34.xml" ContentType="application/vnd.openxmlformats-officedocument.presentationml.slideLayout+xml"/>
  <Override PartName="/ppt/slideLayouts/slideLayout76.xml" ContentType="application/vnd.openxmlformats-officedocument.presentationml.slideLayout+xml"/>
  <Override PartName="/ppt/slideLayouts/slideLayout33.xml" ContentType="application/vnd.openxmlformats-officedocument.presentationml.slideLayout+xml"/>
  <Override PartName="/ppt/slideLayouts/slideLayout61.xml" ContentType="application/vnd.openxmlformats-officedocument.presentationml.slideLayout+xml"/>
  <Override PartName="/ppt/slideLayouts/slideLayout68.xml" ContentType="application/vnd.openxmlformats-officedocument.presentationml.slideLayout+xml"/>
  <Override PartName="/ppt/slideLayouts/slideLayout47.xml" ContentType="application/vnd.openxmlformats-officedocument.presentationml.slideLayout+xml"/>
  <Override PartName="/ppt/slideLayouts/slideLayout52.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27.xml" ContentType="application/vnd.openxmlformats-officedocument.presentationml.slideLayout+xml"/>
  <Override PartName="/ppt/slideLayouts/slideLayout54.xml" ContentType="application/vnd.openxmlformats-officedocument.presentationml.slideLayout+xml"/>
  <Override PartName="/ppt/slideLayouts/slideLayout22.xml" ContentType="application/vnd.openxmlformats-officedocument.presentationml.slideLayout+xml"/>
  <Override PartName="/ppt/slideLayouts/slideLayout42.xml" ContentType="application/vnd.openxmlformats-officedocument.presentationml.slideLayout+xml"/>
  <Override PartName="/ppt/slideLayouts/slideLayout21.xml" ContentType="application/vnd.openxmlformats-officedocument.presentationml.slideLayout+xml"/>
  <Override PartName="/ppt/slideLayouts/slideLayout45.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79.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28.xml" ContentType="application/vnd.openxmlformats-officedocument.presentationml.slideLayout+xml"/>
  <Override PartName="/ppt/slideLayouts/slideLayout12.xml" ContentType="application/vnd.openxmlformats-officedocument.presentationml.slideLayout+xml"/>
  <Override PartName="/ppt/slideLayouts/slideLayout50.xml" ContentType="application/vnd.openxmlformats-officedocument.presentationml.slideLayout+xml"/>
  <Override PartName="/ppt/slideLayouts/slideLayout62.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73.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70.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53.xml" ContentType="application/vnd.openxmlformats-officedocument.presentationml.slideLayout+xml"/>
  <Override PartName="/ppt/slideLayouts/_rels/slideLayout84.xml.rels" ContentType="application/vnd.openxmlformats-package.relationships+xml"/>
  <Override PartName="/ppt/slideLayouts/_rels/slideLayout82.xml.rels" ContentType="application/vnd.openxmlformats-package.relationships+xml"/>
  <Override PartName="/ppt/slideLayouts/_rels/slideLayout81.xml.rels" ContentType="application/vnd.openxmlformats-package.relationships+xml"/>
  <Override PartName="/ppt/slideLayouts/_rels/slideLayout79.xml.rels" ContentType="application/vnd.openxmlformats-package.relationships+xml"/>
  <Override PartName="/ppt/slideLayouts/_rels/slideLayout78.xml.rels" ContentType="application/vnd.openxmlformats-package.relationships+xml"/>
  <Override PartName="/ppt/slideLayouts/_rels/slideLayout75.xml.rels" ContentType="application/vnd.openxmlformats-package.relationships+xml"/>
  <Override PartName="/ppt/slideLayouts/_rels/slideLayout74.xml.rels" ContentType="application/vnd.openxmlformats-package.relationships+xml"/>
  <Override PartName="/ppt/slideLayouts/_rels/slideLayout73.xml.rels" ContentType="application/vnd.openxmlformats-package.relationships+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8.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59.xml.rels" ContentType="application/vnd.openxmlformats-package.relationships+xml"/>
  <Override PartName="/ppt/slideLayouts/_rels/slideLayout67.xml.rels" ContentType="application/vnd.openxmlformats-package.relationships+xml"/>
  <Override PartName="/ppt/slideLayouts/_rels/slideLayout58.xml.rels" ContentType="application/vnd.openxmlformats-package.relationships+xml"/>
  <Override PartName="/ppt/slideLayouts/_rels/slideLayout53.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9.xml.rels" ContentType="application/vnd.openxmlformats-package.relationships+xml"/>
  <Override PartName="/ppt/slideLayouts/_rels/slideLayout6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4.xml.rels" ContentType="application/vnd.openxmlformats-package.relationships+xml"/>
  <Override PartName="/ppt/slideLayouts/_rels/slideLayout57.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76.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61.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8.xml.rels" ContentType="application/vnd.openxmlformats-package.relationships+xml"/>
  <Override PartName="/ppt/slideLayouts/_rels/slideLayout22.xml.rels" ContentType="application/vnd.openxmlformats-package.relationships+xml"/>
  <Override PartName="/ppt/slideLayouts/_rels/slideLayout80.xml.rels" ContentType="application/vnd.openxmlformats-package.relationships+xml"/>
  <Override PartName="/ppt/slideLayouts/_rels/slideLayout20.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54.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83.xml.rels" ContentType="application/vnd.openxmlformats-package.relationships+xml"/>
  <Override PartName="/ppt/slideLayouts/_rels/slideLayout16.xml.rels" ContentType="application/vnd.openxmlformats-package.relationships+xml"/>
  <Override PartName="/ppt/slideLayouts/_rels/slideLayout64.xml.rels" ContentType="application/vnd.openxmlformats-package.relationships+xml"/>
  <Override PartName="/ppt/slideLayouts/_rels/slideLayout55.xml.rels" ContentType="application/vnd.openxmlformats-package.relationships+xml"/>
  <Override PartName="/ppt/slideLayouts/_rels/slideLayout60.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42.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70.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83.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71.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7.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4.png" ContentType="image/png"/>
  <Override PartName="/ppt/media/image13.png" ContentType="image/png"/>
  <Override PartName="/ppt/media/image12.png" ContentType="image/png"/>
  <Override PartName="/ppt/media/image10.png" ContentType="image/png"/>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7.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6.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3"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4" name="" descr=""/>
          <p:cNvPicPr/>
          <p:nvPr/>
        </p:nvPicPr>
        <p:blipFill>
          <a:blip r:embed="rId2"/>
          <a:stretch/>
        </p:blipFill>
        <p:spPr>
          <a:xfrm>
            <a:off x="2079000" y="1604520"/>
            <a:ext cx="4984920" cy="3977280"/>
          </a:xfrm>
          <a:prstGeom prst="rect">
            <a:avLst/>
          </a:prstGeom>
          <a:ln>
            <a:noFill/>
          </a:ln>
        </p:spPr>
      </p:pic>
      <p:pic>
        <p:nvPicPr>
          <p:cNvPr id="35"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9"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4"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49"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0"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4"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8"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1"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5"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66"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69"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0" name="" descr=""/>
          <p:cNvPicPr/>
          <p:nvPr/>
        </p:nvPicPr>
        <p:blipFill>
          <a:blip r:embed="rId2"/>
          <a:stretch/>
        </p:blipFill>
        <p:spPr>
          <a:xfrm>
            <a:off x="2079000" y="1604520"/>
            <a:ext cx="4984920" cy="3977280"/>
          </a:xfrm>
          <a:prstGeom prst="rect">
            <a:avLst/>
          </a:prstGeom>
          <a:ln>
            <a:noFill/>
          </a:ln>
        </p:spPr>
      </p:pic>
      <p:pic>
        <p:nvPicPr>
          <p:cNvPr id="71" name="" descr=""/>
          <p:cNvPicPr/>
          <p:nvPr/>
        </p:nvPicPr>
        <p:blipFill>
          <a:blip r:embed="rId3"/>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5"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0"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8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85"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86"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8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0"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9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4"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96"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97"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9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1"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02"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04"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05"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06" name="" descr=""/>
          <p:cNvPicPr/>
          <p:nvPr/>
        </p:nvPicPr>
        <p:blipFill>
          <a:blip r:embed="rId2"/>
          <a:stretch/>
        </p:blipFill>
        <p:spPr>
          <a:xfrm>
            <a:off x="2079000" y="1604520"/>
            <a:ext cx="4984920" cy="3977280"/>
          </a:xfrm>
          <a:prstGeom prst="rect">
            <a:avLst/>
          </a:prstGeom>
          <a:ln>
            <a:noFill/>
          </a:ln>
        </p:spPr>
      </p:pic>
      <p:pic>
        <p:nvPicPr>
          <p:cNvPr id="107" name="" descr=""/>
          <p:cNvPicPr/>
          <p:nvPr/>
        </p:nvPicPr>
        <p:blipFill>
          <a:blip r:embed="rId3"/>
          <a:stretch/>
        </p:blipFill>
        <p:spPr>
          <a:xfrm>
            <a:off x="207900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11"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13"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1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16"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2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21"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22"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2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2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26"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2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2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30"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32"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33"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3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3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37"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38"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40"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41"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42" name="" descr=""/>
          <p:cNvPicPr/>
          <p:nvPr/>
        </p:nvPicPr>
        <p:blipFill>
          <a:blip r:embed="rId2"/>
          <a:stretch/>
        </p:blipFill>
        <p:spPr>
          <a:xfrm>
            <a:off x="2079000" y="1604520"/>
            <a:ext cx="4984920" cy="3977280"/>
          </a:xfrm>
          <a:prstGeom prst="rect">
            <a:avLst/>
          </a:prstGeom>
          <a:ln>
            <a:noFill/>
          </a:ln>
        </p:spPr>
      </p:pic>
      <p:pic>
        <p:nvPicPr>
          <p:cNvPr id="143" name="" descr=""/>
          <p:cNvPicPr/>
          <p:nvPr/>
        </p:nvPicPr>
        <p:blipFill>
          <a:blip r:embed="rId3"/>
          <a:stretch/>
        </p:blipFill>
        <p:spPr>
          <a:xfrm>
            <a:off x="2079000" y="1604520"/>
            <a:ext cx="4984920" cy="39772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47"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49"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5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52"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54"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5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57"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58"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6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6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62"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6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6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66"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68"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69"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7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7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73"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74"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76"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77"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78" name="" descr=""/>
          <p:cNvPicPr/>
          <p:nvPr/>
        </p:nvPicPr>
        <p:blipFill>
          <a:blip r:embed="rId2"/>
          <a:stretch/>
        </p:blipFill>
        <p:spPr>
          <a:xfrm>
            <a:off x="2079000" y="1604520"/>
            <a:ext cx="4984920" cy="3977280"/>
          </a:xfrm>
          <a:prstGeom prst="rect">
            <a:avLst/>
          </a:prstGeom>
          <a:ln>
            <a:noFill/>
          </a:ln>
        </p:spPr>
      </p:pic>
      <p:pic>
        <p:nvPicPr>
          <p:cNvPr id="179" name="" descr=""/>
          <p:cNvPicPr/>
          <p:nvPr/>
        </p:nvPicPr>
        <p:blipFill>
          <a:blip r:embed="rId3"/>
          <a:stretch/>
        </p:blipFill>
        <p:spPr>
          <a:xfrm>
            <a:off x="2079000" y="1604520"/>
            <a:ext cx="4984920" cy="397728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83"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85"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8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88"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90"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9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93"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94"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9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9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98"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0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0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02"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04"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05"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0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0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09"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210"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12"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213"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214" name="" descr=""/>
          <p:cNvPicPr/>
          <p:nvPr/>
        </p:nvPicPr>
        <p:blipFill>
          <a:blip r:embed="rId2"/>
          <a:stretch/>
        </p:blipFill>
        <p:spPr>
          <a:xfrm>
            <a:off x="2079000" y="1604520"/>
            <a:ext cx="4984920" cy="3977280"/>
          </a:xfrm>
          <a:prstGeom prst="rect">
            <a:avLst/>
          </a:prstGeom>
          <a:ln>
            <a:noFill/>
          </a:ln>
        </p:spPr>
      </p:pic>
      <p:pic>
        <p:nvPicPr>
          <p:cNvPr id="215" name="" descr=""/>
          <p:cNvPicPr/>
          <p:nvPr/>
        </p:nvPicPr>
        <p:blipFill>
          <a:blip r:embed="rId3"/>
          <a:stretch/>
        </p:blipFill>
        <p:spPr>
          <a:xfrm>
            <a:off x="2079000" y="1604520"/>
            <a:ext cx="4984920" cy="3977280"/>
          </a:xfrm>
          <a:prstGeom prst="rect">
            <a:avLst/>
          </a:prstGeom>
          <a:ln>
            <a:noFill/>
          </a:ln>
        </p:spPr>
      </p:pic>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19"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21"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2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24"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26"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2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29"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230"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3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3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34"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3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3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38"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40"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41"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4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4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45"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246"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48"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249"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250" name="" descr=""/>
          <p:cNvPicPr/>
          <p:nvPr/>
        </p:nvPicPr>
        <p:blipFill>
          <a:blip r:embed="rId2"/>
          <a:stretch/>
        </p:blipFill>
        <p:spPr>
          <a:xfrm>
            <a:off x="2079000" y="1604520"/>
            <a:ext cx="4984920" cy="3977280"/>
          </a:xfrm>
          <a:prstGeom prst="rect">
            <a:avLst/>
          </a:prstGeom>
          <a:ln>
            <a:noFill/>
          </a:ln>
        </p:spPr>
      </p:pic>
      <p:pic>
        <p:nvPicPr>
          <p:cNvPr id="251" name="" descr=""/>
          <p:cNvPicPr/>
          <p:nvPr/>
        </p:nvPicPr>
        <p:blipFill>
          <a:blip r:embed="rId3"/>
          <a:stretch/>
        </p:blipFill>
        <p:spPr>
          <a:xfrm>
            <a:off x="2079000" y="1604520"/>
            <a:ext cx="4984920" cy="3977280"/>
          </a:xfrm>
          <a:prstGeom prst="rect">
            <a:avLst/>
          </a:prstGeom>
          <a:ln>
            <a:noFill/>
          </a:ln>
        </p:spPr>
      </p:pic>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73"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8880" cy="1144440"/>
          </a:xfrm>
          <a:prstGeom prst="rect">
            <a:avLst/>
          </a:prstGeom>
        </p:spPr>
        <p:txBody>
          <a:bodyPr lIns="0" rIns="0" tIns="0" bIns="0" anchor="ctr"/>
          <a:p>
            <a:r>
              <a:rPr lang="en-US">
                <a:latin typeface="Arial"/>
              </a:rPr>
              <a:t>Click to edit the title text format</a:t>
            </a:r>
            <a:endParaRPr/>
          </a:p>
        </p:txBody>
      </p:sp>
      <p:sp>
        <p:nvSpPr>
          <p:cNvPr id="109"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145"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181"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217"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2" name="CustomShape 1"/>
          <p:cNvSpPr/>
          <p:nvPr/>
        </p:nvSpPr>
        <p:spPr>
          <a:xfrm>
            <a:off x="685800" y="2130480"/>
            <a:ext cx="7770960" cy="1468440"/>
          </a:xfrm>
          <a:prstGeom prst="rect">
            <a:avLst/>
          </a:prstGeom>
          <a:noFill/>
          <a:ln>
            <a:noFill/>
          </a:ln>
        </p:spPr>
        <p:style>
          <a:lnRef idx="0"/>
          <a:fillRef idx="0"/>
          <a:effectRef idx="0"/>
          <a:fontRef idx="minor"/>
        </p:style>
        <p:txBody>
          <a:bodyPr lIns="90000" rIns="90000" tIns="45000" bIns="45000" anchor="ctr"/>
          <a:p>
            <a:r>
              <a:rPr lang="en-US" sz="4400" strike="noStrike">
                <a:solidFill>
                  <a:srgbClr val="000000"/>
                </a:solidFill>
                <a:latin typeface="Calibri"/>
                <a:ea typeface="DejaVu Sans"/>
              </a:rPr>
              <a:t>Chapter 5</a:t>
            </a:r>
            <a:endParaRPr/>
          </a:p>
          <a:p>
            <a:pPr algn="ctr">
              <a:lnSpc>
                <a:spcPct val="100000"/>
              </a:lnSpc>
            </a:pPr>
            <a:r>
              <a:rPr lang="en-US" sz="4400" strike="noStrike">
                <a:solidFill>
                  <a:srgbClr val="000000"/>
                </a:solidFill>
                <a:latin typeface="Calibri"/>
                <a:ea typeface="DejaVu Sans"/>
              </a:rPr>
              <a:t>Risk and Responsibilities</a:t>
            </a:r>
            <a:endParaRPr/>
          </a:p>
        </p:txBody>
      </p:sp>
      <p:sp>
        <p:nvSpPr>
          <p:cNvPr id="253" name="CustomShape 2"/>
          <p:cNvSpPr/>
          <p:nvPr/>
        </p:nvSpPr>
        <p:spPr>
          <a:xfrm>
            <a:off x="1371600" y="3886200"/>
            <a:ext cx="6399360" cy="1751040"/>
          </a:xfrm>
          <a:prstGeom prst="rect">
            <a:avLst/>
          </a:prstGeom>
          <a:noFill/>
          <a:ln>
            <a:noFill/>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5" name="CustomShape 1"/>
          <p:cNvSpPr/>
          <p:nvPr/>
        </p:nvSpPr>
        <p:spPr>
          <a:xfrm>
            <a:off x="457200" y="274680"/>
            <a:ext cx="8228160" cy="1141560"/>
          </a:xfrm>
          <a:prstGeom prst="rect">
            <a:avLst/>
          </a:prstGeom>
          <a:noFill/>
          <a:ln>
            <a:noFill/>
          </a:ln>
        </p:spPr>
        <p:style>
          <a:lnRef idx="0"/>
          <a:fillRef idx="0"/>
          <a:effectRef idx="0"/>
          <a:fontRef idx="minor"/>
        </p:style>
        <p:txBody>
          <a:bodyPr lIns="0" rIns="0" tIns="0" bIns="0" anchor="ctr"/>
          <a:p>
            <a:r>
              <a:rPr lang="en-US" sz="3600" strike="noStrike">
                <a:solidFill>
                  <a:srgbClr val="000000"/>
                </a:solidFill>
                <a:latin typeface="Calibri"/>
                <a:ea typeface="DejaVu Sans"/>
              </a:rPr>
              <a:t>Communication Rights</a:t>
            </a:r>
            <a:endParaRPr/>
          </a:p>
        </p:txBody>
      </p:sp>
      <p:sp>
        <p:nvSpPr>
          <p:cNvPr id="276" name="CustomShape 2"/>
          <p:cNvSpPr/>
          <p:nvPr/>
        </p:nvSpPr>
        <p:spPr>
          <a:xfrm>
            <a:off x="477000" y="1662840"/>
            <a:ext cx="8117280" cy="400536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Times New Roman"/>
                <a:ea typeface="DejaVu Sans"/>
              </a:rPr>
              <a:t>- Right to inform and be informed</a:t>
            </a:r>
            <a:endParaRPr/>
          </a:p>
          <a:p>
            <a:r>
              <a:rPr lang="en-US" sz="3200" strike="noStrike">
                <a:solidFill>
                  <a:srgbClr val="000000"/>
                </a:solidFill>
                <a:latin typeface="Times New Roman"/>
                <a:ea typeface="DejaVu Sans"/>
              </a:rPr>
              <a:t>- Right of active participation in  communication process</a:t>
            </a:r>
            <a:endParaRPr/>
          </a:p>
          <a:p>
            <a:r>
              <a:rPr lang="en-US" sz="3200" strike="noStrike">
                <a:solidFill>
                  <a:srgbClr val="000000"/>
                </a:solidFill>
                <a:latin typeface="Times New Roman"/>
                <a:ea typeface="DejaVu Sans"/>
              </a:rPr>
              <a:t>- Right of equitable access to communication resources and information</a:t>
            </a:r>
            <a:endParaRPr/>
          </a:p>
          <a:p>
            <a:r>
              <a:rPr lang="en-US" sz="3200" strike="noStrike">
                <a:solidFill>
                  <a:srgbClr val="000000"/>
                </a:solidFill>
                <a:latin typeface="Times New Roman"/>
                <a:ea typeface="DejaVu Sans"/>
              </a:rPr>
              <a:t>- Right to privacy: individual and collective</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7" name="CustomShape 1"/>
          <p:cNvSpPr/>
          <p:nvPr/>
        </p:nvSpPr>
        <p:spPr>
          <a:xfrm>
            <a:off x="457200" y="274680"/>
            <a:ext cx="8228160" cy="11415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2800" strike="noStrike">
                <a:solidFill>
                  <a:srgbClr val="000000"/>
                </a:solidFill>
                <a:latin typeface="Calibri"/>
                <a:ea typeface="DejaVu Sans"/>
              </a:rPr>
              <a:t> </a:t>
            </a:r>
            <a:r>
              <a:rPr lang="en-US" sz="2800" strike="noStrike">
                <a:solidFill>
                  <a:srgbClr val="000000"/>
                </a:solidFill>
                <a:latin typeface="Calibri"/>
                <a:ea typeface="DejaVu Sans"/>
              </a:rPr>
              <a:t>Internet as an infrastructure for democracy</a:t>
            </a:r>
            <a:endParaRPr/>
          </a:p>
        </p:txBody>
      </p:sp>
      <p:sp>
        <p:nvSpPr>
          <p:cNvPr id="278" name="CustomShape 2"/>
          <p:cNvSpPr/>
          <p:nvPr/>
        </p:nvSpPr>
        <p:spPr>
          <a:xfrm>
            <a:off x="457200" y="1280160"/>
            <a:ext cx="8228160" cy="4936680"/>
          </a:xfrm>
          <a:prstGeom prst="rect">
            <a:avLst/>
          </a:prstGeom>
          <a:noFill/>
          <a:ln>
            <a:noFill/>
          </a:ln>
        </p:spPr>
        <p:style>
          <a:lnRef idx="0"/>
          <a:fillRef idx="0"/>
          <a:effectRef idx="0"/>
          <a:fontRef idx="minor"/>
        </p:style>
        <p:txBody>
          <a:bodyPr lIns="90000" rIns="90000" tIns="45000" bIns="45000"/>
          <a:p>
            <a:r>
              <a:rPr lang="en-US" sz="2600" strike="noStrike">
                <a:solidFill>
                  <a:srgbClr val="000000"/>
                </a:solidFill>
                <a:latin typeface="Calibri"/>
                <a:ea typeface="DejaVu Sans"/>
              </a:rPr>
              <a:t>→ </a:t>
            </a:r>
            <a:r>
              <a:rPr lang="en-US" sz="2600" strike="noStrike">
                <a:solidFill>
                  <a:srgbClr val="000000"/>
                </a:solidFill>
                <a:latin typeface="Calibri"/>
                <a:ea typeface="DejaVu Sans"/>
              </a:rPr>
              <a:t>Open, transparent environments are more secure and more stable than closed, opaque ones. </a:t>
            </a:r>
            <a:endParaRPr/>
          </a:p>
          <a:p>
            <a:r>
              <a:rPr lang="en-US" sz="2600" strike="noStrike">
                <a:solidFill>
                  <a:srgbClr val="000000"/>
                </a:solidFill>
                <a:latin typeface="Calibri"/>
                <a:ea typeface="DejaVu Sans"/>
              </a:rPr>
              <a:t>→  </a:t>
            </a:r>
            <a:r>
              <a:rPr lang="en-US" sz="2600" strike="noStrike">
                <a:solidFill>
                  <a:srgbClr val="000000"/>
                </a:solidFill>
                <a:latin typeface="Calibri"/>
                <a:ea typeface="DejaVu Sans"/>
              </a:rPr>
              <a:t>the Internet as a global system is ultimately resilient to attacks, even sophisticated and widely distributed ones. </a:t>
            </a:r>
            <a:endParaRPr/>
          </a:p>
          <a:p>
            <a:r>
              <a:rPr lang="en-US" sz="2600" strike="noStrike">
                <a:solidFill>
                  <a:srgbClr val="000000"/>
                </a:solidFill>
                <a:latin typeface="Calibri"/>
                <a:ea typeface="DejaVu Sans"/>
              </a:rPr>
              <a:t>→ </a:t>
            </a:r>
            <a:r>
              <a:rPr lang="en-US" sz="2600" strike="noStrike">
                <a:solidFill>
                  <a:srgbClr val="000000"/>
                </a:solidFill>
                <a:latin typeface="Calibri"/>
                <a:ea typeface="DejaVu Sans"/>
              </a:rPr>
              <a:t>The connectedness of the Internet—people talking with people</a:t>
            </a:r>
            <a:endParaRPr/>
          </a:p>
          <a:p>
            <a:r>
              <a:rPr lang="en-US" sz="2600" strike="noStrike">
                <a:solidFill>
                  <a:srgbClr val="000000"/>
                </a:solidFill>
                <a:latin typeface="Calibri"/>
                <a:ea typeface="DejaVu Sans"/>
              </a:rPr>
              <a:t>→ </a:t>
            </a:r>
            <a:r>
              <a:rPr lang="en-US" sz="2600" strike="noStrike">
                <a:solidFill>
                  <a:srgbClr val="000000"/>
                </a:solidFill>
                <a:latin typeface="Calibri"/>
                <a:ea typeface="DejaVu Sans"/>
              </a:rPr>
              <a:t>People talking with people may create divisiveness but the Internet is not responsible for that. </a:t>
            </a:r>
            <a:endParaRPr/>
          </a:p>
          <a:p>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9" name="CustomShape 1"/>
          <p:cNvSpPr/>
          <p:nvPr/>
        </p:nvSpPr>
        <p:spPr>
          <a:xfrm>
            <a:off x="457200" y="274680"/>
            <a:ext cx="8228160" cy="11415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2800" strike="noStrike">
                <a:solidFill>
                  <a:srgbClr val="000000"/>
                </a:solidFill>
                <a:latin typeface="Calibri"/>
                <a:ea typeface="DejaVu Sans"/>
              </a:rPr>
              <a:t> </a:t>
            </a:r>
            <a:r>
              <a:rPr lang="en-US" sz="2800" strike="noStrike">
                <a:solidFill>
                  <a:srgbClr val="000000"/>
                </a:solidFill>
                <a:latin typeface="Calibri"/>
                <a:ea typeface="DejaVu Sans"/>
              </a:rPr>
              <a:t>Internet as an infrastructure for democracy</a:t>
            </a:r>
            <a:endParaRPr/>
          </a:p>
        </p:txBody>
      </p:sp>
      <p:sp>
        <p:nvSpPr>
          <p:cNvPr id="280" name="CustomShape 2"/>
          <p:cNvSpPr/>
          <p:nvPr/>
        </p:nvSpPr>
        <p:spPr>
          <a:xfrm>
            <a:off x="457200" y="1600200"/>
            <a:ext cx="8228160" cy="4524480"/>
          </a:xfrm>
          <a:prstGeom prst="rect">
            <a:avLst/>
          </a:prstGeom>
          <a:noFill/>
          <a:ln>
            <a:noFill/>
          </a:ln>
        </p:spPr>
        <p:style>
          <a:lnRef idx="0"/>
          <a:fillRef idx="0"/>
          <a:effectRef idx="0"/>
          <a:fontRef idx="minor"/>
        </p:style>
        <p:txBody>
          <a:bodyPr lIns="90000" rIns="90000" tIns="45000" bIns="45000"/>
          <a:p>
            <a:r>
              <a:rPr lang="en-US" sz="2600" strike="noStrike">
                <a:solidFill>
                  <a:srgbClr val="000000"/>
                </a:solidFill>
                <a:latin typeface="Calibri"/>
                <a:ea typeface="DejaVu Sans"/>
              </a:rPr>
              <a:t>→ </a:t>
            </a:r>
            <a:r>
              <a:rPr lang="en-US" sz="2600" strike="noStrike">
                <a:solidFill>
                  <a:srgbClr val="000000"/>
                </a:solidFill>
                <a:latin typeface="Calibri"/>
                <a:ea typeface="DejaVu Sans"/>
              </a:rPr>
              <a:t>The openness of the Internet may be exploited by terrorists, but as with democratic governments, openness minimizes the likelihood of terrorist acts and enables effective responses to terrorism. </a:t>
            </a:r>
            <a:endParaRPr/>
          </a:p>
          <a:p>
            <a:r>
              <a:rPr lang="en-US" sz="2600" strike="noStrike">
                <a:solidFill>
                  <a:srgbClr val="000000"/>
                </a:solidFill>
                <a:latin typeface="Calibri"/>
                <a:ea typeface="DejaVu Sans"/>
              </a:rPr>
              <a:t>"The Infrastructure of Democracy" says that governments should encourage the build out of the INTERNET to reach all people, in the interests of freedom and democracy, and should avoid regulating the openness</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1" name="CustomShape 1"/>
          <p:cNvSpPr/>
          <p:nvPr/>
        </p:nvSpPr>
        <p:spPr>
          <a:xfrm>
            <a:off x="365760" y="0"/>
            <a:ext cx="8228160" cy="1141560"/>
          </a:xfrm>
          <a:prstGeom prst="rect">
            <a:avLst/>
          </a:prstGeom>
          <a:noFill/>
          <a:ln>
            <a:noFill/>
          </a:ln>
        </p:spPr>
        <p:style>
          <a:lnRef idx="0"/>
          <a:fillRef idx="0"/>
          <a:effectRef idx="0"/>
          <a:fontRef idx="minor"/>
        </p:style>
        <p:txBody>
          <a:bodyPr lIns="90000" rIns="90000" tIns="45000" bIns="45000" anchor="ctr"/>
          <a:p>
            <a:pPr>
              <a:lnSpc>
                <a:spcPct val="100000"/>
              </a:lnSpc>
            </a:pPr>
            <a:r>
              <a:rPr lang="en-US" sz="2800" strike="noStrike">
                <a:solidFill>
                  <a:srgbClr val="000000"/>
                </a:solidFill>
                <a:latin typeface="Calibri"/>
                <a:ea typeface="DejaVu Sans"/>
              </a:rPr>
              <a:t>e- democracy</a:t>
            </a:r>
            <a:endParaRPr/>
          </a:p>
        </p:txBody>
      </p:sp>
      <p:sp>
        <p:nvSpPr>
          <p:cNvPr id="282" name="CustomShape 2"/>
          <p:cNvSpPr/>
          <p:nvPr/>
        </p:nvSpPr>
        <p:spPr>
          <a:xfrm>
            <a:off x="457200" y="1005840"/>
            <a:ext cx="8228160" cy="5393880"/>
          </a:xfrm>
          <a:prstGeom prst="rect">
            <a:avLst/>
          </a:prstGeom>
          <a:noFill/>
          <a:ln>
            <a:noFill/>
          </a:ln>
        </p:spPr>
        <p:style>
          <a:lnRef idx="0"/>
          <a:fillRef idx="0"/>
          <a:effectRef idx="0"/>
          <a:fontRef idx="minor"/>
        </p:style>
        <p:txBody>
          <a:bodyPr lIns="90000" rIns="90000" tIns="45000" bIns="45000"/>
          <a:p>
            <a:r>
              <a:rPr b="1" lang="en-US" sz="2400" strike="noStrike">
                <a:solidFill>
                  <a:srgbClr val="000000"/>
                </a:solidFill>
                <a:latin typeface="Calibri"/>
                <a:ea typeface="DejaVu Sans"/>
              </a:rPr>
              <a:t>electronic democracy</a:t>
            </a:r>
            <a:r>
              <a:rPr lang="en-US" sz="2400" strike="noStrike">
                <a:solidFill>
                  <a:srgbClr val="000000"/>
                </a:solidFill>
                <a:latin typeface="Calibri"/>
                <a:ea typeface="DejaVu Sans"/>
              </a:rPr>
              <a:t>, is the utilization of electronic communications technologies, such as the Internet, in enhancing democratic processes within a democratic republic or representative democracy. </a:t>
            </a:r>
            <a:endParaRPr/>
          </a:p>
          <a:p>
            <a:r>
              <a:rPr lang="en-US" sz="2400" strike="noStrike">
                <a:solidFill>
                  <a:srgbClr val="000000"/>
                </a:solidFill>
                <a:latin typeface="Calibri"/>
                <a:ea typeface="DejaVu Sans"/>
              </a:rPr>
              <a:t>→ </a:t>
            </a:r>
            <a:r>
              <a:rPr lang="en-US" sz="2400" strike="noStrike">
                <a:solidFill>
                  <a:srgbClr val="000000"/>
                </a:solidFill>
                <a:latin typeface="Calibri"/>
                <a:ea typeface="DejaVu Sans"/>
              </a:rPr>
              <a:t>It is a political development still in its infancy, as well as the subject of much debate and activity within government, civic-oriented groups and societies around the world.</a:t>
            </a:r>
            <a:endParaRPr/>
          </a:p>
          <a:p>
            <a:r>
              <a:rPr lang="en-US" sz="2400" strike="noStrike">
                <a:solidFill>
                  <a:srgbClr val="000000"/>
                </a:solidFill>
                <a:latin typeface="Calibri"/>
                <a:ea typeface="DejaVu Sans"/>
              </a:rPr>
              <a:t>→ </a:t>
            </a:r>
            <a:r>
              <a:rPr lang="en-US" sz="2400" strike="noStrike">
                <a:solidFill>
                  <a:srgbClr val="000000"/>
                </a:solidFill>
                <a:latin typeface="Calibri"/>
                <a:ea typeface="DejaVu Sans"/>
              </a:rPr>
              <a:t>The term is both descriptive and prescriptive. </a:t>
            </a:r>
            <a:endParaRPr/>
          </a:p>
          <a:p>
            <a:r>
              <a:rPr lang="en-US" sz="2400" strike="noStrike">
                <a:solidFill>
                  <a:srgbClr val="000000"/>
                </a:solidFill>
                <a:latin typeface="Calibri"/>
                <a:ea typeface="DejaVu Sans"/>
              </a:rPr>
              <a:t>→ </a:t>
            </a:r>
            <a:r>
              <a:rPr lang="en-US" sz="2400" strike="noStrike">
                <a:solidFill>
                  <a:srgbClr val="000000"/>
                </a:solidFill>
                <a:latin typeface="Calibri"/>
                <a:ea typeface="DejaVu Sans"/>
              </a:rPr>
              <a:t>E-democracy is also referred to as </a:t>
            </a:r>
            <a:r>
              <a:rPr i="1" lang="en-US" sz="2400" strike="noStrike">
                <a:solidFill>
                  <a:srgbClr val="000000"/>
                </a:solidFill>
                <a:latin typeface="Calibri"/>
                <a:ea typeface="DejaVu Sans"/>
              </a:rPr>
              <a:t>cyber democracy</a:t>
            </a:r>
            <a:r>
              <a:rPr lang="en-US" sz="2400" strike="noStrike">
                <a:solidFill>
                  <a:srgbClr val="000000"/>
                </a:solidFill>
                <a:latin typeface="Calibri"/>
                <a:ea typeface="DejaVu Sans"/>
              </a:rPr>
              <a:t>, </a:t>
            </a:r>
            <a:r>
              <a:rPr i="1" lang="en-US" sz="2400" strike="noStrike">
                <a:solidFill>
                  <a:srgbClr val="000000"/>
                </a:solidFill>
                <a:latin typeface="Calibri"/>
                <a:ea typeface="DejaVu Sans"/>
              </a:rPr>
              <a:t>digital democracy</a:t>
            </a:r>
            <a:r>
              <a:rPr lang="en-US" sz="2400" strike="noStrike">
                <a:solidFill>
                  <a:srgbClr val="000000"/>
                </a:solidFill>
                <a:latin typeface="Calibri"/>
                <a:ea typeface="DejaVu Sans"/>
              </a:rPr>
              <a:t> or </a:t>
            </a:r>
            <a:r>
              <a:rPr i="1" lang="en-US" sz="2400" strike="noStrike">
                <a:solidFill>
                  <a:srgbClr val="000000"/>
                </a:solidFill>
                <a:latin typeface="Calibri"/>
                <a:ea typeface="DejaVu Sans"/>
              </a:rPr>
              <a:t>techno-democracy</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3" name="CustomShape 1"/>
          <p:cNvSpPr/>
          <p:nvPr/>
        </p:nvSpPr>
        <p:spPr>
          <a:xfrm>
            <a:off x="457200" y="274680"/>
            <a:ext cx="8228160" cy="1141560"/>
          </a:xfrm>
          <a:prstGeom prst="rect">
            <a:avLst/>
          </a:prstGeom>
          <a:noFill/>
          <a:ln>
            <a:noFill/>
          </a:ln>
        </p:spPr>
        <p:style>
          <a:lnRef idx="0"/>
          <a:fillRef idx="0"/>
          <a:effectRef idx="0"/>
          <a:fontRef idx="minor"/>
        </p:style>
        <p:txBody>
          <a:bodyPr lIns="90000" rIns="90000" tIns="45000" bIns="45000" anchor="ctr"/>
          <a:p>
            <a:pPr>
              <a:lnSpc>
                <a:spcPct val="100000"/>
              </a:lnSpc>
            </a:pPr>
            <a:r>
              <a:rPr lang="en-US" sz="2800" strike="noStrike">
                <a:solidFill>
                  <a:srgbClr val="000000"/>
                </a:solidFill>
                <a:latin typeface="Calibri"/>
                <a:ea typeface="DejaVu Sans"/>
              </a:rPr>
              <a:t>e- democracy</a:t>
            </a:r>
            <a:endParaRPr/>
          </a:p>
        </p:txBody>
      </p:sp>
      <p:sp>
        <p:nvSpPr>
          <p:cNvPr id="284" name="CustomShape 2"/>
          <p:cNvSpPr/>
          <p:nvPr/>
        </p:nvSpPr>
        <p:spPr>
          <a:xfrm>
            <a:off x="457200" y="1280160"/>
            <a:ext cx="8228160" cy="4844520"/>
          </a:xfrm>
          <a:prstGeom prst="rect">
            <a:avLst/>
          </a:prstGeom>
          <a:noFill/>
          <a:ln>
            <a:noFill/>
          </a:ln>
        </p:spPr>
        <p:style>
          <a:lnRef idx="0"/>
          <a:fillRef idx="0"/>
          <a:effectRef idx="0"/>
          <a:fontRef idx="minor"/>
        </p:style>
        <p:txBody>
          <a:bodyPr lIns="90000" rIns="90000" tIns="45000" bIns="45000"/>
          <a:p>
            <a:r>
              <a:rPr lang="en-US" sz="2600" strike="noStrike">
                <a:solidFill>
                  <a:srgbClr val="000000"/>
                </a:solidFill>
                <a:latin typeface="Calibri"/>
                <a:ea typeface="DejaVu Sans"/>
              </a:rPr>
              <a:t>→ </a:t>
            </a:r>
            <a:r>
              <a:rPr lang="en-US" sz="2600" strike="noStrike">
                <a:solidFill>
                  <a:srgbClr val="000000"/>
                </a:solidFill>
                <a:latin typeface="Calibri"/>
                <a:ea typeface="DejaVu Sans"/>
              </a:rPr>
              <a:t>make processes more accessible</a:t>
            </a:r>
            <a:endParaRPr/>
          </a:p>
          <a:p>
            <a:r>
              <a:rPr lang="en-US" sz="2600" strike="noStrike">
                <a:solidFill>
                  <a:srgbClr val="000000"/>
                </a:solidFill>
                <a:latin typeface="Calibri"/>
                <a:ea typeface="DejaVu Sans"/>
              </a:rPr>
              <a:t>→ </a:t>
            </a:r>
            <a:r>
              <a:rPr lang="en-US" sz="2600" strike="noStrike">
                <a:solidFill>
                  <a:srgbClr val="000000"/>
                </a:solidFill>
                <a:latin typeface="Calibri"/>
                <a:ea typeface="DejaVu Sans"/>
              </a:rPr>
              <a:t>make citizen participation in public policy decision-making more expansive and direct so as to enable broader influence in policy outcomes (i.e., more heads involved could yield smarter policies)</a:t>
            </a:r>
            <a:endParaRPr/>
          </a:p>
          <a:p>
            <a:r>
              <a:rPr lang="en-US" sz="2600" strike="noStrike">
                <a:solidFill>
                  <a:srgbClr val="000000"/>
                </a:solidFill>
                <a:latin typeface="Calibri"/>
                <a:ea typeface="DejaVu Sans"/>
              </a:rPr>
              <a:t>→ </a:t>
            </a:r>
            <a:r>
              <a:rPr lang="en-US" sz="2600" strike="noStrike">
                <a:solidFill>
                  <a:srgbClr val="000000"/>
                </a:solidFill>
                <a:latin typeface="Calibri"/>
                <a:ea typeface="DejaVu Sans"/>
              </a:rPr>
              <a:t>increase transparency and accountability</a:t>
            </a:r>
            <a:endParaRPr/>
          </a:p>
          <a:p>
            <a:r>
              <a:rPr lang="en-US" sz="2600" strike="noStrike">
                <a:solidFill>
                  <a:srgbClr val="000000"/>
                </a:solidFill>
                <a:latin typeface="Calibri"/>
                <a:ea typeface="DejaVu Sans"/>
              </a:rPr>
              <a:t>→  </a:t>
            </a:r>
            <a:r>
              <a:rPr lang="en-US" sz="2600" strike="noStrike">
                <a:solidFill>
                  <a:srgbClr val="000000"/>
                </a:solidFill>
                <a:latin typeface="Calibri"/>
                <a:ea typeface="DejaVu Sans"/>
              </a:rPr>
              <a:t>E-democracy includes within its scope electronic voting, but has a much wider span than this single aspect of the democratic process.</a:t>
            </a:r>
            <a:endParaRPr/>
          </a:p>
          <a:p>
            <a:endParaRPr/>
          </a:p>
          <a:p>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85" name="CustomShape 1"/>
          <p:cNvSpPr/>
          <p:nvPr/>
        </p:nvSpPr>
        <p:spPr>
          <a:xfrm>
            <a:off x="533160" y="303120"/>
            <a:ext cx="8304480" cy="991080"/>
          </a:xfrm>
          <a:prstGeom prst="rect">
            <a:avLst/>
          </a:prstGeom>
          <a:noFill/>
          <a:ln>
            <a:noFill/>
          </a:ln>
        </p:spPr>
        <p:style>
          <a:lnRef idx="0"/>
          <a:fillRef idx="0"/>
          <a:effectRef idx="0"/>
          <a:fontRef idx="minor"/>
        </p:style>
        <p:txBody>
          <a:bodyPr lIns="90000" rIns="90000" tIns="46800" bIns="46800" anchor="b"/>
          <a:p>
            <a:pPr algn="ctr">
              <a:lnSpc>
                <a:spcPct val="100000"/>
              </a:lnSpc>
            </a:pPr>
            <a:r>
              <a:rPr lang="en-US" sz="2600" strike="noStrike">
                <a:solidFill>
                  <a:srgbClr val="000000"/>
                </a:solidFill>
                <a:latin typeface="Calibri"/>
                <a:ea typeface="DejaVu Sans"/>
              </a:rPr>
              <a:t>Misinterpretation of Information and its liability</a:t>
            </a:r>
            <a:endParaRPr/>
          </a:p>
        </p:txBody>
      </p:sp>
      <p:sp>
        <p:nvSpPr>
          <p:cNvPr id="286" name="CustomShape 2"/>
          <p:cNvSpPr/>
          <p:nvPr/>
        </p:nvSpPr>
        <p:spPr>
          <a:xfrm>
            <a:off x="544680" y="1600200"/>
            <a:ext cx="8293320" cy="4570920"/>
          </a:xfrm>
          <a:prstGeom prst="rect">
            <a:avLst/>
          </a:prstGeom>
          <a:noFill/>
          <a:ln>
            <a:noFill/>
          </a:ln>
        </p:spPr>
        <p:style>
          <a:lnRef idx="0"/>
          <a:fillRef idx="0"/>
          <a:effectRef idx="0"/>
          <a:fontRef idx="minor"/>
        </p:style>
        <p:txBody>
          <a:bodyPr lIns="90000" rIns="0" tIns="46800" bIns="46800"/>
          <a:p>
            <a:pPr>
              <a:lnSpc>
                <a:spcPct val="100000"/>
              </a:lnSpc>
              <a:buFont typeface="Times New Roman"/>
              <a:buChar char="•"/>
            </a:pPr>
            <a:r>
              <a:rPr lang="en-US" sz="3200" strike="noStrike">
                <a:solidFill>
                  <a:srgbClr val="000000"/>
                </a:solidFill>
                <a:latin typeface="Times New Roman"/>
                <a:ea typeface="DejaVu Sans"/>
              </a:rPr>
              <a:t>Computer systems are sometimes unreliable</a:t>
            </a:r>
            <a:endParaRPr/>
          </a:p>
          <a:p>
            <a:pPr lvl="1">
              <a:lnSpc>
                <a:spcPct val="100000"/>
              </a:lnSpc>
              <a:buFont typeface="Times New Roman"/>
              <a:buChar char="–"/>
            </a:pPr>
            <a:r>
              <a:rPr lang="en-US" sz="2800" strike="noStrike">
                <a:solidFill>
                  <a:srgbClr val="000000"/>
                </a:solidFill>
                <a:latin typeface="Times New Roman"/>
                <a:ea typeface="DejaVu Sans"/>
              </a:rPr>
              <a:t>Erroneous information in databases</a:t>
            </a:r>
            <a:endParaRPr/>
          </a:p>
          <a:p>
            <a:pPr lvl="1">
              <a:lnSpc>
                <a:spcPct val="100000"/>
              </a:lnSpc>
              <a:buFont typeface="Times New Roman"/>
              <a:buChar char="–"/>
            </a:pPr>
            <a:r>
              <a:rPr lang="en-US" sz="2800" strike="noStrike">
                <a:solidFill>
                  <a:srgbClr val="000000"/>
                </a:solidFill>
                <a:latin typeface="Times New Roman"/>
                <a:ea typeface="DejaVu Sans"/>
              </a:rPr>
              <a:t>Misinterpretation of database information</a:t>
            </a:r>
            <a:endParaRPr/>
          </a:p>
          <a:p>
            <a:pPr lvl="1">
              <a:lnSpc>
                <a:spcPct val="100000"/>
              </a:lnSpc>
              <a:buFont typeface="Times New Roman"/>
              <a:buChar char="–"/>
            </a:pPr>
            <a:r>
              <a:rPr lang="en-US" sz="2800" strike="noStrike">
                <a:solidFill>
                  <a:srgbClr val="000000"/>
                </a:solidFill>
                <a:latin typeface="Times New Roman"/>
                <a:ea typeface="DejaVu Sans"/>
              </a:rPr>
              <a:t>Malfunction of embedded systems</a:t>
            </a:r>
            <a:endParaRPr/>
          </a:p>
          <a:p>
            <a:pPr>
              <a:lnSpc>
                <a:spcPct val="100000"/>
              </a:lnSpc>
              <a:buFont typeface="Times New Roman"/>
              <a:buChar char="•"/>
            </a:pPr>
            <a:r>
              <a:rPr lang="en-US" sz="3200" strike="noStrike">
                <a:solidFill>
                  <a:srgbClr val="000000"/>
                </a:solidFill>
                <a:latin typeface="Times New Roman"/>
                <a:ea typeface="DejaVu Sans"/>
              </a:rPr>
              <a:t>Effects of computer errors</a:t>
            </a:r>
            <a:endParaRPr/>
          </a:p>
          <a:p>
            <a:pPr lvl="1">
              <a:lnSpc>
                <a:spcPct val="100000"/>
              </a:lnSpc>
              <a:buFont typeface="Times New Roman"/>
              <a:buChar char="–"/>
            </a:pPr>
            <a:r>
              <a:rPr lang="en-US" sz="2800" strike="noStrike">
                <a:solidFill>
                  <a:srgbClr val="000000"/>
                </a:solidFill>
                <a:latin typeface="Times New Roman"/>
                <a:ea typeface="DejaVu Sans"/>
              </a:rPr>
              <a:t>Inconvenience</a:t>
            </a:r>
            <a:endParaRPr/>
          </a:p>
          <a:p>
            <a:pPr lvl="1">
              <a:lnSpc>
                <a:spcPct val="100000"/>
              </a:lnSpc>
              <a:buFont typeface="Times New Roman"/>
              <a:buChar char="–"/>
            </a:pPr>
            <a:r>
              <a:rPr lang="en-US" sz="2800" strike="noStrike">
                <a:solidFill>
                  <a:srgbClr val="000000"/>
                </a:solidFill>
                <a:latin typeface="Times New Roman"/>
                <a:ea typeface="DejaVu Sans"/>
              </a:rPr>
              <a:t>Bad business decisions</a:t>
            </a:r>
            <a:endParaRPr/>
          </a:p>
          <a:p>
            <a:pPr lvl="1">
              <a:lnSpc>
                <a:spcPct val="100000"/>
              </a:lnSpc>
              <a:buFont typeface="Times New Roman"/>
              <a:buChar char="–"/>
            </a:pPr>
            <a:r>
              <a:rPr lang="en-US" sz="2800" strike="noStrike">
                <a:solidFill>
                  <a:srgbClr val="000000"/>
                </a:solidFill>
                <a:latin typeface="Times New Roman"/>
                <a:ea typeface="DejaVu Sans"/>
              </a:rPr>
              <a:t>Fatalities</a:t>
            </a:r>
            <a:endParaRPr/>
          </a:p>
          <a:p>
            <a:pPr>
              <a:lnSpc>
                <a:spcPct val="100000"/>
              </a:lnSpc>
            </a:pPr>
            <a:endParaRPr/>
          </a:p>
        </p:txBody>
      </p:sp>
    </p:spTree>
  </p:cSld>
  <p:transition spd="med">
    <p:wipe dir="r"/>
  </p:transition>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7" name="CustomShape 1"/>
          <p:cNvSpPr/>
          <p:nvPr/>
        </p:nvSpPr>
        <p:spPr>
          <a:xfrm>
            <a:off x="457200" y="273600"/>
            <a:ext cx="8228160" cy="1143720"/>
          </a:xfrm>
          <a:prstGeom prst="rect">
            <a:avLst/>
          </a:prstGeom>
          <a:noFill/>
          <a:ln>
            <a:noFill/>
          </a:ln>
        </p:spPr>
        <p:style>
          <a:lnRef idx="0"/>
          <a:fillRef idx="0"/>
          <a:effectRef idx="0"/>
          <a:fontRef idx="minor"/>
        </p:style>
        <p:txBody>
          <a:bodyPr lIns="90000" rIns="90000" tIns="46800" bIns="46800" anchor="ctr"/>
          <a:p>
            <a:pPr algn="ctr">
              <a:lnSpc>
                <a:spcPct val="100000"/>
              </a:lnSpc>
            </a:pPr>
            <a:r>
              <a:rPr lang="en-US" sz="4400" strike="noStrike">
                <a:solidFill>
                  <a:srgbClr val="000000"/>
                </a:solidFill>
                <a:latin typeface="Times New Roman"/>
                <a:ea typeface="DejaVu Sans"/>
              </a:rPr>
              <a:t>Two types of data related failures</a:t>
            </a:r>
            <a:endParaRPr/>
          </a:p>
        </p:txBody>
      </p:sp>
      <p:sp>
        <p:nvSpPr>
          <p:cNvPr id="288" name="CustomShape 2"/>
          <p:cNvSpPr/>
          <p:nvPr/>
        </p:nvSpPr>
        <p:spPr>
          <a:xfrm>
            <a:off x="457200" y="1604520"/>
            <a:ext cx="8228160" cy="3976200"/>
          </a:xfrm>
          <a:prstGeom prst="rect">
            <a:avLst/>
          </a:prstGeom>
          <a:noFill/>
          <a:ln>
            <a:noFill/>
          </a:ln>
        </p:spPr>
        <p:style>
          <a:lnRef idx="0"/>
          <a:fillRef idx="0"/>
          <a:effectRef idx="0"/>
          <a:fontRef idx="minor"/>
        </p:style>
        <p:txBody>
          <a:bodyPr lIns="90000" rIns="90000" tIns="46800" bIns="46800"/>
          <a:p>
            <a:pPr>
              <a:lnSpc>
                <a:spcPct val="100000"/>
              </a:lnSpc>
              <a:buFont typeface="Times New Roman"/>
              <a:buChar char="•"/>
            </a:pPr>
            <a:r>
              <a:rPr lang="en-US" sz="3200" strike="noStrike">
                <a:solidFill>
                  <a:srgbClr val="000000"/>
                </a:solidFill>
                <a:latin typeface="Times New Roman"/>
                <a:ea typeface="DejaVu Sans"/>
              </a:rPr>
              <a:t>A computerized system may fail because wrong data entered into it</a:t>
            </a:r>
            <a:endParaRPr/>
          </a:p>
          <a:p>
            <a:pPr>
              <a:lnSpc>
                <a:spcPct val="100000"/>
              </a:lnSpc>
              <a:buFont typeface="Times New Roman"/>
              <a:buChar char="•"/>
            </a:pPr>
            <a:r>
              <a:rPr lang="en-US" sz="3200" strike="noStrike">
                <a:solidFill>
                  <a:srgbClr val="000000"/>
                </a:solidFill>
                <a:latin typeface="Times New Roman"/>
                <a:ea typeface="DejaVu Sans"/>
              </a:rPr>
              <a:t>A computerized system may fail because people incorrectly interpret data they retrieve</a:t>
            </a:r>
            <a:endParaRPr/>
          </a:p>
        </p:txBody>
      </p:sp>
    </p:spTree>
  </p:cSld>
  <p:transition spd="med">
    <p:wipe dir="r"/>
  </p:transition>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9" name="CustomShape 1"/>
          <p:cNvSpPr/>
          <p:nvPr/>
        </p:nvSpPr>
        <p:spPr>
          <a:xfrm>
            <a:off x="457200" y="274680"/>
            <a:ext cx="8228160" cy="15541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3600" strike="noStrike">
                <a:solidFill>
                  <a:srgbClr val="000000"/>
                </a:solidFill>
                <a:latin typeface="Calibri"/>
                <a:ea typeface="DejaVu Sans"/>
              </a:rPr>
              <a:t>Misinterpretation of Information and its liability</a:t>
            </a:r>
            <a:endParaRPr/>
          </a:p>
        </p:txBody>
      </p:sp>
      <p:sp>
        <p:nvSpPr>
          <p:cNvPr id="290" name="CustomShape 2"/>
          <p:cNvSpPr/>
          <p:nvPr/>
        </p:nvSpPr>
        <p:spPr>
          <a:xfrm>
            <a:off x="457200" y="1920240"/>
            <a:ext cx="8228160" cy="3701520"/>
          </a:xfrm>
          <a:prstGeom prst="rect">
            <a:avLst/>
          </a:prstGeom>
          <a:noFill/>
          <a:ln>
            <a:noFill/>
          </a:ln>
        </p:spPr>
        <p:style>
          <a:lnRef idx="0"/>
          <a:fillRef idx="0"/>
          <a:effectRef idx="0"/>
          <a:fontRef idx="minor"/>
        </p:style>
        <p:txBody>
          <a:bodyPr lIns="90000" rIns="90000" tIns="45000" bIns="45000"/>
          <a:p>
            <a:pPr>
              <a:lnSpc>
                <a:spcPct val="100000"/>
              </a:lnSpc>
              <a:buSzPct val="45000"/>
              <a:buFont typeface="StarSymbol"/>
              <a:buChar char="l"/>
            </a:pPr>
            <a:r>
              <a:rPr lang="en-US" sz="2800" strike="noStrike">
                <a:solidFill>
                  <a:srgbClr val="000000"/>
                </a:solidFill>
                <a:latin typeface="Calibri"/>
                <a:ea typeface="DejaVu Sans"/>
              </a:rPr>
              <a:t>- even when two people view the same analytical result, they may interpret it differently</a:t>
            </a:r>
            <a:endParaRPr/>
          </a:p>
          <a:p>
            <a:pPr>
              <a:lnSpc>
                <a:spcPct val="100000"/>
              </a:lnSpc>
              <a:buSzPct val="45000"/>
              <a:buFont typeface="StarSymbol"/>
              <a:buChar char="l"/>
            </a:pPr>
            <a:r>
              <a:rPr lang="en-US" sz="2800" strike="noStrike">
                <a:solidFill>
                  <a:srgbClr val="000000"/>
                </a:solidFill>
                <a:latin typeface="Calibri"/>
                <a:ea typeface="DejaVu Sans"/>
              </a:rPr>
              <a:t>- Causes due to misunderstanding of information and  interpreting it incorrectly that deviates the system from its liability</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1" name="CustomShape 1"/>
          <p:cNvSpPr/>
          <p:nvPr/>
        </p:nvSpPr>
        <p:spPr>
          <a:xfrm>
            <a:off x="457200" y="274680"/>
            <a:ext cx="8228160" cy="50580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Values in Design</a:t>
            </a:r>
            <a:endParaRPr/>
          </a:p>
        </p:txBody>
      </p:sp>
      <p:sp>
        <p:nvSpPr>
          <p:cNvPr id="292" name="CustomShape 2"/>
          <p:cNvSpPr/>
          <p:nvPr/>
        </p:nvSpPr>
        <p:spPr>
          <a:xfrm>
            <a:off x="457200" y="5486400"/>
            <a:ext cx="8228160" cy="638280"/>
          </a:xfrm>
          <a:prstGeom prst="rect">
            <a:avLst/>
          </a:prstGeom>
          <a:noFill/>
          <a:ln>
            <a:noFill/>
          </a:ln>
        </p:spPr>
        <p:style>
          <a:lnRef idx="0"/>
          <a:fillRef idx="0"/>
          <a:effectRef idx="0"/>
          <a:fontRef idx="minor"/>
        </p:style>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3" name="CustomShape 1"/>
          <p:cNvSpPr/>
          <p:nvPr/>
        </p:nvSpPr>
        <p:spPr>
          <a:xfrm>
            <a:off x="457200" y="274680"/>
            <a:ext cx="8228160" cy="11415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3600" strike="noStrike">
                <a:solidFill>
                  <a:srgbClr val="000000"/>
                </a:solidFill>
                <a:latin typeface="Calibri"/>
                <a:ea typeface="DejaVu Sans"/>
              </a:rPr>
              <a:t>Software and design problems</a:t>
            </a:r>
            <a:endParaRPr/>
          </a:p>
        </p:txBody>
      </p:sp>
      <p:sp>
        <p:nvSpPr>
          <p:cNvPr id="294" name="CustomShape 2"/>
          <p:cNvSpPr/>
          <p:nvPr/>
        </p:nvSpPr>
        <p:spPr>
          <a:xfrm>
            <a:off x="457200" y="1600200"/>
            <a:ext cx="8228160" cy="452448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2600" strike="noStrike">
                <a:solidFill>
                  <a:srgbClr val="000000"/>
                </a:solidFill>
                <a:latin typeface="Calibri"/>
                <a:ea typeface="DejaVu Sans"/>
              </a:rPr>
              <a:t>Design principles</a:t>
            </a:r>
            <a:endParaRPr/>
          </a:p>
          <a:p>
            <a:pPr>
              <a:lnSpc>
                <a:spcPct val="100000"/>
              </a:lnSpc>
            </a:pPr>
            <a:r>
              <a:rPr lang="en-US" sz="2600" strike="noStrike">
                <a:solidFill>
                  <a:srgbClr val="000000"/>
                </a:solidFill>
                <a:latin typeface="Calibri"/>
                <a:ea typeface="DejaVu Sans"/>
              </a:rPr>
              <a:t>	</a:t>
            </a:r>
            <a:r>
              <a:rPr lang="en-US" sz="2600" strike="noStrike">
                <a:solidFill>
                  <a:srgbClr val="000000"/>
                </a:solidFill>
                <a:latin typeface="Calibri"/>
                <a:ea typeface="DejaVu Sans"/>
              </a:rPr>
              <a:t>- </a:t>
            </a:r>
            <a:r>
              <a:rPr lang="en-US" sz="2400" strike="noStrike">
                <a:solidFill>
                  <a:srgbClr val="000000"/>
                </a:solidFill>
                <a:latin typeface="Calibri"/>
                <a:ea typeface="DejaVu Sans"/>
              </a:rPr>
              <a:t>Abstraction</a:t>
            </a:r>
            <a:endParaRPr/>
          </a:p>
          <a:p>
            <a:pPr>
              <a:lnSpc>
                <a:spcPct val="100000"/>
              </a:lnSpc>
            </a:pPr>
            <a:r>
              <a:rPr lang="en-US" sz="2400" strike="noStrike">
                <a:solidFill>
                  <a:srgbClr val="000000"/>
                </a:solidFill>
                <a:latin typeface="Arial"/>
                <a:ea typeface="DejaVu Sans"/>
              </a:rPr>
              <a:t>	</a:t>
            </a:r>
            <a:r>
              <a:rPr lang="en-US" sz="2400" strike="noStrike">
                <a:solidFill>
                  <a:srgbClr val="000000"/>
                </a:solidFill>
                <a:latin typeface="Arial"/>
                <a:ea typeface="DejaVu Sans"/>
              </a:rPr>
              <a:t>- Modularity, coupling and cohesion</a:t>
            </a:r>
            <a:endParaRPr/>
          </a:p>
          <a:p>
            <a:pPr>
              <a:lnSpc>
                <a:spcPct val="100000"/>
              </a:lnSpc>
            </a:pPr>
            <a:r>
              <a:rPr lang="en-US" sz="2400" strike="noStrike">
                <a:solidFill>
                  <a:srgbClr val="000000"/>
                </a:solidFill>
                <a:latin typeface="Arial"/>
                <a:ea typeface="DejaVu Sans"/>
              </a:rPr>
              <a:t>	</a:t>
            </a:r>
            <a:r>
              <a:rPr lang="en-US" sz="2400" strike="noStrike">
                <a:solidFill>
                  <a:srgbClr val="000000"/>
                </a:solidFill>
                <a:latin typeface="Arial"/>
                <a:ea typeface="DejaVu Sans"/>
              </a:rPr>
              <a:t>- Information hiding</a:t>
            </a:r>
            <a:endParaRPr/>
          </a:p>
          <a:p>
            <a:pPr>
              <a:lnSpc>
                <a:spcPct val="100000"/>
              </a:lnSpc>
            </a:pPr>
            <a:r>
              <a:rPr lang="en-US" sz="2400" strike="noStrike">
                <a:solidFill>
                  <a:srgbClr val="000000"/>
                </a:solidFill>
                <a:latin typeface="Arial"/>
                <a:ea typeface="DejaVu Sans"/>
              </a:rPr>
              <a:t>	</a:t>
            </a:r>
            <a:r>
              <a:rPr lang="en-US" sz="2400" strike="noStrike">
                <a:solidFill>
                  <a:srgbClr val="000000"/>
                </a:solidFill>
                <a:latin typeface="Arial"/>
                <a:ea typeface="DejaVu Sans"/>
              </a:rPr>
              <a:t>- Limit complexity</a:t>
            </a:r>
            <a:endParaRPr/>
          </a:p>
          <a:p>
            <a:pPr>
              <a:lnSpc>
                <a:spcPct val="100000"/>
              </a:lnSpc>
            </a:pPr>
            <a:r>
              <a:rPr lang="en-US" sz="2400" strike="noStrike">
                <a:solidFill>
                  <a:srgbClr val="000000"/>
                </a:solidFill>
                <a:latin typeface="Arial"/>
                <a:ea typeface="DejaVu Sans"/>
              </a:rPr>
              <a:t>	</a:t>
            </a:r>
            <a:r>
              <a:rPr lang="en-US" sz="2400" strike="noStrike">
                <a:solidFill>
                  <a:srgbClr val="000000"/>
                </a:solidFill>
                <a:latin typeface="Arial"/>
                <a:ea typeface="DejaVu Sans"/>
              </a:rPr>
              <a:t>- Hierarchical structure</a:t>
            </a:r>
            <a:endParaRPr/>
          </a:p>
          <a:p>
            <a:pPr>
              <a:lnSpc>
                <a:spcPct val="100000"/>
              </a:lnSpc>
              <a:buFont typeface="Arial"/>
              <a:buChar char="•"/>
            </a:pPr>
            <a:r>
              <a:rPr lang="en-US" sz="2600" strike="noStrike">
                <a:solidFill>
                  <a:srgbClr val="000000"/>
                </a:solidFill>
                <a:latin typeface="Calibri"/>
                <a:ea typeface="DejaVu Sans"/>
              </a:rPr>
              <a:t>Software design as a “wicked problem”</a:t>
            </a:r>
            <a:endParaRPr/>
          </a:p>
          <a:p>
            <a:pPr>
              <a:lnSpc>
                <a:spcPct val="100000"/>
              </a:lnSpc>
            </a:pPr>
            <a:r>
              <a:rPr lang="en-US" sz="2600" strike="noStrike">
                <a:solidFill>
                  <a:srgbClr val="000000"/>
                </a:solidFill>
                <a:latin typeface="Calibri"/>
                <a:ea typeface="DejaVu Sans"/>
              </a:rPr>
              <a:t>	</a:t>
            </a:r>
            <a:r>
              <a:rPr lang="en-US" sz="2600" strike="noStrike">
                <a:solidFill>
                  <a:srgbClr val="000000"/>
                </a:solidFill>
                <a:latin typeface="Calibri"/>
                <a:ea typeface="DejaVu Sans"/>
              </a:rPr>
              <a:t>- </a:t>
            </a:r>
            <a:r>
              <a:rPr lang="en-US" sz="2400" strike="noStrike">
                <a:solidFill>
                  <a:srgbClr val="000000"/>
                </a:solidFill>
                <a:latin typeface="Calibri"/>
                <a:ea typeface="DejaVu Sans"/>
              </a:rPr>
              <a:t>There is no definite formulation</a:t>
            </a:r>
            <a:endParaRPr/>
          </a:p>
          <a:p>
            <a:pPr>
              <a:lnSpc>
                <a:spcPct val="100000"/>
              </a:lnSpc>
            </a:pPr>
            <a:r>
              <a:rPr lang="en-US" sz="2400" strike="noStrike">
                <a:solidFill>
                  <a:srgbClr val="000000"/>
                </a:solidFill>
                <a:latin typeface="Arial"/>
                <a:ea typeface="DejaVu Sans"/>
              </a:rPr>
              <a:t>	</a:t>
            </a:r>
            <a:r>
              <a:rPr lang="en-US" sz="2400" strike="noStrike">
                <a:solidFill>
                  <a:srgbClr val="000000"/>
                </a:solidFill>
                <a:latin typeface="Arial"/>
                <a:ea typeface="DejaVu Sans"/>
              </a:rPr>
              <a:t>- There is no stopping rule</a:t>
            </a:r>
            <a:endParaRPr/>
          </a:p>
          <a:p>
            <a:pPr>
              <a:lnSpc>
                <a:spcPct val="100000"/>
              </a:lnSpc>
            </a:pPr>
            <a:r>
              <a:rPr lang="en-US" sz="2400" strike="noStrike">
                <a:solidFill>
                  <a:srgbClr val="000000"/>
                </a:solidFill>
                <a:latin typeface="Arial"/>
                <a:ea typeface="DejaVu Sans"/>
              </a:rPr>
              <a:t>	</a:t>
            </a:r>
            <a:r>
              <a:rPr lang="en-US" sz="2400" strike="noStrike">
                <a:solidFill>
                  <a:srgbClr val="000000"/>
                </a:solidFill>
                <a:latin typeface="Arial"/>
                <a:ea typeface="DejaVu Sans"/>
              </a:rPr>
              <a:t>- Solutions are not simply true or false</a:t>
            </a:r>
            <a:endParaRPr/>
          </a:p>
          <a:p>
            <a:pPr>
              <a:lnSpc>
                <a:spcPct val="100000"/>
              </a:lnSpc>
            </a:pPr>
            <a:r>
              <a:rPr lang="en-US" sz="2400" strike="noStrike">
                <a:solidFill>
                  <a:srgbClr val="000000"/>
                </a:solidFill>
                <a:latin typeface="Arial"/>
                <a:ea typeface="DejaVu Sans"/>
              </a:rPr>
              <a:t>	</a:t>
            </a:r>
            <a:r>
              <a:rPr lang="en-US" sz="2400" strike="noStrike">
                <a:solidFill>
                  <a:srgbClr val="000000"/>
                </a:solidFill>
                <a:latin typeface="Arial"/>
                <a:ea typeface="DejaVu Sans"/>
              </a:rPr>
              <a:t>- Every wicked problem is a symptom of another </a:t>
            </a:r>
            <a:r>
              <a:rPr lang="en-US" sz="2400" strike="noStrike">
                <a:solidFill>
                  <a:srgbClr val="000000"/>
                </a:solidFill>
                <a:latin typeface="Arial"/>
                <a:ea typeface="DejaVu Sans"/>
              </a:rPr>
              <a:t>	</a:t>
            </a:r>
            <a:r>
              <a:rPr lang="en-US" sz="2400" strike="noStrike">
                <a:solidFill>
                  <a:srgbClr val="000000"/>
                </a:solidFill>
                <a:latin typeface="Arial"/>
                <a:ea typeface="DejaVu Sans"/>
              </a:rPr>
              <a:t>	</a:t>
            </a:r>
            <a:r>
              <a:rPr lang="en-US" sz="2400" strike="noStrike">
                <a:solidFill>
                  <a:srgbClr val="000000"/>
                </a:solidFill>
                <a:latin typeface="Arial"/>
                <a:ea typeface="DejaVu Sans"/>
              </a:rPr>
              <a:t>  </a:t>
            </a:r>
            <a:r>
              <a:rPr lang="en-US" sz="2400" strike="noStrike">
                <a:solidFill>
                  <a:srgbClr val="000000"/>
                </a:solidFill>
                <a:latin typeface="Arial"/>
                <a:ea typeface="DejaVu Sans"/>
              </a:rPr>
              <a:t>	</a:t>
            </a:r>
            <a:r>
              <a:rPr lang="en-US" sz="2400" strike="noStrike">
                <a:solidFill>
                  <a:srgbClr val="000000"/>
                </a:solidFill>
                <a:latin typeface="Arial"/>
                <a:ea typeface="DejaVu Sans"/>
              </a:rPr>
              <a:t>  problem</a:t>
            </a:r>
            <a:endParaRPr/>
          </a:p>
          <a:p>
            <a:pPr>
              <a:lnSpc>
                <a:spcPct val="100000"/>
              </a:lnSpc>
            </a:pPr>
            <a:endParaRPr/>
          </a:p>
          <a:p>
            <a:pPr>
              <a:lnSpc>
                <a:spcPct val="100000"/>
              </a:lnSpc>
            </a:pP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4" name="CustomShape 1"/>
          <p:cNvSpPr/>
          <p:nvPr/>
        </p:nvSpPr>
        <p:spPr>
          <a:xfrm>
            <a:off x="457200" y="274680"/>
            <a:ext cx="8228160" cy="50580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Computer Liability</a:t>
            </a:r>
            <a:endParaRPr/>
          </a:p>
        </p:txBody>
      </p:sp>
      <p:sp>
        <p:nvSpPr>
          <p:cNvPr id="255" name="CustomShape 2"/>
          <p:cNvSpPr/>
          <p:nvPr/>
        </p:nvSpPr>
        <p:spPr>
          <a:xfrm>
            <a:off x="457200" y="5486400"/>
            <a:ext cx="8228160" cy="638280"/>
          </a:xfrm>
          <a:prstGeom prst="rect">
            <a:avLst/>
          </a:prstGeom>
          <a:noFill/>
          <a:ln>
            <a:noFill/>
          </a:ln>
        </p:spPr>
        <p:style>
          <a:lnRef idx="0"/>
          <a:fillRef idx="0"/>
          <a:effectRef idx="0"/>
          <a:fontRef idx="minor"/>
        </p:style>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95" name="CustomShape 1"/>
          <p:cNvSpPr/>
          <p:nvPr/>
        </p:nvSpPr>
        <p:spPr>
          <a:xfrm>
            <a:off x="457200" y="274320"/>
            <a:ext cx="8228880" cy="1142280"/>
          </a:xfrm>
          <a:prstGeom prst="rect">
            <a:avLst/>
          </a:prstGeom>
          <a:noFill/>
          <a:ln>
            <a:noFill/>
          </a:ln>
        </p:spPr>
        <p:style>
          <a:lnRef idx="0"/>
          <a:fillRef idx="0"/>
          <a:effectRef idx="0"/>
          <a:fontRef idx="minor"/>
        </p:style>
        <p:txBody>
          <a:bodyPr lIns="90000" rIns="90000" tIns="46800" bIns="46800" anchor="ctr"/>
          <a:p>
            <a:pPr algn="ctr">
              <a:lnSpc>
                <a:spcPct val="100000"/>
              </a:lnSpc>
            </a:pPr>
            <a:r>
              <a:rPr lang="en-US" sz="3200" strike="noStrike">
                <a:solidFill>
                  <a:srgbClr val="000000"/>
                </a:solidFill>
                <a:latin typeface="Arial"/>
                <a:ea typeface="DejaVu Sans"/>
              </a:rPr>
              <a:t>The Software Challenge</a:t>
            </a:r>
            <a:endParaRPr/>
          </a:p>
        </p:txBody>
      </p:sp>
      <p:sp>
        <p:nvSpPr>
          <p:cNvPr id="29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6800" bIns="46800"/>
          <a:p>
            <a:pPr algn="just">
              <a:lnSpc>
                <a:spcPct val="100000"/>
              </a:lnSpc>
              <a:buFont typeface="Arial"/>
              <a:buChar char="•"/>
            </a:pPr>
            <a:r>
              <a:rPr lang="en-US" sz="2400" strike="noStrike">
                <a:solidFill>
                  <a:srgbClr val="000000"/>
                </a:solidFill>
                <a:latin typeface="Arial"/>
                <a:ea typeface="DejaVu Sans"/>
              </a:rPr>
              <a:t>In industry, a software product is expected to be used for an extended period of time by someone who did not write the program and who is not intimately familiar with its internal design</a:t>
            </a:r>
            <a:endParaRPr/>
          </a:p>
          <a:p>
            <a:pPr algn="just">
              <a:lnSpc>
                <a:spcPct val="100000"/>
              </a:lnSpc>
              <a:buFont typeface="Arial"/>
              <a:buChar char="•"/>
            </a:pPr>
            <a:r>
              <a:rPr lang="en-US" sz="2400" strike="noStrike">
                <a:solidFill>
                  <a:srgbClr val="000000"/>
                </a:solidFill>
                <a:latin typeface="Arial"/>
                <a:ea typeface="DejaVu Sans"/>
              </a:rPr>
              <a:t>Initial specification for a software product may be incomplete</a:t>
            </a:r>
            <a:endParaRPr/>
          </a:p>
          <a:p>
            <a:pPr algn="just">
              <a:lnSpc>
                <a:spcPct val="100000"/>
              </a:lnSpc>
              <a:buFont typeface="Arial"/>
              <a:buChar char="•"/>
            </a:pPr>
            <a:r>
              <a:rPr lang="en-US" sz="2400" strike="noStrike">
                <a:solidFill>
                  <a:srgbClr val="000000"/>
                </a:solidFill>
                <a:latin typeface="Arial"/>
                <a:ea typeface="DejaVu Sans"/>
              </a:rPr>
              <a:t>Specification is clarified through extensive interaction between users of the software and the system analyst</a:t>
            </a:r>
            <a:endParaRPr/>
          </a:p>
          <a:p>
            <a:pPr algn="just">
              <a:lnSpc>
                <a:spcPct val="100000"/>
              </a:lnSpc>
              <a:buFont typeface="Arial"/>
              <a:buChar char="•"/>
            </a:pPr>
            <a:r>
              <a:rPr lang="en-US" sz="2400" strike="noStrike">
                <a:solidFill>
                  <a:srgbClr val="000000"/>
                </a:solidFill>
                <a:latin typeface="Arial"/>
                <a:ea typeface="DejaVu Sans"/>
              </a:rPr>
              <a:t>A requirements specification should be generated at the beginning of any software project</a:t>
            </a:r>
            <a:endParaRPr/>
          </a:p>
          <a:p>
            <a:pPr algn="just">
              <a:lnSpc>
                <a:spcPct val="100000"/>
              </a:lnSpc>
              <a:buFont typeface="Arial"/>
              <a:buChar char="•"/>
            </a:pPr>
            <a:r>
              <a:rPr lang="en-US" sz="2400" strike="noStrike">
                <a:solidFill>
                  <a:srgbClr val="000000"/>
                </a:solidFill>
                <a:latin typeface="Arial"/>
                <a:ea typeface="DejaVu Sans"/>
              </a:rPr>
              <a:t>Designers and users should both approve the document</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standalone="yes"?>
<p:sld xmlns:a="http://schemas.openxmlformats.org/drawingml/2006/main" xmlns:p="http://schemas.openxmlformats.org/presentationml/2006/main" xmlns:r="http://schemas.openxmlformats.org/officeDocument/2006/relationships"><p:cSld><p:spTree><p:nvGrpSpPr>        <p:cNvPr id="1" name=""/>        <p:cNvGrpSpPr/>        <p:nvPr/>      </p:nvGrpSpPr>      <p:grpSpPr>        <a:xfrm>          <a:off x="0" y="0"/>          <a:ext cx="0" cy="0"/>          <a:chOff x="0" y="0"/>          <a:chExt cx="0" cy="0"/>        </a:xfrm>      </p:grpSpPr><p:sp><p:nvSpPr><p:cNvPr id="297" name="CustomShape 1"/><p:cNvSpPr/><p:nvPr/></p:nvSpPr><p:spPr><a:xfrm><a:off x="457200" y="274680"/><a:ext cx="8228160" cy="1141560"/></a:xfrm><a:prstGeom prst="rect"><a:avLst></a:avLst></a:prstGeom><a:noFill/><a:ln><a:noFill/></a:ln></p:spPr><p:style><a:lnRef idx="0"></a:lnRef><a:fillRef idx="0"/><a:effectRef idx="0"></a:effectRef><a:fontRef idx="minor"/></p:style><p:txBody><a:bodyPr lIns="90000" rIns="90000" tIns="45000" bIns="45000" anchor="ctr"/><a:p><a:pPr algn="ctr"><a:lnSpc><a:spcPct val="100000"/></a:lnSpc></a:pPr><a:r><a:rPr lang="en-US" sz="3600" strike="noStrike"><a:solidFill><a:srgbClr val="000000"/></a:solidFill><a:latin typeface="Calibri"/><a:ea typeface="DejaVu Sans"/></a:rPr><a:t>Hardware design issues</a:t></a:r><a:endParaRPr/></a:p></p:txBody></p:sp><p:sp><p:nvSpPr><p:cNvPr id="298" name="CustomShape 2"/><p:cNvSpPr/><p:nvPr/></p:nvSpPr><p:spPr><a:xfrm><a:off x="457200" y="1280160"/><a:ext cx="8228160" cy="4844520"/></a:xfrm><a:prstGeom prst="rect"><a:avLst></a:avLst></a:prstGeom><a:noFill/><a:ln><a:noFill/></a:ln></p:spPr><p:style><a:lnRef idx="0"></a:lnRef><a:fillRef idx="0"/><a:effectRef idx="0"></a:effectRef><a:fontRef idx="minor"/></p:style><p:txBody><a:bodyPr lIns="90000" rIns="90000" tIns="45000" bIns="45000"/><a:p><a:pPr><a:lnSpc><a:spcPct val="100000"/></a:lnSpc></a:pPr><a:r><a:rPr lang="en-US" sz="2400" strike="noStrike"><a:solidFill><a:srgbClr val="000000"/></a:solidFill><a:latin typeface="Calibri"/><a:ea typeface="DejaVu Sans"/></a:rPr><a:t>It is possible that certain subsystems in hardware (micro controller), IO memory accesses, real-time clock, system clock, pulse width modulation, timer and serial communication are also implemented by the software. </a:t></a:r><a:endParaRPr/></a:p><a:p><a:pPr><a:lnSpc><a:spcPct val="100000"/></a:lnSpc></a:pPr><a:r><a:rPr lang="en-US" sz="2400" strike="noStrike"><a:solidFill><a:srgbClr val="000000"/></a:solidFill><a:latin typeface="Calibri"/><a:ea typeface="DejaVu Sans"/></a:rPr><a:t>Hardware implementation advantage:</a:t></a:r><a:endParaRPr/></a:p><a:p><a:pPr><a:lnSpc><a:spcPct val="100000"/></a:lnSpc></a:pPr><a:r><a:rPr lang="en-US" sz="2400" strike="noStrike"><a:solidFill><a:srgbClr val="000000"/></a:solidFill><a:latin typeface="Calibri"/><a:ea typeface="DejaVu Sans"/></a:rPr><a:t>- Reduced memory for the program.</a:t></a:r><a:endParaRPr/></a:p><a:p><a:r><a:rPr lang="en-US" sz="2400" strike="noStrike"><a:solidFill><a:srgbClr val="000000"/></a:solidFill><a:latin typeface="Calibri"/><a:ea typeface="DejaVu Sans"/></a:rPr><a:t>- Reduced number of chips but at an increased cost. </a:t></a:r><a:endParaRPr/></a:p><a:p><a:r><a:rPr lang="en-US" sz="2400" strike="noStrike"><a:solidFill><a:srgbClr val="000000"/></a:solidFill><a:latin typeface="Calibri"/><a:ea typeface="DejaVu Sans"/></a:rPr><a:t></a:t></a:r><a:r><a:rPr lang="en-US" sz="2400" strike="noStrike"><a:solidFill><a:srgbClr val="000000"/></a:solidFill><a:latin typeface="Calibri"/><a:ea typeface="DejaVu Sans"/></a:rPr><a:t>- Simple coding for the device drivers</a:t></a:r><a:endParaRPr/></a:p><a:p><a:r><a:rPr lang="en-US" sz="2400" strike="noStrike"><a:solidFill><a:srgbClr val="000000"/></a:solidFill><a:latin typeface="Calibri"/><a:ea typeface="DejaVu Sans"/></a:rPr><a:t>- Internally embedded codes, which are more secure than at the external ROM</a:t></a:r><a:endParaRPr/></a:p><a:p><a:r><a:rPr lang="en-US" sz="2400" strike="noStrike"><a:solidFill><a:srgbClr val="000000"/></a:solidFill><a:latin typeface="Calibri"/><a:ea typeface="DejaVu Sans"/></a:rPr><a:t></a:t></a:r><a:r><a:rPr lang="en-US" sz="2400" strike="noStrike"><a:solidFill><a:srgbClr val="000000"/></a:solidFill><a:latin typeface="Calibri"/><a:ea typeface="DejaVu Sans"/></a:rPr><a:t>- Energy dissipation can be controlled by controlling the clock rate and voltage</a:t></a:r><a:endParaRPr/></a:p><a:p><a:pPr><a:lnSpc><a:spcPct val="100000"/></a:lnSpc></a:pPr><a:endParaRPr/></a:p></p:txBody></p:sp></p:spTree></p:cSld><p:timing><p:tnLst><p:par><p:cTn id="41" dur="indefinite" restart="never" nodeType="tmRoot"><p:childTnLst><p:seq><p:cTn id="42" nodeType="mainSeq"></p:cTn><p:prevCondLst><p:cond delay="0" evt="onPrev"><p:tgtEl><p:sldTgt/></p:tgtEl></p:cond></p:prevCondLst><p:nextCondLst><p:cond delay="0" evt="onNext"><p:tgtEl><p:sldTgt/></p:tgtEl></p:cond></p:nextCondLst></p:seq></p:childTnLst></p:cTn></p:par></p:tnLst></p:timing></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9" name="CustomShape 1"/>
          <p:cNvSpPr/>
          <p:nvPr/>
        </p:nvSpPr>
        <p:spPr>
          <a:xfrm>
            <a:off x="457200" y="274680"/>
            <a:ext cx="8228160" cy="11415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3600" strike="noStrike">
                <a:solidFill>
                  <a:srgbClr val="000000"/>
                </a:solidFill>
                <a:latin typeface="Calibri"/>
                <a:ea typeface="DejaVu Sans"/>
              </a:rPr>
              <a:t>Hardware design issues</a:t>
            </a:r>
            <a:endParaRPr/>
          </a:p>
        </p:txBody>
      </p:sp>
      <p:sp>
        <p:nvSpPr>
          <p:cNvPr id="300" name="CustomShape 2"/>
          <p:cNvSpPr/>
          <p:nvPr/>
        </p:nvSpPr>
        <p:spPr>
          <a:xfrm>
            <a:off x="457200" y="1280160"/>
            <a:ext cx="8228160" cy="4844520"/>
          </a:xfrm>
          <a:prstGeom prst="rect">
            <a:avLst/>
          </a:prstGeom>
          <a:noFill/>
          <a:ln>
            <a:noFill/>
          </a:ln>
        </p:spPr>
        <p:style>
          <a:lnRef idx="0"/>
          <a:fillRef idx="0"/>
          <a:effectRef idx="0"/>
          <a:fontRef idx="minor"/>
        </p:style>
        <p:txBody>
          <a:bodyPr lIns="90000" rIns="90000" tIns="45000" bIns="45000"/>
          <a:p>
            <a:pPr>
              <a:lnSpc>
                <a:spcPct val="100000"/>
              </a:lnSpc>
            </a:pPr>
            <a:r>
              <a:rPr lang="en-US" sz="2600" strike="noStrike">
                <a:solidFill>
                  <a:srgbClr val="000000"/>
                </a:solidFill>
                <a:latin typeface="Calibri"/>
                <a:ea typeface="DejaVu Sans"/>
              </a:rPr>
              <a:t>Some factors that affect computer's performance</a:t>
            </a:r>
            <a:endParaRPr/>
          </a:p>
          <a:p>
            <a:pPr>
              <a:lnSpc>
                <a:spcPct val="100000"/>
              </a:lnSpc>
            </a:pPr>
            <a:r>
              <a:rPr lang="en-US" sz="2600" strike="noStrike">
                <a:solidFill>
                  <a:srgbClr val="000000"/>
                </a:solidFill>
                <a:latin typeface="Calibri"/>
                <a:ea typeface="DejaVu Sans"/>
              </a:rPr>
              <a:t>	</a:t>
            </a:r>
            <a:r>
              <a:rPr lang="en-US" sz="2600" strike="noStrike">
                <a:solidFill>
                  <a:srgbClr val="000000"/>
                </a:solidFill>
                <a:latin typeface="Calibri"/>
                <a:ea typeface="DejaVu Sans"/>
              </a:rPr>
              <a:t>- CPU speed</a:t>
            </a:r>
            <a:endParaRPr/>
          </a:p>
          <a:p>
            <a:pPr>
              <a:lnSpc>
                <a:spcPct val="100000"/>
              </a:lnSpc>
            </a:pPr>
            <a:r>
              <a:rPr lang="en-US" sz="2600" strike="noStrike">
                <a:solidFill>
                  <a:srgbClr val="000000"/>
                </a:solidFill>
                <a:latin typeface="Calibri"/>
                <a:ea typeface="DejaVu Sans"/>
              </a:rPr>
              <a:t>	</a:t>
            </a:r>
            <a:r>
              <a:rPr lang="en-US" sz="2600" strike="noStrike">
                <a:solidFill>
                  <a:srgbClr val="000000"/>
                </a:solidFill>
                <a:latin typeface="Calibri"/>
                <a:ea typeface="DejaVu Sans"/>
              </a:rPr>
              <a:t>- Hard drive speed and memory</a:t>
            </a:r>
            <a:endParaRPr/>
          </a:p>
          <a:p>
            <a:pPr>
              <a:lnSpc>
                <a:spcPct val="100000"/>
              </a:lnSpc>
            </a:pPr>
            <a:r>
              <a:rPr lang="en-US" sz="2600" strike="noStrike">
                <a:solidFill>
                  <a:srgbClr val="000000"/>
                </a:solidFill>
                <a:latin typeface="Calibri"/>
                <a:ea typeface="DejaVu Sans"/>
              </a:rPr>
              <a:t>	</a:t>
            </a:r>
            <a:r>
              <a:rPr lang="en-US" sz="2600" strike="noStrike">
                <a:solidFill>
                  <a:srgbClr val="000000"/>
                </a:solidFill>
                <a:latin typeface="Calibri"/>
                <a:ea typeface="DejaVu Sans"/>
              </a:rPr>
              <a:t>- Size and cost</a:t>
            </a:r>
            <a:endParaRPr/>
          </a:p>
          <a:p>
            <a:pPr>
              <a:lnSpc>
                <a:spcPct val="100000"/>
              </a:lnSpc>
            </a:pP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1" name="CustomShape 1"/>
          <p:cNvSpPr/>
          <p:nvPr/>
        </p:nvSpPr>
        <p:spPr>
          <a:xfrm>
            <a:off x="457200" y="274680"/>
            <a:ext cx="8228160" cy="50580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Professional Responsibilities of Computer Users</a:t>
            </a:r>
            <a:endParaRPr/>
          </a:p>
        </p:txBody>
      </p:sp>
      <p:sp>
        <p:nvSpPr>
          <p:cNvPr id="302" name="CustomShape 2"/>
          <p:cNvSpPr/>
          <p:nvPr/>
        </p:nvSpPr>
        <p:spPr>
          <a:xfrm>
            <a:off x="457200" y="5486400"/>
            <a:ext cx="8228160" cy="638280"/>
          </a:xfrm>
          <a:prstGeom prst="rect">
            <a:avLst/>
          </a:prstGeom>
          <a:noFill/>
          <a:ln>
            <a:noFill/>
          </a:ln>
        </p:spPr>
        <p:style>
          <a:lnRef idx="0"/>
          <a:fillRef idx="0"/>
          <a:effectRef idx="0"/>
          <a:fontRef idx="minor"/>
        </p:style>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3" name="CustomShape 1"/>
          <p:cNvSpPr/>
          <p:nvPr/>
        </p:nvSpPr>
        <p:spPr>
          <a:xfrm>
            <a:off x="457200" y="274680"/>
            <a:ext cx="8228160" cy="11415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3600" strike="noStrike">
                <a:solidFill>
                  <a:srgbClr val="000000"/>
                </a:solidFill>
                <a:latin typeface="Calibri"/>
                <a:ea typeface="DejaVu Sans"/>
              </a:rPr>
              <a:t>Responsibility and Accountability</a:t>
            </a:r>
            <a:endParaRPr/>
          </a:p>
        </p:txBody>
      </p:sp>
      <p:sp>
        <p:nvSpPr>
          <p:cNvPr id="304" name="CustomShape 2"/>
          <p:cNvSpPr/>
          <p:nvPr/>
        </p:nvSpPr>
        <p:spPr>
          <a:xfrm>
            <a:off x="457200" y="1600200"/>
            <a:ext cx="8228160" cy="45244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800" strike="noStrike">
                <a:solidFill>
                  <a:srgbClr val="000000"/>
                </a:solidFill>
                <a:latin typeface="Arial"/>
                <a:ea typeface="DejaVu Sans"/>
              </a:rPr>
              <a:t>A correctly designed system is an </a:t>
            </a:r>
            <a:r>
              <a:rPr b="1" lang="en-US" sz="2800" strike="noStrike">
                <a:solidFill>
                  <a:srgbClr val="000000"/>
                </a:solidFill>
                <a:latin typeface="Calibri"/>
                <a:ea typeface="DejaVu Sans"/>
              </a:rPr>
              <a:t>electronic poetry in motion.</a:t>
            </a:r>
            <a:endParaRPr/>
          </a:p>
          <a:p>
            <a:pPr algn="ctr">
              <a:lnSpc>
                <a:spcPct val="100000"/>
              </a:lnSpc>
            </a:pPr>
            <a:r>
              <a:rPr lang="en-US" sz="3200" strike="noStrike">
                <a:solidFill>
                  <a:srgbClr val="000000"/>
                </a:solidFill>
                <a:latin typeface="Calibri"/>
                <a:ea typeface="DejaVu Sans"/>
              </a:rPr>
              <a:t>     </a:t>
            </a:r>
            <a:r>
              <a:rPr lang="en-US" sz="3200" strike="noStrike">
                <a:solidFill>
                  <a:srgbClr val="000000"/>
                </a:solidFill>
                <a:latin typeface="Calibri"/>
                <a:ea typeface="DejaVu Sans"/>
              </a:rPr>
              <a:t>P - Professional </a:t>
            </a:r>
            <a:endParaRPr/>
          </a:p>
          <a:p>
            <a:pPr algn="ctr">
              <a:lnSpc>
                <a:spcPct val="100000"/>
              </a:lnSpc>
            </a:pPr>
            <a:r>
              <a:rPr lang="en-US" sz="3200" strike="noStrike">
                <a:solidFill>
                  <a:srgbClr val="000000"/>
                </a:solidFill>
                <a:latin typeface="Calibri"/>
                <a:ea typeface="DejaVu Sans"/>
              </a:rPr>
              <a:t>	</a:t>
            </a:r>
            <a:r>
              <a:rPr lang="en-US" sz="3200" strike="noStrike">
                <a:solidFill>
                  <a:srgbClr val="000000"/>
                </a:solidFill>
                <a:latin typeface="Calibri"/>
                <a:ea typeface="DejaVu Sans"/>
              </a:rPr>
              <a:t>      </a:t>
            </a:r>
            <a:r>
              <a:rPr lang="en-US" sz="3200" strike="noStrike">
                <a:solidFill>
                  <a:srgbClr val="000000"/>
                </a:solidFill>
                <a:latin typeface="Calibri"/>
                <a:ea typeface="DejaVu Sans"/>
              </a:rPr>
              <a:t>R – Responsibilities</a:t>
            </a:r>
            <a:endParaRPr/>
          </a:p>
          <a:p>
            <a:pPr algn="ctr">
              <a:lnSpc>
                <a:spcPct val="100000"/>
              </a:lnSpc>
            </a:pPr>
            <a:r>
              <a:rPr lang="en-US" sz="3200" strike="noStrike">
                <a:solidFill>
                  <a:srgbClr val="000000"/>
                </a:solidFill>
                <a:latin typeface="Calibri"/>
                <a:ea typeface="DejaVu Sans"/>
              </a:rPr>
              <a:t>o - of </a:t>
            </a:r>
            <a:endParaRPr/>
          </a:p>
          <a:p>
            <a:pPr algn="ctr">
              <a:lnSpc>
                <a:spcPct val="100000"/>
              </a:lnSpc>
            </a:pPr>
            <a:r>
              <a:rPr lang="en-US" sz="3200" strike="noStrike">
                <a:solidFill>
                  <a:srgbClr val="000000"/>
                </a:solidFill>
                <a:latin typeface="Calibri"/>
                <a:ea typeface="DejaVu Sans"/>
              </a:rPr>
              <a:t>	</a:t>
            </a:r>
            <a:r>
              <a:rPr lang="en-US" sz="3200" strike="noStrike">
                <a:solidFill>
                  <a:srgbClr val="000000"/>
                </a:solidFill>
                <a:latin typeface="Calibri"/>
                <a:ea typeface="DejaVu Sans"/>
              </a:rPr>
              <a:t>S - Software </a:t>
            </a:r>
            <a:endParaRPr/>
          </a:p>
          <a:p>
            <a:pPr algn="ctr">
              <a:lnSpc>
                <a:spcPct val="100000"/>
              </a:lnSpc>
            </a:pPr>
            <a:r>
              <a:rPr lang="en-US" sz="3200" strike="noStrike">
                <a:solidFill>
                  <a:srgbClr val="000000"/>
                </a:solidFill>
                <a:latin typeface="Calibri"/>
                <a:ea typeface="DejaVu Sans"/>
              </a:rPr>
              <a:t>	</a:t>
            </a:r>
            <a:r>
              <a:rPr lang="en-US" sz="3200" strike="noStrike">
                <a:solidFill>
                  <a:srgbClr val="000000"/>
                </a:solidFill>
                <a:latin typeface="Calibri"/>
                <a:ea typeface="DejaVu Sans"/>
              </a:rPr>
              <a:t>E - Engineers</a:t>
            </a:r>
            <a:endParaRPr/>
          </a:p>
          <a:p>
            <a:pPr algn="ctr">
              <a:lnSpc>
                <a:spcPct val="100000"/>
              </a:lnSpc>
            </a:pPr>
            <a:endParaRPr/>
          </a:p>
          <a:p>
            <a:pPr>
              <a:lnSpc>
                <a:spcPct val="100000"/>
              </a:lnSpc>
            </a:pP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5" name="CustomShape 1"/>
          <p:cNvSpPr/>
          <p:nvPr/>
        </p:nvSpPr>
        <p:spPr>
          <a:xfrm>
            <a:off x="457200" y="274680"/>
            <a:ext cx="8228160" cy="11415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3600" strike="noStrike">
                <a:solidFill>
                  <a:srgbClr val="000000"/>
                </a:solidFill>
                <a:latin typeface="Calibri"/>
                <a:ea typeface="DejaVu Sans"/>
              </a:rPr>
              <a:t>Responsibility and Accountability</a:t>
            </a:r>
            <a:endParaRPr/>
          </a:p>
        </p:txBody>
      </p:sp>
      <p:sp>
        <p:nvSpPr>
          <p:cNvPr id="306" name="CustomShape 2"/>
          <p:cNvSpPr/>
          <p:nvPr/>
        </p:nvSpPr>
        <p:spPr>
          <a:xfrm>
            <a:off x="457200" y="1280160"/>
            <a:ext cx="8228160" cy="4844520"/>
          </a:xfrm>
          <a:prstGeom prst="rect">
            <a:avLst/>
          </a:prstGeom>
          <a:noFill/>
          <a:ln>
            <a:noFill/>
          </a:ln>
        </p:spPr>
        <p:style>
          <a:lnRef idx="0"/>
          <a:fillRef idx="0"/>
          <a:effectRef idx="0"/>
          <a:fontRef idx="minor"/>
        </p:style>
        <p:txBody>
          <a:bodyPr lIns="90000" rIns="90000" tIns="45000" bIns="45000"/>
          <a:p>
            <a:r>
              <a:rPr lang="en-US" sz="2200" strike="noStrike">
                <a:solidFill>
                  <a:srgbClr val="000000"/>
                </a:solidFill>
                <a:latin typeface="Calibri"/>
                <a:ea typeface="DejaVu Sans"/>
              </a:rPr>
              <a:t>1. Personal                                         </a:t>
            </a:r>
            <a:endParaRPr/>
          </a:p>
          <a:p>
            <a:r>
              <a:rPr i="1" lang="en-US" sz="2200" strike="noStrike">
                <a:solidFill>
                  <a:srgbClr val="000000"/>
                </a:solidFill>
                <a:latin typeface="Calibri"/>
                <a:ea typeface="DejaVu Sans"/>
              </a:rPr>
              <a:t>Personal Responsibilities</a:t>
            </a:r>
            <a:r>
              <a:rPr lang="en-US" sz="2200" strike="noStrike">
                <a:solidFill>
                  <a:srgbClr val="000000"/>
                </a:solidFill>
                <a:latin typeface="Calibri"/>
                <a:ea typeface="DejaVu Sans"/>
              </a:rPr>
              <a:t> are general obligations towards other individuals; most are shared by all persons (e.g. honesty, concern for others).</a:t>
            </a:r>
            <a:endParaRPr/>
          </a:p>
          <a:p>
            <a:r>
              <a:rPr lang="en-US" sz="2200" strike="noStrike">
                <a:solidFill>
                  <a:srgbClr val="000000"/>
                </a:solidFill>
                <a:latin typeface="Tahoma"/>
                <a:ea typeface="DejaVu Sans"/>
              </a:rPr>
              <a:t>2. Social</a:t>
            </a:r>
            <a:r>
              <a:rPr lang="en-US" sz="2200" strike="noStrike">
                <a:solidFill>
                  <a:srgbClr val="000000"/>
                </a:solidFill>
                <a:latin typeface="Calibri"/>
                <a:ea typeface="DejaVu Sans"/>
              </a:rPr>
              <a:t> </a:t>
            </a:r>
            <a:r>
              <a:rPr b="1" lang="en-US" sz="2200" strike="noStrike">
                <a:solidFill>
                  <a:srgbClr val="000000"/>
                </a:solidFill>
                <a:latin typeface="Calibri"/>
                <a:ea typeface="DejaVu Sans"/>
              </a:rPr>
              <a:t>                                                               </a:t>
            </a:r>
            <a:r>
              <a:rPr i="1" lang="en-US" sz="2200" strike="noStrike">
                <a:solidFill>
                  <a:srgbClr val="000000"/>
                </a:solidFill>
                <a:latin typeface="Calibri"/>
                <a:ea typeface="DejaVu Sans"/>
              </a:rPr>
              <a:t>Social Responsibilities </a:t>
            </a:r>
            <a:r>
              <a:rPr lang="en-US" sz="2200" strike="noStrike">
                <a:solidFill>
                  <a:srgbClr val="000000"/>
                </a:solidFill>
                <a:latin typeface="Calibri"/>
                <a:ea typeface="DejaVu Sans"/>
              </a:rPr>
              <a:t>are responsibilities towards society as a whole. We have a debt to repay because society has supported us when we needed it. (e.g. environmental activism, peace activism, national defense)</a:t>
            </a:r>
            <a:endParaRPr/>
          </a:p>
          <a:p>
            <a:r>
              <a:rPr lang="en-US" sz="2200" strike="noStrike">
                <a:solidFill>
                  <a:srgbClr val="000000"/>
                </a:solidFill>
                <a:latin typeface="Calibri"/>
                <a:ea typeface="DejaVu Sans"/>
              </a:rPr>
              <a:t>3. Professional </a:t>
            </a:r>
            <a:endParaRPr/>
          </a:p>
          <a:p>
            <a:r>
              <a:rPr i="1" lang="en-US" sz="2200" strike="noStrike">
                <a:solidFill>
                  <a:srgbClr val="000000"/>
                </a:solidFill>
                <a:latin typeface="Tahoma"/>
                <a:ea typeface="DejaVu Sans"/>
              </a:rPr>
              <a:t>Professional Responsibilities </a:t>
            </a:r>
            <a:r>
              <a:rPr lang="en-US" sz="2200" strike="noStrike">
                <a:solidFill>
                  <a:srgbClr val="000000"/>
                </a:solidFill>
                <a:latin typeface="Calibri"/>
                <a:ea typeface="DejaVu Sans"/>
              </a:rPr>
              <a:t>are additional responsibilities shared by members of a particular profession (e.g medicine, journalism, or engineering) Usually a code of responsibilities exists.</a:t>
            </a:r>
            <a:r>
              <a:rPr b="1" lang="en-US" sz="2200" strike="noStrike">
                <a:solidFill>
                  <a:srgbClr val="000000"/>
                </a:solidFill>
                <a:latin typeface="Calibri"/>
                <a:ea typeface="DejaVu Sans"/>
              </a:rPr>
              <a:t> </a:t>
            </a:r>
            <a:endParaRPr/>
          </a:p>
          <a:p>
            <a:pPr>
              <a:lnSpc>
                <a:spcPct val="100000"/>
              </a:lnSpc>
            </a:pP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7" name="CustomShape 1"/>
          <p:cNvSpPr/>
          <p:nvPr/>
        </p:nvSpPr>
        <p:spPr>
          <a:xfrm>
            <a:off x="457200" y="274680"/>
            <a:ext cx="8228160" cy="11415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3600" strike="noStrike">
                <a:solidFill>
                  <a:srgbClr val="000000"/>
                </a:solidFill>
                <a:latin typeface="Calibri"/>
                <a:ea typeface="DejaVu Sans"/>
              </a:rPr>
              <a:t>Improving Professionalism in Software development</a:t>
            </a:r>
            <a:endParaRPr/>
          </a:p>
        </p:txBody>
      </p:sp>
      <p:sp>
        <p:nvSpPr>
          <p:cNvPr id="308" name="CustomShape 2"/>
          <p:cNvSpPr/>
          <p:nvPr/>
        </p:nvSpPr>
        <p:spPr>
          <a:xfrm>
            <a:off x="457200" y="1600200"/>
            <a:ext cx="8228160" cy="4524480"/>
          </a:xfrm>
          <a:prstGeom prst="rect">
            <a:avLst/>
          </a:prstGeom>
          <a:noFill/>
          <a:ln>
            <a:noFill/>
          </a:ln>
        </p:spPr>
        <p:style>
          <a:lnRef idx="0"/>
          <a:fillRef idx="0"/>
          <a:effectRef idx="0"/>
          <a:fontRef idx="minor"/>
        </p:style>
        <p:txBody>
          <a:bodyPr lIns="90000" rIns="90000" tIns="45000" bIns="45000"/>
          <a:p>
            <a:r>
              <a:rPr lang="en-US" sz="3200" strike="noStrike">
                <a:solidFill>
                  <a:srgbClr val="000000"/>
                </a:solidFill>
                <a:latin typeface="Calibri"/>
                <a:ea typeface="DejaVu Sans"/>
              </a:rPr>
              <a:t>Three steps:</a:t>
            </a:r>
            <a:endParaRPr/>
          </a:p>
          <a:p>
            <a:r>
              <a:rPr lang="en-US" sz="2800" strike="noStrike">
                <a:solidFill>
                  <a:srgbClr val="000000"/>
                </a:solidFill>
                <a:latin typeface="Tahoma"/>
                <a:ea typeface="DejaVu Sans"/>
              </a:rPr>
              <a:t>- Work with Professional Engineering </a:t>
            </a:r>
            <a:r>
              <a:rPr lang="en-US" sz="2800" strike="noStrike">
                <a:solidFill>
                  <a:srgbClr val="000000"/>
                </a:solidFill>
                <a:latin typeface="Calibri"/>
                <a:ea typeface="DejaVu Sans"/>
              </a:rPr>
              <a:t>societies.</a:t>
            </a:r>
            <a:endParaRPr/>
          </a:p>
          <a:p>
            <a:r>
              <a:rPr lang="en-US" sz="3200" strike="noStrike">
                <a:solidFill>
                  <a:srgbClr val="000000"/>
                </a:solidFill>
                <a:latin typeface="Calibri"/>
                <a:ea typeface="DejaVu Sans"/>
              </a:rPr>
              <a:t>- Develop better educational programs.</a:t>
            </a:r>
            <a:endParaRPr/>
          </a:p>
          <a:p>
            <a:r>
              <a:rPr lang="en-US" sz="2800" strike="noStrike">
                <a:solidFill>
                  <a:srgbClr val="000000"/>
                </a:solidFill>
                <a:latin typeface="Tahoma"/>
                <a:ea typeface="DejaVu Sans"/>
              </a:rPr>
              <a:t>- Develop accreditation procedures for </a:t>
            </a:r>
            <a:r>
              <a:rPr lang="en-US" sz="2800" strike="noStrike">
                <a:solidFill>
                  <a:srgbClr val="000000"/>
                </a:solidFill>
                <a:latin typeface="Calibri"/>
                <a:ea typeface="DejaVu Sans"/>
              </a:rPr>
              <a:t>Software Engineering programs</a:t>
            </a:r>
            <a:endParaRPr/>
          </a:p>
          <a:p>
            <a:pPr>
              <a:lnSpc>
                <a:spcPct val="100000"/>
              </a:lnSpc>
            </a:pP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6" name="CustomShape 1"/>
          <p:cNvSpPr/>
          <p:nvPr/>
        </p:nvSpPr>
        <p:spPr>
          <a:xfrm>
            <a:off x="457200" y="274680"/>
            <a:ext cx="8228160" cy="11415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Computer liability</a:t>
            </a:r>
            <a:endParaRPr/>
          </a:p>
        </p:txBody>
      </p:sp>
      <p:sp>
        <p:nvSpPr>
          <p:cNvPr id="257" name="CustomShape 2"/>
          <p:cNvSpPr/>
          <p:nvPr/>
        </p:nvSpPr>
        <p:spPr>
          <a:xfrm>
            <a:off x="457200" y="1600200"/>
            <a:ext cx="8228160" cy="452448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In a society that depends on computers to do such things as monitor a hospital patient’s well-being, assure our national defense and report on the cash flow of businesses, an important issue relates to who should bear the financial loss when computer system fails.</a:t>
            </a:r>
            <a:endParaRPr/>
          </a:p>
          <a:p>
            <a:pPr>
              <a:lnSpc>
                <a:spcPct val="100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8" name="CustomShape 1"/>
          <p:cNvSpPr/>
          <p:nvPr/>
        </p:nvSpPr>
        <p:spPr>
          <a:xfrm>
            <a:off x="457200" y="274680"/>
            <a:ext cx="8228160" cy="11415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Malfunctions of Computers</a:t>
            </a:r>
            <a:endParaRPr/>
          </a:p>
        </p:txBody>
      </p:sp>
      <p:sp>
        <p:nvSpPr>
          <p:cNvPr id="259" name="CustomShape 2"/>
          <p:cNvSpPr/>
          <p:nvPr/>
        </p:nvSpPr>
        <p:spPr>
          <a:xfrm>
            <a:off x="457200" y="1600200"/>
            <a:ext cx="8228160" cy="452448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2800" strike="noStrike">
                <a:solidFill>
                  <a:srgbClr val="000000"/>
                </a:solidFill>
                <a:latin typeface="Calibri"/>
                <a:ea typeface="DejaVu Sans"/>
              </a:rPr>
              <a:t>Computer System's failure to function properly</a:t>
            </a:r>
            <a:endParaRPr/>
          </a:p>
          <a:p>
            <a:pPr>
              <a:lnSpc>
                <a:spcPct val="100000"/>
              </a:lnSpc>
              <a:buFont typeface="Arial"/>
              <a:buChar char="•"/>
            </a:pPr>
            <a:r>
              <a:rPr lang="en-US" sz="2800" strike="noStrike">
                <a:solidFill>
                  <a:srgbClr val="000000"/>
                </a:solidFill>
                <a:latin typeface="Calibri"/>
                <a:ea typeface="DejaVu Sans"/>
              </a:rPr>
              <a:t>defective functioning of computer</a:t>
            </a:r>
            <a:endParaRPr/>
          </a:p>
          <a:p>
            <a:pPr>
              <a:lnSpc>
                <a:spcPct val="100000"/>
              </a:lnSpc>
              <a:buFont typeface="Arial"/>
              <a:buChar char="•"/>
            </a:pPr>
            <a:r>
              <a:rPr lang="en-US" sz="2800" strike="noStrike">
                <a:solidFill>
                  <a:srgbClr val="000000"/>
                </a:solidFill>
                <a:latin typeface="Calibri"/>
                <a:ea typeface="DejaVu Sans"/>
              </a:rPr>
              <a:t>Failure:- Software (or system) does not behave as specified</a:t>
            </a:r>
            <a:endParaRPr/>
          </a:p>
          <a:p>
            <a:pPr>
              <a:lnSpc>
                <a:spcPct val="100000"/>
              </a:lnSpc>
            </a:pP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60" name="CustomShape 1"/>
          <p:cNvSpPr/>
          <p:nvPr/>
        </p:nvSpPr>
        <p:spPr>
          <a:xfrm>
            <a:off x="685800" y="228600"/>
            <a:ext cx="7771320" cy="989640"/>
          </a:xfrm>
          <a:prstGeom prst="rect">
            <a:avLst/>
          </a:prstGeom>
          <a:noFill/>
          <a:ln>
            <a:noFill/>
          </a:ln>
        </p:spPr>
        <p:style>
          <a:lnRef idx="0"/>
          <a:fillRef idx="0"/>
          <a:effectRef idx="0"/>
          <a:fontRef idx="minor"/>
        </p:style>
        <p:txBody>
          <a:bodyPr lIns="90000" rIns="90000" tIns="46800" bIns="46800" anchor="ctr"/>
          <a:p>
            <a:pPr algn="ctr">
              <a:lnSpc>
                <a:spcPct val="100000"/>
              </a:lnSpc>
            </a:pPr>
            <a:r>
              <a:rPr lang="en-US" sz="4400" strike="noStrike">
                <a:solidFill>
                  <a:srgbClr val="000000"/>
                </a:solidFill>
                <a:latin typeface="Times New Roman"/>
                <a:ea typeface="DejaVu Sans"/>
              </a:rPr>
              <a:t>Critical System</a:t>
            </a:r>
            <a:endParaRPr/>
          </a:p>
        </p:txBody>
      </p:sp>
      <p:sp>
        <p:nvSpPr>
          <p:cNvPr id="261" name="CustomShape 2"/>
          <p:cNvSpPr/>
          <p:nvPr/>
        </p:nvSpPr>
        <p:spPr>
          <a:xfrm>
            <a:off x="685440" y="1600200"/>
            <a:ext cx="8076240" cy="4494600"/>
          </a:xfrm>
          <a:prstGeom prst="rect">
            <a:avLst/>
          </a:prstGeom>
          <a:noFill/>
          <a:ln>
            <a:noFill/>
          </a:ln>
        </p:spPr>
        <p:style>
          <a:lnRef idx="0"/>
          <a:fillRef idx="0"/>
          <a:effectRef idx="0"/>
          <a:fontRef idx="minor"/>
        </p:style>
        <p:txBody>
          <a:bodyPr lIns="90000" rIns="90000" tIns="46800" bIns="46800"/>
          <a:p>
            <a:pPr>
              <a:lnSpc>
                <a:spcPct val="100000"/>
              </a:lnSpc>
              <a:buFont typeface="Helvetica"/>
              <a:buChar char="•"/>
            </a:pPr>
            <a:r>
              <a:rPr lang="en-US" sz="3200" strike="noStrike">
                <a:solidFill>
                  <a:srgbClr val="000000"/>
                </a:solidFill>
                <a:latin typeface="Arial"/>
                <a:ea typeface="Times New Roman"/>
              </a:rPr>
              <a:t>Computer based systems used in transportation, chemical process and nuclear power plants.</a:t>
            </a:r>
            <a:endParaRPr/>
          </a:p>
          <a:p>
            <a:pPr>
              <a:lnSpc>
                <a:spcPct val="100000"/>
              </a:lnSpc>
              <a:buFont typeface="Helvetica"/>
              <a:buChar char="•"/>
            </a:pPr>
            <a:r>
              <a:rPr lang="en-US" sz="3200" strike="noStrike">
                <a:solidFill>
                  <a:srgbClr val="000000"/>
                </a:solidFill>
                <a:latin typeface="Arial"/>
                <a:ea typeface="Times New Roman"/>
              </a:rPr>
              <a:t>A failure in the system endangers human lives directly or through environment pollution. Also preferable approach for systems, which have large scale economic influence. (Telecom, space)</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62" name="CustomShape 1"/>
          <p:cNvSpPr/>
          <p:nvPr/>
        </p:nvSpPr>
        <p:spPr>
          <a:xfrm>
            <a:off x="685800" y="228600"/>
            <a:ext cx="7771320" cy="989640"/>
          </a:xfrm>
          <a:prstGeom prst="rect">
            <a:avLst/>
          </a:prstGeom>
          <a:noFill/>
          <a:ln>
            <a:noFill/>
          </a:ln>
        </p:spPr>
        <p:style>
          <a:lnRef idx="0"/>
          <a:fillRef idx="0"/>
          <a:effectRef idx="0"/>
          <a:fontRef idx="minor"/>
        </p:style>
        <p:txBody>
          <a:bodyPr lIns="90000" rIns="90000" tIns="46800" bIns="46800" anchor="ctr"/>
          <a:p>
            <a:pPr algn="ctr">
              <a:lnSpc>
                <a:spcPct val="100000"/>
              </a:lnSpc>
            </a:pPr>
            <a:r>
              <a:rPr lang="en-US" sz="4400" strike="noStrike">
                <a:solidFill>
                  <a:srgbClr val="000000"/>
                </a:solidFill>
                <a:latin typeface="Times New Roman"/>
                <a:ea typeface="DejaVu Sans"/>
              </a:rPr>
              <a:t>Safety </a:t>
            </a:r>
            <a:endParaRPr/>
          </a:p>
        </p:txBody>
      </p:sp>
      <p:sp>
        <p:nvSpPr>
          <p:cNvPr id="263" name="CustomShape 2"/>
          <p:cNvSpPr/>
          <p:nvPr/>
        </p:nvSpPr>
        <p:spPr>
          <a:xfrm>
            <a:off x="685800" y="1600200"/>
            <a:ext cx="7771320" cy="4494600"/>
          </a:xfrm>
          <a:prstGeom prst="rect">
            <a:avLst/>
          </a:prstGeom>
          <a:noFill/>
          <a:ln>
            <a:noFill/>
          </a:ln>
        </p:spPr>
        <p:style>
          <a:lnRef idx="0"/>
          <a:fillRef idx="0"/>
          <a:effectRef idx="0"/>
          <a:fontRef idx="minor"/>
        </p:style>
        <p:txBody>
          <a:bodyPr lIns="90000" rIns="90000" tIns="46800" bIns="46800"/>
          <a:p>
            <a:pPr algn="just">
              <a:lnSpc>
                <a:spcPct val="90000"/>
              </a:lnSpc>
              <a:buFont typeface="Helvetica"/>
              <a:buChar char="•"/>
            </a:pPr>
            <a:r>
              <a:rPr b="1" lang="en-US" sz="3200" strike="noStrike">
                <a:solidFill>
                  <a:srgbClr val="000000"/>
                </a:solidFill>
                <a:latin typeface="Arial"/>
                <a:ea typeface="Times New Roman"/>
              </a:rPr>
              <a:t>Safety:</a:t>
            </a:r>
            <a:endParaRPr/>
          </a:p>
          <a:p>
            <a:pPr algn="just">
              <a:lnSpc>
                <a:spcPct val="90000"/>
              </a:lnSpc>
            </a:pPr>
            <a:r>
              <a:rPr b="1" lang="en-US" sz="3200" strike="noStrike">
                <a:solidFill>
                  <a:srgbClr val="000000"/>
                </a:solidFill>
                <a:latin typeface="Arial"/>
                <a:ea typeface="Times New Roman"/>
              </a:rPr>
              <a:t>   </a:t>
            </a:r>
            <a:r>
              <a:rPr lang="en-US" sz="3200" strike="noStrike">
                <a:solidFill>
                  <a:srgbClr val="000000"/>
                </a:solidFill>
                <a:latin typeface="Arial"/>
                <a:ea typeface="Times New Roman"/>
              </a:rPr>
              <a:t>Safety is a property of a system that it will not endanger human life or the environment.</a:t>
            </a:r>
            <a:endParaRPr/>
          </a:p>
          <a:p>
            <a:pPr algn="just">
              <a:lnSpc>
                <a:spcPct val="90000"/>
              </a:lnSpc>
              <a:buFont typeface="Helvetica"/>
              <a:buChar char="•"/>
            </a:pPr>
            <a:r>
              <a:rPr b="1" lang="en-US" sz="3200" strike="noStrike">
                <a:solidFill>
                  <a:srgbClr val="000000"/>
                </a:solidFill>
                <a:latin typeface="Arial"/>
                <a:ea typeface="Times New Roman"/>
              </a:rPr>
              <a:t>Safety-Critical System:  </a:t>
            </a:r>
            <a:endParaRPr/>
          </a:p>
          <a:p>
            <a:pPr algn="just">
              <a:lnSpc>
                <a:spcPct val="90000"/>
              </a:lnSpc>
            </a:pPr>
            <a:r>
              <a:rPr lang="en-US" sz="3200" strike="noStrike">
                <a:solidFill>
                  <a:srgbClr val="000000"/>
                </a:solidFill>
                <a:latin typeface="Arial"/>
                <a:ea typeface="Times New Roman"/>
              </a:rPr>
              <a:t>   </a:t>
            </a:r>
            <a:r>
              <a:rPr lang="en-US" sz="3200" strike="noStrike">
                <a:solidFill>
                  <a:srgbClr val="000000"/>
                </a:solidFill>
                <a:latin typeface="Arial"/>
                <a:ea typeface="Times New Roman"/>
              </a:rPr>
              <a:t>A system that is intended to achieve, on its own, the necessary level of safety integrity for the implementation of the required safety functions.</a:t>
            </a:r>
            <a:endParaRPr/>
          </a:p>
          <a:p>
            <a:pPr>
              <a:lnSpc>
                <a:spcPct val="90000"/>
              </a:lnSpc>
            </a:pP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4" name="CustomShape 1"/>
          <p:cNvSpPr/>
          <p:nvPr/>
        </p:nvSpPr>
        <p:spPr>
          <a:xfrm>
            <a:off x="457200" y="274680"/>
            <a:ext cx="8228160" cy="11415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Safety in Critical Systems</a:t>
            </a:r>
            <a:endParaRPr/>
          </a:p>
        </p:txBody>
      </p:sp>
      <p:sp>
        <p:nvSpPr>
          <p:cNvPr id="265" name="CustomShape 2"/>
          <p:cNvSpPr/>
          <p:nvPr/>
        </p:nvSpPr>
        <p:spPr>
          <a:xfrm>
            <a:off x="457200" y="1600200"/>
            <a:ext cx="8228160" cy="4524480"/>
          </a:xfrm>
          <a:prstGeom prst="rect">
            <a:avLst/>
          </a:prstGeom>
          <a:noFill/>
          <a:ln>
            <a:noFill/>
          </a:ln>
        </p:spPr>
        <p:style>
          <a:lnRef idx="0"/>
          <a:fillRef idx="0"/>
          <a:effectRef idx="0"/>
          <a:fontRef idx="minor"/>
        </p:style>
        <p:txBody>
          <a:bodyPr lIns="90000" rIns="90000" tIns="45000" bIns="45000"/>
          <a:p>
            <a:pPr>
              <a:lnSpc>
                <a:spcPct val="100000"/>
              </a:lnSpc>
              <a:buSzPct val="45000"/>
              <a:buFont typeface="StarSymbol"/>
              <a:buChar char="l"/>
            </a:pPr>
            <a:r>
              <a:rPr lang="en-US" sz="3200" strike="noStrike">
                <a:solidFill>
                  <a:srgbClr val="000000"/>
                </a:solidFill>
                <a:latin typeface="Calibri"/>
                <a:ea typeface="DejaVu Sans"/>
              </a:rPr>
              <a:t>safety-critical system is a system whose failure or malfunction may result in loss or severe damage to equipment/property.</a:t>
            </a:r>
            <a:endParaRPr/>
          </a:p>
          <a:p>
            <a:pPr>
              <a:lnSpc>
                <a:spcPct val="100000"/>
              </a:lnSpc>
            </a:pP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66" name="CustomShape 1"/>
          <p:cNvSpPr/>
          <p:nvPr/>
        </p:nvSpPr>
        <p:spPr>
          <a:xfrm>
            <a:off x="685800" y="609120"/>
            <a:ext cx="7771320" cy="1141920"/>
          </a:xfrm>
          <a:prstGeom prst="rect">
            <a:avLst/>
          </a:prstGeom>
          <a:noFill/>
          <a:ln>
            <a:noFill/>
          </a:ln>
        </p:spPr>
        <p:style>
          <a:lnRef idx="0"/>
          <a:fillRef idx="0"/>
          <a:effectRef idx="0"/>
          <a:fontRef idx="minor"/>
        </p:style>
        <p:txBody>
          <a:bodyPr lIns="90000" rIns="90000" tIns="46800" bIns="46800" anchor="ctr"/>
          <a:p>
            <a:pPr algn="ctr">
              <a:lnSpc>
                <a:spcPct val="100000"/>
              </a:lnSpc>
            </a:pPr>
            <a:r>
              <a:rPr lang="en-US" sz="4400" strike="noStrike">
                <a:solidFill>
                  <a:srgbClr val="000000"/>
                </a:solidFill>
                <a:latin typeface="Times New Roman"/>
                <a:ea typeface="DejaVu Sans"/>
              </a:rPr>
              <a:t>Safety </a:t>
            </a:r>
            <a:endParaRPr/>
          </a:p>
        </p:txBody>
      </p:sp>
      <p:sp>
        <p:nvSpPr>
          <p:cNvPr id="267" name="CustomShape 2"/>
          <p:cNvSpPr/>
          <p:nvPr/>
        </p:nvSpPr>
        <p:spPr>
          <a:xfrm>
            <a:off x="1981080" y="3048120"/>
            <a:ext cx="2437560" cy="913320"/>
          </a:xfrm>
          <a:prstGeom prst="ellipse">
            <a:avLst/>
          </a:prstGeom>
          <a:solidFill>
            <a:srgbClr val="ff0000"/>
          </a:solid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lang="en-US" sz="2400" strike="noStrike">
                <a:solidFill>
                  <a:srgbClr val="000000"/>
                </a:solidFill>
                <a:latin typeface="Times New Roman"/>
                <a:ea typeface="DejaVu Sans"/>
              </a:rPr>
              <a:t>HUMAN</a:t>
            </a:r>
            <a:endParaRPr/>
          </a:p>
        </p:txBody>
      </p:sp>
      <p:sp>
        <p:nvSpPr>
          <p:cNvPr id="268" name="CustomShape 3"/>
          <p:cNvSpPr/>
          <p:nvPr/>
        </p:nvSpPr>
        <p:spPr>
          <a:xfrm>
            <a:off x="4038480" y="3048120"/>
            <a:ext cx="2284920" cy="913320"/>
          </a:xfrm>
          <a:prstGeom prst="ellipse">
            <a:avLst/>
          </a:prstGeom>
          <a:solidFill>
            <a:srgbClr val="00cc99"/>
          </a:solid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lang="en-US" sz="2400" strike="noStrike">
                <a:solidFill>
                  <a:srgbClr val="000000"/>
                </a:solidFill>
                <a:latin typeface="Times New Roman"/>
                <a:ea typeface="DejaVu Sans"/>
              </a:rPr>
              <a:t>PROCESS</a:t>
            </a:r>
            <a:endParaRPr/>
          </a:p>
        </p:txBody>
      </p:sp>
      <p:sp>
        <p:nvSpPr>
          <p:cNvPr id="269" name="CustomShape 4"/>
          <p:cNvSpPr/>
          <p:nvPr/>
        </p:nvSpPr>
        <p:spPr>
          <a:xfrm>
            <a:off x="3048120" y="3657600"/>
            <a:ext cx="2284920" cy="761040"/>
          </a:xfrm>
          <a:prstGeom prst="ellipse">
            <a:avLst/>
          </a:prstGeom>
          <a:solidFill>
            <a:srgbClr val="00cc99"/>
          </a:solid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lang="en-US" sz="2400" strike="noStrike">
                <a:solidFill>
                  <a:srgbClr val="000000"/>
                </a:solidFill>
                <a:latin typeface="Times New Roman"/>
                <a:ea typeface="DejaVu Sans"/>
              </a:rPr>
              <a:t>SYSTEM</a:t>
            </a:r>
            <a:endParaRPr/>
          </a:p>
        </p:txBody>
      </p:sp>
      <p:sp>
        <p:nvSpPr>
          <p:cNvPr id="270" name="CustomShape 5"/>
          <p:cNvSpPr/>
          <p:nvPr/>
        </p:nvSpPr>
        <p:spPr>
          <a:xfrm>
            <a:off x="3413160" y="4481640"/>
            <a:ext cx="1253880" cy="822960"/>
          </a:xfrm>
          <a:prstGeom prst="rect">
            <a:avLst/>
          </a:prstGeom>
          <a:noFill/>
          <a:ln>
            <a:noFill/>
          </a:ln>
        </p:spPr>
        <p:style>
          <a:lnRef idx="0"/>
          <a:fillRef idx="0"/>
          <a:effectRef idx="0"/>
          <a:fontRef idx="minor"/>
        </p:style>
        <p:txBody>
          <a:bodyPr wrap="none" lIns="90000" rIns="90000" tIns="46800" bIns="46800"/>
          <a:p>
            <a:pPr>
              <a:lnSpc>
                <a:spcPct val="100000"/>
              </a:lnSpc>
            </a:pPr>
            <a:r>
              <a:rPr lang="en-US" sz="1600" strike="noStrike">
                <a:solidFill>
                  <a:srgbClr val="000000"/>
                </a:solidFill>
                <a:latin typeface="Times New Roman"/>
                <a:ea typeface="DejaVu Sans"/>
              </a:rPr>
              <a:t>- Hardware </a:t>
            </a:r>
            <a:endParaRPr/>
          </a:p>
          <a:p>
            <a:pPr>
              <a:lnSpc>
                <a:spcPct val="100000"/>
              </a:lnSpc>
              <a:buFont typeface="Times New Roman"/>
              <a:buChar char="-"/>
            </a:pPr>
            <a:r>
              <a:rPr lang="en-US" sz="1600" strike="noStrike">
                <a:solidFill>
                  <a:srgbClr val="000000"/>
                </a:solidFill>
                <a:latin typeface="Times New Roman"/>
                <a:ea typeface="DejaVu Sans"/>
              </a:rPr>
              <a:t> </a:t>
            </a:r>
            <a:r>
              <a:rPr lang="en-US" sz="1600" strike="noStrike">
                <a:solidFill>
                  <a:srgbClr val="000000"/>
                </a:solidFill>
                <a:latin typeface="Times New Roman"/>
                <a:ea typeface="DejaVu Sans"/>
              </a:rPr>
              <a:t>Software</a:t>
            </a:r>
            <a:endParaRPr/>
          </a:p>
          <a:p>
            <a:pPr>
              <a:lnSpc>
                <a:spcPct val="100000"/>
              </a:lnSpc>
              <a:buFont typeface="Times New Roman"/>
              <a:buChar char="-"/>
            </a:pPr>
            <a:r>
              <a:rPr lang="en-US" sz="1600" strike="noStrike">
                <a:solidFill>
                  <a:srgbClr val="000000"/>
                </a:solidFill>
                <a:latin typeface="Times New Roman"/>
                <a:ea typeface="DejaVu Sans"/>
              </a:rPr>
              <a:t> </a:t>
            </a:r>
            <a:r>
              <a:rPr lang="en-US" sz="1600" strike="noStrike">
                <a:solidFill>
                  <a:srgbClr val="000000"/>
                </a:solidFill>
                <a:latin typeface="Times New Roman"/>
                <a:ea typeface="DejaVu Sans"/>
              </a:rPr>
              <a:t>Technology</a:t>
            </a:r>
            <a:endParaRPr/>
          </a:p>
        </p:txBody>
      </p:sp>
      <p:sp>
        <p:nvSpPr>
          <p:cNvPr id="271" name="CustomShape 6"/>
          <p:cNvSpPr/>
          <p:nvPr/>
        </p:nvSpPr>
        <p:spPr>
          <a:xfrm>
            <a:off x="6461280" y="3262320"/>
            <a:ext cx="1622520" cy="579600"/>
          </a:xfrm>
          <a:prstGeom prst="rect">
            <a:avLst/>
          </a:prstGeom>
          <a:noFill/>
          <a:ln>
            <a:noFill/>
          </a:ln>
        </p:spPr>
        <p:style>
          <a:lnRef idx="0"/>
          <a:fillRef idx="0"/>
          <a:effectRef idx="0"/>
          <a:fontRef idx="minor"/>
        </p:style>
        <p:txBody>
          <a:bodyPr wrap="none" lIns="90000" rIns="90000" tIns="46800" bIns="46800"/>
          <a:p>
            <a:pPr>
              <a:lnSpc>
                <a:spcPct val="100000"/>
              </a:lnSpc>
              <a:buFont typeface="Times New Roman"/>
              <a:buChar char="-"/>
            </a:pPr>
            <a:r>
              <a:rPr lang="en-US" sz="1600" strike="noStrike">
                <a:solidFill>
                  <a:srgbClr val="000000"/>
                </a:solidFill>
                <a:latin typeface="Times New Roman"/>
                <a:ea typeface="DejaVu Sans"/>
              </a:rPr>
              <a:t> </a:t>
            </a:r>
            <a:r>
              <a:rPr lang="en-US" sz="1600" strike="noStrike">
                <a:solidFill>
                  <a:srgbClr val="000000"/>
                </a:solidFill>
                <a:latin typeface="Times New Roman"/>
                <a:ea typeface="DejaVu Sans"/>
              </a:rPr>
              <a:t>Operating Rules</a:t>
            </a:r>
            <a:endParaRPr/>
          </a:p>
          <a:p>
            <a:pPr>
              <a:lnSpc>
                <a:spcPct val="100000"/>
              </a:lnSpc>
              <a:buFont typeface="Times New Roman"/>
              <a:buChar char="-"/>
            </a:pPr>
            <a:r>
              <a:rPr lang="en-US" sz="1600" strike="noStrike">
                <a:solidFill>
                  <a:srgbClr val="000000"/>
                </a:solidFill>
                <a:latin typeface="Times New Roman"/>
                <a:ea typeface="DejaVu Sans"/>
              </a:rPr>
              <a:t> </a:t>
            </a:r>
            <a:r>
              <a:rPr lang="en-US" sz="1600" strike="noStrike">
                <a:solidFill>
                  <a:srgbClr val="000000"/>
                </a:solidFill>
                <a:latin typeface="Times New Roman"/>
                <a:ea typeface="DejaVu Sans"/>
              </a:rPr>
              <a:t>Physical Facts</a:t>
            </a:r>
            <a:endParaRPr/>
          </a:p>
        </p:txBody>
      </p:sp>
      <p:sp>
        <p:nvSpPr>
          <p:cNvPr id="272" name="CustomShape 7"/>
          <p:cNvSpPr/>
          <p:nvPr/>
        </p:nvSpPr>
        <p:spPr>
          <a:xfrm>
            <a:off x="1584360" y="3897360"/>
            <a:ext cx="1022040" cy="519120"/>
          </a:xfrm>
          <a:prstGeom prst="rect">
            <a:avLst/>
          </a:prstGeom>
          <a:noFill/>
          <a:ln>
            <a:noFill/>
          </a:ln>
        </p:spPr>
        <p:style>
          <a:lnRef idx="0"/>
          <a:fillRef idx="0"/>
          <a:effectRef idx="0"/>
          <a:fontRef idx="minor"/>
        </p:style>
        <p:txBody>
          <a:bodyPr wrap="none" lIns="90000" rIns="90000" tIns="46800" bIns="46800"/>
          <a:p>
            <a:pPr>
              <a:lnSpc>
                <a:spcPct val="100000"/>
              </a:lnSpc>
              <a:buFont typeface="Times New Roman"/>
              <a:buChar char="-"/>
            </a:pPr>
            <a:r>
              <a:rPr lang="en-US" sz="1400" strike="noStrike">
                <a:solidFill>
                  <a:srgbClr val="000000"/>
                </a:solidFill>
                <a:latin typeface="Times New Roman"/>
                <a:ea typeface="DejaVu Sans"/>
              </a:rPr>
              <a:t> </a:t>
            </a:r>
            <a:r>
              <a:rPr lang="en-US" sz="1400" strike="noStrike">
                <a:solidFill>
                  <a:srgbClr val="000000"/>
                </a:solidFill>
                <a:latin typeface="Times New Roman"/>
                <a:ea typeface="DejaVu Sans"/>
              </a:rPr>
              <a:t>Designing</a:t>
            </a:r>
            <a:endParaRPr/>
          </a:p>
          <a:p>
            <a:pPr>
              <a:lnSpc>
                <a:spcPct val="100000"/>
              </a:lnSpc>
              <a:buFont typeface="Times New Roman"/>
              <a:buChar char="-"/>
            </a:pPr>
            <a:r>
              <a:rPr lang="en-US" sz="1400" strike="noStrike">
                <a:solidFill>
                  <a:srgbClr val="000000"/>
                </a:solidFill>
                <a:latin typeface="Times New Roman"/>
                <a:ea typeface="DejaVu Sans"/>
              </a:rPr>
              <a:t> </a:t>
            </a:r>
            <a:r>
              <a:rPr lang="en-US" sz="1400" strike="noStrike">
                <a:solidFill>
                  <a:srgbClr val="000000"/>
                </a:solidFill>
                <a:latin typeface="Times New Roman"/>
                <a:ea typeface="DejaVu Sans"/>
              </a:rPr>
              <a:t>Operating</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3" name="CustomShape 1"/>
          <p:cNvSpPr/>
          <p:nvPr/>
        </p:nvSpPr>
        <p:spPr>
          <a:xfrm>
            <a:off x="457200" y="274680"/>
            <a:ext cx="8228160" cy="1141560"/>
          </a:xfrm>
          <a:prstGeom prst="rect">
            <a:avLst/>
          </a:prstGeom>
          <a:noFill/>
          <a:ln>
            <a:noFill/>
          </a:ln>
        </p:spPr>
        <p:style>
          <a:lnRef idx="0"/>
          <a:fillRef idx="0"/>
          <a:effectRef idx="0"/>
          <a:fontRef idx="minor"/>
        </p:style>
        <p:txBody>
          <a:bodyPr lIns="0" rIns="0" tIns="0" bIns="0" anchor="ctr"/>
          <a:p>
            <a:r>
              <a:rPr lang="en-US" sz="3600" strike="noStrike">
                <a:solidFill>
                  <a:srgbClr val="000000"/>
                </a:solidFill>
                <a:latin typeface="Calibri"/>
                <a:ea typeface="DejaVu Sans"/>
              </a:rPr>
              <a:t>Eight steps to Safety</a:t>
            </a:r>
            <a:endParaRPr/>
          </a:p>
        </p:txBody>
      </p:sp>
      <p:sp>
        <p:nvSpPr>
          <p:cNvPr id="274" name="CustomShape 2"/>
          <p:cNvSpPr/>
          <p:nvPr/>
        </p:nvSpPr>
        <p:spPr>
          <a:xfrm>
            <a:off x="457200" y="1676520"/>
            <a:ext cx="5877000" cy="3991680"/>
          </a:xfrm>
          <a:prstGeom prst="rect">
            <a:avLst/>
          </a:prstGeom>
          <a:noFill/>
          <a:ln>
            <a:noFill/>
          </a:ln>
        </p:spPr>
        <p:style>
          <a:lnRef idx="0"/>
          <a:fillRef idx="0"/>
          <a:effectRef idx="0"/>
          <a:fontRef idx="minor"/>
        </p:style>
        <p:txBody>
          <a:bodyPr lIns="90000" rIns="90000" tIns="45000" bIns="45000"/>
          <a:p>
            <a:r>
              <a:rPr lang="en-US" sz="2800" strike="noStrike">
                <a:solidFill>
                  <a:srgbClr val="000000"/>
                </a:solidFill>
                <a:latin typeface="Times New Roman"/>
                <a:ea typeface="DejaVu Sans"/>
              </a:rPr>
              <a:t>- Identify the hazards</a:t>
            </a:r>
            <a:endParaRPr/>
          </a:p>
          <a:p>
            <a:r>
              <a:rPr lang="en-US" sz="2800" strike="noStrike">
                <a:solidFill>
                  <a:srgbClr val="000000"/>
                </a:solidFill>
                <a:latin typeface="Times New Roman"/>
                <a:ea typeface="DejaVu Sans"/>
              </a:rPr>
              <a:t>- Determine the risks</a:t>
            </a:r>
            <a:endParaRPr/>
          </a:p>
          <a:p>
            <a:r>
              <a:rPr lang="en-US" sz="2800" strike="noStrike">
                <a:solidFill>
                  <a:srgbClr val="000000"/>
                </a:solidFill>
                <a:latin typeface="Times New Roman"/>
                <a:ea typeface="DejaVu Sans"/>
              </a:rPr>
              <a:t>- Define the safety measures</a:t>
            </a:r>
            <a:endParaRPr/>
          </a:p>
          <a:p>
            <a:r>
              <a:rPr lang="en-US" sz="2800" strike="noStrike">
                <a:solidFill>
                  <a:srgbClr val="000000"/>
                </a:solidFill>
                <a:latin typeface="Times New Roman"/>
                <a:ea typeface="DejaVu Sans"/>
              </a:rPr>
              <a:t>- Create safe requirements</a:t>
            </a:r>
            <a:endParaRPr/>
          </a:p>
          <a:p>
            <a:r>
              <a:rPr lang="en-US" sz="2800" strike="noStrike">
                <a:solidFill>
                  <a:srgbClr val="000000"/>
                </a:solidFill>
                <a:latin typeface="Times New Roman"/>
                <a:ea typeface="DejaVu Sans"/>
              </a:rPr>
              <a:t>- Create safe designs</a:t>
            </a:r>
            <a:endParaRPr/>
          </a:p>
          <a:p>
            <a:r>
              <a:rPr lang="en-US" sz="2800" strike="noStrike">
                <a:solidFill>
                  <a:srgbClr val="000000"/>
                </a:solidFill>
                <a:latin typeface="Times New Roman"/>
                <a:ea typeface="DejaVu Sans"/>
              </a:rPr>
              <a:t>- Implement safety</a:t>
            </a:r>
            <a:endParaRPr/>
          </a:p>
          <a:p>
            <a:r>
              <a:rPr lang="en-US" sz="2800" strike="noStrike">
                <a:solidFill>
                  <a:srgbClr val="000000"/>
                </a:solidFill>
                <a:latin typeface="Times New Roman"/>
                <a:ea typeface="DejaVu Sans"/>
              </a:rPr>
              <a:t>- Assure the safety process</a:t>
            </a:r>
            <a:endParaRPr/>
          </a:p>
          <a:p>
            <a:r>
              <a:rPr lang="en-US" sz="2800" strike="noStrike">
                <a:solidFill>
                  <a:srgbClr val="000000"/>
                </a:solidFill>
                <a:latin typeface="Times New Roman"/>
                <a:ea typeface="DejaVu Sans"/>
              </a:rPr>
              <a:t>- Test, test, test</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