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221"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222"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223"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224" name="PlaceHolder 5"/>
          <p:cNvSpPr>
            <a:spLocks noGrp="1"/>
          </p:cNvSpPr>
          <p:nvPr>
            <p:ph type="sldNum"/>
          </p:nvPr>
        </p:nvSpPr>
        <p:spPr>
          <a:xfrm>
            <a:off x="4278960" y="10157400"/>
            <a:ext cx="3280680" cy="534240"/>
          </a:xfrm>
          <a:prstGeom prst="rect">
            <a:avLst/>
          </a:prstGeom>
        </p:spPr>
        <p:txBody>
          <a:bodyPr lIns="0" rIns="0" tIns="0" bIns="0" anchor="b"/>
          <a:p>
            <a:pPr algn="r"/>
            <a:fld id="{C7FFFF08-1709-47A6-9781-6A1F640AF4D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914400" y="4343400"/>
            <a:ext cx="5028480" cy="4114080"/>
          </a:xfrm>
          <a:prstGeom prst="rect">
            <a:avLst/>
          </a:prstGeom>
          <a:noFill/>
          <a:ln>
            <a:noFill/>
          </a:ln>
        </p:spPr>
        <p:style>
          <a:lnRef idx="0"/>
          <a:fillRef idx="0"/>
          <a:effectRef idx="0"/>
          <a:fontRef idx="minor"/>
        </p:style>
        <p:txBody>
          <a:bodyPr lIns="90000" rIns="90000" tIns="46800" bIns="46800"/>
          <a:p>
            <a:pPr>
              <a:lnSpc>
                <a:spcPct val="100000"/>
              </a:lnSpc>
            </a:pPr>
            <a:r>
              <a:rPr lang="en-US" sz="1200" strike="noStrike">
                <a:solidFill>
                  <a:srgbClr val="000000"/>
                </a:solidFill>
                <a:latin typeface="Times New Roman"/>
              </a:rPr>
              <a:t>Types of privacy: Bodily privacy, locational privacy, political privacy, medical privacy, genetic privacy, Internet privacy, voter privacy, family privacy, religious privacy, financial privacy, children’s privacy, firearms privacy, workplace privacy, travel privacy, postal service privacy, and digital records privacy</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3" name="" descr=""/>
          <p:cNvPicPr/>
          <p:nvPr/>
        </p:nvPicPr>
        <p:blipFill>
          <a:blip r:embed="rId2"/>
          <a:stretch/>
        </p:blipFill>
        <p:spPr>
          <a:xfrm>
            <a:off x="2079000" y="1604520"/>
            <a:ext cx="4984920" cy="3977280"/>
          </a:xfrm>
          <a:prstGeom prst="rect">
            <a:avLst/>
          </a:prstGeom>
          <a:ln>
            <a:noFill/>
          </a:ln>
        </p:spPr>
      </p:pic>
      <p:pic>
        <p:nvPicPr>
          <p:cNvPr id="144"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8"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9" name="" descr=""/>
          <p:cNvPicPr/>
          <p:nvPr/>
        </p:nvPicPr>
        <p:blipFill>
          <a:blip r:embed="rId2"/>
          <a:stretch/>
        </p:blipFill>
        <p:spPr>
          <a:xfrm>
            <a:off x="2079000" y="1604520"/>
            <a:ext cx="4984920" cy="3977280"/>
          </a:xfrm>
          <a:prstGeom prst="rect">
            <a:avLst/>
          </a:prstGeom>
          <a:ln>
            <a:noFill/>
          </a:ln>
        </p:spPr>
      </p:pic>
      <p:pic>
        <p:nvPicPr>
          <p:cNvPr id="180"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18" name="" descr=""/>
          <p:cNvPicPr/>
          <p:nvPr/>
        </p:nvPicPr>
        <p:blipFill>
          <a:blip r:embed="rId2"/>
          <a:stretch/>
        </p:blipFill>
        <p:spPr>
          <a:xfrm>
            <a:off x="2079000" y="1604520"/>
            <a:ext cx="4984920" cy="3977280"/>
          </a:xfrm>
          <a:prstGeom prst="rect">
            <a:avLst/>
          </a:prstGeom>
          <a:ln>
            <a:noFill/>
          </a:ln>
        </p:spPr>
      </p:pic>
      <p:pic>
        <p:nvPicPr>
          <p:cNvPr id="219" name="" descr=""/>
          <p:cNvPicPr/>
          <p:nvPr/>
        </p:nvPicPr>
        <p:blipFill>
          <a:blip r:embed="rId3"/>
          <a:stretch/>
        </p:blipFill>
        <p:spPr>
          <a:xfrm>
            <a:off x="207900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44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457200" y="1604520"/>
            <a:ext cx="401544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body"/>
          </p:nvPr>
        </p:nvSpPr>
        <p:spPr>
          <a:xfrm>
            <a:off x="4674240" y="1604520"/>
            <a:ext cx="401544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46"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8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183" name="PlaceHolder 3"/>
          <p:cNvSpPr>
            <a:spLocks noGrp="1"/>
          </p:cNvSpPr>
          <p:nvPr>
            <p:ph type="dt"/>
          </p:nvPr>
        </p:nvSpPr>
        <p:spPr>
          <a:xfrm>
            <a:off x="457200" y="6247440"/>
            <a:ext cx="2130120" cy="472680"/>
          </a:xfrm>
          <a:prstGeom prst="rect">
            <a:avLst/>
          </a:prstGeom>
        </p:spPr>
        <p:txBody>
          <a:bodyPr lIns="0" rIns="0" tIns="0" bIns="0"/>
          <a:p>
            <a:r>
              <a:rPr lang="en-US" sz="1400">
                <a:latin typeface="Times New Roman"/>
              </a:rPr>
              <a:t>&lt;date/time&gt;</a:t>
            </a:r>
            <a:endParaRPr/>
          </a:p>
        </p:txBody>
      </p:sp>
      <p:sp>
        <p:nvSpPr>
          <p:cNvPr id="184" name="PlaceHolder 4"/>
          <p:cNvSpPr>
            <a:spLocks noGrp="1"/>
          </p:cNvSpPr>
          <p:nvPr>
            <p:ph type="ftr"/>
          </p:nvPr>
        </p:nvSpPr>
        <p:spPr>
          <a:xfrm>
            <a:off x="3126960" y="6247440"/>
            <a:ext cx="2898000" cy="472680"/>
          </a:xfrm>
          <a:prstGeom prst="rect">
            <a:avLst/>
          </a:prstGeom>
        </p:spPr>
        <p:txBody>
          <a:bodyPr lIns="0" rIns="0" tIns="0" bIns="0"/>
          <a:p>
            <a:pPr algn="ctr"/>
            <a:r>
              <a:rPr lang="en-US" sz="1400">
                <a:latin typeface="Times New Roman"/>
              </a:rPr>
              <a:t>&lt;footer&gt;</a:t>
            </a:r>
            <a:endParaRPr/>
          </a:p>
        </p:txBody>
      </p:sp>
      <p:sp>
        <p:nvSpPr>
          <p:cNvPr id="185" name="PlaceHolder 5"/>
          <p:cNvSpPr>
            <a:spLocks noGrp="1"/>
          </p:cNvSpPr>
          <p:nvPr>
            <p:ph type="sldNum"/>
          </p:nvPr>
        </p:nvSpPr>
        <p:spPr>
          <a:xfrm>
            <a:off x="6555960" y="6247440"/>
            <a:ext cx="2130120" cy="472680"/>
          </a:xfrm>
          <a:prstGeom prst="rect">
            <a:avLst/>
          </a:prstGeom>
        </p:spPr>
        <p:txBody>
          <a:bodyPr lIns="0" rIns="0" tIns="0" bIns="0"/>
          <a:p>
            <a:pPr algn="r"/>
            <a:fld id="{541FF36A-F919-482A-9EB3-1D8857AAC03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685800" y="2130480"/>
            <a:ext cx="7771320" cy="259272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Chapter 6</a:t>
            </a:r>
            <a:endParaRPr/>
          </a:p>
          <a:p>
            <a:pPr algn="ctr">
              <a:lnSpc>
                <a:spcPct val="100000"/>
              </a:lnSpc>
            </a:pPr>
            <a:r>
              <a:rPr lang="en-US" sz="4400" strike="noStrike">
                <a:solidFill>
                  <a:srgbClr val="000000"/>
                </a:solidFill>
                <a:latin typeface="Calibri"/>
                <a:ea typeface="DejaVu Sans"/>
              </a:rPr>
              <a:t>Privacy</a:t>
            </a:r>
            <a:endParaRPr/>
          </a:p>
        </p:txBody>
      </p:sp>
      <p:sp>
        <p:nvSpPr>
          <p:cNvPr id="226" name="CustomShape 2"/>
          <p:cNvSpPr/>
          <p:nvPr/>
        </p:nvSpPr>
        <p:spPr>
          <a:xfrm>
            <a:off x="1371600" y="5029200"/>
            <a:ext cx="6399720" cy="6084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 Risk</a:t>
            </a:r>
            <a:endParaRPr/>
          </a:p>
        </p:txBody>
      </p:sp>
      <p:sp>
        <p:nvSpPr>
          <p:cNvPr id="245" name="CustomShape 2"/>
          <p:cNvSpPr/>
          <p:nvPr/>
        </p:nvSpPr>
        <p:spPr>
          <a:xfrm>
            <a:off x="457200" y="1280160"/>
            <a:ext cx="8228520" cy="51199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Calibri"/>
                <a:ea typeface="DejaVu Sans"/>
              </a:rPr>
              <a:t>-</a:t>
            </a:r>
            <a:r>
              <a:rPr lang="en-US" sz="2800" strike="noStrike">
                <a:solidFill>
                  <a:srgbClr val="000000"/>
                </a:solidFill>
                <a:latin typeface="Calibri"/>
                <a:ea typeface="DejaVu Sans"/>
              </a:rPr>
              <a:t> Data privacy, data security risks are not limited to financial, health care, utility sectors.  Retail sector is vulnerable as well</a:t>
            </a:r>
            <a:endParaRPr/>
          </a:p>
          <a:p>
            <a:r>
              <a:rPr lang="en-US" sz="2800" strike="noStrike">
                <a:solidFill>
                  <a:srgbClr val="000000"/>
                </a:solidFill>
                <a:latin typeface="Calibri"/>
                <a:ea typeface="DejaVu Sans"/>
              </a:rPr>
              <a:t>- Breaches of data privacy, data security can result in</a:t>
            </a:r>
            <a:endParaRPr/>
          </a:p>
          <a:p>
            <a:r>
              <a:rPr lang="en-US" sz="2000" strike="noStrike">
                <a:solidFill>
                  <a:srgbClr val="000000"/>
                </a:solidFill>
                <a:latin typeface="Calibri"/>
                <a:ea typeface="DejaVu Sans"/>
              </a:rPr>
              <a:t>  → </a:t>
            </a:r>
            <a:r>
              <a:rPr lang="en-US" sz="2000" strike="noStrike">
                <a:solidFill>
                  <a:srgbClr val="000000"/>
                </a:solidFill>
                <a:latin typeface="Calibri"/>
                <a:ea typeface="DejaVu Sans"/>
              </a:rPr>
              <a:t>Damage to reputation</a:t>
            </a:r>
            <a:endParaRPr/>
          </a:p>
          <a:p>
            <a:r>
              <a:rPr lang="en-US" sz="2000" strike="noStrike">
                <a:solidFill>
                  <a:srgbClr val="000000"/>
                </a:solidFill>
                <a:latin typeface="Calibri"/>
                <a:ea typeface="DejaVu Sans"/>
              </a:rPr>
              <a:t>  → </a:t>
            </a:r>
            <a:r>
              <a:rPr lang="en-US" sz="2000" strike="noStrike">
                <a:solidFill>
                  <a:srgbClr val="000000"/>
                </a:solidFill>
                <a:latin typeface="Calibri"/>
                <a:ea typeface="DejaVu Sans"/>
              </a:rPr>
              <a:t>Disruption of operations</a:t>
            </a:r>
            <a:endParaRPr/>
          </a:p>
          <a:p>
            <a:r>
              <a:rPr lang="en-US" sz="2000" strike="noStrike">
                <a:solidFill>
                  <a:srgbClr val="000000"/>
                </a:solidFill>
                <a:latin typeface="Calibri"/>
                <a:ea typeface="DejaVu Sans"/>
              </a:rPr>
              <a:t>  → </a:t>
            </a:r>
            <a:r>
              <a:rPr lang="en-US" sz="2000" strike="noStrike">
                <a:solidFill>
                  <a:srgbClr val="000000"/>
                </a:solidFill>
                <a:latin typeface="Calibri"/>
                <a:ea typeface="DejaVu Sans"/>
              </a:rPr>
              <a:t>Legal liability under new and amended laws, regulations, and guidelines, as well as under contracts</a:t>
            </a:r>
            <a:endParaRPr/>
          </a:p>
          <a:p>
            <a:r>
              <a:rPr lang="en-US" sz="2000" strike="noStrike">
                <a:solidFill>
                  <a:srgbClr val="000000"/>
                </a:solidFill>
                <a:latin typeface="Calibri"/>
                <a:ea typeface="DejaVu Sans"/>
              </a:rPr>
              <a:t>  → </a:t>
            </a:r>
            <a:r>
              <a:rPr lang="en-US" sz="2000" strike="noStrike">
                <a:solidFill>
                  <a:srgbClr val="000000"/>
                </a:solidFill>
                <a:latin typeface="Calibri"/>
                <a:ea typeface="DejaVu Sans"/>
              </a:rPr>
              <a:t>Financial costs</a:t>
            </a:r>
            <a:endParaRPr/>
          </a:p>
          <a:p>
            <a:pPr>
              <a:lnSpc>
                <a:spcPct val="100000"/>
              </a:lnSpc>
            </a:pP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457200" y="274680"/>
            <a:ext cx="8228520" cy="1141920"/>
          </a:xfrm>
          <a:prstGeom prst="rect">
            <a:avLst/>
          </a:prstGeom>
          <a:noFill/>
          <a:ln>
            <a:noFill/>
          </a:ln>
        </p:spPr>
        <p:style>
          <a:lnRef idx="0"/>
          <a:fillRef idx="0"/>
          <a:effectRef idx="0"/>
          <a:fontRef idx="minor"/>
        </p:style>
      </p:sp>
      <p:pic>
        <p:nvPicPr>
          <p:cNvPr id="247" name="" descr=""/>
          <p:cNvPicPr/>
          <p:nvPr/>
        </p:nvPicPr>
        <p:blipFill>
          <a:blip r:embed="rId1"/>
          <a:stretch/>
        </p:blipFill>
        <p:spPr>
          <a:xfrm>
            <a:off x="457200" y="274680"/>
            <a:ext cx="8228520" cy="6308280"/>
          </a:xfrm>
          <a:prstGeom prst="rect">
            <a:avLst/>
          </a:prstGeom>
          <a:ln>
            <a:noFill/>
          </a:ln>
        </p:spPr>
      </p:pic>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 of Consumer Information</a:t>
            </a:r>
            <a:endParaRPr/>
          </a:p>
        </p:txBody>
      </p:sp>
      <p:sp>
        <p:nvSpPr>
          <p:cNvPr id="249"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457200" y="91440"/>
            <a:ext cx="8228520" cy="8222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Database and Personal Records</a:t>
            </a:r>
            <a:endParaRPr/>
          </a:p>
        </p:txBody>
      </p:sp>
      <p:sp>
        <p:nvSpPr>
          <p:cNvPr id="251" name="CustomShape 2"/>
          <p:cNvSpPr/>
          <p:nvPr/>
        </p:nvSpPr>
        <p:spPr>
          <a:xfrm>
            <a:off x="457920" y="1189080"/>
            <a:ext cx="8228520" cy="6674400"/>
          </a:xfrm>
          <a:prstGeom prst="rect">
            <a:avLst/>
          </a:prstGeom>
          <a:noFill/>
          <a:ln>
            <a:noFill/>
          </a:ln>
        </p:spPr>
        <p:style>
          <a:lnRef idx="0"/>
          <a:fillRef idx="0"/>
          <a:effectRef idx="0"/>
          <a:fontRef idx="minor"/>
        </p:style>
        <p:txBody>
          <a:bodyPr lIns="90000" rIns="90000" tIns="45000" bIns="45000"/>
          <a:p>
            <a:r>
              <a:rPr lang="en-US" sz="2200" strike="noStrike">
                <a:solidFill>
                  <a:srgbClr val="000000"/>
                </a:solidFill>
                <a:latin typeface="Arial Narrow"/>
                <a:ea typeface="DejaVu Sans"/>
              </a:rPr>
              <a:t>- Data backup and storage</a:t>
            </a:r>
            <a:endParaRPr/>
          </a:p>
          <a:p>
            <a:r>
              <a:rPr lang="en-US" sz="2000" strike="noStrike">
                <a:solidFill>
                  <a:srgbClr val="000000"/>
                </a:solidFill>
                <a:latin typeface="Arial Narrow"/>
                <a:ea typeface="DejaVu Sans"/>
              </a:rPr>
              <a:t>- Backup original data files and other essential data and software programs frequently based on data criticality, e.g., daily, weekly, monthly.</a:t>
            </a:r>
            <a:endParaRPr/>
          </a:p>
          <a:p>
            <a:r>
              <a:rPr lang="en-US" sz="2000" strike="noStrike">
                <a:solidFill>
                  <a:srgbClr val="000000"/>
                </a:solidFill>
                <a:latin typeface="Arial Narrow"/>
                <a:ea typeface="DejaVu Sans"/>
              </a:rPr>
              <a:t>- Consider encrypting back-up disks</a:t>
            </a:r>
            <a:endParaRPr/>
          </a:p>
          <a:p>
            <a:r>
              <a:rPr lang="en-US" sz="2000" strike="noStrike">
                <a:solidFill>
                  <a:srgbClr val="000000"/>
                </a:solidFill>
                <a:latin typeface="Arial Narrow"/>
                <a:ea typeface="DejaVu Sans"/>
              </a:rPr>
              <a:t>-Permanent copies should not be stored for archival purposes on portable device, such as laptop computers, PDAs and memory sticks.</a:t>
            </a:r>
            <a:endParaRPr/>
          </a:p>
          <a:p>
            <a:r>
              <a:rPr lang="en-US" sz="2000" strike="noStrike">
                <a:solidFill>
                  <a:srgbClr val="000000"/>
                </a:solidFill>
                <a:latin typeface="Arial Narrow"/>
                <a:ea typeface="DejaVu Sans"/>
              </a:rPr>
              <a:t>   </a:t>
            </a:r>
            <a:r>
              <a:rPr lang="en-US" sz="2000" strike="noStrike">
                <a:solidFill>
                  <a:srgbClr val="000000"/>
                </a:solidFill>
                <a:latin typeface="Arial Narrow"/>
                <a:ea typeface="DejaVu Sans"/>
              </a:rPr>
              <a:t>If necessary, temporary copies could be used on portable devices, only when: </a:t>
            </a:r>
            <a:endParaRPr/>
          </a:p>
          <a:p>
            <a:r>
              <a:rPr lang="en-US" sz="1700" strike="noStrike">
                <a:solidFill>
                  <a:srgbClr val="000000"/>
                </a:solidFill>
                <a:latin typeface="Arial Narrow"/>
                <a:ea typeface="DejaVu Sans"/>
              </a:rPr>
              <a:t>   </a:t>
            </a:r>
            <a:r>
              <a:rPr lang="en-US" sz="1700" strike="noStrike">
                <a:solidFill>
                  <a:srgbClr val="000000"/>
                </a:solidFill>
                <a:latin typeface="Arial Narrow"/>
                <a:ea typeface="DejaVu Sans"/>
              </a:rPr>
              <a:t>The storage is limited to the duration of the necessary use; </a:t>
            </a:r>
            <a:r>
              <a:rPr b="1" lang="en-US" sz="1700" strike="noStrike" u="sng">
                <a:solidFill>
                  <a:srgbClr val="000000"/>
                </a:solidFill>
                <a:latin typeface="Arial Narrow"/>
                <a:ea typeface="DejaVu Sans"/>
              </a:rPr>
              <a:t>and</a:t>
            </a:r>
            <a:endParaRPr/>
          </a:p>
          <a:p>
            <a:r>
              <a:rPr lang="en-US" sz="1700" strike="noStrike">
                <a:solidFill>
                  <a:srgbClr val="000000"/>
                </a:solidFill>
                <a:latin typeface="Arial Narrow"/>
                <a:ea typeface="DejaVu Sans"/>
              </a:rPr>
              <a:t>   </a:t>
            </a:r>
            <a:r>
              <a:rPr lang="en-US" sz="1700" strike="noStrike">
                <a:solidFill>
                  <a:srgbClr val="000000"/>
                </a:solidFill>
                <a:latin typeface="Arial Narrow"/>
                <a:ea typeface="DejaVu Sans"/>
              </a:rPr>
              <a:t>If protective measures, such as encryption, are used to safeguard the confidentiality, integrity and availability of the data in the event of theft or loss.</a:t>
            </a:r>
            <a:endParaRPr/>
          </a:p>
          <a:p>
            <a:r>
              <a:rPr lang="en-US" sz="2200" strike="noStrike">
                <a:solidFill>
                  <a:srgbClr val="000000"/>
                </a:solidFill>
                <a:latin typeface="Arial Narrow"/>
                <a:ea typeface="DejaVu Sans"/>
              </a:rPr>
              <a:t>- Transferring and downloading data</a:t>
            </a:r>
            <a:endParaRPr/>
          </a:p>
          <a:p>
            <a:r>
              <a:rPr lang="en-US" sz="2000" strike="noStrike">
                <a:solidFill>
                  <a:srgbClr val="000000"/>
                </a:solidFill>
                <a:latin typeface="Arial Narrow"/>
                <a:ea typeface="DejaVu Sans"/>
              </a:rPr>
              <a:t>- Encryption is an important tool for protection of ePHI in transit across unsecured networks and communication systems</a:t>
            </a:r>
            <a:endParaRPr/>
          </a:p>
          <a:p>
            <a:r>
              <a:rPr lang="en-US" sz="2200" strike="noStrike">
                <a:solidFill>
                  <a:srgbClr val="000000"/>
                </a:solidFill>
                <a:latin typeface="Arial Narrow"/>
                <a:ea typeface="DejaVu Sans"/>
              </a:rPr>
              <a:t>- Data disposal</a:t>
            </a:r>
            <a:endParaRPr/>
          </a:p>
          <a:p>
            <a:pPr>
              <a:lnSpc>
                <a:spcPct val="100000"/>
              </a:lnSpc>
            </a:pPr>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457200" y="91440"/>
            <a:ext cx="8228520" cy="8222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Database and Personal Records</a:t>
            </a:r>
            <a:endParaRPr/>
          </a:p>
        </p:txBody>
      </p:sp>
      <p:sp>
        <p:nvSpPr>
          <p:cNvPr id="253" name="CustomShape 2"/>
          <p:cNvSpPr/>
          <p:nvPr/>
        </p:nvSpPr>
        <p:spPr>
          <a:xfrm>
            <a:off x="457920" y="1189080"/>
            <a:ext cx="8228520" cy="6674400"/>
          </a:xfrm>
          <a:prstGeom prst="rect">
            <a:avLst/>
          </a:prstGeom>
          <a:noFill/>
          <a:ln>
            <a:noFill/>
          </a:ln>
        </p:spPr>
        <p:style>
          <a:lnRef idx="0"/>
          <a:fillRef idx="0"/>
          <a:effectRef idx="0"/>
          <a:fontRef idx="minor"/>
        </p:style>
        <p:txBody>
          <a:bodyPr lIns="90000" rIns="90000" tIns="45000" bIns="45000"/>
          <a:p>
            <a:r>
              <a:rPr lang="en-US" sz="2200" strike="noStrike">
                <a:solidFill>
                  <a:srgbClr val="000000"/>
                </a:solidFill>
                <a:latin typeface="Arial Narrow"/>
                <a:ea typeface="DejaVu Sans"/>
              </a:rPr>
              <a:t>- </a:t>
            </a:r>
            <a:r>
              <a:rPr b="1" lang="en-US" sz="2600" strike="noStrike">
                <a:solidFill>
                  <a:srgbClr val="000000"/>
                </a:solidFill>
                <a:latin typeface="Calibri"/>
                <a:ea typeface="DejaVu Sans"/>
              </a:rPr>
              <a:t>Gathering Information:</a:t>
            </a:r>
            <a:endParaRPr/>
          </a:p>
          <a:p>
            <a:pPr>
              <a:lnSpc>
                <a:spcPts val="3"/>
              </a:lnSpc>
            </a:pPr>
            <a:r>
              <a:rPr lang="en-US" sz="2600" strike="noStrike">
                <a:solidFill>
                  <a:srgbClr val="000000"/>
                </a:solidFill>
                <a:latin typeface="Calibri"/>
                <a:ea typeface="DejaVu Sans"/>
              </a:rPr>
              <a:t>Warranty cards.</a:t>
            </a:r>
            <a:endParaRPr/>
          </a:p>
          <a:p>
            <a:pPr>
              <a:lnSpc>
                <a:spcPts val="3"/>
              </a:lnSpc>
            </a:pPr>
            <a:r>
              <a:rPr lang="en-US" sz="2600" strike="noStrike">
                <a:solidFill>
                  <a:srgbClr val="000000"/>
                </a:solidFill>
                <a:latin typeface="Calibri"/>
                <a:ea typeface="DejaVu Sans"/>
              </a:rPr>
              <a:t>Purchasing records.</a:t>
            </a:r>
            <a:endParaRPr/>
          </a:p>
          <a:p>
            <a:pPr>
              <a:lnSpc>
                <a:spcPts val="3"/>
              </a:lnSpc>
            </a:pPr>
            <a:r>
              <a:rPr lang="en-US" sz="2600" strike="noStrike">
                <a:solidFill>
                  <a:srgbClr val="000000"/>
                </a:solidFill>
                <a:latin typeface="Calibri"/>
                <a:ea typeface="DejaVu Sans"/>
              </a:rPr>
              <a:t>Membership lists.</a:t>
            </a:r>
            <a:endParaRPr/>
          </a:p>
          <a:p>
            <a:pPr>
              <a:lnSpc>
                <a:spcPts val="3"/>
              </a:lnSpc>
            </a:pPr>
            <a:r>
              <a:rPr lang="en-US" sz="2600" strike="noStrike">
                <a:solidFill>
                  <a:srgbClr val="000000"/>
                </a:solidFill>
                <a:latin typeface="Calibri"/>
                <a:ea typeface="DejaVu Sans"/>
              </a:rPr>
              <a:t>Web activity.</a:t>
            </a:r>
            <a:endParaRPr/>
          </a:p>
          <a:p>
            <a:pPr>
              <a:lnSpc>
                <a:spcPts val="3"/>
              </a:lnSpc>
            </a:pPr>
            <a:r>
              <a:rPr lang="en-US" sz="2600" strike="noStrike">
                <a:solidFill>
                  <a:srgbClr val="000000"/>
                </a:solidFill>
                <a:latin typeface="Calibri"/>
                <a:ea typeface="DejaVu Sans"/>
              </a:rPr>
              <a:t>Change-of-address forms.</a:t>
            </a:r>
            <a:endParaRPr/>
          </a:p>
          <a:p>
            <a:pPr>
              <a:lnSpc>
                <a:spcPts val="3"/>
              </a:lnSpc>
            </a:pPr>
            <a:r>
              <a:rPr lang="en-US" sz="2600" strike="noStrike">
                <a:solidFill>
                  <a:srgbClr val="000000"/>
                </a:solidFill>
                <a:latin typeface="Calibri"/>
                <a:ea typeface="DejaVu Sans"/>
              </a:rPr>
              <a:t>Much more….</a:t>
            </a: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457200" y="91440"/>
            <a:ext cx="8228520" cy="8222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Database and Personal Records</a:t>
            </a:r>
            <a:endParaRPr/>
          </a:p>
        </p:txBody>
      </p:sp>
      <p:sp>
        <p:nvSpPr>
          <p:cNvPr id="255" name="CustomShape 2"/>
          <p:cNvSpPr/>
          <p:nvPr/>
        </p:nvSpPr>
        <p:spPr>
          <a:xfrm>
            <a:off x="457920" y="1189080"/>
            <a:ext cx="8228520" cy="6674400"/>
          </a:xfrm>
          <a:prstGeom prst="rect">
            <a:avLst/>
          </a:prstGeom>
          <a:noFill/>
          <a:ln>
            <a:noFill/>
          </a:ln>
        </p:spPr>
        <p:style>
          <a:lnRef idx="0"/>
          <a:fillRef idx="0"/>
          <a:effectRef idx="0"/>
          <a:fontRef idx="minor"/>
        </p:style>
        <p:txBody>
          <a:bodyPr lIns="90000" rIns="90000" tIns="45000" bIns="45000"/>
          <a:p>
            <a:r>
              <a:rPr lang="en-US" sz="2200" strike="noStrike">
                <a:solidFill>
                  <a:srgbClr val="000000"/>
                </a:solidFill>
                <a:latin typeface="Arial Narrow"/>
                <a:ea typeface="DejaVu Sans"/>
              </a:rPr>
              <a:t>- </a:t>
            </a:r>
            <a:r>
              <a:rPr b="1" lang="en-US" sz="2600" strike="noStrike">
                <a:solidFill>
                  <a:srgbClr val="000000"/>
                </a:solidFill>
                <a:latin typeface="Calibri"/>
                <a:ea typeface="DejaVu Sans"/>
              </a:rPr>
              <a:t>Using Consumer Information:</a:t>
            </a:r>
            <a:endParaRPr/>
          </a:p>
          <a:p>
            <a:pPr>
              <a:lnSpc>
                <a:spcPts val="3"/>
              </a:lnSpc>
            </a:pPr>
            <a:r>
              <a:rPr lang="en-US" sz="2600" strike="noStrike">
                <a:solidFill>
                  <a:srgbClr val="000000"/>
                </a:solidFill>
                <a:latin typeface="Calibri"/>
                <a:ea typeface="DejaVu Sans"/>
              </a:rPr>
              <a:t>Trading/buying customer lists.</a:t>
            </a:r>
            <a:endParaRPr/>
          </a:p>
          <a:p>
            <a:pPr>
              <a:lnSpc>
                <a:spcPts val="3"/>
              </a:lnSpc>
            </a:pPr>
            <a:r>
              <a:rPr lang="en-US" sz="2600" strike="noStrike">
                <a:solidFill>
                  <a:srgbClr val="000000"/>
                </a:solidFill>
                <a:latin typeface="Calibri"/>
                <a:ea typeface="DejaVu Sans"/>
              </a:rPr>
              <a:t>Telemarketing.</a:t>
            </a:r>
            <a:endParaRPr/>
          </a:p>
          <a:p>
            <a:pPr>
              <a:lnSpc>
                <a:spcPts val="3"/>
              </a:lnSpc>
            </a:pPr>
            <a:r>
              <a:rPr lang="en-US" sz="2600" strike="noStrike">
                <a:solidFill>
                  <a:srgbClr val="000000"/>
                </a:solidFill>
                <a:latin typeface="Calibri"/>
                <a:ea typeface="DejaVu Sans"/>
              </a:rPr>
              <a:t>Data Mining.</a:t>
            </a:r>
            <a:endParaRPr/>
          </a:p>
          <a:p>
            <a:pPr>
              <a:lnSpc>
                <a:spcPts val="3"/>
              </a:lnSpc>
            </a:pPr>
            <a:r>
              <a:rPr lang="en-US" sz="2600" strike="noStrike">
                <a:solidFill>
                  <a:srgbClr val="000000"/>
                </a:solidFill>
                <a:latin typeface="Calibri"/>
                <a:ea typeface="DejaVu Sans"/>
              </a:rPr>
              <a:t>Mass-marketing.</a:t>
            </a:r>
            <a:endParaRPr/>
          </a:p>
          <a:p>
            <a:pPr>
              <a:lnSpc>
                <a:spcPts val="3"/>
              </a:lnSpc>
            </a:pPr>
            <a:r>
              <a:rPr lang="en-US" sz="2600" strike="noStrike">
                <a:solidFill>
                  <a:srgbClr val="000000"/>
                </a:solidFill>
                <a:latin typeface="Calibri"/>
                <a:ea typeface="DejaVu Sans"/>
              </a:rPr>
              <a:t>Web ads.</a:t>
            </a:r>
            <a:endParaRPr/>
          </a:p>
          <a:p>
            <a:pPr>
              <a:lnSpc>
                <a:spcPts val="3"/>
              </a:lnSpc>
            </a:pPr>
            <a:r>
              <a:rPr lang="en-US" sz="2600" strike="noStrike">
                <a:solidFill>
                  <a:srgbClr val="000000"/>
                </a:solidFill>
                <a:latin typeface="Calibri"/>
                <a:ea typeface="DejaVu Sans"/>
              </a:rPr>
              <a:t>Spam (unsolicited e-mail).</a:t>
            </a:r>
            <a:endParaRPr/>
          </a:p>
          <a:p>
            <a:pPr>
              <a:lnSpc>
                <a:spcPct val="100000"/>
              </a:lnSpc>
            </a:pP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E-mail Privacy</a:t>
            </a:r>
            <a:endParaRPr/>
          </a:p>
        </p:txBody>
      </p:sp>
      <p:sp>
        <p:nvSpPr>
          <p:cNvPr id="257" name="CustomShape 2"/>
          <p:cNvSpPr/>
          <p:nvPr/>
        </p:nvSpPr>
        <p:spPr>
          <a:xfrm>
            <a:off x="457200" y="1600200"/>
            <a:ext cx="8228520" cy="415980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Arial Narrow"/>
                <a:ea typeface="DejaVu Sans"/>
              </a:rPr>
              <a:t>What is suspicious? </a:t>
            </a:r>
            <a:endParaRPr/>
          </a:p>
          <a:p>
            <a:r>
              <a:rPr lang="en-US" sz="2400" strike="noStrike">
                <a:solidFill>
                  <a:srgbClr val="000000"/>
                </a:solidFill>
                <a:latin typeface="Arial Narrow"/>
                <a:ea typeface="DejaVu Sans"/>
              </a:rPr>
              <a:t> </a:t>
            </a:r>
            <a:r>
              <a:rPr lang="en-US" sz="2400" strike="noStrike">
                <a:solidFill>
                  <a:srgbClr val="000000"/>
                </a:solidFill>
                <a:latin typeface="Arial Narrow"/>
                <a:ea typeface="DejaVu Sans"/>
              </a:rPr>
              <a:t>- Not work-related</a:t>
            </a:r>
            <a:endParaRPr/>
          </a:p>
          <a:p>
            <a:r>
              <a:rPr lang="en-US" sz="2400" strike="noStrike">
                <a:solidFill>
                  <a:srgbClr val="000000"/>
                </a:solidFill>
                <a:latin typeface="Arial Narrow"/>
                <a:ea typeface="DejaVu Sans"/>
              </a:rPr>
              <a:t> </a:t>
            </a:r>
            <a:r>
              <a:rPr lang="en-US" sz="2400" strike="noStrike">
                <a:solidFill>
                  <a:srgbClr val="000000"/>
                </a:solidFill>
                <a:latin typeface="Arial Narrow"/>
                <a:ea typeface="DejaVu Sans"/>
              </a:rPr>
              <a:t>- Attachments not expected</a:t>
            </a:r>
            <a:endParaRPr/>
          </a:p>
          <a:p>
            <a:r>
              <a:rPr lang="en-US" sz="2400" strike="noStrike">
                <a:solidFill>
                  <a:srgbClr val="000000"/>
                </a:solidFill>
                <a:latin typeface="Arial Narrow"/>
                <a:ea typeface="DejaVu Sans"/>
              </a:rPr>
              <a:t> </a:t>
            </a:r>
            <a:r>
              <a:rPr lang="en-US" sz="2400" strike="noStrike">
                <a:solidFill>
                  <a:srgbClr val="000000"/>
                </a:solidFill>
                <a:latin typeface="Arial Narrow"/>
                <a:ea typeface="DejaVu Sans"/>
              </a:rPr>
              <a:t>- Attachments with a suspicious file extension (*.exe, *.vbs, *.bin, *.com, or *.pif)</a:t>
            </a:r>
            <a:endParaRPr/>
          </a:p>
          <a:p>
            <a:r>
              <a:rPr lang="en-US" sz="2400" strike="noStrike">
                <a:solidFill>
                  <a:srgbClr val="000000"/>
                </a:solidFill>
                <a:latin typeface="Arial Narrow"/>
                <a:ea typeface="DejaVu Sans"/>
              </a:rPr>
              <a:t> </a:t>
            </a:r>
            <a:r>
              <a:rPr lang="en-US" sz="2400" strike="noStrike">
                <a:solidFill>
                  <a:srgbClr val="000000"/>
                </a:solidFill>
                <a:latin typeface="Arial Narrow"/>
                <a:ea typeface="DejaVu Sans"/>
              </a:rPr>
              <a:t>- Web link</a:t>
            </a:r>
            <a:endParaRPr/>
          </a:p>
          <a:p>
            <a:r>
              <a:rPr lang="en-US" sz="2400" strike="noStrike">
                <a:solidFill>
                  <a:srgbClr val="000000"/>
                </a:solidFill>
                <a:latin typeface="Arial Narrow"/>
                <a:ea typeface="DejaVu Sans"/>
              </a:rPr>
              <a:t> </a:t>
            </a:r>
            <a:r>
              <a:rPr lang="en-US" sz="2400" strike="noStrike">
                <a:solidFill>
                  <a:srgbClr val="000000"/>
                </a:solidFill>
                <a:latin typeface="Arial Narrow"/>
                <a:ea typeface="DejaVu Sans"/>
              </a:rPr>
              <a:t>- Unusual topic lines; “Your car?”;  “Oh!” ; “Nice Pic!”; “Family Update!”; “Very Funny!” </a:t>
            </a:r>
            <a:endParaRPr/>
          </a:p>
          <a:p>
            <a:endParaRPr/>
          </a:p>
          <a:p>
            <a:endParaRPr/>
          </a:p>
          <a:p>
            <a:endParaRPr/>
          </a:p>
          <a:p>
            <a:pPr>
              <a:lnSpc>
                <a:spcPct val="100000"/>
              </a:lnSpc>
            </a:pPr>
            <a:endParaRPr/>
          </a:p>
          <a:p>
            <a:pPr>
              <a:lnSpc>
                <a:spcPct val="100000"/>
              </a:lnSpc>
            </a:pP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E-mail Privacy</a:t>
            </a:r>
            <a:endParaRPr/>
          </a:p>
        </p:txBody>
      </p:sp>
      <p:sp>
        <p:nvSpPr>
          <p:cNvPr id="259" name="CustomShape 2"/>
          <p:cNvSpPr/>
          <p:nvPr/>
        </p:nvSpPr>
        <p:spPr>
          <a:xfrm>
            <a:off x="457200" y="1828800"/>
            <a:ext cx="8228520" cy="457164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Arial Narrow"/>
                <a:ea typeface="DejaVu Sans"/>
              </a:rPr>
              <a:t> </a:t>
            </a:r>
            <a:r>
              <a:rPr b="1" lang="en-US" sz="2400" strike="noStrike">
                <a:solidFill>
                  <a:srgbClr val="000000"/>
                </a:solidFill>
                <a:latin typeface="Arial Narrow"/>
                <a:ea typeface="DejaVu Sans"/>
              </a:rPr>
              <a:t>Spamming:</a:t>
            </a:r>
            <a:r>
              <a:rPr lang="en-US" sz="2400" strike="noStrike">
                <a:solidFill>
                  <a:srgbClr val="000000"/>
                </a:solidFill>
                <a:latin typeface="Arial Narrow"/>
                <a:ea typeface="DejaVu Sans"/>
              </a:rPr>
              <a:t> Unsolicited bulk e-mail, including commercial solicitations, advertisements, chain letters, pyramid schemes, and fraudulent offers.  </a:t>
            </a:r>
            <a:endParaRPr/>
          </a:p>
          <a:p>
            <a:r>
              <a:rPr lang="en-US" sz="2400" strike="noStrike">
                <a:solidFill>
                  <a:srgbClr val="000000"/>
                </a:solidFill>
                <a:latin typeface="Arial Narrow"/>
                <a:ea typeface="DejaVu Sans"/>
              </a:rPr>
              <a:t>Do not reply to spam messages.  Do not spread spam.  Remember, sending chain letters is against UC policy.</a:t>
            </a:r>
            <a:endParaRPr/>
          </a:p>
          <a:p>
            <a:r>
              <a:rPr lang="en-US" sz="2400" strike="noStrike">
                <a:solidFill>
                  <a:srgbClr val="000000"/>
                </a:solidFill>
                <a:latin typeface="Arial Narrow"/>
                <a:ea typeface="DejaVu Sans"/>
              </a:rPr>
              <a:t>Do not forward chain letters.  It’s the same as spamming! </a:t>
            </a:r>
            <a:endParaRPr/>
          </a:p>
          <a:p>
            <a:r>
              <a:rPr lang="en-US" sz="2400" strike="noStrike">
                <a:solidFill>
                  <a:srgbClr val="000000"/>
                </a:solidFill>
                <a:latin typeface="Arial Narrow"/>
                <a:ea typeface="DejaVu Sans"/>
              </a:rPr>
              <a:t>Do not open or reply to suspicious e-mails.</a:t>
            </a:r>
            <a:endParaRPr/>
          </a:p>
          <a:p>
            <a:r>
              <a:rPr b="1" lang="en-US" sz="2400" strike="noStrike">
                <a:solidFill>
                  <a:srgbClr val="000000"/>
                </a:solidFill>
                <a:latin typeface="Arial Narrow"/>
                <a:ea typeface="DejaVu Sans"/>
              </a:rPr>
              <a:t>Phishing Scams:</a:t>
            </a:r>
            <a:r>
              <a:rPr lang="en-US" sz="2400" strike="noStrike">
                <a:solidFill>
                  <a:srgbClr val="000000"/>
                </a:solidFill>
                <a:latin typeface="Arial Narrow"/>
                <a:ea typeface="DejaVu Sans"/>
              </a:rPr>
              <a:t>  E-Mail pretending to be from trusted names, such as Citibank or Paypal or Amazon, but directing recipients to rogue sites. A reputable company will never ask you to send your password through e-mail. </a:t>
            </a:r>
            <a:endParaRPr/>
          </a:p>
          <a:p>
            <a:r>
              <a:rPr b="1" lang="en-US" sz="2400" strike="noStrike">
                <a:solidFill>
                  <a:srgbClr val="000000"/>
                </a:solidFill>
                <a:latin typeface="Arial Narrow"/>
                <a:ea typeface="DejaVu Sans"/>
              </a:rPr>
              <a:t>Spyware:</a:t>
            </a:r>
            <a:r>
              <a:rPr lang="en-US" sz="2400" strike="noStrike">
                <a:solidFill>
                  <a:srgbClr val="000000"/>
                </a:solidFill>
                <a:latin typeface="Arial Narrow"/>
                <a:ea typeface="DejaVu Sans"/>
              </a:rPr>
              <a:t>  Spyware is adware which can slow computer processing down; hijack web browsers; spy on key strokes and cripple computers</a:t>
            </a:r>
            <a:endParaRPr/>
          </a:p>
          <a:p>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Web Privacy</a:t>
            </a:r>
            <a:endParaRPr/>
          </a:p>
        </p:txBody>
      </p:sp>
      <p:sp>
        <p:nvSpPr>
          <p:cNvPr id="26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b="1" lang="en-US" sz="2800" strike="noStrike">
                <a:solidFill>
                  <a:srgbClr val="000000"/>
                </a:solidFill>
                <a:latin typeface="Arial Narrow"/>
                <a:ea typeface="DejaVu Sans"/>
              </a:rPr>
              <a:t>- Be careful about providing personal, sensitive or confidential information to an Internet site or to web-based surveys that are not from trusted sources. </a:t>
            </a:r>
            <a:endParaRPr/>
          </a:p>
          <a:p>
            <a:r>
              <a:rPr lang="en-US" sz="2800" strike="noStrike">
                <a:solidFill>
                  <a:srgbClr val="000000"/>
                </a:solidFill>
                <a:latin typeface="Arial Narrow"/>
                <a:ea typeface="DejaVu Sans"/>
              </a:rPr>
              <a:t>- Personal information </a:t>
            </a:r>
            <a:r>
              <a:rPr lang="en-US" sz="2800" strike="noStrike" u="sng">
                <a:solidFill>
                  <a:srgbClr val="000000"/>
                </a:solidFill>
                <a:latin typeface="Arial Narrow"/>
                <a:ea typeface="DejaVu Sans"/>
              </a:rPr>
              <a:t>posted</a:t>
            </a:r>
            <a:r>
              <a:rPr lang="en-US" sz="2800" strike="noStrike">
                <a:solidFill>
                  <a:srgbClr val="000000"/>
                </a:solidFill>
                <a:latin typeface="Arial Narrow"/>
                <a:ea typeface="DejaVu Sans"/>
              </a:rPr>
              <a:t> to web-pages may </a:t>
            </a:r>
            <a:r>
              <a:rPr lang="en-US" sz="2800" strike="noStrike" u="sng">
                <a:solidFill>
                  <a:srgbClr val="000000"/>
                </a:solidFill>
                <a:latin typeface="Arial Narrow"/>
                <a:ea typeface="DejaVu Sans"/>
              </a:rPr>
              <a:t>not</a:t>
            </a:r>
            <a:r>
              <a:rPr lang="en-US" sz="2800" strike="noStrike">
                <a:solidFill>
                  <a:srgbClr val="000000"/>
                </a:solidFill>
                <a:latin typeface="Arial Narrow"/>
                <a:ea typeface="DejaVu Sans"/>
              </a:rPr>
              <a:t> be protected from unauthorized use.</a:t>
            </a:r>
            <a:endParaRPr/>
          </a:p>
          <a:p>
            <a:r>
              <a:rPr lang="en-US" sz="2800" strike="noStrike">
                <a:solidFill>
                  <a:srgbClr val="000000"/>
                </a:solidFill>
                <a:latin typeface="Arial Narrow"/>
                <a:ea typeface="DejaVu Sans"/>
              </a:rPr>
              <a:t>- Even unlinked web pages can be found by search engines</a:t>
            </a:r>
            <a:endParaRPr/>
          </a:p>
          <a:p>
            <a:r>
              <a:rPr lang="en-US" sz="2800" strike="noStrike">
                <a:solidFill>
                  <a:srgbClr val="000000"/>
                </a:solidFill>
                <a:latin typeface="Arial Narrow"/>
                <a:ea typeface="DejaVu Sans"/>
              </a:rPr>
              <a:t>- Some web sites try to place small files (“cookies”) on your computer that might help others track the web pages you access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Protecting Privacy</a:t>
            </a:r>
            <a:endParaRPr/>
          </a:p>
        </p:txBody>
      </p:sp>
      <p:sp>
        <p:nvSpPr>
          <p:cNvPr id="263"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 and its Values</a:t>
            </a:r>
            <a:endParaRPr/>
          </a:p>
        </p:txBody>
      </p:sp>
      <p:sp>
        <p:nvSpPr>
          <p:cNvPr id="228"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Fraud</a:t>
            </a:r>
            <a:endParaRPr/>
          </a:p>
        </p:txBody>
      </p:sp>
      <p:sp>
        <p:nvSpPr>
          <p:cNvPr id="26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 The crime of obtaining money or some other benefit by deliberate deception.</a:t>
            </a:r>
            <a:endParaRPr/>
          </a:p>
          <a:p>
            <a:endParaRPr/>
          </a:p>
          <a:p>
            <a:r>
              <a:rPr lang="en-US" sz="2600" strike="noStrike">
                <a:solidFill>
                  <a:srgbClr val="000000"/>
                </a:solidFill>
                <a:latin typeface="Arial"/>
                <a:ea typeface="DejaVu Sans"/>
              </a:rPr>
              <a:t>- Most common forms of IT fraud</a:t>
            </a:r>
            <a:endParaRPr/>
          </a:p>
          <a:p>
            <a:r>
              <a:rPr lang="en-US" sz="2600" strike="noStrike">
                <a:solidFill>
                  <a:srgbClr val="000000"/>
                </a:solidFill>
                <a:latin typeface="Arial"/>
                <a:ea typeface="DejaVu Sans"/>
              </a:rPr>
              <a:t>  → </a:t>
            </a:r>
            <a:r>
              <a:rPr lang="en-US" sz="2600" strike="noStrike">
                <a:solidFill>
                  <a:srgbClr val="000000"/>
                </a:solidFill>
                <a:latin typeface="Arial"/>
                <a:ea typeface="DejaVu Sans"/>
              </a:rPr>
              <a:t>Identity theft</a:t>
            </a:r>
            <a:endParaRPr/>
          </a:p>
          <a:p>
            <a:r>
              <a:rPr lang="en-US" sz="2600" strike="noStrike">
                <a:solidFill>
                  <a:srgbClr val="000000"/>
                </a:solidFill>
                <a:latin typeface="Arial"/>
                <a:ea typeface="DejaVu Sans"/>
              </a:rPr>
              <a:t>  → </a:t>
            </a:r>
            <a:r>
              <a:rPr lang="en-US" sz="2600" strike="noStrike">
                <a:solidFill>
                  <a:srgbClr val="000000"/>
                </a:solidFill>
                <a:latin typeface="Arial"/>
                <a:ea typeface="DejaVu Sans"/>
              </a:rPr>
              <a:t>Credit card fraud</a:t>
            </a:r>
            <a:endParaRPr/>
          </a:p>
          <a:p>
            <a:r>
              <a:rPr lang="en-US" sz="2600" strike="noStrike">
                <a:solidFill>
                  <a:srgbClr val="000000"/>
                </a:solidFill>
                <a:latin typeface="Arial"/>
                <a:ea typeface="DejaVu Sans"/>
              </a:rPr>
              <a:t>  → </a:t>
            </a:r>
            <a:r>
              <a:rPr lang="en-US" sz="2600" strike="noStrike">
                <a:solidFill>
                  <a:srgbClr val="000000"/>
                </a:solidFill>
                <a:latin typeface="Arial"/>
                <a:ea typeface="DejaVu Sans"/>
              </a:rPr>
              <a:t>Scammers and con artists</a:t>
            </a:r>
            <a:endParaRPr/>
          </a:p>
          <a:p>
            <a:r>
              <a:rPr lang="en-US" sz="2600" strike="noStrike">
                <a:solidFill>
                  <a:srgbClr val="000000"/>
                </a:solidFill>
                <a:latin typeface="Arial"/>
                <a:ea typeface="DejaVu Sans"/>
              </a:rPr>
              <a:t>  → </a:t>
            </a:r>
            <a:r>
              <a:rPr lang="en-US" sz="2600" strike="noStrike">
                <a:solidFill>
                  <a:srgbClr val="000000"/>
                </a:solidFill>
                <a:latin typeface="Arial"/>
                <a:ea typeface="DejaVu Sans"/>
              </a:rPr>
              <a:t>Financial swindles</a:t>
            </a:r>
            <a:endParaRPr/>
          </a:p>
          <a:p>
            <a:pPr>
              <a:lnSpc>
                <a:spcPct val="100000"/>
              </a:lnSpc>
            </a:pP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Protecting online Privacy</a:t>
            </a:r>
            <a:endParaRPr/>
          </a:p>
        </p:txBody>
      </p:sp>
      <p:sp>
        <p:nvSpPr>
          <p:cNvPr id="26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Calibri"/>
                <a:ea typeface="DejaVu Sans"/>
              </a:rPr>
              <a:t>- Implement appropriate security measures</a:t>
            </a:r>
            <a:endParaRPr/>
          </a:p>
          <a:p>
            <a:r>
              <a:rPr lang="en-US" sz="2400" strike="noStrike">
                <a:solidFill>
                  <a:srgbClr val="000000"/>
                </a:solidFill>
                <a:latin typeface="Arial"/>
                <a:ea typeface="DejaVu Sans"/>
              </a:rPr>
              <a:t>- Get a copy of your credit report</a:t>
            </a:r>
            <a:endParaRPr/>
          </a:p>
          <a:p>
            <a:r>
              <a:rPr lang="en-US" sz="2400" strike="noStrike">
                <a:solidFill>
                  <a:srgbClr val="000000"/>
                </a:solidFill>
                <a:latin typeface="Arial"/>
                <a:ea typeface="DejaVu Sans"/>
              </a:rPr>
              <a:t>Use:</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Junk e-mail account</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Anonymous remailer</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Stealth surfing service</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Common sense</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Deal with recognized, trusted e-retailers</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Keep important numbers and passwords secret</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Use good passwords</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If your computer acts strangely, find out why</a:t>
            </a:r>
            <a:endParaRPr/>
          </a:p>
          <a:p>
            <a:pPr>
              <a:lnSpc>
                <a:spcPct val="100000"/>
              </a:lnSpc>
            </a:pP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Offensive Speech and Censorship in Cyberspace</a:t>
            </a:r>
            <a:endParaRPr/>
          </a:p>
        </p:txBody>
      </p:sp>
      <p:sp>
        <p:nvSpPr>
          <p:cNvPr id="269"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200" strike="noStrike">
                <a:solidFill>
                  <a:srgbClr val="000000"/>
                </a:solidFill>
                <a:latin typeface="Calibri"/>
                <a:ea typeface="DejaVu Sans"/>
              </a:rPr>
              <a:t>Offensive Speech and censorship in cyberspace</a:t>
            </a:r>
            <a:endParaRPr/>
          </a:p>
        </p:txBody>
      </p:sp>
      <p:sp>
        <p:nvSpPr>
          <p:cNvPr id="27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800" strike="noStrike">
                <a:solidFill>
                  <a:srgbClr val="000000"/>
                </a:solidFill>
                <a:latin typeface="Calibri"/>
                <a:ea typeface="DejaVu Sans"/>
              </a:rPr>
              <a:t>Speech Might Include:</a:t>
            </a:r>
            <a:endParaRPr/>
          </a:p>
          <a:p>
            <a:r>
              <a:rPr lang="en-US" sz="2800" strike="noStrike">
                <a:solidFill>
                  <a:srgbClr val="000000"/>
                </a:solidFill>
                <a:latin typeface="Arial"/>
                <a:ea typeface="DejaVu Sans"/>
              </a:rPr>
              <a:t>- Political or religious speech.</a:t>
            </a:r>
            <a:endParaRPr/>
          </a:p>
          <a:p>
            <a:r>
              <a:rPr lang="en-US" sz="2800" strike="noStrike">
                <a:solidFill>
                  <a:srgbClr val="000000"/>
                </a:solidFill>
                <a:latin typeface="Arial"/>
                <a:ea typeface="DejaVu Sans"/>
              </a:rPr>
              <a:t>- Pornography.</a:t>
            </a:r>
            <a:endParaRPr/>
          </a:p>
          <a:p>
            <a:r>
              <a:rPr lang="en-US" sz="2800" strike="noStrike">
                <a:solidFill>
                  <a:srgbClr val="000000"/>
                </a:solidFill>
                <a:latin typeface="Arial"/>
                <a:ea typeface="DejaVu Sans"/>
              </a:rPr>
              <a:t>- Sexual or racial slurs.</a:t>
            </a:r>
            <a:endParaRPr/>
          </a:p>
          <a:p>
            <a:r>
              <a:rPr lang="en-US" sz="2800" strike="noStrike">
                <a:solidFill>
                  <a:srgbClr val="000000"/>
                </a:solidFill>
                <a:latin typeface="Arial"/>
                <a:ea typeface="DejaVu Sans"/>
              </a:rPr>
              <a:t>- Nazi materials.</a:t>
            </a:r>
            <a:endParaRPr/>
          </a:p>
          <a:p>
            <a:r>
              <a:rPr lang="en-US" sz="2800" strike="noStrike">
                <a:solidFill>
                  <a:srgbClr val="000000"/>
                </a:solidFill>
                <a:latin typeface="Arial"/>
                <a:ea typeface="DejaVu Sans"/>
              </a:rPr>
              <a:t>- Libelous statements.</a:t>
            </a:r>
            <a:endParaRPr/>
          </a:p>
          <a:p>
            <a:r>
              <a:rPr lang="en-US" sz="2800" strike="noStrike">
                <a:solidFill>
                  <a:srgbClr val="000000"/>
                </a:solidFill>
                <a:latin typeface="Arial"/>
                <a:ea typeface="DejaVu Sans"/>
              </a:rPr>
              <a:t>- Abortion information.</a:t>
            </a:r>
            <a:endParaRPr/>
          </a:p>
          <a:p>
            <a:r>
              <a:rPr lang="en-US" sz="2800" strike="noStrike">
                <a:solidFill>
                  <a:srgbClr val="000000"/>
                </a:solidFill>
                <a:latin typeface="Arial"/>
                <a:ea typeface="DejaVu Sans"/>
              </a:rPr>
              <a:t>- Alcohol ads.</a:t>
            </a:r>
            <a:endParaRPr/>
          </a:p>
          <a:p>
            <a:pPr>
              <a:lnSpc>
                <a:spcPct val="100000"/>
              </a:lnSpc>
            </a:pP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200" strike="noStrike">
                <a:solidFill>
                  <a:srgbClr val="000000"/>
                </a:solidFill>
                <a:latin typeface="Calibri"/>
                <a:ea typeface="DejaVu Sans"/>
              </a:rPr>
              <a:t>Offensive Speech and censorship in cyberspace</a:t>
            </a:r>
            <a:endParaRPr/>
          </a:p>
        </p:txBody>
      </p:sp>
      <p:sp>
        <p:nvSpPr>
          <p:cNvPr id="27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800" strike="noStrike">
                <a:solidFill>
                  <a:srgbClr val="000000"/>
                </a:solidFill>
                <a:latin typeface="Calibri"/>
                <a:ea typeface="DejaVu Sans"/>
              </a:rPr>
              <a:t>Material is considered obscene if all three parts are met:</a:t>
            </a:r>
            <a:endParaRPr/>
          </a:p>
          <a:p>
            <a:r>
              <a:rPr lang="en-US" sz="2400" strike="noStrike">
                <a:solidFill>
                  <a:srgbClr val="000000"/>
                </a:solidFill>
                <a:latin typeface="Arial"/>
                <a:ea typeface="DejaVu Sans"/>
              </a:rPr>
              <a:t>1. It depicts sexual (or excretory) acts whose depiction is specifically prohibited by state law, and</a:t>
            </a:r>
            <a:endParaRPr/>
          </a:p>
          <a:p>
            <a:r>
              <a:rPr lang="en-US" sz="2400" strike="noStrike">
                <a:solidFill>
                  <a:srgbClr val="000000"/>
                </a:solidFill>
                <a:latin typeface="Arial"/>
                <a:ea typeface="DejaVu Sans"/>
              </a:rPr>
              <a:t>2. It depicts these acts in a patently offensive manner, appealing to the prurient interest as judged by a reasonable person using community standards, and</a:t>
            </a:r>
            <a:endParaRPr/>
          </a:p>
          <a:p>
            <a:r>
              <a:rPr lang="en-US" sz="2400" strike="noStrike">
                <a:solidFill>
                  <a:srgbClr val="000000"/>
                </a:solidFill>
                <a:latin typeface="Arial"/>
                <a:ea typeface="DejaVu Sans"/>
              </a:rPr>
              <a:t>3. It has no serious literary, artistic, social, political, or scientific value.</a:t>
            </a:r>
            <a:endParaRPr/>
          </a:p>
          <a:p>
            <a:pPr>
              <a:lnSpc>
                <a:spcPct val="100000"/>
              </a:lnSpc>
            </a:pP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200" strike="noStrike">
                <a:solidFill>
                  <a:srgbClr val="000000"/>
                </a:solidFill>
                <a:latin typeface="Calibri"/>
                <a:ea typeface="DejaVu Sans"/>
              </a:rPr>
              <a:t>Offensive Speech and censorship in cyberspace</a:t>
            </a:r>
            <a:endParaRPr/>
          </a:p>
        </p:txBody>
      </p:sp>
      <p:sp>
        <p:nvSpPr>
          <p:cNvPr id="27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Calibri"/>
                <a:ea typeface="DejaVu Sans"/>
              </a:rPr>
              <a:t>Material Inappropriate for Children:</a:t>
            </a:r>
            <a:endParaRPr/>
          </a:p>
          <a:p>
            <a:r>
              <a:rPr lang="en-US" sz="2600" strike="noStrike">
                <a:solidFill>
                  <a:srgbClr val="000000"/>
                </a:solidFill>
                <a:latin typeface="Arial"/>
                <a:ea typeface="DejaVu Sans"/>
              </a:rPr>
              <a:t>- Technology Changes the Context</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*On the Web, children have access to the same             ‘adult’ text, images, videos, etc. as adults.</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*Online proprietors don’t know the customer is not an adult.</a:t>
            </a:r>
            <a:endParaRPr/>
          </a:p>
          <a:p>
            <a:r>
              <a:rPr lang="en-US" sz="2600" strike="noStrike">
                <a:solidFill>
                  <a:srgbClr val="000000"/>
                </a:solidFill>
                <a:latin typeface="Arial"/>
                <a:ea typeface="DejaVu Sans"/>
              </a:rPr>
              <a:t>- Protecting Children</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Regardless of the medium:</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*It is illegal to create, possess or distribute child pornography.</a:t>
            </a:r>
            <a:endParaRPr/>
          </a:p>
          <a:p>
            <a:r>
              <a:rPr lang="en-US" sz="2400" strike="noStrike">
                <a:solidFill>
                  <a:srgbClr val="000000"/>
                </a:solidFill>
                <a:latin typeface="Arial"/>
                <a:ea typeface="DejaVu Sans"/>
              </a:rPr>
              <a:t>                 </a:t>
            </a:r>
            <a:r>
              <a:rPr lang="en-US" sz="2400" strike="noStrike">
                <a:solidFill>
                  <a:srgbClr val="000000"/>
                </a:solidFill>
                <a:latin typeface="Arial"/>
                <a:ea typeface="DejaVu Sans"/>
              </a:rPr>
              <a:t>*It is illegal to lure children into sexual activity</a:t>
            </a:r>
            <a:endParaRPr/>
          </a:p>
          <a:p>
            <a:pPr>
              <a:lnSpc>
                <a:spcPct val="100000"/>
              </a:lnSpc>
            </a:pP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200" strike="noStrike">
                <a:solidFill>
                  <a:srgbClr val="000000"/>
                </a:solidFill>
                <a:latin typeface="Calibri"/>
                <a:ea typeface="DejaVu Sans"/>
              </a:rPr>
              <a:t>Offensive Speech and censorship in cyberspace</a:t>
            </a:r>
            <a:endParaRPr/>
          </a:p>
        </p:txBody>
      </p:sp>
      <p:sp>
        <p:nvSpPr>
          <p:cNvPr id="277" name="CustomShape 2"/>
          <p:cNvSpPr/>
          <p:nvPr/>
        </p:nvSpPr>
        <p:spPr>
          <a:xfrm>
            <a:off x="457920" y="1554480"/>
            <a:ext cx="8228520" cy="452484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Limiting Internet Access in Libraries and Schools</a:t>
            </a:r>
            <a:endParaRPr/>
          </a:p>
          <a:p>
            <a:r>
              <a:rPr lang="en-US" sz="2600" strike="noStrike">
                <a:solidFill>
                  <a:srgbClr val="000000"/>
                </a:solidFill>
                <a:latin typeface="Arial"/>
                <a:ea typeface="DejaVu Sans"/>
              </a:rPr>
              <a:t>Filtering Software</a:t>
            </a:r>
            <a:endParaRPr/>
          </a:p>
          <a:p>
            <a:r>
              <a:rPr lang="en-US" sz="2600" strike="noStrike">
                <a:solidFill>
                  <a:srgbClr val="000000"/>
                </a:solidFill>
                <a:latin typeface="Arial"/>
                <a:ea typeface="DejaVu Sans"/>
              </a:rPr>
              <a:t>- Benefit: prevent access to inappropriate material on the Internet by screening words or phrases, blocking sites according to rating system, or disallowing access to specific sites in a list.</a:t>
            </a:r>
            <a:endParaRPr/>
          </a:p>
          <a:p>
            <a:r>
              <a:rPr lang="en-US" sz="2600" strike="noStrike">
                <a:solidFill>
                  <a:srgbClr val="000000"/>
                </a:solidFill>
                <a:latin typeface="Arial"/>
                <a:ea typeface="DejaVu Sans"/>
              </a:rPr>
              <a:t>- Problems: can be ineffective—kids get around the filters; the words, phrases, rating systems, etc. are subjective; “banned” keywords can be overly restrictive for adult users and for legitimate use by minors.</a:t>
            </a:r>
            <a:endParaRPr/>
          </a:p>
          <a:p>
            <a:pPr>
              <a:lnSpc>
                <a:spcPct val="100000"/>
              </a:lnSpc>
            </a:pP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200" strike="noStrike">
                <a:solidFill>
                  <a:srgbClr val="000000"/>
                </a:solidFill>
                <a:latin typeface="Calibri"/>
                <a:ea typeface="DejaVu Sans"/>
              </a:rPr>
              <a:t>Offensive Speech and censorship in cyberspace</a:t>
            </a:r>
            <a:endParaRPr/>
          </a:p>
        </p:txBody>
      </p:sp>
      <p:sp>
        <p:nvSpPr>
          <p:cNvPr id="27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Censorship On the Global Net</a:t>
            </a:r>
            <a:endParaRPr/>
          </a:p>
          <a:p>
            <a:endParaRPr/>
          </a:p>
          <a:p>
            <a:r>
              <a:rPr lang="en-US" sz="2600" strike="noStrike">
                <a:solidFill>
                  <a:srgbClr val="000000"/>
                </a:solidFill>
                <a:latin typeface="Arial"/>
                <a:ea typeface="DejaVu Sans"/>
              </a:rPr>
              <a:t>Global Impact</a:t>
            </a:r>
            <a:endParaRPr/>
          </a:p>
          <a:p>
            <a:r>
              <a:rPr lang="en-US" sz="2600" strike="noStrike">
                <a:solidFill>
                  <a:srgbClr val="000000"/>
                </a:solidFill>
                <a:latin typeface="Arial"/>
                <a:ea typeface="DejaVu Sans"/>
              </a:rPr>
              <a:t>- Avoiding censorship: the global nature of the Net allows restrictions (or barriers) in one country to be circumvented by using networks in other, less restrictive countries.</a:t>
            </a:r>
            <a:endParaRPr/>
          </a:p>
          <a:p>
            <a:r>
              <a:rPr lang="en-US" sz="2600" strike="noStrike">
                <a:solidFill>
                  <a:srgbClr val="000000"/>
                </a:solidFill>
                <a:latin typeface="Arial"/>
                <a:ea typeface="DejaVu Sans"/>
              </a:rPr>
              <a:t>- Creating censorship: the global nature of the Net makes it easier for one nation to impose restrictive standards on others</a:t>
            </a:r>
            <a:endParaRPr/>
          </a:p>
          <a:p>
            <a:pPr>
              <a:lnSpc>
                <a:spcPct val="100000"/>
              </a:lnSpc>
            </a:pPr>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Anonymity</a:t>
            </a:r>
            <a:endParaRPr/>
          </a:p>
        </p:txBody>
      </p:sp>
      <p:sp>
        <p:nvSpPr>
          <p:cNvPr id="281"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Anonymity</a:t>
            </a:r>
            <a:endParaRPr/>
          </a:p>
        </p:txBody>
      </p:sp>
      <p:sp>
        <p:nvSpPr>
          <p:cNvPr id="28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 Early publications by some of our Founding Fathers were published under pseudonyms.</a:t>
            </a:r>
            <a:endParaRPr/>
          </a:p>
          <a:p>
            <a:r>
              <a:rPr lang="en-US" sz="2600" strike="noStrike">
                <a:solidFill>
                  <a:srgbClr val="000000"/>
                </a:solidFill>
                <a:latin typeface="Arial"/>
                <a:ea typeface="DejaVu Sans"/>
              </a:rPr>
              <a:t>- Today, there are publications on the Net that are posted anonymously</a:t>
            </a:r>
            <a:endParaRPr/>
          </a:p>
          <a:p>
            <a:r>
              <a:rPr lang="en-US" sz="2600" strike="noStrike">
                <a:solidFill>
                  <a:srgbClr val="000000"/>
                </a:solidFill>
                <a:latin typeface="Arial"/>
                <a:ea typeface="DejaVu Sans"/>
              </a:rPr>
              <a:t>- Anonymity protects against retaliation and embarrassment.</a:t>
            </a:r>
            <a:endParaRPr/>
          </a:p>
          <a:p>
            <a:r>
              <a:rPr lang="en-US" sz="2600" strike="noStrike">
                <a:solidFill>
                  <a:srgbClr val="000000"/>
                </a:solidFill>
                <a:latin typeface="Arial"/>
                <a:ea typeface="DejaVu Sans"/>
              </a:rPr>
              <a:t>- Supporters of anonymity: Say it is necessary to protect privacy and free speech.</a:t>
            </a:r>
            <a:endParaRPr/>
          </a:p>
          <a:p>
            <a:r>
              <a:rPr lang="en-US" sz="2600" strike="noStrike">
                <a:solidFill>
                  <a:srgbClr val="000000"/>
                </a:solidFill>
                <a:latin typeface="Arial"/>
                <a:ea typeface="DejaVu Sans"/>
              </a:rPr>
              <a:t>- Opponents of anonymity: Believe it is anti-social and allows criminals to hide from law enforcement.</a:t>
            </a:r>
            <a:endParaRPr/>
          </a:p>
          <a:p>
            <a:pPr>
              <a:lnSpc>
                <a:spcPct val="100000"/>
              </a:lnSpc>
            </a:pPr>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a:t>
            </a:r>
            <a:endParaRPr/>
          </a:p>
        </p:txBody>
      </p:sp>
      <p:sp>
        <p:nvSpPr>
          <p:cNvPr id="2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Calibri"/>
                <a:ea typeface="DejaVu Sans"/>
              </a:rPr>
              <a:t>“ </a:t>
            </a:r>
            <a:r>
              <a:rPr lang="en-US" sz="2400" strike="noStrike">
                <a:solidFill>
                  <a:srgbClr val="000000"/>
                </a:solidFill>
                <a:latin typeface="Calibri"/>
                <a:ea typeface="DejaVu Sans"/>
              </a:rPr>
              <a:t>the claim of individuals, groups and institutions to determine for themselves, when, how and to what extent information about them is communicated to others “</a:t>
            </a:r>
            <a:endParaRPr/>
          </a:p>
          <a:p>
            <a:pPr>
              <a:lnSpc>
                <a:spcPct val="100000"/>
              </a:lnSpc>
            </a:pPr>
            <a:r>
              <a:rPr b="1" i="1" lang="en-US" sz="2200" strike="noStrike">
                <a:solidFill>
                  <a:srgbClr val="000000"/>
                </a:solidFill>
                <a:latin typeface="Calibri"/>
                <a:ea typeface="DejaVu Sans"/>
              </a:rPr>
              <a:t>PRIVACY</a:t>
            </a:r>
            <a:r>
              <a:rPr lang="en-US" sz="2200" strike="noStrike">
                <a:solidFill>
                  <a:srgbClr val="000000"/>
                </a:solidFill>
                <a:latin typeface="Calibri"/>
                <a:ea typeface="DejaVu Sans"/>
              </a:rPr>
              <a:t> encompasses the rights and obligations of individuals and organizations with respect to the…</a:t>
            </a:r>
            <a:endParaRPr/>
          </a:p>
          <a:p>
            <a:pPr>
              <a:lnSpc>
                <a:spcPct val="100000"/>
              </a:lnSpc>
            </a:pPr>
            <a:r>
              <a:rPr b="1" i="1" lang="en-US" sz="2200" strike="noStrike">
                <a:solidFill>
                  <a:srgbClr val="000000"/>
                </a:solidFill>
                <a:latin typeface="Calibri"/>
                <a:ea typeface="DejaVu Sans"/>
              </a:rPr>
              <a:t>      </a:t>
            </a:r>
            <a:r>
              <a:rPr b="1" i="1" lang="en-US" sz="2200" strike="noStrike">
                <a:solidFill>
                  <a:srgbClr val="000000"/>
                </a:solidFill>
                <a:latin typeface="Calibri"/>
                <a:ea typeface="DejaVu Sans"/>
              </a:rPr>
              <a:t>Collection</a:t>
            </a:r>
            <a:endParaRPr/>
          </a:p>
          <a:p>
            <a:pPr>
              <a:lnSpc>
                <a:spcPct val="100000"/>
              </a:lnSpc>
            </a:pPr>
            <a:r>
              <a:rPr b="1" i="1" lang="en-US" sz="2200" strike="noStrike">
                <a:solidFill>
                  <a:srgbClr val="000000"/>
                </a:solidFill>
                <a:latin typeface="Calibri"/>
                <a:ea typeface="DejaVu Sans"/>
              </a:rPr>
              <a:t>      </a:t>
            </a:r>
            <a:r>
              <a:rPr b="1" i="1" lang="en-US" sz="2200" strike="noStrike">
                <a:solidFill>
                  <a:srgbClr val="000000"/>
                </a:solidFill>
                <a:latin typeface="Calibri"/>
                <a:ea typeface="DejaVu Sans"/>
              </a:rPr>
              <a:t>Use</a:t>
            </a:r>
            <a:endParaRPr/>
          </a:p>
          <a:p>
            <a:pPr>
              <a:lnSpc>
                <a:spcPct val="100000"/>
              </a:lnSpc>
            </a:pPr>
            <a:r>
              <a:rPr b="1" i="1" lang="en-US" sz="2200" strike="noStrike">
                <a:solidFill>
                  <a:srgbClr val="000000"/>
                </a:solidFill>
                <a:latin typeface="Calibri"/>
                <a:ea typeface="DejaVu Sans"/>
              </a:rPr>
              <a:t>     </a:t>
            </a:r>
            <a:r>
              <a:rPr b="1" i="1" lang="en-US" sz="2200" strike="noStrike">
                <a:solidFill>
                  <a:srgbClr val="000000"/>
                </a:solidFill>
                <a:latin typeface="Calibri"/>
                <a:ea typeface="DejaVu Sans"/>
              </a:rPr>
              <a:t>Disclosure</a:t>
            </a:r>
            <a:r>
              <a:rPr i="1" lang="en-US" sz="2200" strike="noStrike">
                <a:solidFill>
                  <a:srgbClr val="000000"/>
                </a:solidFill>
                <a:latin typeface="Calibri"/>
                <a:ea typeface="DejaVu Sans"/>
              </a:rPr>
              <a:t>, </a:t>
            </a:r>
            <a:r>
              <a:rPr b="1" i="1" lang="en-US" sz="2200" strike="noStrike">
                <a:solidFill>
                  <a:srgbClr val="000000"/>
                </a:solidFill>
                <a:latin typeface="Calibri"/>
                <a:ea typeface="DejaVu Sans"/>
              </a:rPr>
              <a:t>and</a:t>
            </a:r>
            <a:endParaRPr/>
          </a:p>
          <a:p>
            <a:pPr>
              <a:lnSpc>
                <a:spcPct val="100000"/>
              </a:lnSpc>
            </a:pPr>
            <a:r>
              <a:rPr b="1" i="1" lang="en-US" sz="2200" strike="noStrike">
                <a:solidFill>
                  <a:srgbClr val="000000"/>
                </a:solidFill>
                <a:latin typeface="Calibri"/>
                <a:ea typeface="DejaVu Sans"/>
              </a:rPr>
              <a:t>     </a:t>
            </a:r>
            <a:r>
              <a:rPr b="1" i="1" lang="en-US" sz="2200" strike="noStrike">
                <a:solidFill>
                  <a:srgbClr val="000000"/>
                </a:solidFill>
                <a:latin typeface="Calibri"/>
                <a:ea typeface="DejaVu Sans"/>
              </a:rPr>
              <a:t>Retention</a:t>
            </a:r>
            <a:endParaRPr/>
          </a:p>
          <a:p>
            <a:pPr>
              <a:lnSpc>
                <a:spcPct val="100000"/>
              </a:lnSpc>
            </a:pPr>
            <a:r>
              <a:rPr lang="en-US" sz="2200" strike="noStrike">
                <a:solidFill>
                  <a:srgbClr val="000000"/>
                </a:solidFill>
                <a:latin typeface="Calibri"/>
                <a:ea typeface="DejaVu Sans"/>
              </a:rPr>
              <a:t>…</a:t>
            </a:r>
            <a:r>
              <a:rPr lang="en-US" sz="2200" strike="noStrike">
                <a:solidFill>
                  <a:srgbClr val="000000"/>
                </a:solidFill>
                <a:latin typeface="Calibri"/>
                <a:ea typeface="DejaVu Sans"/>
              </a:rPr>
              <a:t>of personal information.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460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a:t>
            </a:r>
            <a:endParaRPr/>
          </a:p>
        </p:txBody>
      </p:sp>
      <p:sp>
        <p:nvSpPr>
          <p:cNvPr id="232" name="CustomShape 2"/>
          <p:cNvSpPr/>
          <p:nvPr/>
        </p:nvSpPr>
        <p:spPr>
          <a:xfrm>
            <a:off x="549000" y="548640"/>
            <a:ext cx="8228520" cy="53028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n-US" sz="2400" strike="noStrike">
                <a:solidFill>
                  <a:srgbClr val="000000"/>
                </a:solidFill>
                <a:latin typeface="Calibri"/>
                <a:ea typeface="DejaVu Sans"/>
              </a:rPr>
              <a:t>3 dimensions of privacy:</a:t>
            </a:r>
            <a:endParaRPr/>
          </a:p>
          <a:p>
            <a:pPr>
              <a:lnSpc>
                <a:spcPct val="100000"/>
              </a:lnSpc>
            </a:pPr>
            <a:r>
              <a:rPr lang="en-US" sz="2400" strike="noStrike">
                <a:solidFill>
                  <a:srgbClr val="000000"/>
                </a:solidFill>
                <a:latin typeface="Calibri"/>
                <a:ea typeface="DejaVu Sans"/>
              </a:rPr>
              <a:t>1) Personal privacy</a:t>
            </a:r>
            <a:endParaRPr/>
          </a:p>
          <a:p>
            <a:pPr>
              <a:lnSpc>
                <a:spcPct val="100000"/>
              </a:lnSpc>
            </a:pPr>
            <a:r>
              <a:rPr lang="en-US" sz="2000" strike="noStrike">
                <a:solidFill>
                  <a:srgbClr val="000000"/>
                </a:solidFill>
                <a:latin typeface="Calibri"/>
                <a:ea typeface="DejaVu Sans"/>
              </a:rPr>
              <a:t>Protecting a person against undue interference </a:t>
            </a:r>
            <a:r>
              <a:rPr lang="en-US" sz="1600" strike="noStrike">
                <a:solidFill>
                  <a:srgbClr val="000000"/>
                </a:solidFill>
                <a:latin typeface="Calibri"/>
                <a:ea typeface="DejaVu Sans"/>
              </a:rPr>
              <a:t>(such as physical searches)</a:t>
            </a:r>
            <a:r>
              <a:rPr lang="en-US" sz="2000" strike="noStrike">
                <a:solidFill>
                  <a:srgbClr val="000000"/>
                </a:solidFill>
                <a:latin typeface="Calibri"/>
                <a:ea typeface="DejaVu Sans"/>
              </a:rPr>
              <a:t> and information that violates his/her moral sense</a:t>
            </a:r>
            <a:endParaRPr/>
          </a:p>
          <a:p>
            <a:pPr>
              <a:lnSpc>
                <a:spcPct val="100000"/>
              </a:lnSpc>
            </a:pPr>
            <a:r>
              <a:rPr lang="en-US" sz="2400" strike="noStrike">
                <a:solidFill>
                  <a:srgbClr val="000000"/>
                </a:solidFill>
                <a:latin typeface="Calibri"/>
                <a:ea typeface="DejaVu Sans"/>
              </a:rPr>
              <a:t>2) Territorial privacy</a:t>
            </a:r>
            <a:endParaRPr/>
          </a:p>
          <a:p>
            <a:pPr>
              <a:lnSpc>
                <a:spcPct val="100000"/>
              </a:lnSpc>
            </a:pPr>
            <a:r>
              <a:rPr lang="en-US" sz="2000" strike="noStrike">
                <a:solidFill>
                  <a:srgbClr val="000000"/>
                </a:solidFill>
                <a:latin typeface="Calibri"/>
                <a:ea typeface="DejaVu Sans"/>
              </a:rPr>
              <a:t>Protecting a physical area surrounding a person that may not be violated without the acquiescence of the person</a:t>
            </a:r>
            <a:endParaRPr/>
          </a:p>
          <a:p>
            <a:pPr>
              <a:lnSpc>
                <a:spcPct val="100000"/>
              </a:lnSpc>
            </a:pPr>
            <a:r>
              <a:rPr lang="en-US" strike="noStrike">
                <a:solidFill>
                  <a:srgbClr val="000000"/>
                </a:solidFill>
                <a:latin typeface="Calibri"/>
                <a:ea typeface="DejaVu Sans"/>
              </a:rPr>
              <a:t>Safeguards: laws referring to trespassers search warrants</a:t>
            </a:r>
            <a:endParaRPr/>
          </a:p>
          <a:p>
            <a:pPr>
              <a:lnSpc>
                <a:spcPct val="100000"/>
              </a:lnSpc>
            </a:pPr>
            <a:r>
              <a:rPr lang="en-US" sz="2400" strike="noStrike">
                <a:solidFill>
                  <a:srgbClr val="000000"/>
                </a:solidFill>
                <a:latin typeface="Calibri"/>
                <a:ea typeface="DejaVu Sans"/>
              </a:rPr>
              <a:t>3) Informational privacy</a:t>
            </a:r>
            <a:endParaRPr/>
          </a:p>
          <a:p>
            <a:pPr>
              <a:lnSpc>
                <a:spcPct val="100000"/>
              </a:lnSpc>
            </a:pPr>
            <a:r>
              <a:rPr lang="en-US" sz="2000" strike="noStrike">
                <a:solidFill>
                  <a:srgbClr val="000000"/>
                </a:solidFill>
                <a:latin typeface="Calibri"/>
                <a:ea typeface="DejaVu Sans"/>
              </a:rPr>
              <a:t>Deals with the gathering, compilation and selective dissemination of information</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Basic Privacy Principles</a:t>
            </a:r>
            <a:endParaRPr/>
          </a:p>
        </p:txBody>
      </p:sp>
      <p:sp>
        <p:nvSpPr>
          <p:cNvPr id="23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200" strike="noStrike">
                <a:solidFill>
                  <a:srgbClr val="000000"/>
                </a:solidFill>
                <a:latin typeface="Calibri"/>
                <a:ea typeface="DejaVu Sans"/>
              </a:rPr>
              <a:t>- Lawfulness and fairness</a:t>
            </a:r>
            <a:endParaRPr/>
          </a:p>
          <a:p>
            <a:r>
              <a:rPr lang="en-US" sz="2200" strike="noStrike">
                <a:solidFill>
                  <a:srgbClr val="000000"/>
                </a:solidFill>
                <a:latin typeface="Calibri"/>
                <a:ea typeface="DejaVu Sans"/>
              </a:rPr>
              <a:t>- Necessity of data collection and processing</a:t>
            </a:r>
            <a:endParaRPr/>
          </a:p>
          <a:p>
            <a:r>
              <a:rPr lang="en-US" sz="2200" strike="noStrike">
                <a:solidFill>
                  <a:srgbClr val="000000"/>
                </a:solidFill>
                <a:latin typeface="Calibri"/>
                <a:ea typeface="DejaVu Sans"/>
              </a:rPr>
              <a:t>- Purpose specification and purpose binding</a:t>
            </a:r>
            <a:endParaRPr/>
          </a:p>
          <a:p>
            <a:r>
              <a:rPr lang="en-US" sz="2200" strike="noStrike">
                <a:solidFill>
                  <a:srgbClr val="000000"/>
                </a:solidFill>
                <a:latin typeface="Calibri"/>
                <a:ea typeface="DejaVu Sans"/>
              </a:rPr>
              <a:t>         </a:t>
            </a:r>
            <a:r>
              <a:rPr lang="en-US" sz="2200" strike="noStrike">
                <a:solidFill>
                  <a:srgbClr val="000000"/>
                </a:solidFill>
                <a:latin typeface="Calibri"/>
                <a:ea typeface="DejaVu Sans"/>
              </a:rPr>
              <a:t>There are no "non-sensitive" data</a:t>
            </a:r>
            <a:endParaRPr/>
          </a:p>
          <a:p>
            <a:r>
              <a:rPr lang="en-US" sz="2200" strike="noStrike">
                <a:solidFill>
                  <a:srgbClr val="000000"/>
                </a:solidFill>
                <a:latin typeface="Calibri"/>
                <a:ea typeface="DejaVu Sans"/>
              </a:rPr>
              <a:t>- Transparency</a:t>
            </a:r>
            <a:endParaRPr/>
          </a:p>
          <a:p>
            <a:r>
              <a:rPr lang="en-US" sz="2200" strike="noStrike">
                <a:solidFill>
                  <a:srgbClr val="000000"/>
                </a:solidFill>
                <a:latin typeface="Calibri"/>
                <a:ea typeface="DejaVu Sans"/>
              </a:rPr>
              <a:t>         </a:t>
            </a:r>
            <a:r>
              <a:rPr lang="en-US" sz="2200" strike="noStrike">
                <a:solidFill>
                  <a:srgbClr val="000000"/>
                </a:solidFill>
                <a:latin typeface="Calibri"/>
                <a:ea typeface="DejaVu Sans"/>
              </a:rPr>
              <a:t>Data subject´s right to information correction, erasure or blocking of incorrect/ illegally stored data</a:t>
            </a:r>
            <a:endParaRPr/>
          </a:p>
          <a:p>
            <a:r>
              <a:rPr lang="en-US" sz="2200" strike="noStrike">
                <a:solidFill>
                  <a:srgbClr val="000000"/>
                </a:solidFill>
                <a:latin typeface="Calibri"/>
                <a:ea typeface="DejaVu Sans"/>
              </a:rPr>
              <a:t>- Supervision </a:t>
            </a:r>
            <a:r>
              <a:rPr lang="en-US" sz="2200" strike="noStrike">
                <a:solidFill>
                  <a:srgbClr val="5f5f5f"/>
                </a:solidFill>
                <a:latin typeface="Calibri"/>
                <a:ea typeface="DejaVu Sans"/>
              </a:rPr>
              <a:t>(= control by independent data protection authority) &amp; sanctions</a:t>
            </a:r>
            <a:endParaRPr/>
          </a:p>
          <a:p>
            <a:r>
              <a:rPr lang="en-US" sz="2200" strike="noStrike">
                <a:solidFill>
                  <a:srgbClr val="5f5f5f"/>
                </a:solidFill>
                <a:latin typeface="Calibri"/>
                <a:ea typeface="DejaVu Sans"/>
              </a:rPr>
              <a:t>- Adequate organizational and technical safeguards</a:t>
            </a:r>
            <a:endParaRPr/>
          </a:p>
          <a:p>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 Protection</a:t>
            </a:r>
            <a:endParaRPr/>
          </a:p>
        </p:txBody>
      </p:sp>
      <p:sp>
        <p:nvSpPr>
          <p:cNvPr id="23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r>
              <a:rPr lang="en-US" sz="2800" strike="noStrike">
                <a:solidFill>
                  <a:srgbClr val="000000"/>
                </a:solidFill>
                <a:latin typeface="Calibri"/>
                <a:ea typeface="DejaVu Sans"/>
              </a:rPr>
              <a:t>- Privacy and data protection laws promoted by government</a:t>
            </a:r>
            <a:endParaRPr/>
          </a:p>
          <a:p>
            <a:r>
              <a:rPr lang="en-US" sz="2800" strike="noStrike">
                <a:solidFill>
                  <a:srgbClr val="000000"/>
                </a:solidFill>
                <a:latin typeface="Calibri"/>
                <a:ea typeface="DejaVu Sans"/>
              </a:rPr>
              <a:t>- Self-regulation for fair information practices by codes of conducts promoted by businesses</a:t>
            </a:r>
            <a:endParaRPr/>
          </a:p>
          <a:p>
            <a:r>
              <a:rPr lang="en-US" sz="2800" strike="noStrike">
                <a:solidFill>
                  <a:srgbClr val="000000"/>
                </a:solidFill>
                <a:latin typeface="Calibri"/>
                <a:ea typeface="DejaVu Sans"/>
              </a:rPr>
              <a:t>- Privacy-enhancing technologies (PETs) adopted by individuals</a:t>
            </a:r>
            <a:endParaRPr/>
          </a:p>
          <a:p>
            <a:r>
              <a:rPr lang="en-US" sz="2800" strike="noStrike">
                <a:solidFill>
                  <a:srgbClr val="000000"/>
                </a:solidFill>
                <a:latin typeface="Calibri"/>
                <a:ea typeface="DejaVu Sans"/>
              </a:rPr>
              <a:t>- Privacy education of consumers and IT professionals</a:t>
            </a:r>
            <a:endParaRPr/>
          </a:p>
          <a:p>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7" name="CustomShape 1"/>
          <p:cNvSpPr/>
          <p:nvPr/>
        </p:nvSpPr>
        <p:spPr>
          <a:xfrm>
            <a:off x="685800" y="609120"/>
            <a:ext cx="7771680" cy="11422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Eras Medium ITC"/>
                <a:ea typeface="DejaVu Sans"/>
              </a:rPr>
              <a:t>Privacy as Secrecy</a:t>
            </a:r>
            <a:endParaRPr/>
          </a:p>
        </p:txBody>
      </p:sp>
      <p:sp>
        <p:nvSpPr>
          <p:cNvPr id="238" name="CustomShape 2"/>
          <p:cNvSpPr/>
          <p:nvPr/>
        </p:nvSpPr>
        <p:spPr>
          <a:xfrm>
            <a:off x="685800" y="1600200"/>
            <a:ext cx="7771680" cy="4114080"/>
          </a:xfrm>
          <a:prstGeom prst="rect">
            <a:avLst/>
          </a:prstGeom>
          <a:noFill/>
          <a:ln>
            <a:noFill/>
          </a:ln>
        </p:spPr>
        <p:style>
          <a:lnRef idx="0"/>
          <a:fillRef idx="0"/>
          <a:effectRef idx="0"/>
          <a:fontRef idx="minor"/>
        </p:style>
        <p:txBody>
          <a:bodyPr lIns="90000" rIns="90000" tIns="46800" bIns="46800"/>
          <a:p>
            <a:pPr>
              <a:lnSpc>
                <a:spcPct val="90000"/>
              </a:lnSpc>
              <a:buFont typeface="Eras Medium ITC"/>
              <a:buChar char="•"/>
            </a:pPr>
            <a:r>
              <a:rPr lang="en-US" sz="2800" strike="noStrike">
                <a:solidFill>
                  <a:srgbClr val="000000"/>
                </a:solidFill>
                <a:latin typeface="Eras Medium ITC"/>
                <a:ea typeface="DejaVu Sans"/>
              </a:rPr>
              <a:t>Key claim is that most additional observation is illegitimate</a:t>
            </a:r>
            <a:endParaRPr/>
          </a:p>
          <a:p>
            <a:pPr lvl="1">
              <a:lnSpc>
                <a:spcPct val="90000"/>
              </a:lnSpc>
              <a:buFont typeface="Eras Medium ITC"/>
              <a:buChar char="–"/>
            </a:pPr>
            <a:r>
              <a:rPr lang="en-US" sz="2400" strike="noStrike">
                <a:solidFill>
                  <a:srgbClr val="000000"/>
                </a:solidFill>
                <a:latin typeface="Eras Medium ITC"/>
                <a:ea typeface="DejaVu Sans"/>
              </a:rPr>
              <a:t>Common in the public parlance</a:t>
            </a:r>
            <a:endParaRPr/>
          </a:p>
          <a:p>
            <a:pPr>
              <a:lnSpc>
                <a:spcPct val="90000"/>
              </a:lnSpc>
              <a:buFont typeface="Eras Medium ITC"/>
              <a:buChar char="•"/>
            </a:pPr>
            <a:r>
              <a:rPr lang="en-US" sz="2800" strike="noStrike">
                <a:solidFill>
                  <a:srgbClr val="000000"/>
                </a:solidFill>
                <a:latin typeface="Eras Medium ITC"/>
                <a:ea typeface="DejaVu Sans"/>
              </a:rPr>
              <a:t>Not really true in most social circumstances and public places</a:t>
            </a:r>
            <a:endParaRPr/>
          </a:p>
          <a:p>
            <a:pPr lvl="1">
              <a:lnSpc>
                <a:spcPct val="90000"/>
              </a:lnSpc>
              <a:buFont typeface="Eras Medium ITC"/>
              <a:buChar char="–"/>
            </a:pPr>
            <a:r>
              <a:rPr lang="en-US" sz="2400" strike="noStrike">
                <a:solidFill>
                  <a:srgbClr val="000000"/>
                </a:solidFill>
                <a:latin typeface="Eras Medium ITC"/>
                <a:ea typeface="DejaVu Sans"/>
              </a:rPr>
              <a:t>Observation provides benefits</a:t>
            </a:r>
            <a:endParaRPr/>
          </a:p>
          <a:p>
            <a:pPr lvl="1">
              <a:lnSpc>
                <a:spcPct val="90000"/>
              </a:lnSpc>
              <a:buFont typeface="Eras Medium ITC"/>
              <a:buChar char="–"/>
            </a:pPr>
            <a:r>
              <a:rPr lang="en-US" sz="2400" strike="noStrike">
                <a:solidFill>
                  <a:srgbClr val="000000"/>
                </a:solidFill>
                <a:latin typeface="Eras Medium ITC"/>
                <a:ea typeface="DejaVu Sans"/>
              </a:rPr>
              <a:t>Observation is always a risk in public places</a:t>
            </a:r>
            <a:endParaRPr/>
          </a:p>
          <a:p>
            <a:pPr lvl="1">
              <a:lnSpc>
                <a:spcPct val="90000"/>
              </a:lnSpc>
              <a:buFont typeface="Eras Medium ITC"/>
              <a:buChar char="–"/>
            </a:pPr>
            <a:r>
              <a:rPr lang="en-US" sz="2400" strike="noStrike">
                <a:solidFill>
                  <a:srgbClr val="000000"/>
                </a:solidFill>
                <a:latin typeface="Eras Medium ITC"/>
                <a:ea typeface="DejaVu Sans"/>
              </a:rPr>
              <a:t>Some value in anonymity</a:t>
            </a:r>
            <a:endParaRPr/>
          </a:p>
          <a:p>
            <a:pPr lvl="1">
              <a:lnSpc>
                <a:spcPct val="90000"/>
              </a:lnSpc>
              <a:buFont typeface="Eras Medium ITC"/>
              <a:buChar char="–"/>
            </a:pPr>
            <a:r>
              <a:rPr lang="en-US" sz="2400" strike="noStrike">
                <a:solidFill>
                  <a:srgbClr val="000000"/>
                </a:solidFill>
                <a:latin typeface="Eras Medium ITC"/>
                <a:ea typeface="DejaVu Sans"/>
              </a:rPr>
              <a:t>Costs too…</a:t>
            </a:r>
            <a:endParaRPr/>
          </a:p>
          <a:p>
            <a:pPr>
              <a:lnSpc>
                <a:spcPct val="90000"/>
              </a:lnSpc>
              <a:buFont typeface="Eras Medium ITC"/>
              <a:buChar char="•"/>
            </a:pPr>
            <a:r>
              <a:rPr lang="en-US" sz="2800" strike="noStrike">
                <a:solidFill>
                  <a:srgbClr val="000000"/>
                </a:solidFill>
                <a:latin typeface="Eras Medium ITC"/>
                <a:ea typeface="DejaVu Sans"/>
              </a:rPr>
              <a:t>Current expectations (reasonable or not) threatened by changing economics and politics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9" name="CustomShape 1"/>
          <p:cNvSpPr/>
          <p:nvPr/>
        </p:nvSpPr>
        <p:spPr>
          <a:xfrm>
            <a:off x="685800" y="609120"/>
            <a:ext cx="7771680" cy="11422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Times New Roman"/>
                <a:ea typeface="DejaVu Sans"/>
              </a:rPr>
              <a:t>Types of Privacy</a:t>
            </a:r>
            <a:endParaRPr/>
          </a:p>
        </p:txBody>
      </p:sp>
      <p:sp>
        <p:nvSpPr>
          <p:cNvPr id="240" name="CustomShape 2"/>
          <p:cNvSpPr/>
          <p:nvPr/>
        </p:nvSpPr>
        <p:spPr>
          <a:xfrm>
            <a:off x="685440" y="1981080"/>
            <a:ext cx="3809160" cy="4266720"/>
          </a:xfrm>
          <a:prstGeom prst="rect">
            <a:avLst/>
          </a:prstGeom>
          <a:noFill/>
          <a:ln>
            <a:noFill/>
          </a:ln>
        </p:spPr>
        <p:style>
          <a:lnRef idx="0"/>
          <a:fillRef idx="0"/>
          <a:effectRef idx="0"/>
          <a:fontRef idx="minor"/>
        </p:style>
        <p:txBody>
          <a:bodyPr lIns="90000" rIns="90000" tIns="46800" bIns="46800"/>
          <a:p>
            <a:pPr>
              <a:lnSpc>
                <a:spcPct val="90000"/>
              </a:lnSpc>
              <a:buFont typeface="Times"/>
              <a:buChar char="•"/>
            </a:pPr>
            <a:r>
              <a:rPr lang="en-US" sz="2800" strike="noStrike">
                <a:solidFill>
                  <a:srgbClr val="000000"/>
                </a:solidFill>
                <a:latin typeface="Times New Roman"/>
                <a:ea typeface="DejaVu Sans"/>
              </a:rPr>
              <a:t>Bodily Privacy</a:t>
            </a:r>
            <a:endParaRPr/>
          </a:p>
          <a:p>
            <a:pPr>
              <a:lnSpc>
                <a:spcPct val="90000"/>
              </a:lnSpc>
              <a:buFont typeface="Times"/>
              <a:buChar char="•"/>
            </a:pPr>
            <a:r>
              <a:rPr lang="en-US" sz="2800" strike="noStrike">
                <a:solidFill>
                  <a:srgbClr val="000000"/>
                </a:solidFill>
                <a:latin typeface="Times New Roman"/>
                <a:ea typeface="DejaVu Sans"/>
              </a:rPr>
              <a:t>Locational Privacy</a:t>
            </a:r>
            <a:endParaRPr/>
          </a:p>
          <a:p>
            <a:pPr>
              <a:lnSpc>
                <a:spcPct val="90000"/>
              </a:lnSpc>
              <a:buFont typeface="Times"/>
              <a:buChar char="•"/>
            </a:pPr>
            <a:r>
              <a:rPr lang="en-US" sz="2800" strike="noStrike">
                <a:solidFill>
                  <a:srgbClr val="000000"/>
                </a:solidFill>
                <a:latin typeface="Times New Roman"/>
                <a:ea typeface="DejaVu Sans"/>
              </a:rPr>
              <a:t>Political Privacy</a:t>
            </a:r>
            <a:endParaRPr/>
          </a:p>
          <a:p>
            <a:pPr>
              <a:lnSpc>
                <a:spcPct val="90000"/>
              </a:lnSpc>
              <a:buFont typeface="Times"/>
              <a:buChar char="•"/>
            </a:pPr>
            <a:r>
              <a:rPr lang="en-US" sz="2800" strike="noStrike">
                <a:solidFill>
                  <a:srgbClr val="000000"/>
                </a:solidFill>
                <a:latin typeface="Times New Roman"/>
                <a:ea typeface="DejaVu Sans"/>
              </a:rPr>
              <a:t>Medical Privacy</a:t>
            </a:r>
            <a:endParaRPr/>
          </a:p>
          <a:p>
            <a:pPr>
              <a:lnSpc>
                <a:spcPct val="90000"/>
              </a:lnSpc>
              <a:buFont typeface="Times"/>
              <a:buChar char="•"/>
            </a:pPr>
            <a:r>
              <a:rPr lang="en-US" sz="2800" strike="noStrike">
                <a:solidFill>
                  <a:srgbClr val="000000"/>
                </a:solidFill>
                <a:latin typeface="Times New Roman"/>
                <a:ea typeface="DejaVu Sans"/>
              </a:rPr>
              <a:t>Genetic Privacy</a:t>
            </a:r>
            <a:endParaRPr/>
          </a:p>
          <a:p>
            <a:pPr>
              <a:lnSpc>
                <a:spcPct val="90000"/>
              </a:lnSpc>
              <a:buFont typeface="Times"/>
              <a:buChar char="•"/>
            </a:pPr>
            <a:r>
              <a:rPr lang="en-US" sz="2800" strike="noStrike">
                <a:solidFill>
                  <a:srgbClr val="000000"/>
                </a:solidFill>
                <a:latin typeface="Times New Roman"/>
                <a:ea typeface="DejaVu Sans"/>
              </a:rPr>
              <a:t>Internet Privacy</a:t>
            </a:r>
            <a:endParaRPr/>
          </a:p>
          <a:p>
            <a:pPr>
              <a:lnSpc>
                <a:spcPct val="90000"/>
              </a:lnSpc>
              <a:buFont typeface="Times"/>
              <a:buChar char="•"/>
            </a:pPr>
            <a:r>
              <a:rPr lang="en-US" sz="2800" strike="noStrike">
                <a:solidFill>
                  <a:srgbClr val="000000"/>
                </a:solidFill>
                <a:latin typeface="Times New Roman"/>
                <a:ea typeface="DejaVu Sans"/>
              </a:rPr>
              <a:t>Voter Privacy</a:t>
            </a:r>
            <a:endParaRPr/>
          </a:p>
          <a:p>
            <a:pPr>
              <a:lnSpc>
                <a:spcPct val="90000"/>
              </a:lnSpc>
              <a:buFont typeface="Times"/>
              <a:buChar char="•"/>
            </a:pPr>
            <a:r>
              <a:rPr lang="en-US" sz="2800" strike="noStrike">
                <a:solidFill>
                  <a:srgbClr val="000000"/>
                </a:solidFill>
                <a:latin typeface="Times New Roman"/>
                <a:ea typeface="DejaVu Sans"/>
              </a:rPr>
              <a:t>Family Privacy</a:t>
            </a:r>
            <a:endParaRPr/>
          </a:p>
          <a:p>
            <a:pPr>
              <a:lnSpc>
                <a:spcPct val="90000"/>
              </a:lnSpc>
              <a:buFont typeface="Times"/>
              <a:buChar char="•"/>
            </a:pPr>
            <a:r>
              <a:rPr lang="en-US" sz="2800" strike="noStrike">
                <a:solidFill>
                  <a:srgbClr val="000000"/>
                </a:solidFill>
                <a:latin typeface="Times New Roman"/>
                <a:ea typeface="DejaVu Sans"/>
              </a:rPr>
              <a:t>Religious Privacy</a:t>
            </a:r>
            <a:endParaRPr/>
          </a:p>
        </p:txBody>
      </p:sp>
      <p:sp>
        <p:nvSpPr>
          <p:cNvPr id="241" name="CustomShape 3"/>
          <p:cNvSpPr/>
          <p:nvPr/>
        </p:nvSpPr>
        <p:spPr>
          <a:xfrm>
            <a:off x="4647960" y="1980720"/>
            <a:ext cx="3809160" cy="4495320"/>
          </a:xfrm>
          <a:prstGeom prst="rect">
            <a:avLst/>
          </a:prstGeom>
          <a:noFill/>
          <a:ln>
            <a:noFill/>
          </a:ln>
        </p:spPr>
        <p:style>
          <a:lnRef idx="0"/>
          <a:fillRef idx="0"/>
          <a:effectRef idx="0"/>
          <a:fontRef idx="minor"/>
        </p:style>
        <p:txBody>
          <a:bodyPr lIns="90000" rIns="90000" tIns="46800" bIns="46800"/>
          <a:p>
            <a:pPr>
              <a:lnSpc>
                <a:spcPct val="100000"/>
              </a:lnSpc>
              <a:buFont typeface="Times"/>
              <a:buChar char="•"/>
            </a:pPr>
            <a:r>
              <a:rPr lang="en-US" sz="2400" strike="noStrike">
                <a:solidFill>
                  <a:srgbClr val="000000"/>
                </a:solidFill>
                <a:latin typeface="Times New Roman"/>
                <a:ea typeface="DejaVu Sans"/>
              </a:rPr>
              <a:t> </a:t>
            </a:r>
            <a:r>
              <a:rPr lang="en-US" sz="2800" strike="noStrike">
                <a:solidFill>
                  <a:srgbClr val="000000"/>
                </a:solidFill>
                <a:latin typeface="Times New Roman"/>
                <a:ea typeface="DejaVu Sans"/>
              </a:rPr>
              <a:t>Financial Privacy</a:t>
            </a:r>
            <a:endParaRPr/>
          </a:p>
          <a:p>
            <a:pPr>
              <a:lnSpc>
                <a:spcPct val="100000"/>
              </a:lnSpc>
              <a:buFont typeface="Times"/>
              <a:buChar char="•"/>
            </a:pPr>
            <a:r>
              <a:rPr lang="en-US" sz="2800" strike="noStrike">
                <a:solidFill>
                  <a:srgbClr val="000000"/>
                </a:solidFill>
                <a:latin typeface="Times New Roman"/>
                <a:ea typeface="DejaVu Sans"/>
              </a:rPr>
              <a:t>Children’s Privacy</a:t>
            </a:r>
            <a:endParaRPr/>
          </a:p>
          <a:p>
            <a:pPr>
              <a:lnSpc>
                <a:spcPct val="100000"/>
              </a:lnSpc>
              <a:buFont typeface="Times"/>
              <a:buChar char="•"/>
            </a:pPr>
            <a:r>
              <a:rPr lang="en-US" sz="2800" strike="noStrike">
                <a:solidFill>
                  <a:srgbClr val="000000"/>
                </a:solidFill>
                <a:latin typeface="Times New Roman"/>
                <a:ea typeface="DejaVu Sans"/>
              </a:rPr>
              <a:t>Data Privacy</a:t>
            </a:r>
            <a:endParaRPr/>
          </a:p>
          <a:p>
            <a:pPr>
              <a:lnSpc>
                <a:spcPct val="100000"/>
              </a:lnSpc>
              <a:buFont typeface="Times"/>
              <a:buChar char="•"/>
            </a:pPr>
            <a:r>
              <a:rPr lang="en-US" sz="2800" strike="noStrike">
                <a:solidFill>
                  <a:srgbClr val="000000"/>
                </a:solidFill>
                <a:latin typeface="Times New Roman"/>
                <a:ea typeface="DejaVu Sans"/>
              </a:rPr>
              <a:t>Firearms Privacy</a:t>
            </a:r>
            <a:endParaRPr/>
          </a:p>
          <a:p>
            <a:pPr>
              <a:lnSpc>
                <a:spcPct val="100000"/>
              </a:lnSpc>
              <a:buFont typeface="Times"/>
              <a:buChar char="•"/>
            </a:pPr>
            <a:r>
              <a:rPr lang="en-US" sz="2800" strike="noStrike">
                <a:solidFill>
                  <a:srgbClr val="000000"/>
                </a:solidFill>
                <a:latin typeface="Times New Roman"/>
                <a:ea typeface="DejaVu Sans"/>
              </a:rPr>
              <a:t>Workplace Privacy</a:t>
            </a:r>
            <a:endParaRPr/>
          </a:p>
          <a:p>
            <a:pPr>
              <a:lnSpc>
                <a:spcPct val="100000"/>
              </a:lnSpc>
              <a:buFont typeface="Times"/>
              <a:buChar char="•"/>
            </a:pPr>
            <a:r>
              <a:rPr lang="en-US" sz="2800" strike="noStrike">
                <a:solidFill>
                  <a:srgbClr val="000000"/>
                </a:solidFill>
                <a:latin typeface="Times New Roman"/>
                <a:ea typeface="DejaVu Sans"/>
              </a:rPr>
              <a:t>Travel Privacy</a:t>
            </a:r>
            <a:endParaRPr/>
          </a:p>
          <a:p>
            <a:pPr>
              <a:lnSpc>
                <a:spcPct val="100000"/>
              </a:lnSpc>
              <a:buFont typeface="Times"/>
              <a:buChar char="•"/>
            </a:pPr>
            <a:r>
              <a:rPr lang="en-US" sz="2800" strike="noStrike">
                <a:solidFill>
                  <a:srgbClr val="000000"/>
                </a:solidFill>
                <a:latin typeface="Times New Roman"/>
                <a:ea typeface="DejaVu Sans"/>
              </a:rPr>
              <a:t>Postal Service Privacy</a:t>
            </a:r>
            <a:endParaRPr/>
          </a:p>
          <a:p>
            <a:pPr>
              <a:lnSpc>
                <a:spcPct val="100000"/>
              </a:lnSpc>
              <a:buFont typeface="Times"/>
              <a:buChar char="•"/>
            </a:pPr>
            <a:r>
              <a:rPr lang="en-US" sz="2800" strike="noStrike">
                <a:solidFill>
                  <a:srgbClr val="000000"/>
                </a:solidFill>
                <a:latin typeface="Times New Roman"/>
                <a:ea typeface="DejaVu Sans"/>
              </a:rPr>
              <a:t>Digital Info. Privacy</a:t>
            </a:r>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 presetSubtype="8">
                                  <p:stCondLst>
                                    <p:cond delay="0"/>
                                  </p:stCondLst>
                                  <p:childTnLst>
                                    <p:set>
                                      <p:cBhvr>
                                        <p:cTn id="20" dur="1" fill="hold">
                                          <p:stCondLst>
                                            <p:cond delay="0"/>
                                          </p:stCondLst>
                                        </p:cTn>
                                        <p:tgtEl>
                                          <p:spTgt spid="241">
                                            <p:txEl>
                                              <p:pRg st="0" end="19"/>
                                            </p:txEl>
                                          </p:spTgt>
                                        </p:tgtEl>
                                        <p:attrNameLst>
                                          <p:attrName>style.visibility</p:attrName>
                                        </p:attrNameLst>
                                      </p:cBhvr>
                                      <p:to>
                                        <p:strVal val="visible"/>
                                      </p:to>
                                    </p:set>
                                    <p:anim calcmode="lin" valueType="num">
                                      <p:cBhvr additive="repl">
                                        <p:cTn id="21" dur="500" fill="hold"/>
                                        <p:tgtEl>
                                          <p:spTgt spid="241">
                                            <p:txEl>
                                              <p:pRg st="0" end="19"/>
                                            </p:txEl>
                                          </p:spTgt>
                                        </p:tgtEl>
                                        <p:attrNameLst>
                                          <p:attrName>ppt_x</p:attrName>
                                        </p:attrNameLst>
                                      </p:cBhvr>
                                      <p:tavLst>
                                        <p:tav tm="0">
                                          <p:val>
                                            <p:strVal val="0-#ppt_w/2"/>
                                          </p:val>
                                        </p:tav>
                                        <p:tav tm="100000">
                                          <p:val>
                                            <p:strVal val="#ppt_x"/>
                                          </p:val>
                                        </p:tav>
                                      </p:tavLst>
                                    </p:anim>
                                    <p:anim calcmode="lin" valueType="num">
                                      <p:cBhvr additive="repl">
                                        <p:cTn id="22" dur="500" fill="hold"/>
                                        <p:tgtEl>
                                          <p:spTgt spid="241">
                                            <p:txEl>
                                              <p:pRg st="0" end="19"/>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8">
                                  <p:stCondLst>
                                    <p:cond delay="0"/>
                                  </p:stCondLst>
                                  <p:childTnLst>
                                    <p:set>
                                      <p:cBhvr>
                                        <p:cTn id="26" dur="1" fill="hold">
                                          <p:stCondLst>
                                            <p:cond delay="0"/>
                                          </p:stCondLst>
                                        </p:cTn>
                                        <p:tgtEl>
                                          <p:spTgt spid="241">
                                            <p:txEl>
                                              <p:pRg st="146" end="146"/>
                                            </p:txEl>
                                          </p:spTgt>
                                        </p:tgtEl>
                                        <p:attrNameLst>
                                          <p:attrName>style.visibility</p:attrName>
                                        </p:attrNameLst>
                                      </p:cBhvr>
                                      <p:to>
                                        <p:strVal val="visible"/>
                                      </p:to>
                                    </p:set>
                                    <p:anim calcmode="lin" valueType="num">
                                      <p:cBhvr additive="repl">
                                        <p:cTn id="27"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28"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8">
                                  <p:stCondLst>
                                    <p:cond delay="0"/>
                                  </p:stCondLst>
                                  <p:childTnLst>
                                    <p:set>
                                      <p:cBhvr>
                                        <p:cTn id="32" dur="1" fill="hold">
                                          <p:stCondLst>
                                            <p:cond delay="0"/>
                                          </p:stCondLst>
                                        </p:cTn>
                                        <p:tgtEl>
                                          <p:spTgt spid="241">
                                            <p:txEl>
                                              <p:pRg st="146" end="146"/>
                                            </p:txEl>
                                          </p:spTgt>
                                        </p:tgtEl>
                                        <p:attrNameLst>
                                          <p:attrName>style.visibility</p:attrName>
                                        </p:attrNameLst>
                                      </p:cBhvr>
                                      <p:to>
                                        <p:strVal val="visible"/>
                                      </p:to>
                                    </p:set>
                                    <p:anim calcmode="lin" valueType="num">
                                      <p:cBhvr additive="repl">
                                        <p:cTn id="33"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34"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241">
                                            <p:txEl>
                                              <p:pRg st="146" end="146"/>
                                            </p:txEl>
                                          </p:spTgt>
                                        </p:tgtEl>
                                        <p:attrNameLst>
                                          <p:attrName>style.visibility</p:attrName>
                                        </p:attrNameLst>
                                      </p:cBhvr>
                                      <p:to>
                                        <p:strVal val="visible"/>
                                      </p:to>
                                    </p:set>
                                    <p:anim calcmode="lin" valueType="num">
                                      <p:cBhvr additive="repl">
                                        <p:cTn id="39"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40"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8">
                                  <p:stCondLst>
                                    <p:cond delay="0"/>
                                  </p:stCondLst>
                                  <p:childTnLst>
                                    <p:set>
                                      <p:cBhvr>
                                        <p:cTn id="44" dur="1" fill="hold">
                                          <p:stCondLst>
                                            <p:cond delay="0"/>
                                          </p:stCondLst>
                                        </p:cTn>
                                        <p:tgtEl>
                                          <p:spTgt spid="241">
                                            <p:txEl>
                                              <p:pRg st="146" end="146"/>
                                            </p:txEl>
                                          </p:spTgt>
                                        </p:tgtEl>
                                        <p:attrNameLst>
                                          <p:attrName>style.visibility</p:attrName>
                                        </p:attrNameLst>
                                      </p:cBhvr>
                                      <p:to>
                                        <p:strVal val="visible"/>
                                      </p:to>
                                    </p:set>
                                    <p:anim calcmode="lin" valueType="num">
                                      <p:cBhvr additive="repl">
                                        <p:cTn id="45"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46"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 presetSubtype="8">
                                  <p:stCondLst>
                                    <p:cond delay="0"/>
                                  </p:stCondLst>
                                  <p:childTnLst>
                                    <p:set>
                                      <p:cBhvr>
                                        <p:cTn id="50" dur="1" fill="hold">
                                          <p:stCondLst>
                                            <p:cond delay="0"/>
                                          </p:stCondLst>
                                        </p:cTn>
                                        <p:tgtEl>
                                          <p:spTgt spid="241">
                                            <p:txEl>
                                              <p:pRg st="146" end="146"/>
                                            </p:txEl>
                                          </p:spTgt>
                                        </p:tgtEl>
                                        <p:attrNameLst>
                                          <p:attrName>style.visibility</p:attrName>
                                        </p:attrNameLst>
                                      </p:cBhvr>
                                      <p:to>
                                        <p:strVal val="visible"/>
                                      </p:to>
                                    </p:set>
                                    <p:anim calcmode="lin" valueType="num">
                                      <p:cBhvr additive="repl">
                                        <p:cTn id="51"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52"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2" presetSubtype="8">
                                  <p:stCondLst>
                                    <p:cond delay="0"/>
                                  </p:stCondLst>
                                  <p:childTnLst>
                                    <p:set>
                                      <p:cBhvr>
                                        <p:cTn id="56" dur="1" fill="hold">
                                          <p:stCondLst>
                                            <p:cond delay="0"/>
                                          </p:stCondLst>
                                        </p:cTn>
                                        <p:tgtEl>
                                          <p:spTgt spid="241">
                                            <p:txEl>
                                              <p:pRg st="146" end="146"/>
                                            </p:txEl>
                                          </p:spTgt>
                                        </p:tgtEl>
                                        <p:attrNameLst>
                                          <p:attrName>style.visibility</p:attrName>
                                        </p:attrNameLst>
                                      </p:cBhvr>
                                      <p:to>
                                        <p:strVal val="visible"/>
                                      </p:to>
                                    </p:set>
                                    <p:anim calcmode="lin" valueType="num">
                                      <p:cBhvr additive="repl">
                                        <p:cTn id="57"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58"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2" presetSubtype="8">
                                  <p:stCondLst>
                                    <p:cond delay="0"/>
                                  </p:stCondLst>
                                  <p:childTnLst>
                                    <p:set>
                                      <p:cBhvr>
                                        <p:cTn id="62" dur="1" fill="hold">
                                          <p:stCondLst>
                                            <p:cond delay="0"/>
                                          </p:stCondLst>
                                        </p:cTn>
                                        <p:tgtEl>
                                          <p:spTgt spid="241">
                                            <p:txEl>
                                              <p:pRg st="146" end="146"/>
                                            </p:txEl>
                                          </p:spTgt>
                                        </p:tgtEl>
                                        <p:attrNameLst>
                                          <p:attrName>style.visibility</p:attrName>
                                        </p:attrNameLst>
                                      </p:cBhvr>
                                      <p:to>
                                        <p:strVal val="visible"/>
                                      </p:to>
                                    </p:set>
                                    <p:anim calcmode="lin" valueType="num">
                                      <p:cBhvr additive="repl">
                                        <p:cTn id="63" dur="500" fill="hold"/>
                                        <p:tgtEl>
                                          <p:spTgt spid="241">
                                            <p:txEl>
                                              <p:pRg st="146" end="146"/>
                                            </p:txEl>
                                          </p:spTgt>
                                        </p:tgtEl>
                                        <p:attrNameLst>
                                          <p:attrName>ppt_x</p:attrName>
                                        </p:attrNameLst>
                                      </p:cBhvr>
                                      <p:tavLst>
                                        <p:tav tm="0">
                                          <p:val>
                                            <p:strVal val="0-#ppt_w/2"/>
                                          </p:val>
                                        </p:tav>
                                        <p:tav tm="100000">
                                          <p:val>
                                            <p:strVal val="#ppt_x"/>
                                          </p:val>
                                        </p:tav>
                                      </p:tavLst>
                                    </p:anim>
                                    <p:anim calcmode="lin" valueType="num">
                                      <p:cBhvr additive="repl">
                                        <p:cTn id="64" dur="500" fill="hold"/>
                                        <p:tgtEl>
                                          <p:spTgt spid="241">
                                            <p:txEl>
                                              <p:pRg st="146" end="146"/>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 presetSubtype="8">
                                  <p:stCondLst>
                                    <p:cond delay="0"/>
                                  </p:stCondLst>
                                  <p:childTnLst>
                                    <p:set>
                                      <p:cBhvr>
                                        <p:cTn id="68" dur="1" fill="hold">
                                          <p:stCondLst>
                                            <p:cond delay="0"/>
                                          </p:stCondLst>
                                        </p:cTn>
                                        <p:tgtEl>
                                          <p:spTgt spid="240">
                                            <p:txEl>
                                              <p:pRg st="0" end="15"/>
                                            </p:txEl>
                                          </p:spTgt>
                                        </p:tgtEl>
                                        <p:attrNameLst>
                                          <p:attrName>style.visibility</p:attrName>
                                        </p:attrNameLst>
                                      </p:cBhvr>
                                      <p:to>
                                        <p:strVal val="visible"/>
                                      </p:to>
                                    </p:set>
                                    <p:anim calcmode="lin" valueType="num">
                                      <p:cBhvr additive="repl">
                                        <p:cTn id="69" dur="500" fill="hold"/>
                                        <p:tgtEl>
                                          <p:spTgt spid="240">
                                            <p:txEl>
                                              <p:pRg st="0" end="15"/>
                                            </p:txEl>
                                          </p:spTgt>
                                        </p:tgtEl>
                                        <p:attrNameLst>
                                          <p:attrName>ppt_x</p:attrName>
                                        </p:attrNameLst>
                                      </p:cBhvr>
                                      <p:tavLst>
                                        <p:tav tm="0">
                                          <p:val>
                                            <p:strVal val="0-#ppt_w/2"/>
                                          </p:val>
                                        </p:tav>
                                        <p:tav tm="100000">
                                          <p:val>
                                            <p:strVal val="#ppt_x"/>
                                          </p:val>
                                        </p:tav>
                                      </p:tavLst>
                                    </p:anim>
                                    <p:anim calcmode="lin" valueType="num">
                                      <p:cBhvr additive="repl">
                                        <p:cTn id="70" dur="500" fill="hold"/>
                                        <p:tgtEl>
                                          <p:spTgt spid="240">
                                            <p:txEl>
                                              <p:pRg st="0" end="15"/>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2" presetSubtype="8">
                                  <p:stCondLst>
                                    <p:cond delay="0"/>
                                  </p:stCondLst>
                                  <p:childTnLst>
                                    <p:set>
                                      <p:cBhvr>
                                        <p:cTn id="74" dur="1" fill="hold">
                                          <p:stCondLst>
                                            <p:cond delay="0"/>
                                          </p:stCondLst>
                                        </p:cTn>
                                        <p:tgtEl>
                                          <p:spTgt spid="240">
                                            <p:txEl>
                                              <p:pRg st="148" end="148"/>
                                            </p:txEl>
                                          </p:spTgt>
                                        </p:tgtEl>
                                        <p:attrNameLst>
                                          <p:attrName>style.visibility</p:attrName>
                                        </p:attrNameLst>
                                      </p:cBhvr>
                                      <p:to>
                                        <p:strVal val="visible"/>
                                      </p:to>
                                    </p:set>
                                    <p:anim calcmode="lin" valueType="num">
                                      <p:cBhvr additive="repl">
                                        <p:cTn id="75"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76"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 presetSubtype="8">
                                  <p:stCondLst>
                                    <p:cond delay="0"/>
                                  </p:stCondLst>
                                  <p:childTnLst>
                                    <p:set>
                                      <p:cBhvr>
                                        <p:cTn id="80" dur="1" fill="hold">
                                          <p:stCondLst>
                                            <p:cond delay="0"/>
                                          </p:stCondLst>
                                        </p:cTn>
                                        <p:tgtEl>
                                          <p:spTgt spid="240">
                                            <p:txEl>
                                              <p:pRg st="148" end="148"/>
                                            </p:txEl>
                                          </p:spTgt>
                                        </p:tgtEl>
                                        <p:attrNameLst>
                                          <p:attrName>style.visibility</p:attrName>
                                        </p:attrNameLst>
                                      </p:cBhvr>
                                      <p:to>
                                        <p:strVal val="visible"/>
                                      </p:to>
                                    </p:set>
                                    <p:anim calcmode="lin" valueType="num">
                                      <p:cBhvr additive="repl">
                                        <p:cTn id="81"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82"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2" presetSubtype="8">
                                  <p:stCondLst>
                                    <p:cond delay="0"/>
                                  </p:stCondLst>
                                  <p:childTnLst>
                                    <p:set>
                                      <p:cBhvr>
                                        <p:cTn id="86" dur="1" fill="hold">
                                          <p:stCondLst>
                                            <p:cond delay="0"/>
                                          </p:stCondLst>
                                        </p:cTn>
                                        <p:tgtEl>
                                          <p:spTgt spid="240">
                                            <p:txEl>
                                              <p:pRg st="148" end="148"/>
                                            </p:txEl>
                                          </p:spTgt>
                                        </p:tgtEl>
                                        <p:attrNameLst>
                                          <p:attrName>style.visibility</p:attrName>
                                        </p:attrNameLst>
                                      </p:cBhvr>
                                      <p:to>
                                        <p:strVal val="visible"/>
                                      </p:to>
                                    </p:set>
                                    <p:anim calcmode="lin" valueType="num">
                                      <p:cBhvr additive="repl">
                                        <p:cTn id="87"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88"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 presetSubtype="8">
                                  <p:stCondLst>
                                    <p:cond delay="0"/>
                                  </p:stCondLst>
                                  <p:childTnLst>
                                    <p:set>
                                      <p:cBhvr>
                                        <p:cTn id="92" dur="1" fill="hold">
                                          <p:stCondLst>
                                            <p:cond delay="0"/>
                                          </p:stCondLst>
                                        </p:cTn>
                                        <p:tgtEl>
                                          <p:spTgt spid="240">
                                            <p:txEl>
                                              <p:pRg st="148" end="148"/>
                                            </p:txEl>
                                          </p:spTgt>
                                        </p:tgtEl>
                                        <p:attrNameLst>
                                          <p:attrName>style.visibility</p:attrName>
                                        </p:attrNameLst>
                                      </p:cBhvr>
                                      <p:to>
                                        <p:strVal val="visible"/>
                                      </p:to>
                                    </p:set>
                                    <p:anim calcmode="lin" valueType="num">
                                      <p:cBhvr additive="repl">
                                        <p:cTn id="93"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94"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 presetSubtype="8">
                                  <p:stCondLst>
                                    <p:cond delay="0"/>
                                  </p:stCondLst>
                                  <p:childTnLst>
                                    <p:set>
                                      <p:cBhvr>
                                        <p:cTn id="98" dur="1" fill="hold">
                                          <p:stCondLst>
                                            <p:cond delay="0"/>
                                          </p:stCondLst>
                                        </p:cTn>
                                        <p:tgtEl>
                                          <p:spTgt spid="240">
                                            <p:txEl>
                                              <p:pRg st="148" end="148"/>
                                            </p:txEl>
                                          </p:spTgt>
                                        </p:tgtEl>
                                        <p:attrNameLst>
                                          <p:attrName>style.visibility</p:attrName>
                                        </p:attrNameLst>
                                      </p:cBhvr>
                                      <p:to>
                                        <p:strVal val="visible"/>
                                      </p:to>
                                    </p:set>
                                    <p:anim calcmode="lin" valueType="num">
                                      <p:cBhvr additive="repl">
                                        <p:cTn id="99"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100"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8">
                                  <p:stCondLst>
                                    <p:cond delay="0"/>
                                  </p:stCondLst>
                                  <p:childTnLst>
                                    <p:set>
                                      <p:cBhvr>
                                        <p:cTn id="104" dur="1" fill="hold">
                                          <p:stCondLst>
                                            <p:cond delay="0"/>
                                          </p:stCondLst>
                                        </p:cTn>
                                        <p:tgtEl>
                                          <p:spTgt spid="240">
                                            <p:txEl>
                                              <p:pRg st="148" end="148"/>
                                            </p:txEl>
                                          </p:spTgt>
                                        </p:tgtEl>
                                        <p:attrNameLst>
                                          <p:attrName>style.visibility</p:attrName>
                                        </p:attrNameLst>
                                      </p:cBhvr>
                                      <p:to>
                                        <p:strVal val="visible"/>
                                      </p:to>
                                    </p:set>
                                    <p:anim calcmode="lin" valueType="num">
                                      <p:cBhvr additive="repl">
                                        <p:cTn id="105"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106"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2" presetSubtype="8">
                                  <p:stCondLst>
                                    <p:cond delay="0"/>
                                  </p:stCondLst>
                                  <p:childTnLst>
                                    <p:set>
                                      <p:cBhvr>
                                        <p:cTn id="110" dur="1" fill="hold">
                                          <p:stCondLst>
                                            <p:cond delay="0"/>
                                          </p:stCondLst>
                                        </p:cTn>
                                        <p:tgtEl>
                                          <p:spTgt spid="240">
                                            <p:txEl>
                                              <p:pRg st="148" end="148"/>
                                            </p:txEl>
                                          </p:spTgt>
                                        </p:tgtEl>
                                        <p:attrNameLst>
                                          <p:attrName>style.visibility</p:attrName>
                                        </p:attrNameLst>
                                      </p:cBhvr>
                                      <p:to>
                                        <p:strVal val="visible"/>
                                      </p:to>
                                    </p:set>
                                    <p:anim calcmode="lin" valueType="num">
                                      <p:cBhvr additive="repl">
                                        <p:cTn id="111"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112"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2" presetSubtype="8">
                                  <p:stCondLst>
                                    <p:cond delay="0"/>
                                  </p:stCondLst>
                                  <p:childTnLst>
                                    <p:set>
                                      <p:cBhvr>
                                        <p:cTn id="116" dur="1" fill="hold">
                                          <p:stCondLst>
                                            <p:cond delay="0"/>
                                          </p:stCondLst>
                                        </p:cTn>
                                        <p:tgtEl>
                                          <p:spTgt spid="240">
                                            <p:txEl>
                                              <p:pRg st="148" end="148"/>
                                            </p:txEl>
                                          </p:spTgt>
                                        </p:tgtEl>
                                        <p:attrNameLst>
                                          <p:attrName>style.visibility</p:attrName>
                                        </p:attrNameLst>
                                      </p:cBhvr>
                                      <p:to>
                                        <p:strVal val="visible"/>
                                      </p:to>
                                    </p:set>
                                    <p:anim calcmode="lin" valueType="num">
                                      <p:cBhvr additive="repl">
                                        <p:cTn id="117" dur="500" fill="hold"/>
                                        <p:tgtEl>
                                          <p:spTgt spid="240">
                                            <p:txEl>
                                              <p:pRg st="148" end="148"/>
                                            </p:txEl>
                                          </p:spTgt>
                                        </p:tgtEl>
                                        <p:attrNameLst>
                                          <p:attrName>ppt_x</p:attrName>
                                        </p:attrNameLst>
                                      </p:cBhvr>
                                      <p:tavLst>
                                        <p:tav tm="0">
                                          <p:val>
                                            <p:strVal val="0-#ppt_w/2"/>
                                          </p:val>
                                        </p:tav>
                                        <p:tav tm="100000">
                                          <p:val>
                                            <p:strVal val="#ppt_x"/>
                                          </p:val>
                                        </p:tav>
                                      </p:tavLst>
                                    </p:anim>
                                    <p:anim calcmode="lin" valueType="num">
                                      <p:cBhvr additive="repl">
                                        <p:cTn id="118" dur="500" fill="hold"/>
                                        <p:tgtEl>
                                          <p:spTgt spid="240">
                                            <p:txEl>
                                              <p:pRg st="148" end="1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457200" y="274680"/>
            <a:ext cx="8228520" cy="4982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Privacy Risks</a:t>
            </a:r>
            <a:endParaRPr/>
          </a:p>
        </p:txBody>
      </p:sp>
      <p:sp>
        <p:nvSpPr>
          <p:cNvPr id="243" name="CustomShape 2"/>
          <p:cNvSpPr/>
          <p:nvPr/>
        </p:nvSpPr>
        <p:spPr>
          <a:xfrm>
            <a:off x="457200" y="5562720"/>
            <a:ext cx="8228520" cy="562320"/>
          </a:xfrm>
          <a:prstGeom prst="rect">
            <a:avLst/>
          </a:prstGeom>
          <a:noFill/>
          <a:ln>
            <a:noFill/>
          </a:ln>
        </p:spPr>
        <p:style>
          <a:lnRef idx="0"/>
          <a:fillRef idx="0"/>
          <a:effectRef idx="0"/>
          <a:fontRef idx="minor"/>
        </p:style>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