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83" r:id="rId4"/>
    <p:sldId id="261" r:id="rId5"/>
    <p:sldId id="262" r:id="rId6"/>
    <p:sldId id="264" r:id="rId7"/>
    <p:sldId id="258" r:id="rId8"/>
    <p:sldId id="266" r:id="rId9"/>
    <p:sldId id="284" r:id="rId10"/>
    <p:sldId id="267" r:id="rId11"/>
    <p:sldId id="282" r:id="rId12"/>
    <p:sldId id="268" r:id="rId13"/>
    <p:sldId id="269" r:id="rId14"/>
    <p:sldId id="270" r:id="rId15"/>
    <p:sldId id="271" r:id="rId16"/>
    <p:sldId id="285" r:id="rId17"/>
    <p:sldId id="286" r:id="rId18"/>
    <p:sldId id="272" r:id="rId19"/>
    <p:sldId id="273" r:id="rId20"/>
    <p:sldId id="274" r:id="rId21"/>
    <p:sldId id="275" r:id="rId22"/>
    <p:sldId id="276" r:id="rId23"/>
    <p:sldId id="281" r:id="rId24"/>
    <p:sldId id="277" r:id="rId25"/>
    <p:sldId id="278" r:id="rId26"/>
    <p:sldId id="279" r:id="rId27"/>
    <p:sldId id="287" r:id="rId28"/>
    <p:sldId id="259" r:id="rId29"/>
    <p:sldId id="280" r:id="rId30"/>
    <p:sldId id="288"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670175"/>
          </a:xfrm>
        </p:spPr>
        <p:txBody>
          <a:bodyPr/>
          <a:lstStyle/>
          <a:p>
            <a:r>
              <a:rPr lang="en-US" dirty="0" smtClean="0"/>
              <a:t>Chapter 7</a:t>
            </a:r>
            <a:br>
              <a:rPr lang="en-US" dirty="0" smtClean="0"/>
            </a:br>
            <a:r>
              <a:rPr lang="en-US" dirty="0" smtClean="0"/>
              <a:t>Computer and Cyber Crimes</a:t>
            </a:r>
            <a:endParaRPr lang="en-US" dirty="0"/>
          </a:p>
        </p:txBody>
      </p:sp>
      <p:sp>
        <p:nvSpPr>
          <p:cNvPr id="3" name="Subtitle 2"/>
          <p:cNvSpPr>
            <a:spLocks noGrp="1"/>
          </p:cNvSpPr>
          <p:nvPr>
            <p:ph type="subTitle" idx="1"/>
          </p:nvPr>
        </p:nvSpPr>
        <p:spPr>
          <a:xfrm>
            <a:off x="1371600" y="5105400"/>
            <a:ext cx="6400800" cy="533400"/>
          </a:xfrm>
        </p:spPr>
        <p:txBody>
          <a:bodyPr>
            <a:normAutofit lnSpcReduction="10000"/>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frauds and digital forgery</a:t>
            </a:r>
            <a:endParaRPr lang="en-US" dirty="0"/>
          </a:p>
        </p:txBody>
      </p:sp>
      <p:sp>
        <p:nvSpPr>
          <p:cNvPr id="3" name="Content Placeholder 2"/>
          <p:cNvSpPr>
            <a:spLocks noGrp="1"/>
          </p:cNvSpPr>
          <p:nvPr>
            <p:ph idx="1"/>
          </p:nvPr>
        </p:nvSpPr>
        <p:spPr/>
        <p:txBody>
          <a:bodyPr>
            <a:normAutofit fontScale="62500" lnSpcReduction="20000"/>
          </a:bodyPr>
          <a:lstStyle/>
          <a:p>
            <a:r>
              <a:rPr lang="en-US" sz="3800" dirty="0" smtClean="0"/>
              <a:t>Computer fraud is also commonly referred to as Internet </a:t>
            </a:r>
            <a:r>
              <a:rPr lang="en-US" sz="3800" dirty="0" smtClean="0"/>
              <a:t>fraud</a:t>
            </a:r>
          </a:p>
          <a:p>
            <a:r>
              <a:rPr lang="en-US" sz="3800" dirty="0" smtClean="0"/>
              <a:t>“any type of fraud scheme that uses one or more components of the Internet-such as chat rooms, e-mail, message boards, or Web sites to present fraudulent transactions, or to transmit the proceeds of fraud to financial institutions or to others connected with the scheme”</a:t>
            </a:r>
          </a:p>
          <a:p>
            <a:r>
              <a:rPr lang="en-US" dirty="0" smtClean="0"/>
              <a:t>Computer </a:t>
            </a:r>
            <a:r>
              <a:rPr lang="en-US" dirty="0" smtClean="0"/>
              <a:t>fraud consists of crimes such </a:t>
            </a:r>
            <a:r>
              <a:rPr lang="en-US" dirty="0" smtClean="0"/>
              <a:t>as:- </a:t>
            </a:r>
          </a:p>
          <a:p>
            <a:pPr>
              <a:buNone/>
            </a:pPr>
            <a:r>
              <a:rPr lang="en-US" dirty="0" smtClean="0"/>
              <a:t>	</a:t>
            </a:r>
            <a:r>
              <a:rPr lang="en-US" dirty="0" smtClean="0"/>
              <a:t>	- online </a:t>
            </a:r>
            <a:r>
              <a:rPr lang="en-US" dirty="0" smtClean="0"/>
              <a:t>auction </a:t>
            </a:r>
            <a:r>
              <a:rPr lang="en-US" dirty="0" smtClean="0"/>
              <a:t>fraud</a:t>
            </a:r>
          </a:p>
          <a:p>
            <a:pPr>
              <a:buNone/>
            </a:pPr>
            <a:r>
              <a:rPr lang="en-US" dirty="0" smtClean="0"/>
              <a:t>		- identity theft</a:t>
            </a:r>
          </a:p>
          <a:p>
            <a:pPr>
              <a:buNone/>
            </a:pPr>
            <a:r>
              <a:rPr lang="en-US" dirty="0" smtClean="0"/>
              <a:t>	</a:t>
            </a:r>
            <a:r>
              <a:rPr lang="en-US" dirty="0" smtClean="0"/>
              <a:t>	- financial fraud</a:t>
            </a:r>
          </a:p>
          <a:p>
            <a:pPr>
              <a:buNone/>
            </a:pPr>
            <a:r>
              <a:rPr lang="en-US" dirty="0" smtClean="0"/>
              <a:t>	</a:t>
            </a:r>
            <a:r>
              <a:rPr lang="en-US" dirty="0" smtClean="0"/>
              <a:t>	- telecommunications fraud</a:t>
            </a:r>
          </a:p>
          <a:p>
            <a:pPr>
              <a:buNone/>
            </a:pPr>
            <a:r>
              <a:rPr lang="en-US" dirty="0" smtClean="0"/>
              <a:t>	</a:t>
            </a:r>
            <a:r>
              <a:rPr lang="en-US" dirty="0" smtClean="0"/>
              <a:t>	- credit </a:t>
            </a:r>
            <a:r>
              <a:rPr lang="en-US" dirty="0" smtClean="0"/>
              <a:t>card </a:t>
            </a:r>
            <a:r>
              <a:rPr lang="en-US" dirty="0" smtClean="0"/>
              <a:t>fraud</a:t>
            </a:r>
            <a:endParaRPr lang="en-US" dirty="0" smtClean="0"/>
          </a:p>
          <a:p>
            <a:pPr>
              <a:buNone/>
            </a:pPr>
            <a:r>
              <a:rPr lang="en-US" dirty="0" smtClean="0"/>
              <a:t>		- </a:t>
            </a:r>
            <a:r>
              <a:rPr lang="en-US" dirty="0" smtClean="0"/>
              <a:t>various other </a:t>
            </a:r>
            <a:r>
              <a:rPr lang="en-US" dirty="0" smtClean="0"/>
              <a:t>schemes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forgery</a:t>
            </a:r>
            <a:endParaRPr lang="en-US" dirty="0"/>
          </a:p>
        </p:txBody>
      </p:sp>
      <p:sp>
        <p:nvSpPr>
          <p:cNvPr id="3" name="Content Placeholder 2"/>
          <p:cNvSpPr>
            <a:spLocks noGrp="1"/>
          </p:cNvSpPr>
          <p:nvPr>
            <p:ph idx="1"/>
          </p:nvPr>
        </p:nvSpPr>
        <p:spPr/>
        <p:txBody>
          <a:bodyPr>
            <a:normAutofit lnSpcReduction="10000"/>
          </a:bodyPr>
          <a:lstStyle/>
          <a:p>
            <a:pPr lvl="1">
              <a:lnSpc>
                <a:spcPct val="90000"/>
              </a:lnSpc>
            </a:pPr>
            <a:r>
              <a:rPr lang="en-US" altLang="en-US" sz="2600" dirty="0" smtClean="0"/>
              <a:t>Some </a:t>
            </a:r>
            <a:r>
              <a:rPr lang="en-US" altLang="en-US" sz="2600" dirty="0" smtClean="0"/>
              <a:t>Causes</a:t>
            </a:r>
          </a:p>
          <a:p>
            <a:pPr lvl="2">
              <a:lnSpc>
                <a:spcPct val="90000"/>
              </a:lnSpc>
            </a:pPr>
            <a:r>
              <a:rPr lang="en-US" altLang="en-US" sz="2600" dirty="0" smtClean="0"/>
              <a:t>Powerful computers and digital manipulation software.</a:t>
            </a:r>
          </a:p>
          <a:p>
            <a:pPr lvl="2">
              <a:lnSpc>
                <a:spcPct val="90000"/>
              </a:lnSpc>
            </a:pPr>
            <a:r>
              <a:rPr lang="en-US" altLang="en-US" sz="2600" dirty="0" smtClean="0"/>
              <a:t>High-quality printers, copiers, and scanners.</a:t>
            </a:r>
          </a:p>
          <a:p>
            <a:pPr lvl="1">
              <a:lnSpc>
                <a:spcPct val="90000"/>
              </a:lnSpc>
            </a:pPr>
            <a:r>
              <a:rPr lang="en-US" altLang="en-US" sz="2600" dirty="0" smtClean="0"/>
              <a:t>Some Defenses</a:t>
            </a:r>
          </a:p>
          <a:p>
            <a:pPr lvl="2">
              <a:lnSpc>
                <a:spcPct val="90000"/>
              </a:lnSpc>
            </a:pPr>
            <a:r>
              <a:rPr lang="en-US" altLang="en-US" sz="2600" dirty="0" smtClean="0"/>
              <a:t>Educate consumers and employees.</a:t>
            </a:r>
          </a:p>
          <a:p>
            <a:pPr lvl="2">
              <a:lnSpc>
                <a:spcPct val="90000"/>
              </a:lnSpc>
            </a:pPr>
            <a:r>
              <a:rPr lang="en-US" altLang="en-US" sz="2600" dirty="0" smtClean="0"/>
              <a:t>Use anti-counterfeiting techniques during production.</a:t>
            </a:r>
          </a:p>
          <a:p>
            <a:pPr lvl="2">
              <a:lnSpc>
                <a:spcPct val="90000"/>
              </a:lnSpc>
            </a:pPr>
            <a:r>
              <a:rPr lang="en-US" altLang="en-US" sz="2600" dirty="0" smtClean="0"/>
              <a:t>Use counterfeit detection methods.</a:t>
            </a:r>
          </a:p>
          <a:p>
            <a:pPr lvl="2">
              <a:lnSpc>
                <a:spcPct val="90000"/>
              </a:lnSpc>
            </a:pPr>
            <a:r>
              <a:rPr lang="en-US" altLang="en-US" sz="2600" dirty="0" smtClean="0"/>
              <a:t>Create legal and procedural incentives to improve security.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Phising</a:t>
            </a:r>
            <a:endParaRPr lang="en-US" dirty="0"/>
          </a:p>
        </p:txBody>
      </p:sp>
      <p:sp>
        <p:nvSpPr>
          <p:cNvPr id="3" name="Content Placeholder 2"/>
          <p:cNvSpPr>
            <a:spLocks noGrp="1"/>
          </p:cNvSpPr>
          <p:nvPr>
            <p:ph idx="1"/>
          </p:nvPr>
        </p:nvSpPr>
        <p:spPr/>
        <p:txBody>
          <a:bodyPr>
            <a:normAutofit/>
          </a:bodyPr>
          <a:lstStyle/>
          <a:p>
            <a:pPr algn="just">
              <a:buFont typeface="Webdings" pitchFamily="18" charset="2"/>
              <a:buNone/>
            </a:pPr>
            <a:r>
              <a:rPr lang="en-US" sz="2800" dirty="0" smtClean="0">
                <a:latin typeface="+mj-lt"/>
              </a:rPr>
              <a:t>    “It </a:t>
            </a:r>
            <a:r>
              <a:rPr lang="en-US" sz="2800" dirty="0" smtClean="0">
                <a:latin typeface="+mj-lt"/>
              </a:rPr>
              <a:t>is </a:t>
            </a:r>
            <a:r>
              <a:rPr lang="en-US" sz="2800" dirty="0" smtClean="0">
                <a:latin typeface="+mj-lt"/>
              </a:rPr>
              <a:t>an </a:t>
            </a:r>
            <a:r>
              <a:rPr lang="en-US" sz="2800" dirty="0" smtClean="0">
                <a:latin typeface="+mj-lt"/>
              </a:rPr>
              <a:t>act of tricking someone into giving </a:t>
            </a:r>
            <a:r>
              <a:rPr lang="en-US" sz="2800" dirty="0" smtClean="0">
                <a:latin typeface="+mj-lt"/>
              </a:rPr>
              <a:t>confidential information </a:t>
            </a:r>
            <a:r>
              <a:rPr lang="en-US" sz="2800" dirty="0" smtClean="0">
                <a:latin typeface="+mj-lt"/>
              </a:rPr>
              <a:t>(like passwords and credit card information) on a fake web page or email form pretending to come from a legitimate company (like their bank</a:t>
            </a:r>
            <a:r>
              <a:rPr lang="en-US" sz="2800" dirty="0" smtClean="0">
                <a:latin typeface="+mj-lt"/>
              </a:rPr>
              <a:t>)”</a:t>
            </a:r>
            <a:endParaRPr lang="en-US" sz="2800" dirty="0" smtClean="0">
              <a:latin typeface="+mj-lt"/>
            </a:endParaRPr>
          </a:p>
          <a:p>
            <a:pPr algn="just">
              <a:buFont typeface="Webdings" pitchFamily="18" charset="2"/>
              <a:buNone/>
            </a:pPr>
            <a:r>
              <a:rPr lang="en-US" sz="2800" i="1" dirty="0" smtClean="0">
                <a:latin typeface="+mj-lt"/>
              </a:rPr>
              <a:t>    </a:t>
            </a:r>
            <a:r>
              <a:rPr lang="en-US" sz="2800" dirty="0" smtClean="0">
                <a:latin typeface="+mj-lt"/>
              </a:rPr>
              <a:t>For </a:t>
            </a:r>
            <a:r>
              <a:rPr lang="en-US" sz="2800" dirty="0" smtClean="0">
                <a:latin typeface="+mj-lt"/>
              </a:rPr>
              <a:t>example: Sending </a:t>
            </a:r>
            <a:r>
              <a:rPr lang="en-US" sz="2800" dirty="0" smtClean="0">
                <a:latin typeface="+mj-lt"/>
              </a:rPr>
              <a:t>an e-mail to a user falsely claiming to be an established legitimate enterprise in an attempt to scam the user into surrendering private information that will be used for identity theft.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Unauthorized access: Hacking, Cracking</a:t>
            </a:r>
            <a:endParaRPr lang="en-US" sz="3600" dirty="0"/>
          </a:p>
        </p:txBody>
      </p:sp>
      <p:sp>
        <p:nvSpPr>
          <p:cNvPr id="3" name="Content Placeholder 2"/>
          <p:cNvSpPr>
            <a:spLocks noGrp="1"/>
          </p:cNvSpPr>
          <p:nvPr>
            <p:ph idx="1"/>
          </p:nvPr>
        </p:nvSpPr>
        <p:spPr/>
        <p:txBody>
          <a:bodyPr/>
          <a:lstStyle/>
          <a:p>
            <a:pPr>
              <a:lnSpc>
                <a:spcPct val="90000"/>
              </a:lnSpc>
            </a:pPr>
            <a:r>
              <a:rPr lang="en-US" sz="2800" dirty="0" smtClean="0">
                <a:solidFill>
                  <a:srgbClr val="000000"/>
                </a:solidFill>
                <a:cs typeface="Times New Roman" pitchFamily="18" charset="0"/>
              </a:rPr>
              <a:t>T</a:t>
            </a:r>
            <a:r>
              <a:rPr lang="en-US" sz="2800" dirty="0" smtClean="0">
                <a:solidFill>
                  <a:srgbClr val="000000"/>
                </a:solidFill>
                <a:cs typeface="Times New Roman" pitchFamily="18" charset="0"/>
              </a:rPr>
              <a:t>he </a:t>
            </a:r>
            <a:r>
              <a:rPr lang="en-US" sz="2800" dirty="0" smtClean="0">
                <a:solidFill>
                  <a:srgbClr val="000000"/>
                </a:solidFill>
                <a:cs typeface="Times New Roman" pitchFamily="18" charset="0"/>
              </a:rPr>
              <a:t>term "hacker" originally applied to anyone who "programmed enthusiastically" and who believed that "information sharing is a powerful positive good." </a:t>
            </a:r>
          </a:p>
          <a:p>
            <a:pPr>
              <a:lnSpc>
                <a:spcPct val="90000"/>
              </a:lnSpc>
            </a:pPr>
            <a:r>
              <a:rPr lang="en-US" sz="2800" dirty="0" smtClean="0">
                <a:solidFill>
                  <a:srgbClr val="000000"/>
                </a:solidFill>
                <a:cs typeface="Times New Roman" pitchFamily="18" charset="0"/>
              </a:rPr>
              <a:t>A hacker as an "expert or enthusiast of any kind." </a:t>
            </a:r>
          </a:p>
          <a:p>
            <a:pPr>
              <a:lnSpc>
                <a:spcPct val="90000"/>
              </a:lnSpc>
            </a:pPr>
            <a:r>
              <a:rPr lang="en-US" sz="2800" dirty="0" smtClean="0">
                <a:solidFill>
                  <a:srgbClr val="000000"/>
                </a:solidFill>
                <a:cs typeface="Times New Roman" pitchFamily="18" charset="0"/>
              </a:rPr>
              <a:t>Note that a hacker need not be a </a:t>
            </a:r>
            <a:r>
              <a:rPr lang="en-US" sz="2800" i="1" dirty="0" smtClean="0">
                <a:solidFill>
                  <a:srgbClr val="000000"/>
                </a:solidFill>
                <a:cs typeface="Times New Roman" pitchFamily="18" charset="0"/>
              </a:rPr>
              <a:t>computer</a:t>
            </a:r>
            <a:r>
              <a:rPr lang="en-US" sz="2800" dirty="0" smtClean="0">
                <a:solidFill>
                  <a:srgbClr val="000000"/>
                </a:solidFill>
                <a:cs typeface="Times New Roman" pitchFamily="18" charset="0"/>
              </a:rPr>
              <a:t> enthusiast. </a:t>
            </a:r>
          </a:p>
          <a:p>
            <a:pPr lvl="1">
              <a:lnSpc>
                <a:spcPct val="90000"/>
              </a:lnSpc>
            </a:pPr>
            <a:r>
              <a:rPr lang="en-US" dirty="0" smtClean="0">
                <a:solidFill>
                  <a:srgbClr val="000000"/>
                </a:solidFill>
                <a:cs typeface="Times New Roman" pitchFamily="18" charset="0"/>
              </a:rPr>
              <a:t>e.g., someone can be an astronomy hacker.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Unauthorized access: Hacking, Cracking</a:t>
            </a:r>
            <a:endParaRPr lang="en-US" sz="3600" dirty="0"/>
          </a:p>
        </p:txBody>
      </p:sp>
      <p:sp>
        <p:nvSpPr>
          <p:cNvPr id="3" name="Content Placeholder 2"/>
          <p:cNvSpPr>
            <a:spLocks noGrp="1"/>
          </p:cNvSpPr>
          <p:nvPr>
            <p:ph idx="1"/>
          </p:nvPr>
        </p:nvSpPr>
        <p:spPr/>
        <p:txBody>
          <a:bodyPr/>
          <a:lstStyle/>
          <a:p>
            <a:pPr>
              <a:lnSpc>
                <a:spcPct val="90000"/>
              </a:lnSpc>
            </a:pPr>
            <a:r>
              <a:rPr lang="en-US" sz="2800" dirty="0" smtClean="0">
                <a:solidFill>
                  <a:srgbClr val="000000"/>
                </a:solidFill>
                <a:cs typeface="Times New Roman" pitchFamily="18" charset="0"/>
              </a:rPr>
              <a:t>a </a:t>
            </a:r>
            <a:r>
              <a:rPr lang="en-US" sz="2800" dirty="0" smtClean="0">
                <a:solidFill>
                  <a:srgbClr val="000000"/>
                </a:solidFill>
                <a:cs typeface="Times New Roman" pitchFamily="18" charset="0"/>
              </a:rPr>
              <a:t>"cracker" is one "who breaks security on a system." </a:t>
            </a:r>
          </a:p>
          <a:p>
            <a:pPr>
              <a:lnSpc>
                <a:spcPct val="90000"/>
              </a:lnSpc>
            </a:pPr>
            <a:r>
              <a:rPr lang="en-US" sz="2800" dirty="0" smtClean="0">
                <a:solidFill>
                  <a:srgbClr val="000000"/>
                </a:solidFill>
                <a:cs typeface="Times New Roman" pitchFamily="18" charset="0"/>
              </a:rPr>
              <a:t>Crackers often engage in acts of theft and vandalism, once they have gained access. </a:t>
            </a:r>
          </a:p>
          <a:p>
            <a:pPr>
              <a:lnSpc>
                <a:spcPct val="90000"/>
              </a:lnSpc>
            </a:pPr>
            <a:r>
              <a:rPr lang="en-US" sz="2800" dirty="0" smtClean="0">
                <a:cs typeface="Times New Roman" pitchFamily="18" charset="0"/>
              </a:rPr>
              <a:t>Some use the expressions </a:t>
            </a:r>
            <a:r>
              <a:rPr lang="en-US" sz="2800" i="1" dirty="0" smtClean="0">
                <a:cs typeface="Times New Roman" pitchFamily="18" charset="0"/>
              </a:rPr>
              <a:t>white hat</a:t>
            </a:r>
            <a:r>
              <a:rPr lang="en-US" sz="2800" dirty="0" smtClean="0">
                <a:cs typeface="Times New Roman" pitchFamily="18" charset="0"/>
              </a:rPr>
              <a:t> and </a:t>
            </a:r>
            <a:r>
              <a:rPr lang="en-US" sz="2800" i="1" dirty="0" smtClean="0">
                <a:cs typeface="Times New Roman" pitchFamily="18" charset="0"/>
              </a:rPr>
              <a:t>black hat</a:t>
            </a:r>
            <a:r>
              <a:rPr lang="en-US" sz="2800" dirty="0" smtClean="0">
                <a:cs typeface="Times New Roman" pitchFamily="18" charset="0"/>
              </a:rPr>
              <a:t> to distinguish between the two types of hacking behavior. </a:t>
            </a:r>
          </a:p>
          <a:p>
            <a:pPr lvl="1">
              <a:lnSpc>
                <a:spcPct val="90000"/>
              </a:lnSpc>
            </a:pPr>
            <a:r>
              <a:rPr lang="en-US" dirty="0" smtClean="0">
                <a:cs typeface="Times New Roman" pitchFamily="18" charset="0"/>
              </a:rPr>
              <a:t>“White hat hackers" refers to "innocent" or non-malicious forms of hacking, while "black hat hackers" refers roughly to what we described above as "cracking."</a:t>
            </a:r>
            <a:r>
              <a:rPr lang="en-US" dirty="0" smtClean="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Denial of Service</a:t>
            </a:r>
            <a:endParaRPr lang="en-US" dirty="0"/>
          </a:p>
        </p:txBody>
      </p:sp>
      <p:sp>
        <p:nvSpPr>
          <p:cNvPr id="3" name="Content Placeholder 2"/>
          <p:cNvSpPr>
            <a:spLocks noGrp="1"/>
          </p:cNvSpPr>
          <p:nvPr>
            <p:ph idx="1"/>
          </p:nvPr>
        </p:nvSpPr>
        <p:spPr/>
        <p:txBody>
          <a:bodyPr>
            <a:normAutofit fontScale="85000" lnSpcReduction="20000"/>
          </a:bodyPr>
          <a:lstStyle/>
          <a:p>
            <a:r>
              <a:rPr lang="en-US" sz="2800" b="1" dirty="0" smtClean="0"/>
              <a:t>Denial-of-service (</a:t>
            </a:r>
            <a:r>
              <a:rPr lang="en-US" sz="2800" b="1" dirty="0" err="1" smtClean="0"/>
              <a:t>DoS</a:t>
            </a:r>
            <a:r>
              <a:rPr lang="en-US" sz="2800" dirty="0" smtClean="0"/>
              <a:t>) attack aims at disrupting the authorized use of networks, systems, or applications</a:t>
            </a:r>
          </a:p>
          <a:p>
            <a:pPr lvl="1"/>
            <a:r>
              <a:rPr lang="en-US" dirty="0" smtClean="0"/>
              <a:t> by sending messages which exhaust service provider’s resources ( network bandwidth, system resources, application resources)</a:t>
            </a:r>
          </a:p>
          <a:p>
            <a:r>
              <a:rPr lang="en-US" sz="2800" b="1" dirty="0" smtClean="0"/>
              <a:t>Distributed </a:t>
            </a:r>
            <a:r>
              <a:rPr lang="en-US" sz="2800" b="1" dirty="0" smtClean="0"/>
              <a:t>denial-of-service (</a:t>
            </a:r>
            <a:r>
              <a:rPr lang="en-US" sz="2800" b="1" dirty="0" err="1" smtClean="0"/>
              <a:t>DDoS</a:t>
            </a:r>
            <a:r>
              <a:rPr lang="en-US" sz="2800" b="1" dirty="0" smtClean="0"/>
              <a:t>) attacks</a:t>
            </a:r>
            <a:r>
              <a:rPr lang="en-US" sz="2800" dirty="0" smtClean="0"/>
              <a:t> employ multiple (dozens  to millions) compromised computers to perform a coordinated and widely distributed </a:t>
            </a:r>
            <a:r>
              <a:rPr lang="en-US" sz="2800" dirty="0" err="1" smtClean="0"/>
              <a:t>DoS</a:t>
            </a:r>
            <a:r>
              <a:rPr lang="en-US" sz="2800" dirty="0" smtClean="0"/>
              <a:t> </a:t>
            </a:r>
            <a:r>
              <a:rPr lang="en-US" sz="2800" dirty="0" smtClean="0"/>
              <a:t>attack</a:t>
            </a:r>
          </a:p>
          <a:p>
            <a:r>
              <a:rPr lang="en-US" sz="2800" dirty="0" smtClean="0"/>
              <a:t>DOS attacks:</a:t>
            </a:r>
            <a:endParaRPr lang="en-US" dirty="0" smtClean="0"/>
          </a:p>
          <a:p>
            <a:pPr lvl="1">
              <a:lnSpc>
                <a:spcPct val="90000"/>
              </a:lnSpc>
            </a:pPr>
            <a:r>
              <a:rPr lang="en-US" dirty="0" smtClean="0"/>
              <a:t>Hackers </a:t>
            </a:r>
            <a:r>
              <a:rPr lang="en-US" dirty="0" smtClean="0"/>
              <a:t>bombard a site with more request for service than it can possible handle</a:t>
            </a:r>
          </a:p>
          <a:p>
            <a:pPr lvl="1">
              <a:lnSpc>
                <a:spcPct val="90000"/>
              </a:lnSpc>
            </a:pPr>
            <a:r>
              <a:rPr lang="en-US" dirty="0" smtClean="0"/>
              <a:t>Prevents legitimate users from accessing the site</a:t>
            </a:r>
          </a:p>
          <a:p>
            <a:pPr lvl="1">
              <a:lnSpc>
                <a:spcPct val="90000"/>
              </a:lnSpc>
            </a:pPr>
            <a:r>
              <a:rPr lang="en-US" dirty="0" smtClean="0"/>
              <a:t>Appearance of requests coming from many different sites simultaneously</a:t>
            </a:r>
          </a:p>
          <a:p>
            <a:endParaRPr lang="en-US" b="1" dirty="0" smtClean="0"/>
          </a:p>
          <a:p>
            <a:pPr lvl="1">
              <a:buNone/>
            </a:pP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attacks</a:t>
            </a: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a:lnSpc>
                <a:spcPct val="90000"/>
              </a:lnSpc>
            </a:pPr>
            <a:r>
              <a:rPr lang="en-US" sz="2600" b="1" dirty="0" smtClean="0"/>
              <a:t>Vulnerability attack</a:t>
            </a:r>
            <a:r>
              <a:rPr lang="en-US" sz="2600" dirty="0" smtClean="0"/>
              <a:t> </a:t>
            </a:r>
          </a:p>
          <a:p>
            <a:pPr lvl="1">
              <a:lnSpc>
                <a:spcPct val="90000"/>
              </a:lnSpc>
            </a:pPr>
            <a:r>
              <a:rPr lang="en-US" sz="2600" i="1" dirty="0" smtClean="0"/>
              <a:t>Vulnerability</a:t>
            </a:r>
            <a:r>
              <a:rPr lang="en-US" sz="2600" dirty="0" smtClean="0"/>
              <a:t> : a  bug in implementation or a bug in a default configuration of a service </a:t>
            </a:r>
          </a:p>
          <a:p>
            <a:pPr lvl="1">
              <a:lnSpc>
                <a:spcPct val="90000"/>
              </a:lnSpc>
            </a:pPr>
            <a:r>
              <a:rPr lang="en-US" sz="2600" i="1" dirty="0" smtClean="0"/>
              <a:t>Malicious messages</a:t>
            </a:r>
            <a:r>
              <a:rPr lang="en-US" sz="2600" dirty="0" smtClean="0"/>
              <a:t> (exploits) : unexpected input that utilize the vulnerability are sent </a:t>
            </a:r>
          </a:p>
          <a:p>
            <a:pPr lvl="1">
              <a:lnSpc>
                <a:spcPct val="90000"/>
              </a:lnSpc>
            </a:pPr>
            <a:r>
              <a:rPr lang="en-US" sz="2600" dirty="0" smtClean="0"/>
              <a:t> Consequences :</a:t>
            </a:r>
          </a:p>
          <a:p>
            <a:pPr lvl="2">
              <a:lnSpc>
                <a:spcPct val="90000"/>
              </a:lnSpc>
            </a:pPr>
            <a:r>
              <a:rPr lang="en-US" sz="2600" dirty="0" smtClean="0"/>
              <a:t>The system slows down or crashes or freezes or reboots </a:t>
            </a:r>
          </a:p>
          <a:p>
            <a:pPr lvl="2">
              <a:lnSpc>
                <a:spcPct val="90000"/>
              </a:lnSpc>
            </a:pPr>
            <a:r>
              <a:rPr lang="en-US" sz="2600" dirty="0" smtClean="0"/>
              <a:t>Target application goes into infinite loop</a:t>
            </a:r>
          </a:p>
          <a:p>
            <a:pPr lvl="2">
              <a:lnSpc>
                <a:spcPct val="90000"/>
              </a:lnSpc>
            </a:pPr>
            <a:r>
              <a:rPr lang="en-US" sz="2600" dirty="0" smtClean="0"/>
              <a:t>Consumes a vast amount of memory</a:t>
            </a:r>
          </a:p>
          <a:p>
            <a:r>
              <a:rPr lang="en-US" sz="2600" b="1" dirty="0" smtClean="0"/>
              <a:t>Flooding </a:t>
            </a:r>
            <a:r>
              <a:rPr lang="en-US" sz="2600" b="1" dirty="0" smtClean="0"/>
              <a:t>attack</a:t>
            </a:r>
            <a:endParaRPr lang="en-US" sz="2600" dirty="0" smtClean="0"/>
          </a:p>
          <a:p>
            <a:pPr lvl="1"/>
            <a:r>
              <a:rPr lang="en-US" sz="2600" dirty="0" smtClean="0"/>
              <a:t>Work by sending a vast number of messages whose processing consumes some key resource at the target</a:t>
            </a:r>
          </a:p>
          <a:p>
            <a:pPr lvl="1"/>
            <a:r>
              <a:rPr lang="en-US" sz="2600" dirty="0" smtClean="0"/>
              <a:t>The strength lies in the volume, rather than the content</a:t>
            </a:r>
          </a:p>
          <a:p>
            <a:pPr lvl="1"/>
            <a:r>
              <a:rPr lang="en-US" sz="2600" dirty="0" smtClean="0"/>
              <a:t>Implications :</a:t>
            </a:r>
          </a:p>
          <a:p>
            <a:pPr lvl="2"/>
            <a:r>
              <a:rPr lang="en-US" sz="2600" dirty="0" smtClean="0"/>
              <a:t>Make the traffic look legitimate</a:t>
            </a:r>
          </a:p>
          <a:p>
            <a:pPr lvl="2"/>
            <a:r>
              <a:rPr lang="en-US" sz="2600" dirty="0" smtClean="0"/>
              <a:t>Flow of traffic  is large enough to consume victim’s resources</a:t>
            </a:r>
          </a:p>
          <a:p>
            <a:pPr lvl="2"/>
            <a:r>
              <a:rPr lang="en-US" sz="2600" dirty="0" smtClean="0"/>
              <a:t>Send with high packet rate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Defense against DOS attacks</a:t>
            </a:r>
            <a:endParaRPr lang="en-US" dirty="0"/>
          </a:p>
        </p:txBody>
      </p:sp>
      <p:sp>
        <p:nvSpPr>
          <p:cNvPr id="3" name="Content Placeholder 2"/>
          <p:cNvSpPr>
            <a:spLocks noGrp="1"/>
          </p:cNvSpPr>
          <p:nvPr>
            <p:ph idx="1"/>
          </p:nvPr>
        </p:nvSpPr>
        <p:spPr/>
        <p:txBody>
          <a:bodyPr/>
          <a:lstStyle/>
          <a:p>
            <a:r>
              <a:rPr lang="en-US" sz="2400" dirty="0" err="1" smtClean="0"/>
              <a:t>DoS</a:t>
            </a:r>
            <a:r>
              <a:rPr lang="en-US" sz="2400" dirty="0" smtClean="0"/>
              <a:t> attacks cannot be prevented entirely</a:t>
            </a:r>
          </a:p>
          <a:p>
            <a:r>
              <a:rPr lang="en-US" sz="2400" dirty="0" smtClean="0"/>
              <a:t>Impractical to prevent the flash crowds without compromising network performance</a:t>
            </a:r>
          </a:p>
          <a:p>
            <a:r>
              <a:rPr lang="en-US" sz="2400" dirty="0" smtClean="0"/>
              <a:t>Three lines of defense against (D)</a:t>
            </a:r>
            <a:r>
              <a:rPr lang="en-US" sz="2400" dirty="0" err="1" smtClean="0"/>
              <a:t>DoS</a:t>
            </a:r>
            <a:r>
              <a:rPr lang="en-US" sz="2400" dirty="0" smtClean="0"/>
              <a:t> attacks </a:t>
            </a:r>
          </a:p>
          <a:p>
            <a:pPr lvl="1"/>
            <a:r>
              <a:rPr lang="en-US" sz="2400" dirty="0" smtClean="0"/>
              <a:t>Attack prevention and preemption</a:t>
            </a:r>
          </a:p>
          <a:p>
            <a:pPr lvl="1"/>
            <a:r>
              <a:rPr lang="en-US" sz="2400" dirty="0" smtClean="0"/>
              <a:t>Attack detection and filtering</a:t>
            </a:r>
          </a:p>
          <a:p>
            <a:pPr lvl="1"/>
            <a:r>
              <a:rPr lang="en-US" sz="2400" dirty="0" smtClean="0"/>
              <a:t>Attack source </a:t>
            </a:r>
            <a:r>
              <a:rPr lang="en-US" sz="2400" dirty="0" err="1" smtClean="0"/>
              <a:t>traceback</a:t>
            </a:r>
            <a:r>
              <a:rPr lang="en-US" sz="2400" dirty="0" smtClean="0"/>
              <a:t> and identification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Invasion of privacy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PRIVACY: The right of individuals to hold information about themselves in secret, free from the knowledge of others.</a:t>
            </a:r>
          </a:p>
          <a:p>
            <a:r>
              <a:rPr lang="en-US" dirty="0" smtClean="0"/>
              <a:t>CONFIDENTIALITY:  The assurance that information about identifiable persons, the release of which would constitute an invasion of privacy for any individual, will not be disclosed without consent except as allowed by law.</a:t>
            </a:r>
          </a:p>
          <a:p>
            <a:r>
              <a:rPr lang="en-US" dirty="0" smtClean="0"/>
              <a:t>SECURITY:  The mechanisms by which confidentiality policies are implemented in computer systems, including provisions for:</a:t>
            </a:r>
          </a:p>
          <a:p>
            <a:pPr lvl="1"/>
            <a:r>
              <a:rPr lang="en-US" sz="3200" dirty="0" smtClean="0"/>
              <a:t>Access control</a:t>
            </a:r>
          </a:p>
          <a:p>
            <a:pPr lvl="1"/>
            <a:r>
              <a:rPr lang="en-US" sz="3200" dirty="0" smtClean="0"/>
              <a:t>Integrity</a:t>
            </a:r>
          </a:p>
          <a:p>
            <a:pPr lvl="1"/>
            <a:r>
              <a:rPr lang="en-US" sz="3200" dirty="0" smtClean="0"/>
              <a:t>Availability</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Harmful content crime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Harmful content is a material which is authorized but subject to distribution restriction (</a:t>
            </a:r>
            <a:r>
              <a:rPr lang="en-US" dirty="0" err="1" smtClean="0"/>
              <a:t>Eg</a:t>
            </a:r>
            <a:r>
              <a:rPr lang="en-US" dirty="0" smtClean="0"/>
              <a:t>: adults only)</a:t>
            </a:r>
          </a:p>
          <a:p>
            <a:r>
              <a:rPr lang="en-US" dirty="0" smtClean="0"/>
              <a:t>Harmful contents are those which some users might find offensive even if on the ground of freedom of speech, there are no restriction on publication</a:t>
            </a:r>
          </a:p>
          <a:p>
            <a:r>
              <a:rPr lang="en-US" dirty="0" smtClean="0"/>
              <a:t>Examples: tobacco, alcohol, medicines and drugs, pornography, racist messages, some films and books (violent contents) etc</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11762"/>
          </a:xfrm>
        </p:spPr>
        <p:txBody>
          <a:bodyPr/>
          <a:lstStyle/>
          <a:p>
            <a:r>
              <a:rPr lang="en-US" dirty="0" smtClean="0"/>
              <a:t>Introduction to computer crime and cyber crime</a:t>
            </a:r>
            <a:endParaRPr lang="en-US" dirty="0"/>
          </a:p>
        </p:txBody>
      </p:sp>
      <p:sp>
        <p:nvSpPr>
          <p:cNvPr id="3" name="Content Placeholder 2"/>
          <p:cNvSpPr>
            <a:spLocks noGrp="1"/>
          </p:cNvSpPr>
          <p:nvPr>
            <p:ph idx="1"/>
          </p:nvPr>
        </p:nvSpPr>
        <p:spPr>
          <a:xfrm>
            <a:off x="457200" y="5715000"/>
            <a:ext cx="8229600" cy="411163"/>
          </a:xfrm>
        </p:spPr>
        <p:txBody>
          <a:bodyPr>
            <a:normAutofit fontScale="77500" lnSpcReduction="20000"/>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pornography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Child pornography or exploitation</a:t>
            </a:r>
          </a:p>
          <a:p>
            <a:pPr lvl="1"/>
            <a:r>
              <a:rPr lang="en-US" dirty="0" smtClean="0"/>
              <a:t>Illegally placing child pornography on the internet in order to make a profit, or looking at child pornography for pleasure.</a:t>
            </a:r>
          </a:p>
          <a:p>
            <a:pPr>
              <a:lnSpc>
                <a:spcPct val="90000"/>
              </a:lnSpc>
              <a:buNone/>
            </a:pPr>
            <a:endParaRPr lang="en-US" dirty="0" smtClean="0"/>
          </a:p>
          <a:p>
            <a:pPr>
              <a:lnSpc>
                <a:spcPct val="90000"/>
              </a:lnSpc>
            </a:pPr>
            <a:r>
              <a:rPr lang="en-US" dirty="0" smtClean="0"/>
              <a:t>Ways of Preventing children related crimes </a:t>
            </a:r>
          </a:p>
          <a:p>
            <a:pPr lvl="1">
              <a:lnSpc>
                <a:spcPct val="90000"/>
              </a:lnSpc>
            </a:pPr>
            <a:r>
              <a:rPr lang="en-US" dirty="0" smtClean="0"/>
              <a:t>Parents </a:t>
            </a:r>
            <a:r>
              <a:rPr lang="en-US" dirty="0" smtClean="0"/>
              <a:t>should supervise their children not to give out their real name and address to strangers, and teach them the dangers involved with using the internet.</a:t>
            </a:r>
          </a:p>
          <a:p>
            <a:pPr lvl="1">
              <a:lnSpc>
                <a:spcPct val="90000"/>
              </a:lnSpc>
            </a:pPr>
            <a:r>
              <a:rPr lang="en-US" dirty="0" smtClean="0"/>
              <a:t>Children </a:t>
            </a:r>
            <a:r>
              <a:rPr lang="en-US" dirty="0" smtClean="0"/>
              <a:t>should be taught to report anything odd to their parents immediately (such as friendly chatters asking to keep “secret friendships</a:t>
            </a:r>
            <a:r>
              <a:rPr lang="en-US" dirty="0" smtClean="0"/>
              <a:t>”)</a:t>
            </a:r>
            <a:endParaRPr lang="en-US" dirty="0" smtClean="0"/>
          </a:p>
          <a:p>
            <a:endParaRPr lang="en-US" dirty="0" smtClean="0"/>
          </a:p>
          <a:p>
            <a:pPr lvl="1">
              <a:buNone/>
            </a:pPr>
            <a:endParaRPr lang="en-US" dirty="0" smtClean="0"/>
          </a:p>
          <a:p>
            <a:pPr lvl="1"/>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Harassment</a:t>
            </a:r>
            <a:endParaRPr lang="en-US" dirty="0"/>
          </a:p>
        </p:txBody>
      </p:sp>
      <p:sp>
        <p:nvSpPr>
          <p:cNvPr id="3" name="Content Placeholder 2"/>
          <p:cNvSpPr>
            <a:spLocks noGrp="1"/>
          </p:cNvSpPr>
          <p:nvPr>
            <p:ph idx="1"/>
          </p:nvPr>
        </p:nvSpPr>
        <p:spPr/>
        <p:txBody>
          <a:bodyPr>
            <a:normAutofit lnSpcReduction="10000"/>
          </a:bodyPr>
          <a:lstStyle/>
          <a:p>
            <a:r>
              <a:rPr lang="en-US" dirty="0" smtClean="0"/>
              <a:t>harassing </a:t>
            </a:r>
            <a:r>
              <a:rPr lang="en-US" dirty="0" smtClean="0"/>
              <a:t>any person through the use of the </a:t>
            </a:r>
            <a:r>
              <a:rPr lang="en-US" dirty="0" smtClean="0"/>
              <a:t>internet</a:t>
            </a:r>
            <a:endParaRPr lang="en-US" dirty="0" smtClean="0"/>
          </a:p>
          <a:p>
            <a:r>
              <a:rPr lang="en-US" dirty="0" smtClean="0"/>
              <a:t>A direct form of Internet harassment may involve the sending of unwanted e-mails which are abusive, threatening or obscene from one person to </a:t>
            </a:r>
            <a:r>
              <a:rPr lang="en-US" dirty="0" smtClean="0"/>
              <a:t>another</a:t>
            </a:r>
          </a:p>
          <a:p>
            <a:r>
              <a:rPr lang="en-US" dirty="0" smtClean="0"/>
              <a:t>sending the victim hundreds or thousands of junk e-mail messages (the activity known as “spamming”) or sending computer viruses.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stalking and online scams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Cyber stalking is impersonating </a:t>
            </a:r>
            <a:r>
              <a:rPr lang="en-US" dirty="0" smtClean="0"/>
              <a:t>his or her victim on-line and sending abusive e-mails or fraudulent </a:t>
            </a:r>
            <a:r>
              <a:rPr lang="en-US" dirty="0" err="1" smtClean="0"/>
              <a:t>spams</a:t>
            </a:r>
            <a:r>
              <a:rPr lang="en-US" dirty="0" smtClean="0"/>
              <a:t> in the victim’s </a:t>
            </a:r>
            <a:r>
              <a:rPr lang="en-US" dirty="0" smtClean="0"/>
              <a:t>name</a:t>
            </a:r>
          </a:p>
          <a:p>
            <a:r>
              <a:rPr lang="en-US" dirty="0" smtClean="0"/>
              <a:t>Victims may be subscribed without their permission to a number of mailing lists with the result that they receive hundreds of unwanted e-mails </a:t>
            </a:r>
            <a:r>
              <a:rPr lang="en-US" dirty="0" smtClean="0"/>
              <a:t>everyday</a:t>
            </a:r>
          </a:p>
          <a:p>
            <a:r>
              <a:rPr lang="en-US" dirty="0" err="1" smtClean="0"/>
              <a:t>Eg</a:t>
            </a:r>
            <a:r>
              <a:rPr lang="en-US" dirty="0" smtClean="0"/>
              <a:t>: receiving </a:t>
            </a:r>
            <a:r>
              <a:rPr lang="en-US" dirty="0" smtClean="0"/>
              <a:t>thousands of offensive telephone calls after </a:t>
            </a:r>
            <a:r>
              <a:rPr lang="en-US" dirty="0" smtClean="0"/>
              <a:t>stalker </a:t>
            </a:r>
            <a:r>
              <a:rPr lang="en-US" dirty="0" smtClean="0"/>
              <a:t>posted a </a:t>
            </a:r>
            <a:r>
              <a:rPr lang="en-US" dirty="0" smtClean="0"/>
              <a:t>phony </a:t>
            </a:r>
            <a:r>
              <a:rPr lang="en-US" dirty="0" smtClean="0"/>
              <a:t>advertisement on a Usenet discussion group </a:t>
            </a:r>
            <a:r>
              <a:rPr lang="en-US" dirty="0" smtClean="0"/>
              <a:t>offering </a:t>
            </a:r>
            <a:r>
              <a:rPr lang="en-US" dirty="0" smtClean="0"/>
              <a:t>services as a prostitute and </a:t>
            </a:r>
            <a:r>
              <a:rPr lang="en-US" dirty="0" smtClean="0"/>
              <a:t>providing </a:t>
            </a:r>
            <a:r>
              <a:rPr lang="en-US" dirty="0" smtClean="0"/>
              <a:t>home address and telephone number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Scams</a:t>
            </a:r>
            <a:endParaRPr lang="en-US" dirty="0"/>
          </a:p>
        </p:txBody>
      </p:sp>
      <p:sp>
        <p:nvSpPr>
          <p:cNvPr id="3" name="Content Placeholder 2"/>
          <p:cNvSpPr>
            <a:spLocks noGrp="1"/>
          </p:cNvSpPr>
          <p:nvPr>
            <p:ph idx="1"/>
          </p:nvPr>
        </p:nvSpPr>
        <p:spPr/>
        <p:txBody>
          <a:bodyPr>
            <a:normAutofit fontScale="92500" lnSpcReduction="10000"/>
          </a:bodyPr>
          <a:lstStyle/>
          <a:p>
            <a:pPr lvl="1"/>
            <a:r>
              <a:rPr lang="en-US" altLang="en-US" dirty="0" smtClean="0"/>
              <a:t>Selling and buying goods online has become popular.</a:t>
            </a:r>
          </a:p>
          <a:p>
            <a:pPr lvl="1"/>
            <a:r>
              <a:rPr lang="en-US" altLang="en-US" dirty="0" smtClean="0"/>
              <a:t>Problems:</a:t>
            </a:r>
          </a:p>
          <a:p>
            <a:pPr lvl="2"/>
            <a:r>
              <a:rPr lang="en-US" altLang="en-US" dirty="0" smtClean="0"/>
              <a:t>sellers don’t send the goods,</a:t>
            </a:r>
          </a:p>
          <a:p>
            <a:pPr lvl="2"/>
            <a:r>
              <a:rPr lang="en-US" altLang="en-US" dirty="0" smtClean="0"/>
              <a:t>sellers send inferior goods,</a:t>
            </a:r>
          </a:p>
          <a:p>
            <a:pPr lvl="2"/>
            <a:r>
              <a:rPr lang="en-US" altLang="en-US" dirty="0" smtClean="0"/>
              <a:t>price is driven up by shill bidding, and</a:t>
            </a:r>
          </a:p>
          <a:p>
            <a:pPr lvl="2"/>
            <a:r>
              <a:rPr lang="en-US" altLang="en-US" dirty="0" smtClean="0"/>
              <a:t>illegal goods sold.</a:t>
            </a:r>
          </a:p>
          <a:p>
            <a:pPr lvl="1"/>
            <a:r>
              <a:rPr lang="en-US" altLang="en-US" dirty="0" smtClean="0"/>
              <a:t>Solutions:</a:t>
            </a:r>
          </a:p>
          <a:p>
            <a:pPr lvl="2"/>
            <a:r>
              <a:rPr lang="en-US" altLang="en-US" dirty="0" smtClean="0"/>
              <a:t>educate customers,</a:t>
            </a:r>
          </a:p>
          <a:p>
            <a:pPr lvl="2"/>
            <a:r>
              <a:rPr lang="en-US" altLang="en-US" dirty="0" smtClean="0"/>
              <a:t>read seller “reviews,”</a:t>
            </a:r>
          </a:p>
          <a:p>
            <a:pPr lvl="2"/>
            <a:r>
              <a:rPr lang="en-US" altLang="en-US" dirty="0" smtClean="0"/>
              <a:t>use third-party escrow, and</a:t>
            </a:r>
          </a:p>
          <a:p>
            <a:pPr lvl="2"/>
            <a:r>
              <a:rPr lang="en-US" altLang="en-US" dirty="0" smtClean="0"/>
              <a:t>more…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Spams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Spam is unsolicited or undesired electronic junk mail. Characteristics of spam are</a:t>
            </a:r>
            <a:r>
              <a:rPr lang="en-US" sz="2800" dirty="0" smtClean="0"/>
              <a:t>:</a:t>
            </a:r>
            <a:endParaRPr lang="en-US" sz="2800" dirty="0" smtClean="0"/>
          </a:p>
          <a:p>
            <a:pPr marL="857250" lvl="1" indent="-457200"/>
            <a:r>
              <a:rPr lang="en-US" dirty="0" smtClean="0"/>
              <a:t>Mass mailing to large number of recipients</a:t>
            </a:r>
          </a:p>
          <a:p>
            <a:pPr marL="857250" lvl="1" indent="-457200"/>
            <a:r>
              <a:rPr lang="en-US" dirty="0" smtClean="0"/>
              <a:t>Usually a commercial advertisement</a:t>
            </a:r>
          </a:p>
          <a:p>
            <a:pPr marL="857250" lvl="1" indent="-457200"/>
            <a:r>
              <a:rPr lang="en-US" dirty="0" smtClean="0"/>
              <a:t>Annoying but usually harmless unless coupled with a fraud based phishing scam </a:t>
            </a:r>
            <a:endParaRPr lang="en-US" dirty="0" smtClean="0"/>
          </a:p>
          <a:p>
            <a:r>
              <a:rPr lang="en-US" sz="2800" dirty="0" smtClean="0"/>
              <a:t>Avoiding </a:t>
            </a:r>
            <a:r>
              <a:rPr lang="en-US" sz="2800" dirty="0" err="1" smtClean="0"/>
              <a:t>spams</a:t>
            </a:r>
            <a:r>
              <a:rPr lang="en-US" sz="2800" dirty="0" smtClean="0"/>
              <a:t>:</a:t>
            </a:r>
          </a:p>
          <a:p>
            <a:pPr lvl="1">
              <a:lnSpc>
                <a:spcPct val="90000"/>
              </a:lnSpc>
            </a:pPr>
            <a:r>
              <a:rPr lang="en-US" dirty="0" smtClean="0"/>
              <a:t>Use a SPAM blocker or anti-spam software</a:t>
            </a:r>
          </a:p>
          <a:p>
            <a:pPr lvl="1">
              <a:lnSpc>
                <a:spcPct val="90000"/>
              </a:lnSpc>
            </a:pPr>
            <a:r>
              <a:rPr lang="en-US" dirty="0" smtClean="0"/>
              <a:t>SMTP </a:t>
            </a:r>
            <a:r>
              <a:rPr lang="en-US" dirty="0" smtClean="0"/>
              <a:t>Authentication</a:t>
            </a:r>
          </a:p>
          <a:p>
            <a:pPr lvl="2">
              <a:lnSpc>
                <a:spcPct val="90000"/>
              </a:lnSpc>
            </a:pPr>
            <a:r>
              <a:rPr lang="en-US" sz="2800" dirty="0" smtClean="0"/>
              <a:t>Need to provide username and password before sending emails</a:t>
            </a:r>
          </a:p>
          <a:p>
            <a:pPr lvl="1">
              <a:lnSpc>
                <a:spcPct val="90000"/>
              </a:lnSpc>
            </a:pPr>
            <a:r>
              <a:rPr lang="en-US" dirty="0" smtClean="0"/>
              <a:t>Stop publishing your email address online</a:t>
            </a:r>
          </a:p>
          <a:p>
            <a:pPr lvl="1"/>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Malicious programs: </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smtClean="0"/>
              <a:t>Virus</a:t>
            </a:r>
          </a:p>
          <a:p>
            <a:pPr lvl="1">
              <a:lnSpc>
                <a:spcPct val="90000"/>
              </a:lnSpc>
            </a:pPr>
            <a:r>
              <a:rPr lang="en-US" dirty="0" smtClean="0"/>
              <a:t>Illicit instructions that pass themselves on to other programs</a:t>
            </a:r>
          </a:p>
          <a:p>
            <a:pPr lvl="2">
              <a:lnSpc>
                <a:spcPct val="90000"/>
              </a:lnSpc>
            </a:pPr>
            <a:r>
              <a:rPr lang="en-US" sz="2800" dirty="0" smtClean="0"/>
              <a:t>Benign</a:t>
            </a:r>
            <a:endParaRPr lang="en-US" sz="2800" dirty="0" smtClean="0"/>
          </a:p>
          <a:p>
            <a:pPr lvl="2">
              <a:lnSpc>
                <a:spcPct val="90000"/>
              </a:lnSpc>
            </a:pPr>
            <a:r>
              <a:rPr lang="en-US" sz="2800" dirty="0" smtClean="0"/>
              <a:t>Damaging to computer</a:t>
            </a:r>
          </a:p>
          <a:p>
            <a:pPr lvl="1"/>
            <a:r>
              <a:rPr lang="en-US" dirty="0" smtClean="0"/>
              <a:t>Digital vandalism</a:t>
            </a:r>
            <a:endParaRPr lang="en-US" dirty="0" smtClean="0"/>
          </a:p>
          <a:p>
            <a:r>
              <a:rPr lang="en-US" sz="2800" dirty="0" smtClean="0"/>
              <a:t>Worms</a:t>
            </a:r>
          </a:p>
          <a:p>
            <a:pPr lvl="1"/>
            <a:r>
              <a:rPr lang="en-US" dirty="0" smtClean="0"/>
              <a:t>rare</a:t>
            </a:r>
          </a:p>
          <a:p>
            <a:pPr lvl="1"/>
            <a:r>
              <a:rPr lang="en-US" dirty="0" smtClean="0"/>
              <a:t>Transfers </a:t>
            </a:r>
            <a:r>
              <a:rPr lang="en-US" dirty="0" smtClean="0"/>
              <a:t>over a network</a:t>
            </a:r>
          </a:p>
          <a:p>
            <a:pPr lvl="1"/>
            <a:r>
              <a:rPr lang="en-US" dirty="0" smtClean="0"/>
              <a:t>Plants as a separate file on the target’s </a:t>
            </a:r>
            <a:r>
              <a:rPr lang="en-US" dirty="0" smtClean="0"/>
              <a:t>computer</a:t>
            </a:r>
          </a:p>
          <a:p>
            <a:r>
              <a:rPr lang="en-US" sz="2800" dirty="0" smtClean="0"/>
              <a:t>Trojan horse</a:t>
            </a:r>
          </a:p>
          <a:p>
            <a:pPr lvl="1"/>
            <a:r>
              <a:rPr lang="en-US" dirty="0" smtClean="0"/>
              <a:t>Illegal instructions placed inside a legitimate program</a:t>
            </a:r>
          </a:p>
          <a:p>
            <a:pPr lvl="1"/>
            <a:r>
              <a:rPr lang="en-US" dirty="0" smtClean="0"/>
              <a:t>Program does something useful and destructive at the same time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terrorism</a:t>
            </a:r>
            <a:endParaRPr lang="en-US" dirty="0"/>
          </a:p>
        </p:txBody>
      </p:sp>
      <p:sp>
        <p:nvSpPr>
          <p:cNvPr id="3" name="Content Placeholder 2"/>
          <p:cNvSpPr>
            <a:spLocks noGrp="1"/>
          </p:cNvSpPr>
          <p:nvPr>
            <p:ph idx="1"/>
          </p:nvPr>
        </p:nvSpPr>
        <p:spPr/>
        <p:txBody>
          <a:bodyPr>
            <a:normAutofit/>
          </a:bodyPr>
          <a:lstStyle/>
          <a:p>
            <a:pPr marL="342900" lvl="2" indent="-342900"/>
            <a:r>
              <a:rPr lang="en-US" sz="2700" dirty="0" smtClean="0"/>
              <a:t>“the use of computer network tools to shut down critical national infrastructures (e.g., energy, transportation, government operations) or to coerce or intimidate a government or civilian population.”</a:t>
            </a:r>
          </a:p>
          <a:p>
            <a:pPr marL="342900" lvl="2" indent="-342900"/>
            <a:r>
              <a:rPr lang="en-US" sz="2700" dirty="0" smtClean="0"/>
              <a:t>“the </a:t>
            </a:r>
            <a:r>
              <a:rPr lang="en-US" sz="2700" dirty="0" smtClean="0"/>
              <a:t>intimidation of civilian enterprise through the use of high technology to bring about political, religious, or ideological aims, actions that result in disabling or deleting critical infrastructure data or information</a:t>
            </a:r>
            <a:r>
              <a:rPr lang="en-US" sz="2700" dirty="0" smtClean="0"/>
              <a:t>.”</a:t>
            </a:r>
          </a:p>
          <a:p>
            <a:pPr marL="342900" lvl="2" indent="-342900"/>
            <a:r>
              <a:rPr lang="en-US" sz="2700" dirty="0" smtClean="0"/>
              <a:t>convergence of cybernetics and </a:t>
            </a:r>
            <a:r>
              <a:rPr lang="en-US" sz="2700" dirty="0" smtClean="0"/>
              <a:t>terrorism</a:t>
            </a:r>
          </a:p>
          <a:p>
            <a:pPr marL="933450" lvl="1" indent="-533400">
              <a:buFontTx/>
              <a:buAutoNum type="arabicPeriod"/>
            </a:pPr>
            <a:endParaRPr lang="en-US" sz="2600"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dirty="0" smtClean="0"/>
              <a:t>yber terrorism</a:t>
            </a:r>
            <a:endParaRPr lang="en-US" dirty="0"/>
          </a:p>
        </p:txBody>
      </p:sp>
      <p:sp>
        <p:nvSpPr>
          <p:cNvPr id="3" name="Content Placeholder 2"/>
          <p:cNvSpPr>
            <a:spLocks noGrp="1"/>
          </p:cNvSpPr>
          <p:nvPr>
            <p:ph idx="1"/>
          </p:nvPr>
        </p:nvSpPr>
        <p:spPr/>
        <p:txBody>
          <a:bodyPr>
            <a:normAutofit fontScale="70000" lnSpcReduction="20000"/>
          </a:bodyPr>
          <a:lstStyle/>
          <a:p>
            <a:pPr marL="533400" indent="-533400"/>
            <a:r>
              <a:rPr lang="en-US" sz="3100" dirty="0" smtClean="0"/>
              <a:t>It includes:-</a:t>
            </a:r>
          </a:p>
          <a:p>
            <a:pPr marL="933450" lvl="1" indent="-533400"/>
            <a:r>
              <a:rPr lang="en-US" sz="3100" dirty="0" smtClean="0"/>
              <a:t>Threatening the unity, integrity, security or sovereignty </a:t>
            </a:r>
          </a:p>
          <a:p>
            <a:pPr marL="933450" lvl="1" indent="-533400"/>
            <a:r>
              <a:rPr lang="en-US" sz="3100" dirty="0" smtClean="0"/>
              <a:t>Denying access to authorized person to access computer resource</a:t>
            </a:r>
          </a:p>
          <a:p>
            <a:pPr marL="933450" lvl="1" indent="-533400"/>
            <a:r>
              <a:rPr lang="en-US" sz="3100" dirty="0" smtClean="0"/>
              <a:t>Contaminating computer with malware</a:t>
            </a:r>
          </a:p>
          <a:p>
            <a:pPr marL="933450" lvl="1" indent="-533400"/>
            <a:r>
              <a:rPr lang="en-US" sz="3100" dirty="0" smtClean="0"/>
              <a:t>Conduct causes death, injuries, damage to or destruction of property.</a:t>
            </a:r>
          </a:p>
          <a:p>
            <a:r>
              <a:rPr lang="en-US" sz="3100" dirty="0" smtClean="0"/>
              <a:t>Punishment </a:t>
            </a:r>
          </a:p>
          <a:p>
            <a:pPr lvl="1"/>
            <a:r>
              <a:rPr lang="en-US" sz="3100" dirty="0" smtClean="0"/>
              <a:t>Whoever </a:t>
            </a:r>
            <a:r>
              <a:rPr lang="en-US" sz="3100" dirty="0" smtClean="0"/>
              <a:t>commits or conspires to commit cyber terrorism shall be punishable with imprisonment which may extend to imprisonment for </a:t>
            </a:r>
            <a:r>
              <a:rPr lang="en-US" sz="3100" dirty="0" smtClean="0"/>
              <a:t>life</a:t>
            </a:r>
            <a:endParaRPr lang="en-US" sz="3100" dirty="0" smtClean="0"/>
          </a:p>
          <a:p>
            <a:pPr lvl="1"/>
            <a:r>
              <a:rPr lang="en-US" sz="3100" dirty="0" smtClean="0"/>
              <a:t>In some countries whoever commits the offence of cyber terrorism and causes death of any person shall be punishable with death or imprisonment for life.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11762"/>
          </a:xfrm>
        </p:spPr>
        <p:txBody>
          <a:bodyPr/>
          <a:lstStyle/>
          <a:p>
            <a:r>
              <a:rPr lang="en-US" dirty="0" smtClean="0"/>
              <a:t>Introduction to digital forensics</a:t>
            </a:r>
            <a:endParaRPr lang="en-US" dirty="0"/>
          </a:p>
        </p:txBody>
      </p:sp>
      <p:sp>
        <p:nvSpPr>
          <p:cNvPr id="3" name="Content Placeholder 2"/>
          <p:cNvSpPr>
            <a:spLocks noGrp="1"/>
          </p:cNvSpPr>
          <p:nvPr>
            <p:ph idx="1"/>
          </p:nvPr>
        </p:nvSpPr>
        <p:spPr>
          <a:xfrm>
            <a:off x="457200" y="5715000"/>
            <a:ext cx="8229600" cy="411163"/>
          </a:xfrm>
        </p:spPr>
        <p:txBody>
          <a:bodyPr>
            <a:normAutofit fontScale="77500" lnSpcReduction="20000"/>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forensics</a:t>
            </a:r>
            <a:endParaRPr lang="en-US" dirty="0"/>
          </a:p>
        </p:txBody>
      </p:sp>
      <p:sp>
        <p:nvSpPr>
          <p:cNvPr id="3" name="Content Placeholder 2"/>
          <p:cNvSpPr>
            <a:spLocks noGrp="1"/>
          </p:cNvSpPr>
          <p:nvPr>
            <p:ph idx="1"/>
          </p:nvPr>
        </p:nvSpPr>
        <p:spPr/>
        <p:txBody>
          <a:bodyPr>
            <a:noAutofit/>
          </a:bodyPr>
          <a:lstStyle/>
          <a:p>
            <a:pPr marL="342900" lvl="1" indent="-342900">
              <a:buFont typeface="Arial" pitchFamily="34" charset="0"/>
              <a:buChar char="•"/>
            </a:pPr>
            <a:r>
              <a:rPr lang="en-US" sz="2500" dirty="0" smtClean="0"/>
              <a:t>“The use of scientifically derived and proven methods toward the preservation, collection, validation, identification, analysis, interpretation, documentation and presentation of digital evidence derived from digital sources for the purpose of facilitating or furthering the reconstruction of events found to be criminal, or helping to anticipate unauthorized actions shown to be disruptive to planned operations.”</a:t>
            </a:r>
          </a:p>
          <a:p>
            <a:pPr>
              <a:lnSpc>
                <a:spcPct val="90000"/>
              </a:lnSpc>
            </a:pPr>
            <a:r>
              <a:rPr lang="en-US" sz="2500" dirty="0" smtClean="0"/>
              <a:t>Investigation that takes place after an incident has happened</a:t>
            </a:r>
          </a:p>
          <a:p>
            <a:pPr>
              <a:lnSpc>
                <a:spcPct val="90000"/>
              </a:lnSpc>
            </a:pPr>
            <a:r>
              <a:rPr lang="en-US" sz="2500" dirty="0" smtClean="0"/>
              <a:t>Try to answer questions: Who, what, when, where, why, and how</a:t>
            </a:r>
          </a:p>
          <a:p>
            <a:endParaRPr lang="en-US" sz="2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Crime</a:t>
            </a:r>
            <a:endParaRPr lang="en-US" dirty="0"/>
          </a:p>
        </p:txBody>
      </p:sp>
      <p:sp>
        <p:nvSpPr>
          <p:cNvPr id="3" name="Content Placeholder 2"/>
          <p:cNvSpPr>
            <a:spLocks noGrp="1"/>
          </p:cNvSpPr>
          <p:nvPr>
            <p:ph idx="1"/>
          </p:nvPr>
        </p:nvSpPr>
        <p:spPr/>
        <p:txBody>
          <a:bodyPr/>
          <a:lstStyle/>
          <a:p>
            <a:r>
              <a:rPr lang="en-US" sz="2800" dirty="0" smtClean="0"/>
              <a:t>Computers make activities easier</a:t>
            </a:r>
          </a:p>
          <a:p>
            <a:pPr lvl="1"/>
            <a:r>
              <a:rPr lang="en-US" dirty="0" smtClean="0"/>
              <a:t>including illegal activities</a:t>
            </a:r>
          </a:p>
          <a:p>
            <a:r>
              <a:rPr lang="en-US" sz="2800" dirty="0" smtClean="0"/>
              <a:t>New ways to commit old crimes</a:t>
            </a:r>
          </a:p>
          <a:p>
            <a:r>
              <a:rPr lang="en-US" sz="2800" dirty="0" smtClean="0"/>
              <a:t>Crimes against</a:t>
            </a:r>
          </a:p>
          <a:p>
            <a:pPr lvl="1"/>
            <a:r>
              <a:rPr lang="en-US" dirty="0" smtClean="0"/>
              <a:t>businesses - insiders and outsiders</a:t>
            </a:r>
          </a:p>
          <a:p>
            <a:pPr lvl="1"/>
            <a:r>
              <a:rPr lang="en-US" dirty="0" smtClean="0"/>
              <a:t>hackers, competitors, criminal gangs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Forensics</a:t>
            </a:r>
            <a:endParaRPr lang="en-US" dirty="0"/>
          </a:p>
        </p:txBody>
      </p:sp>
      <p:sp>
        <p:nvSpPr>
          <p:cNvPr id="3" name="Content Placeholder 2"/>
          <p:cNvSpPr>
            <a:spLocks noGrp="1"/>
          </p:cNvSpPr>
          <p:nvPr>
            <p:ph idx="1"/>
          </p:nvPr>
        </p:nvSpPr>
        <p:spPr/>
        <p:txBody>
          <a:bodyPr>
            <a:normAutofit/>
          </a:bodyPr>
          <a:lstStyle/>
          <a:p>
            <a:pPr>
              <a:lnSpc>
                <a:spcPct val="90000"/>
              </a:lnSpc>
            </a:pPr>
            <a:r>
              <a:rPr lang="en-US" sz="2500" dirty="0" smtClean="0"/>
              <a:t>The primary activities </a:t>
            </a:r>
            <a:r>
              <a:rPr lang="en-US" sz="2500" dirty="0" smtClean="0"/>
              <a:t>are </a:t>
            </a:r>
            <a:r>
              <a:rPr lang="en-US" sz="2500" dirty="0" smtClean="0"/>
              <a:t>investigative in nature.</a:t>
            </a:r>
          </a:p>
          <a:p>
            <a:pPr>
              <a:lnSpc>
                <a:spcPct val="90000"/>
              </a:lnSpc>
            </a:pPr>
            <a:r>
              <a:rPr lang="en-US" sz="2500" dirty="0" smtClean="0"/>
              <a:t>The investigative process encompasses</a:t>
            </a:r>
          </a:p>
          <a:p>
            <a:pPr lvl="1">
              <a:lnSpc>
                <a:spcPct val="90000"/>
              </a:lnSpc>
            </a:pPr>
            <a:r>
              <a:rPr lang="en-US" sz="2500" dirty="0" smtClean="0"/>
              <a:t>Identification</a:t>
            </a:r>
          </a:p>
          <a:p>
            <a:pPr lvl="1">
              <a:lnSpc>
                <a:spcPct val="90000"/>
              </a:lnSpc>
            </a:pPr>
            <a:r>
              <a:rPr lang="en-US" sz="2500" dirty="0" smtClean="0"/>
              <a:t>Preservation</a:t>
            </a:r>
          </a:p>
          <a:p>
            <a:pPr lvl="1">
              <a:lnSpc>
                <a:spcPct val="90000"/>
              </a:lnSpc>
            </a:pPr>
            <a:r>
              <a:rPr lang="en-US" sz="2500" dirty="0" smtClean="0"/>
              <a:t>Collection</a:t>
            </a:r>
          </a:p>
          <a:p>
            <a:pPr lvl="1">
              <a:lnSpc>
                <a:spcPct val="90000"/>
              </a:lnSpc>
            </a:pPr>
            <a:r>
              <a:rPr lang="en-US" sz="2500" dirty="0" smtClean="0"/>
              <a:t>Examination</a:t>
            </a:r>
          </a:p>
          <a:p>
            <a:pPr lvl="1">
              <a:lnSpc>
                <a:spcPct val="90000"/>
              </a:lnSpc>
            </a:pPr>
            <a:r>
              <a:rPr lang="en-US" sz="2500" dirty="0" smtClean="0"/>
              <a:t>Analysis </a:t>
            </a:r>
          </a:p>
          <a:p>
            <a:pPr lvl="1">
              <a:lnSpc>
                <a:spcPct val="90000"/>
              </a:lnSpc>
            </a:pPr>
            <a:r>
              <a:rPr lang="en-US" sz="2500" dirty="0" smtClean="0"/>
              <a:t>Presentation</a:t>
            </a:r>
          </a:p>
          <a:p>
            <a:pPr lvl="1">
              <a:lnSpc>
                <a:spcPct val="90000"/>
              </a:lnSpc>
            </a:pPr>
            <a:r>
              <a:rPr lang="en-US" sz="2500" dirty="0" smtClean="0"/>
              <a:t>Decision</a:t>
            </a:r>
          </a:p>
          <a:p>
            <a:endParaRPr lang="en-US" sz="25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Forensics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Computer forensics is the scientific examination and analysis of data held on, or retrieved from, computer storage media in such a way that the information can be used as evidence in a court of law.</a:t>
            </a:r>
          </a:p>
          <a:p>
            <a:pPr>
              <a:lnSpc>
                <a:spcPct val="90000"/>
              </a:lnSpc>
            </a:pPr>
            <a:r>
              <a:rPr lang="en-US" sz="2400" dirty="0" smtClean="0"/>
              <a:t>Computer forensics activities commonly include:</a:t>
            </a:r>
          </a:p>
          <a:p>
            <a:pPr lvl="1">
              <a:lnSpc>
                <a:spcPct val="90000"/>
              </a:lnSpc>
            </a:pPr>
            <a:r>
              <a:rPr lang="en-US" sz="2400" dirty="0" smtClean="0"/>
              <a:t>the </a:t>
            </a:r>
            <a:r>
              <a:rPr lang="en-US" sz="2400" b="1" dirty="0" smtClean="0"/>
              <a:t>secure</a:t>
            </a:r>
            <a:r>
              <a:rPr lang="en-US" sz="2400" dirty="0" smtClean="0"/>
              <a:t> collection of computer data </a:t>
            </a:r>
          </a:p>
          <a:p>
            <a:pPr lvl="1">
              <a:lnSpc>
                <a:spcPct val="90000"/>
              </a:lnSpc>
            </a:pPr>
            <a:r>
              <a:rPr lang="en-US" sz="2400" dirty="0" smtClean="0"/>
              <a:t>the </a:t>
            </a:r>
            <a:r>
              <a:rPr lang="en-US" sz="2400" b="1" dirty="0" smtClean="0"/>
              <a:t>identification</a:t>
            </a:r>
            <a:r>
              <a:rPr lang="en-US" sz="2400" dirty="0" smtClean="0"/>
              <a:t> of suspect data</a:t>
            </a:r>
          </a:p>
          <a:p>
            <a:pPr lvl="1">
              <a:lnSpc>
                <a:spcPct val="90000"/>
              </a:lnSpc>
            </a:pPr>
            <a:r>
              <a:rPr lang="en-US" sz="2400" dirty="0" smtClean="0"/>
              <a:t>the </a:t>
            </a:r>
            <a:r>
              <a:rPr lang="en-US" sz="2400" b="1" dirty="0" smtClean="0"/>
              <a:t>examination</a:t>
            </a:r>
            <a:r>
              <a:rPr lang="en-US" sz="2400" dirty="0" smtClean="0"/>
              <a:t> of suspect data to determine details such as origin and content </a:t>
            </a:r>
          </a:p>
          <a:p>
            <a:pPr lvl="1">
              <a:lnSpc>
                <a:spcPct val="90000"/>
              </a:lnSpc>
            </a:pPr>
            <a:r>
              <a:rPr lang="en-US" sz="2400" dirty="0" smtClean="0"/>
              <a:t>the </a:t>
            </a:r>
            <a:r>
              <a:rPr lang="en-US" sz="2400" b="1" dirty="0" smtClean="0"/>
              <a:t>presentation</a:t>
            </a:r>
            <a:r>
              <a:rPr lang="en-US" sz="2400" dirty="0" smtClean="0"/>
              <a:t> of computer-based information to courts of law </a:t>
            </a:r>
          </a:p>
          <a:p>
            <a:pPr lvl="1">
              <a:lnSpc>
                <a:spcPct val="90000"/>
              </a:lnSpc>
            </a:pPr>
            <a:r>
              <a:rPr lang="en-US" sz="2400" dirty="0" smtClean="0"/>
              <a:t>the </a:t>
            </a:r>
            <a:r>
              <a:rPr lang="en-US" sz="2400" b="1" dirty="0" smtClean="0"/>
              <a:t>application </a:t>
            </a:r>
            <a:r>
              <a:rPr lang="en-US" sz="2400" dirty="0" smtClean="0"/>
              <a:t>of a country's laws to computer practice.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Crimes</a:t>
            </a:r>
            <a:endParaRPr lang="en-US" dirty="0"/>
          </a:p>
        </p:txBody>
      </p:sp>
      <p:sp>
        <p:nvSpPr>
          <p:cNvPr id="3" name="Content Placeholder 2"/>
          <p:cNvSpPr>
            <a:spLocks noGrp="1"/>
          </p:cNvSpPr>
          <p:nvPr>
            <p:ph idx="1"/>
          </p:nvPr>
        </p:nvSpPr>
        <p:spPr/>
        <p:txBody>
          <a:bodyPr>
            <a:normAutofit/>
          </a:bodyPr>
          <a:lstStyle/>
          <a:p>
            <a:pPr lvl="1">
              <a:buNone/>
            </a:pPr>
            <a:r>
              <a:rPr lang="en-US" sz="3200" dirty="0" smtClean="0"/>
              <a:t>- “</a:t>
            </a:r>
            <a:r>
              <a:rPr lang="en-US" sz="3200" dirty="0" smtClean="0"/>
              <a:t>offenses ranging from criminal activity against data to content and copyright infringement</a:t>
            </a:r>
            <a:r>
              <a:rPr lang="en-US" sz="3200" dirty="0" smtClean="0"/>
              <a:t>”</a:t>
            </a:r>
          </a:p>
          <a:p>
            <a:pPr lvl="1">
              <a:buNone/>
            </a:pPr>
            <a:r>
              <a:rPr lang="en-US" sz="3200" dirty="0" smtClean="0"/>
              <a:t>- United </a:t>
            </a:r>
            <a:r>
              <a:rPr lang="en-US" sz="3200" dirty="0" smtClean="0"/>
              <a:t>Nations refers to acts of fraud, forgery and unauthorized access</a:t>
            </a:r>
          </a:p>
          <a:p>
            <a:pPr>
              <a:buNone/>
            </a:pPr>
            <a:r>
              <a:rPr lang="en-US" dirty="0" smtClean="0"/>
              <a:t>	   - “unlawful </a:t>
            </a:r>
            <a:r>
              <a:rPr lang="en-US" dirty="0" smtClean="0"/>
              <a:t>acts wherein the computer is either a tool or a target or </a:t>
            </a:r>
            <a:r>
              <a:rPr lang="en-US" dirty="0" smtClean="0"/>
              <a:t>both”</a:t>
            </a: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crimes</a:t>
            </a:r>
            <a:endParaRPr lang="en-US" dirty="0"/>
          </a:p>
        </p:txBody>
      </p:sp>
      <p:sp>
        <p:nvSpPr>
          <p:cNvPr id="3" name="Content Placeholder 2"/>
          <p:cNvSpPr>
            <a:spLocks noGrp="1"/>
          </p:cNvSpPr>
          <p:nvPr>
            <p:ph idx="1"/>
          </p:nvPr>
        </p:nvSpPr>
        <p:spPr/>
        <p:txBody>
          <a:bodyPr/>
          <a:lstStyle/>
          <a:p>
            <a:r>
              <a:rPr lang="en-US" dirty="0" smtClean="0"/>
              <a:t>Using the Internet to commit a crime.</a:t>
            </a:r>
          </a:p>
          <a:p>
            <a:pPr lvl="1"/>
            <a:r>
              <a:rPr lang="en-US" dirty="0" smtClean="0"/>
              <a:t>Identity Theft</a:t>
            </a:r>
          </a:p>
          <a:p>
            <a:pPr lvl="1"/>
            <a:r>
              <a:rPr lang="en-US" dirty="0" smtClean="0"/>
              <a:t>Hacking</a:t>
            </a:r>
          </a:p>
          <a:p>
            <a:pPr lvl="1"/>
            <a:r>
              <a:rPr lang="en-US" dirty="0" smtClean="0"/>
              <a:t>Viruses</a:t>
            </a:r>
          </a:p>
          <a:p>
            <a:r>
              <a:rPr lang="en-US" dirty="0" smtClean="0"/>
              <a:t>Facilitation of  traditional criminal activity</a:t>
            </a:r>
          </a:p>
          <a:p>
            <a:pPr lvl="1"/>
            <a:r>
              <a:rPr lang="en-US" dirty="0" smtClean="0"/>
              <a:t>Stalking</a:t>
            </a:r>
          </a:p>
          <a:p>
            <a:pPr lvl="1"/>
            <a:r>
              <a:rPr lang="en-US" dirty="0" smtClean="0"/>
              <a:t>Stealing information</a:t>
            </a:r>
          </a:p>
          <a:p>
            <a:pPr lvl="1"/>
            <a:r>
              <a:rPr lang="en-US" dirty="0" smtClean="0"/>
              <a:t>Child Pornography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b="1" smtClean="0">
                <a:cs typeface="Times New Roman" pitchFamily="18" charset="0"/>
              </a:rPr>
              <a:t>Three Categories of Cybercrime</a:t>
            </a:r>
          </a:p>
        </p:txBody>
      </p:sp>
      <p:sp>
        <p:nvSpPr>
          <p:cNvPr id="2052" name="Rectangle 4"/>
          <p:cNvSpPr>
            <a:spLocks noChangeArrowheads="1"/>
          </p:cNvSpPr>
          <p:nvPr/>
        </p:nvSpPr>
        <p:spPr bwMode="auto">
          <a:xfrm>
            <a:off x="0" y="2286000"/>
            <a:ext cx="9144000" cy="639763"/>
          </a:xfrm>
          <a:prstGeom prst="rect">
            <a:avLst/>
          </a:prstGeom>
          <a:noFill/>
          <a:ln w="9525">
            <a:noFill/>
            <a:miter lim="800000"/>
            <a:headEnd/>
            <a:tailEnd/>
          </a:ln>
        </p:spPr>
        <p:txBody>
          <a:bodyPr>
            <a:spAutoFit/>
          </a:bodyPr>
          <a:lstStyle/>
          <a:p>
            <a:r>
              <a:rPr lang="en-US" sz="1800" dirty="0">
                <a:solidFill>
                  <a:srgbClr val="000000"/>
                </a:solidFill>
                <a:latin typeface="Times New Roman" pitchFamily="18" charset="0"/>
                <a:cs typeface="Times New Roman" pitchFamily="18" charset="0"/>
              </a:rPr>
              <a:t>	</a:t>
            </a:r>
            <a:r>
              <a:rPr lang="en-US" sz="1800" b="1" dirty="0">
                <a:solidFill>
                  <a:srgbClr val="000000"/>
                </a:solidFill>
                <a:latin typeface="Times New Roman" pitchFamily="18" charset="0"/>
                <a:cs typeface="Times New Roman" pitchFamily="18" charset="0"/>
              </a:rPr>
              <a:t>1.</a:t>
            </a:r>
            <a:r>
              <a:rPr lang="en-US" sz="1800" i="1" dirty="0">
                <a:solidFill>
                  <a:srgbClr val="000000"/>
                </a:solidFill>
                <a:latin typeface="Times New Roman" pitchFamily="18" charset="0"/>
                <a:cs typeface="Times New Roman" pitchFamily="18" charset="0"/>
              </a:rPr>
              <a:t> </a:t>
            </a:r>
            <a:r>
              <a:rPr lang="en-US" sz="1800" i="1" dirty="0" err="1">
                <a:solidFill>
                  <a:srgbClr val="000000"/>
                </a:solidFill>
                <a:latin typeface="Times New Roman" pitchFamily="18" charset="0"/>
                <a:cs typeface="Times New Roman" pitchFamily="18" charset="0"/>
              </a:rPr>
              <a:t>Cyberpiracy</a:t>
            </a:r>
            <a:r>
              <a:rPr lang="en-US" sz="1800" i="1" dirty="0">
                <a:solidFill>
                  <a:srgbClr val="000000"/>
                </a:solidFill>
                <a:latin typeface="Times New Roman" pitchFamily="18" charset="0"/>
                <a:cs typeface="Times New Roman" pitchFamily="18" charset="0"/>
              </a:rPr>
              <a:t> - </a:t>
            </a:r>
            <a:r>
              <a:rPr lang="en-US" sz="1800" dirty="0">
                <a:solidFill>
                  <a:srgbClr val="000000"/>
                </a:solidFill>
                <a:latin typeface="Times New Roman" pitchFamily="18" charset="0"/>
                <a:cs typeface="Times New Roman" pitchFamily="18" charset="0"/>
              </a:rPr>
              <a:t>using cyber-technology in unauthorized ways to:</a:t>
            </a:r>
          </a:p>
          <a:p>
            <a:pPr eaLnBrk="0" hangingPunct="0"/>
            <a:endParaRPr lang="en-US" sz="1800" dirty="0">
              <a:latin typeface="Times New Roman" pitchFamily="18" charset="0"/>
            </a:endParaRPr>
          </a:p>
        </p:txBody>
      </p:sp>
      <p:sp>
        <p:nvSpPr>
          <p:cNvPr id="2054" name="Rectangle 6"/>
          <p:cNvSpPr>
            <a:spLocks noChangeArrowheads="1"/>
          </p:cNvSpPr>
          <p:nvPr/>
        </p:nvSpPr>
        <p:spPr bwMode="auto">
          <a:xfrm>
            <a:off x="0" y="2743200"/>
            <a:ext cx="9144000" cy="457200"/>
          </a:xfrm>
          <a:prstGeom prst="rect">
            <a:avLst/>
          </a:prstGeom>
          <a:noFill/>
          <a:ln w="9525">
            <a:noFill/>
            <a:miter lim="800000"/>
            <a:headEnd/>
            <a:tailEnd/>
          </a:ln>
        </p:spPr>
        <p:txBody>
          <a:bodyPr>
            <a:spAutoFit/>
          </a:bodyPr>
          <a:lstStyle/>
          <a:p>
            <a:endParaRPr lang="en-US">
              <a:latin typeface="Times New Roman" pitchFamily="18" charset="0"/>
            </a:endParaRPr>
          </a:p>
        </p:txBody>
      </p:sp>
      <p:sp>
        <p:nvSpPr>
          <p:cNvPr id="2055" name="Rectangle 7"/>
          <p:cNvSpPr>
            <a:spLocks noChangeArrowheads="1"/>
          </p:cNvSpPr>
          <p:nvPr/>
        </p:nvSpPr>
        <p:spPr bwMode="auto">
          <a:xfrm>
            <a:off x="0" y="2590800"/>
            <a:ext cx="9144000" cy="366713"/>
          </a:xfrm>
          <a:prstGeom prst="rect">
            <a:avLst/>
          </a:prstGeom>
          <a:noFill/>
          <a:ln w="9525">
            <a:noFill/>
            <a:miter lim="800000"/>
            <a:headEnd/>
            <a:tailEnd/>
          </a:ln>
        </p:spPr>
        <p:txBody>
          <a:bodyPr>
            <a:spAutoFit/>
          </a:bodyPr>
          <a:lstStyle/>
          <a:p>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a.</a:t>
            </a:r>
            <a:r>
              <a:rPr lang="en-US" sz="1800">
                <a:latin typeface="Times New Roman" pitchFamily="18" charset="0"/>
                <a:cs typeface="Times New Roman" pitchFamily="18" charset="0"/>
              </a:rPr>
              <a:t> reproduce copies of proprietary software and proprietary information, or </a:t>
            </a:r>
            <a:endParaRPr lang="en-US" sz="1800">
              <a:latin typeface="Times New Roman" pitchFamily="18" charset="0"/>
            </a:endParaRPr>
          </a:p>
        </p:txBody>
      </p:sp>
      <p:sp>
        <p:nvSpPr>
          <p:cNvPr id="2056" name="Rectangle 8"/>
          <p:cNvSpPr>
            <a:spLocks noChangeArrowheads="1"/>
          </p:cNvSpPr>
          <p:nvPr/>
        </p:nvSpPr>
        <p:spPr bwMode="auto">
          <a:xfrm>
            <a:off x="0" y="2895600"/>
            <a:ext cx="9144000" cy="641350"/>
          </a:xfrm>
          <a:prstGeom prst="rect">
            <a:avLst/>
          </a:prstGeom>
          <a:noFill/>
          <a:ln w="9525">
            <a:noFill/>
            <a:miter lim="800000"/>
            <a:headEnd/>
            <a:tailEnd/>
          </a:ln>
        </p:spPr>
        <p:txBody>
          <a:bodyPr>
            <a:spAutoFit/>
          </a:bodyPr>
          <a:lstStyle/>
          <a:p>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b.</a:t>
            </a:r>
            <a:r>
              <a:rPr lang="en-US" sz="1800">
                <a:latin typeface="Times New Roman" pitchFamily="18" charset="0"/>
                <a:cs typeface="Times New Roman" pitchFamily="18" charset="0"/>
              </a:rPr>
              <a:t> distribute proprietary information (in digital form) across a computer 		network.</a:t>
            </a:r>
            <a:r>
              <a:rPr lang="en-US" sz="1800">
                <a:latin typeface="Times New Roman" pitchFamily="18" charset="0"/>
              </a:rPr>
              <a:t> </a:t>
            </a:r>
          </a:p>
        </p:txBody>
      </p:sp>
      <p:sp>
        <p:nvSpPr>
          <p:cNvPr id="2057" name="Rectangle 9"/>
          <p:cNvSpPr>
            <a:spLocks noChangeArrowheads="1"/>
          </p:cNvSpPr>
          <p:nvPr/>
        </p:nvSpPr>
        <p:spPr bwMode="auto">
          <a:xfrm>
            <a:off x="0" y="3657600"/>
            <a:ext cx="9144000" cy="366713"/>
          </a:xfrm>
          <a:prstGeom prst="rect">
            <a:avLst/>
          </a:prstGeom>
          <a:noFill/>
          <a:ln w="9525">
            <a:noFill/>
            <a:miter lim="800000"/>
            <a:headEnd/>
            <a:tailEnd/>
          </a:ln>
        </p:spPr>
        <p:txBody>
          <a:bodyPr>
            <a:spAutoFit/>
          </a:bodyPr>
          <a:lstStyle/>
          <a:p>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2.</a:t>
            </a:r>
            <a:r>
              <a:rPr lang="en-US" sz="1800" i="1" dirty="0">
                <a:latin typeface="Times New Roman" pitchFamily="18" charset="0"/>
                <a:cs typeface="Times New Roman" pitchFamily="18" charset="0"/>
              </a:rPr>
              <a:t> </a:t>
            </a:r>
            <a:r>
              <a:rPr lang="en-US" sz="1800" i="1" dirty="0" err="1">
                <a:latin typeface="Times New Roman" pitchFamily="18" charset="0"/>
                <a:cs typeface="Times New Roman" pitchFamily="18" charset="0"/>
              </a:rPr>
              <a:t>Cybertrespass</a:t>
            </a:r>
            <a:r>
              <a:rPr lang="en-US" sz="1800" i="1" dirty="0">
                <a:latin typeface="Times New Roman" pitchFamily="18" charset="0"/>
                <a:cs typeface="Times New Roman" pitchFamily="18" charset="0"/>
              </a:rPr>
              <a:t> - </a:t>
            </a:r>
            <a:r>
              <a:rPr lang="en-US" sz="1800" dirty="0">
                <a:latin typeface="Times New Roman" pitchFamily="18" charset="0"/>
                <a:cs typeface="Times New Roman" pitchFamily="18" charset="0"/>
              </a:rPr>
              <a:t>using cyber-technology to gain or to exceed unauthorized access to:</a:t>
            </a:r>
            <a:r>
              <a:rPr lang="en-US" sz="1400" dirty="0">
                <a:latin typeface="Times New Roman" pitchFamily="18" charset="0"/>
              </a:rPr>
              <a:t> </a:t>
            </a:r>
            <a:endParaRPr lang="en-US" dirty="0">
              <a:latin typeface="Times New Roman" pitchFamily="18" charset="0"/>
            </a:endParaRPr>
          </a:p>
        </p:txBody>
      </p:sp>
      <p:sp>
        <p:nvSpPr>
          <p:cNvPr id="2058" name="Rectangle 10"/>
          <p:cNvSpPr>
            <a:spLocks noChangeArrowheads="1"/>
          </p:cNvSpPr>
          <p:nvPr/>
        </p:nvSpPr>
        <p:spPr bwMode="auto">
          <a:xfrm>
            <a:off x="0" y="4114800"/>
            <a:ext cx="9144000" cy="366713"/>
          </a:xfrm>
          <a:prstGeom prst="rect">
            <a:avLst/>
          </a:prstGeom>
          <a:noFill/>
          <a:ln w="9525">
            <a:noFill/>
            <a:miter lim="800000"/>
            <a:headEnd/>
            <a:tailEnd/>
          </a:ln>
        </p:spPr>
        <p:txBody>
          <a:bodyPr>
            <a:spAutoFit/>
          </a:bodyPr>
          <a:lstStyle/>
          <a:p>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a.</a:t>
            </a:r>
            <a:r>
              <a:rPr lang="en-US" sz="1800">
                <a:latin typeface="Times New Roman" pitchFamily="18" charset="0"/>
                <a:cs typeface="Times New Roman" pitchFamily="18" charset="0"/>
              </a:rPr>
              <a:t> an individual's or an organization's computer system, or</a:t>
            </a:r>
            <a:r>
              <a:rPr lang="en-US" sz="1200">
                <a:latin typeface="Times New Roman" pitchFamily="18" charset="0"/>
                <a:cs typeface="Times New Roman" pitchFamily="18" charset="0"/>
              </a:rPr>
              <a:t> </a:t>
            </a:r>
            <a:endParaRPr lang="en-US">
              <a:latin typeface="Times New Roman" pitchFamily="18" charset="0"/>
            </a:endParaRPr>
          </a:p>
        </p:txBody>
      </p:sp>
      <p:sp>
        <p:nvSpPr>
          <p:cNvPr id="2059" name="Rectangle 11"/>
          <p:cNvSpPr>
            <a:spLocks noChangeArrowheads="1"/>
          </p:cNvSpPr>
          <p:nvPr/>
        </p:nvSpPr>
        <p:spPr bwMode="auto">
          <a:xfrm>
            <a:off x="0" y="4419600"/>
            <a:ext cx="9144000" cy="366713"/>
          </a:xfrm>
          <a:prstGeom prst="rect">
            <a:avLst/>
          </a:prstGeom>
          <a:noFill/>
          <a:ln w="9525">
            <a:noFill/>
            <a:miter lim="800000"/>
            <a:headEnd/>
            <a:tailEnd/>
          </a:ln>
        </p:spPr>
        <p:txBody>
          <a:bodyPr>
            <a:spAutoFit/>
          </a:bodyPr>
          <a:lstStyle/>
          <a:p>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b.</a:t>
            </a:r>
            <a:r>
              <a:rPr lang="en-US" sz="1800">
                <a:latin typeface="Times New Roman" pitchFamily="18" charset="0"/>
                <a:cs typeface="Times New Roman" pitchFamily="18" charset="0"/>
              </a:rPr>
              <a:t> a password-protected Web site.</a:t>
            </a:r>
            <a:r>
              <a:rPr lang="en-US" sz="1400">
                <a:latin typeface="Times New Roman" pitchFamily="18" charset="0"/>
              </a:rPr>
              <a:t> </a:t>
            </a:r>
            <a:endParaRPr lang="en-US">
              <a:latin typeface="Times New Roman" pitchFamily="18" charset="0"/>
            </a:endParaRPr>
          </a:p>
        </p:txBody>
      </p:sp>
      <p:sp>
        <p:nvSpPr>
          <p:cNvPr id="2060" name="Rectangle 12"/>
          <p:cNvSpPr>
            <a:spLocks noChangeArrowheads="1"/>
          </p:cNvSpPr>
          <p:nvPr/>
        </p:nvSpPr>
        <p:spPr bwMode="auto">
          <a:xfrm>
            <a:off x="0" y="4876800"/>
            <a:ext cx="9144000" cy="366713"/>
          </a:xfrm>
          <a:prstGeom prst="rect">
            <a:avLst/>
          </a:prstGeom>
          <a:noFill/>
          <a:ln w="9525">
            <a:noFill/>
            <a:miter lim="800000"/>
            <a:headEnd/>
            <a:tailEnd/>
          </a:ln>
        </p:spPr>
        <p:txBody>
          <a:bodyPr>
            <a:spAutoFit/>
          </a:bodyPr>
          <a:lstStyle/>
          <a:p>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3.</a:t>
            </a:r>
            <a:r>
              <a:rPr lang="en-US" sz="1800" i="1">
                <a:latin typeface="Times New Roman" pitchFamily="18" charset="0"/>
                <a:cs typeface="Times New Roman" pitchFamily="18" charset="0"/>
              </a:rPr>
              <a:t> Cybervandalism - </a:t>
            </a:r>
            <a:r>
              <a:rPr lang="en-US" sz="1800">
                <a:latin typeface="Times New Roman" pitchFamily="18" charset="0"/>
                <a:cs typeface="Times New Roman" pitchFamily="18" charset="0"/>
              </a:rPr>
              <a:t>using cyber-technology to unleash one or more programs that:</a:t>
            </a:r>
            <a:r>
              <a:rPr lang="en-US" sz="1200">
                <a:latin typeface="Times New Roman" pitchFamily="18" charset="0"/>
                <a:cs typeface="Times New Roman" pitchFamily="18" charset="0"/>
              </a:rPr>
              <a:t> </a:t>
            </a:r>
            <a:endParaRPr lang="en-US">
              <a:latin typeface="Times New Roman" pitchFamily="18" charset="0"/>
            </a:endParaRPr>
          </a:p>
        </p:txBody>
      </p:sp>
      <p:sp>
        <p:nvSpPr>
          <p:cNvPr id="2061" name="Rectangle 13"/>
          <p:cNvSpPr>
            <a:spLocks noChangeArrowheads="1"/>
          </p:cNvSpPr>
          <p:nvPr/>
        </p:nvSpPr>
        <p:spPr bwMode="auto">
          <a:xfrm>
            <a:off x="0" y="5181600"/>
            <a:ext cx="9144000" cy="641350"/>
          </a:xfrm>
          <a:prstGeom prst="rect">
            <a:avLst/>
          </a:prstGeom>
          <a:noFill/>
          <a:ln w="9525">
            <a:noFill/>
            <a:miter lim="800000"/>
            <a:headEnd/>
            <a:tailEnd/>
          </a:ln>
        </p:spPr>
        <p:txBody>
          <a:bodyPr>
            <a:spAutoFit/>
          </a:bodyPr>
          <a:lstStyle/>
          <a:p>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a.</a:t>
            </a:r>
            <a:r>
              <a:rPr lang="en-US" sz="1800" dirty="0">
                <a:latin typeface="Times New Roman" pitchFamily="18" charset="0"/>
                <a:cs typeface="Times New Roman" pitchFamily="18" charset="0"/>
              </a:rPr>
              <a:t> disrupt the transmission of electronic information across one or more 		computer networks, including the Internet, or </a:t>
            </a:r>
            <a:endParaRPr lang="en-US" sz="1800" dirty="0">
              <a:latin typeface="Times New Roman" pitchFamily="18" charset="0"/>
            </a:endParaRPr>
          </a:p>
        </p:txBody>
      </p:sp>
      <p:sp>
        <p:nvSpPr>
          <p:cNvPr id="2062" name="Rectangle 14"/>
          <p:cNvSpPr>
            <a:spLocks noChangeArrowheads="1"/>
          </p:cNvSpPr>
          <p:nvPr/>
        </p:nvSpPr>
        <p:spPr bwMode="auto">
          <a:xfrm>
            <a:off x="0" y="5791200"/>
            <a:ext cx="9144000" cy="641350"/>
          </a:xfrm>
          <a:prstGeom prst="rect">
            <a:avLst/>
          </a:prstGeom>
          <a:noFill/>
          <a:ln w="9525">
            <a:noFill/>
            <a:miter lim="800000"/>
            <a:headEnd/>
            <a:tailEnd/>
          </a:ln>
        </p:spPr>
        <p:txBody>
          <a:bodyPr>
            <a:spAutoFit/>
          </a:bodyPr>
          <a:lstStyle/>
          <a:p>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b.</a:t>
            </a:r>
            <a:r>
              <a:rPr lang="en-US" sz="1800" dirty="0">
                <a:latin typeface="Times New Roman" pitchFamily="18" charset="0"/>
                <a:cs typeface="Times New Roman" pitchFamily="18" charset="0"/>
              </a:rPr>
              <a:t> destroy data resident in a computer or damage a computer system's 		resources, or both.</a:t>
            </a:r>
            <a:r>
              <a:rPr lang="en-US" sz="1400" dirty="0">
                <a:latin typeface="Times New Roman" pitchFamily="18" charset="0"/>
              </a:rPr>
              <a:t> </a:t>
            </a:r>
            <a:endParaRPr 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0-#ppt_w/2"/>
                                          </p:val>
                                        </p:tav>
                                        <p:tav tm="100000">
                                          <p:val>
                                            <p:strVal val="#ppt_x"/>
                                          </p:val>
                                        </p:tav>
                                      </p:tavLst>
                                    </p:anim>
                                    <p:anim calcmode="lin" valueType="num">
                                      <p:cBhvr additive="base">
                                        <p:cTn id="8"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2054"/>
                                        </p:tgtEl>
                                        <p:attrNameLst>
                                          <p:attrName>style.visibility</p:attrName>
                                        </p:attrNameLst>
                                      </p:cBhvr>
                                      <p:to>
                                        <p:strVal val="visible"/>
                                      </p:to>
                                    </p:set>
                                    <p:anim calcmode="lin" valueType="num">
                                      <p:cBhvr additive="base">
                                        <p:cTn id="13" dur="500" fill="hold"/>
                                        <p:tgtEl>
                                          <p:spTgt spid="2054"/>
                                        </p:tgtEl>
                                        <p:attrNameLst>
                                          <p:attrName>ppt_x</p:attrName>
                                        </p:attrNameLst>
                                      </p:cBhvr>
                                      <p:tavLst>
                                        <p:tav tm="0">
                                          <p:val>
                                            <p:strVal val="0-#ppt_w/2"/>
                                          </p:val>
                                        </p:tav>
                                        <p:tav tm="100000">
                                          <p:val>
                                            <p:strVal val="#ppt_x"/>
                                          </p:val>
                                        </p:tav>
                                      </p:tavLst>
                                    </p:anim>
                                    <p:anim calcmode="lin" valueType="num">
                                      <p:cBhvr additive="base">
                                        <p:cTn id="14" dur="500" fill="hold"/>
                                        <p:tgtEl>
                                          <p:spTgt spid="20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5"/>
                                        </p:tgtEl>
                                        <p:attrNameLst>
                                          <p:attrName>style.visibility</p:attrName>
                                        </p:attrNameLst>
                                      </p:cBhvr>
                                      <p:to>
                                        <p:strVal val="visible"/>
                                      </p:to>
                                    </p:set>
                                    <p:anim calcmode="lin" valueType="num">
                                      <p:cBhvr additive="base">
                                        <p:cTn id="19" dur="500" fill="hold"/>
                                        <p:tgtEl>
                                          <p:spTgt spid="2055"/>
                                        </p:tgtEl>
                                        <p:attrNameLst>
                                          <p:attrName>ppt_x</p:attrName>
                                        </p:attrNameLst>
                                      </p:cBhvr>
                                      <p:tavLst>
                                        <p:tav tm="0">
                                          <p:val>
                                            <p:strVal val="0-#ppt_w/2"/>
                                          </p:val>
                                        </p:tav>
                                        <p:tav tm="100000">
                                          <p:val>
                                            <p:strVal val="#ppt_x"/>
                                          </p:val>
                                        </p:tav>
                                      </p:tavLst>
                                    </p:anim>
                                    <p:anim calcmode="lin" valueType="num">
                                      <p:cBhvr additive="base">
                                        <p:cTn id="20" dur="500" fill="hold"/>
                                        <p:tgtEl>
                                          <p:spTgt spid="205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56"/>
                                        </p:tgtEl>
                                        <p:attrNameLst>
                                          <p:attrName>style.visibility</p:attrName>
                                        </p:attrNameLst>
                                      </p:cBhvr>
                                      <p:to>
                                        <p:strVal val="visible"/>
                                      </p:to>
                                    </p:set>
                                    <p:anim calcmode="lin" valueType="num">
                                      <p:cBhvr additive="base">
                                        <p:cTn id="25" dur="500" fill="hold"/>
                                        <p:tgtEl>
                                          <p:spTgt spid="2056"/>
                                        </p:tgtEl>
                                        <p:attrNameLst>
                                          <p:attrName>ppt_x</p:attrName>
                                        </p:attrNameLst>
                                      </p:cBhvr>
                                      <p:tavLst>
                                        <p:tav tm="0">
                                          <p:val>
                                            <p:strVal val="0-#ppt_w/2"/>
                                          </p:val>
                                        </p:tav>
                                        <p:tav tm="100000">
                                          <p:val>
                                            <p:strVal val="#ppt_x"/>
                                          </p:val>
                                        </p:tav>
                                      </p:tavLst>
                                    </p:anim>
                                    <p:anim calcmode="lin" valueType="num">
                                      <p:cBhvr additive="base">
                                        <p:cTn id="26" dur="500" fill="hold"/>
                                        <p:tgtEl>
                                          <p:spTgt spid="205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57"/>
                                        </p:tgtEl>
                                        <p:attrNameLst>
                                          <p:attrName>style.visibility</p:attrName>
                                        </p:attrNameLst>
                                      </p:cBhvr>
                                      <p:to>
                                        <p:strVal val="visible"/>
                                      </p:to>
                                    </p:set>
                                    <p:anim calcmode="lin" valueType="num">
                                      <p:cBhvr additive="base">
                                        <p:cTn id="31" dur="500" fill="hold"/>
                                        <p:tgtEl>
                                          <p:spTgt spid="2057"/>
                                        </p:tgtEl>
                                        <p:attrNameLst>
                                          <p:attrName>ppt_x</p:attrName>
                                        </p:attrNameLst>
                                      </p:cBhvr>
                                      <p:tavLst>
                                        <p:tav tm="0">
                                          <p:val>
                                            <p:strVal val="0-#ppt_w/2"/>
                                          </p:val>
                                        </p:tav>
                                        <p:tav tm="100000">
                                          <p:val>
                                            <p:strVal val="#ppt_x"/>
                                          </p:val>
                                        </p:tav>
                                      </p:tavLst>
                                    </p:anim>
                                    <p:anim calcmode="lin" valueType="num">
                                      <p:cBhvr additive="base">
                                        <p:cTn id="32" dur="500" fill="hold"/>
                                        <p:tgtEl>
                                          <p:spTgt spid="205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58"/>
                                        </p:tgtEl>
                                        <p:attrNameLst>
                                          <p:attrName>style.visibility</p:attrName>
                                        </p:attrNameLst>
                                      </p:cBhvr>
                                      <p:to>
                                        <p:strVal val="visible"/>
                                      </p:to>
                                    </p:set>
                                    <p:anim calcmode="lin" valueType="num">
                                      <p:cBhvr additive="base">
                                        <p:cTn id="37" dur="500" fill="hold"/>
                                        <p:tgtEl>
                                          <p:spTgt spid="2058"/>
                                        </p:tgtEl>
                                        <p:attrNameLst>
                                          <p:attrName>ppt_x</p:attrName>
                                        </p:attrNameLst>
                                      </p:cBhvr>
                                      <p:tavLst>
                                        <p:tav tm="0">
                                          <p:val>
                                            <p:strVal val="0-#ppt_w/2"/>
                                          </p:val>
                                        </p:tav>
                                        <p:tav tm="100000">
                                          <p:val>
                                            <p:strVal val="#ppt_x"/>
                                          </p:val>
                                        </p:tav>
                                      </p:tavLst>
                                    </p:anim>
                                    <p:anim calcmode="lin" valueType="num">
                                      <p:cBhvr additive="base">
                                        <p:cTn id="38" dur="500" fill="hold"/>
                                        <p:tgtEl>
                                          <p:spTgt spid="205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59"/>
                                        </p:tgtEl>
                                        <p:attrNameLst>
                                          <p:attrName>style.visibility</p:attrName>
                                        </p:attrNameLst>
                                      </p:cBhvr>
                                      <p:to>
                                        <p:strVal val="visible"/>
                                      </p:to>
                                    </p:set>
                                    <p:anim calcmode="lin" valueType="num">
                                      <p:cBhvr additive="base">
                                        <p:cTn id="43" dur="500" fill="hold"/>
                                        <p:tgtEl>
                                          <p:spTgt spid="2059"/>
                                        </p:tgtEl>
                                        <p:attrNameLst>
                                          <p:attrName>ppt_x</p:attrName>
                                        </p:attrNameLst>
                                      </p:cBhvr>
                                      <p:tavLst>
                                        <p:tav tm="0">
                                          <p:val>
                                            <p:strVal val="0-#ppt_w/2"/>
                                          </p:val>
                                        </p:tav>
                                        <p:tav tm="100000">
                                          <p:val>
                                            <p:strVal val="#ppt_x"/>
                                          </p:val>
                                        </p:tav>
                                      </p:tavLst>
                                    </p:anim>
                                    <p:anim calcmode="lin" valueType="num">
                                      <p:cBhvr additive="base">
                                        <p:cTn id="44" dur="500" fill="hold"/>
                                        <p:tgtEl>
                                          <p:spTgt spid="205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60"/>
                                        </p:tgtEl>
                                        <p:attrNameLst>
                                          <p:attrName>style.visibility</p:attrName>
                                        </p:attrNameLst>
                                      </p:cBhvr>
                                      <p:to>
                                        <p:strVal val="visible"/>
                                      </p:to>
                                    </p:set>
                                    <p:anim calcmode="lin" valueType="num">
                                      <p:cBhvr additive="base">
                                        <p:cTn id="49" dur="500" fill="hold"/>
                                        <p:tgtEl>
                                          <p:spTgt spid="2060"/>
                                        </p:tgtEl>
                                        <p:attrNameLst>
                                          <p:attrName>ppt_x</p:attrName>
                                        </p:attrNameLst>
                                      </p:cBhvr>
                                      <p:tavLst>
                                        <p:tav tm="0">
                                          <p:val>
                                            <p:strVal val="0-#ppt_w/2"/>
                                          </p:val>
                                        </p:tav>
                                        <p:tav tm="100000">
                                          <p:val>
                                            <p:strVal val="#ppt_x"/>
                                          </p:val>
                                        </p:tav>
                                      </p:tavLst>
                                    </p:anim>
                                    <p:anim calcmode="lin" valueType="num">
                                      <p:cBhvr additive="base">
                                        <p:cTn id="50" dur="500" fill="hold"/>
                                        <p:tgtEl>
                                          <p:spTgt spid="206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061"/>
                                        </p:tgtEl>
                                        <p:attrNameLst>
                                          <p:attrName>style.visibility</p:attrName>
                                        </p:attrNameLst>
                                      </p:cBhvr>
                                      <p:to>
                                        <p:strVal val="visible"/>
                                      </p:to>
                                    </p:set>
                                    <p:anim calcmode="lin" valueType="num">
                                      <p:cBhvr additive="base">
                                        <p:cTn id="55" dur="500" fill="hold"/>
                                        <p:tgtEl>
                                          <p:spTgt spid="2061"/>
                                        </p:tgtEl>
                                        <p:attrNameLst>
                                          <p:attrName>ppt_x</p:attrName>
                                        </p:attrNameLst>
                                      </p:cBhvr>
                                      <p:tavLst>
                                        <p:tav tm="0">
                                          <p:val>
                                            <p:strVal val="0-#ppt_w/2"/>
                                          </p:val>
                                        </p:tav>
                                        <p:tav tm="100000">
                                          <p:val>
                                            <p:strVal val="#ppt_x"/>
                                          </p:val>
                                        </p:tav>
                                      </p:tavLst>
                                    </p:anim>
                                    <p:anim calcmode="lin" valueType="num">
                                      <p:cBhvr additive="base">
                                        <p:cTn id="56" dur="500" fill="hold"/>
                                        <p:tgtEl>
                                          <p:spTgt spid="206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062"/>
                                        </p:tgtEl>
                                        <p:attrNameLst>
                                          <p:attrName>style.visibility</p:attrName>
                                        </p:attrNameLst>
                                      </p:cBhvr>
                                      <p:to>
                                        <p:strVal val="visible"/>
                                      </p:to>
                                    </p:set>
                                    <p:anim calcmode="lin" valueType="num">
                                      <p:cBhvr additive="base">
                                        <p:cTn id="61" dur="500" fill="hold"/>
                                        <p:tgtEl>
                                          <p:spTgt spid="2062"/>
                                        </p:tgtEl>
                                        <p:attrNameLst>
                                          <p:attrName>ppt_x</p:attrName>
                                        </p:attrNameLst>
                                      </p:cBhvr>
                                      <p:tavLst>
                                        <p:tav tm="0">
                                          <p:val>
                                            <p:strVal val="0-#ppt_w/2"/>
                                          </p:val>
                                        </p:tav>
                                        <p:tav tm="100000">
                                          <p:val>
                                            <p:strVal val="#ppt_x"/>
                                          </p:val>
                                        </p:tav>
                                      </p:tavLst>
                                    </p:anim>
                                    <p:anim calcmode="lin" valueType="num">
                                      <p:cBhvr additive="base">
                                        <p:cTn id="62" dur="500" fill="hold"/>
                                        <p:tgtEl>
                                          <p:spTgt spid="2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utoUpdateAnimBg="0"/>
      <p:bldP spid="2054" grpId="0" autoUpdateAnimBg="0"/>
      <p:bldP spid="2055" grpId="0" autoUpdateAnimBg="0"/>
      <p:bldP spid="2056" grpId="0" autoUpdateAnimBg="0"/>
      <p:bldP spid="2057" grpId="0" autoUpdateAnimBg="0"/>
      <p:bldP spid="2058" grpId="0" autoUpdateAnimBg="0"/>
      <p:bldP spid="2059" grpId="0" autoUpdateAnimBg="0"/>
      <p:bldP spid="2060" grpId="0" autoUpdateAnimBg="0"/>
      <p:bldP spid="2061" grpId="0" autoUpdateAnimBg="0"/>
      <p:bldP spid="206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11762"/>
          </a:xfrm>
        </p:spPr>
        <p:txBody>
          <a:bodyPr/>
          <a:lstStyle/>
          <a:p>
            <a:r>
              <a:rPr lang="en-US" dirty="0" smtClean="0"/>
              <a:t>Types of Computer Crimes</a:t>
            </a:r>
            <a:endParaRPr lang="en-US" dirty="0"/>
          </a:p>
        </p:txBody>
      </p:sp>
      <p:sp>
        <p:nvSpPr>
          <p:cNvPr id="3" name="Content Placeholder 2"/>
          <p:cNvSpPr>
            <a:spLocks noGrp="1"/>
          </p:cNvSpPr>
          <p:nvPr>
            <p:ph idx="1"/>
          </p:nvPr>
        </p:nvSpPr>
        <p:spPr>
          <a:xfrm>
            <a:off x="457200" y="5715000"/>
            <a:ext cx="8229600" cy="411163"/>
          </a:xfrm>
        </p:spPr>
        <p:txBody>
          <a:bodyPr>
            <a:normAutofit fontScale="77500" lnSpcReduction="20000"/>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Traditional computer crimes and software piracy</a:t>
            </a:r>
            <a:endParaRPr lang="en-US" sz="3200" dirty="0"/>
          </a:p>
        </p:txBody>
      </p:sp>
      <p:sp>
        <p:nvSpPr>
          <p:cNvPr id="3" name="Content Placeholder 2"/>
          <p:cNvSpPr>
            <a:spLocks noGrp="1"/>
          </p:cNvSpPr>
          <p:nvPr>
            <p:ph idx="1"/>
          </p:nvPr>
        </p:nvSpPr>
        <p:spPr>
          <a:xfrm>
            <a:off x="457200" y="1295400"/>
            <a:ext cx="8229600" cy="4953000"/>
          </a:xfrm>
        </p:spPr>
        <p:txBody>
          <a:bodyPr>
            <a:noAutofit/>
          </a:bodyPr>
          <a:lstStyle/>
          <a:p>
            <a:r>
              <a:rPr lang="en-US" sz="2400" dirty="0" smtClean="0"/>
              <a:t>T</a:t>
            </a:r>
            <a:r>
              <a:rPr lang="en-US" sz="2400" dirty="0" smtClean="0"/>
              <a:t>raditional </a:t>
            </a:r>
            <a:r>
              <a:rPr lang="en-US" sz="2400" dirty="0" smtClean="0"/>
              <a:t>crimes now taking place on computers include </a:t>
            </a:r>
            <a:r>
              <a:rPr lang="en-US" sz="2400" dirty="0" smtClean="0"/>
              <a:t>:</a:t>
            </a:r>
          </a:p>
          <a:p>
            <a:pPr>
              <a:buNone/>
            </a:pPr>
            <a:r>
              <a:rPr lang="en-US" sz="2400" dirty="0" smtClean="0"/>
              <a:t>	</a:t>
            </a:r>
            <a:r>
              <a:rPr lang="en-US" sz="2400" dirty="0" smtClean="0"/>
              <a:t>- fraud</a:t>
            </a:r>
          </a:p>
          <a:p>
            <a:pPr>
              <a:buNone/>
            </a:pPr>
            <a:r>
              <a:rPr lang="en-US" sz="2400" dirty="0" smtClean="0"/>
              <a:t>	</a:t>
            </a:r>
            <a:r>
              <a:rPr lang="en-US" sz="2400" dirty="0" smtClean="0"/>
              <a:t>- theft</a:t>
            </a:r>
          </a:p>
          <a:p>
            <a:pPr>
              <a:buNone/>
            </a:pPr>
            <a:r>
              <a:rPr lang="en-US" sz="2400" dirty="0" smtClean="0"/>
              <a:t>	</a:t>
            </a:r>
            <a:r>
              <a:rPr lang="en-US" sz="2400" dirty="0" smtClean="0"/>
              <a:t>- harassment</a:t>
            </a:r>
          </a:p>
          <a:p>
            <a:pPr>
              <a:buNone/>
            </a:pPr>
            <a:r>
              <a:rPr lang="en-US" sz="2400" dirty="0" smtClean="0"/>
              <a:t>	</a:t>
            </a:r>
            <a:r>
              <a:rPr lang="en-US" sz="2400" dirty="0" smtClean="0"/>
              <a:t>- child pornography</a:t>
            </a:r>
          </a:p>
          <a:p>
            <a:r>
              <a:rPr lang="en-US" sz="2400" dirty="0" smtClean="0"/>
              <a:t>Theft </a:t>
            </a:r>
            <a:r>
              <a:rPr lang="en-US" sz="2400" dirty="0" smtClean="0"/>
              <a:t>crimes, as related to computer crime, include categories such as monetary, service and data theft, and piracy</a:t>
            </a:r>
            <a:r>
              <a:rPr lang="en-US" sz="2400" dirty="0" smtClean="0"/>
              <a:t>.</a:t>
            </a:r>
          </a:p>
          <a:p>
            <a:r>
              <a:rPr lang="en-US" sz="2400" dirty="0" smtClean="0"/>
              <a:t> </a:t>
            </a:r>
            <a:r>
              <a:rPr lang="en-US" sz="2400" dirty="0" smtClean="0"/>
              <a:t>Harassment offenses include online harassment and </a:t>
            </a:r>
            <a:r>
              <a:rPr lang="en-US" sz="2400" dirty="0" smtClean="0"/>
              <a:t>cyber stalking</a:t>
            </a:r>
            <a:r>
              <a:rPr lang="en-US" sz="2400" dirty="0" smtClean="0"/>
              <a:t>. </a:t>
            </a:r>
            <a:endParaRPr lang="en-US" sz="2400" dirty="0" smtClean="0"/>
          </a:p>
          <a:p>
            <a:r>
              <a:rPr lang="en-US" sz="2400" dirty="0" smtClean="0"/>
              <a:t>Child </a:t>
            </a:r>
            <a:r>
              <a:rPr lang="en-US" sz="2400" dirty="0" smtClean="0"/>
              <a:t>pornography crimes include both the transmission of 11 media that exploits children, as well as solicitation to commit sexual crimes against minors. </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piracy</a:t>
            </a:r>
            <a:endParaRPr lang="en-US" dirty="0"/>
          </a:p>
        </p:txBody>
      </p:sp>
      <p:sp>
        <p:nvSpPr>
          <p:cNvPr id="3" name="Content Placeholder 2"/>
          <p:cNvSpPr>
            <a:spLocks noGrp="1"/>
          </p:cNvSpPr>
          <p:nvPr>
            <p:ph idx="1"/>
          </p:nvPr>
        </p:nvSpPr>
        <p:spPr/>
        <p:txBody>
          <a:bodyPr/>
          <a:lstStyle/>
          <a:p>
            <a:r>
              <a:rPr lang="en-US" sz="2400" dirty="0" smtClean="0">
                <a:solidFill>
                  <a:srgbClr val="000000"/>
                </a:solidFill>
              </a:rPr>
              <a:t>A major attack vector of Cyber Crime is to exploit broken </a:t>
            </a:r>
            <a:r>
              <a:rPr lang="en-US" sz="2400" dirty="0" smtClean="0">
                <a:solidFill>
                  <a:srgbClr val="000000"/>
                </a:solidFill>
              </a:rPr>
              <a:t>software</a:t>
            </a:r>
          </a:p>
          <a:p>
            <a:r>
              <a:rPr lang="en-US" sz="2400" dirty="0" smtClean="0"/>
              <a:t>Software security vulnerabilities are caused by defective specification, design, and implementation. Unfortunately, common development practices leave software with many vulnerabilities. To have a secure US cyber infrastructure, the supporting software must contain few, if any, vulnerabilities.</a:t>
            </a:r>
            <a:endParaRPr lang="en-US" sz="2400" dirty="0" smtClean="0">
              <a:solidFill>
                <a:srgbClr val="000000"/>
              </a:solidFill>
            </a:endParaRPr>
          </a:p>
          <a:p>
            <a:r>
              <a:rPr lang="en-US" sz="2400" dirty="0" smtClean="0">
                <a:solidFill>
                  <a:srgbClr val="000000"/>
                </a:solidFill>
              </a:rPr>
              <a:t>Two aspects related to software</a:t>
            </a:r>
          </a:p>
          <a:p>
            <a:pPr marL="1200150" lvl="2" indent="-285750">
              <a:spcBef>
                <a:spcPts val="0"/>
              </a:spcBef>
              <a:buFont typeface="Arial" charset="0"/>
              <a:buChar char="•"/>
              <a:defRPr/>
            </a:pPr>
            <a:r>
              <a:rPr lang="en-US" dirty="0" smtClean="0"/>
              <a:t>Creating (and selling) broken software </a:t>
            </a:r>
          </a:p>
          <a:p>
            <a:pPr marL="1200150" lvl="2" indent="-285750">
              <a:spcBef>
                <a:spcPts val="0"/>
              </a:spcBef>
              <a:buFont typeface="Arial" charset="0"/>
              <a:buChar char="•"/>
              <a:defRPr/>
            </a:pPr>
            <a:r>
              <a:rPr lang="en-US" dirty="0" smtClean="0"/>
              <a:t>Creating  (and selling) massive </a:t>
            </a:r>
            <a:r>
              <a:rPr lang="en-US" dirty="0" err="1" smtClean="0"/>
              <a:t>untestable</a:t>
            </a:r>
            <a:r>
              <a:rPr lang="en-US" dirty="0" smtClean="0"/>
              <a:t> </a:t>
            </a:r>
            <a:r>
              <a:rPr lang="en-US" dirty="0" smtClean="0"/>
              <a:t>big </a:t>
            </a:r>
            <a:r>
              <a:rPr lang="en-US" dirty="0" smtClean="0"/>
              <a:t>software systems </a:t>
            </a:r>
          </a:p>
          <a:p>
            <a:endParaRPr lang="en-US" sz="4000" b="1" dirty="0" smtClean="0">
              <a:solidFill>
                <a:srgbClr val="000000"/>
              </a:solidFill>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1656</Words>
  <Application>Microsoft Office PowerPoint</Application>
  <PresentationFormat>On-screen Show (4:3)</PresentationFormat>
  <Paragraphs>209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Chapter 7 Computer and Cyber Crimes</vt:lpstr>
      <vt:lpstr>Introduction to computer crime and cyber crime</vt:lpstr>
      <vt:lpstr>Computer Crime</vt:lpstr>
      <vt:lpstr>Cyber Crimes</vt:lpstr>
      <vt:lpstr>Cyber crimes</vt:lpstr>
      <vt:lpstr>Three Categories of Cybercrime</vt:lpstr>
      <vt:lpstr>Types of Computer Crimes</vt:lpstr>
      <vt:lpstr>Traditional computer crimes and software piracy</vt:lpstr>
      <vt:lpstr>Software piracy</vt:lpstr>
      <vt:lpstr>Computer frauds and digital forgery</vt:lpstr>
      <vt:lpstr>Digital forgery</vt:lpstr>
      <vt:lpstr>Phising</vt:lpstr>
      <vt:lpstr>Unauthorized access: Hacking, Cracking</vt:lpstr>
      <vt:lpstr>Unauthorized access: Hacking, Cracking</vt:lpstr>
      <vt:lpstr>Denial of Service</vt:lpstr>
      <vt:lpstr>DOS attacks</vt:lpstr>
      <vt:lpstr>Defense against DOS attacks</vt:lpstr>
      <vt:lpstr>Computer Invasion of privacy</vt:lpstr>
      <vt:lpstr>Harmful content crime</vt:lpstr>
      <vt:lpstr>Online pornography</vt:lpstr>
      <vt:lpstr>Online Harassment</vt:lpstr>
      <vt:lpstr>Cyber stalking and online scams</vt:lpstr>
      <vt:lpstr>Online Scams</vt:lpstr>
      <vt:lpstr>Spams</vt:lpstr>
      <vt:lpstr>Malicious programs: </vt:lpstr>
      <vt:lpstr>Cyber terrorism</vt:lpstr>
      <vt:lpstr>Cyber terrorism</vt:lpstr>
      <vt:lpstr>Introduction to digital forensics</vt:lpstr>
      <vt:lpstr>Digital forensics</vt:lpstr>
      <vt:lpstr>Digital Forensics</vt:lpstr>
      <vt:lpstr>Computer Forensics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Computer and Cyber Crimes</dc:title>
  <dc:creator>Nitubharati</dc:creator>
  <cp:lastModifiedBy>virginmobile.com.np</cp:lastModifiedBy>
  <cp:revision>34</cp:revision>
  <dcterms:created xsi:type="dcterms:W3CDTF">2006-08-16T00:00:00Z</dcterms:created>
  <dcterms:modified xsi:type="dcterms:W3CDTF">2016-09-06T18:52:09Z</dcterms:modified>
</cp:coreProperties>
</file>