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9" r:id="rId4"/>
    <p:sldId id="259" r:id="rId5"/>
    <p:sldId id="260" r:id="rId6"/>
    <p:sldId id="261" r:id="rId7"/>
    <p:sldId id="271" r:id="rId8"/>
    <p:sldId id="262" r:id="rId9"/>
    <p:sldId id="270" r:id="rId10"/>
    <p:sldId id="263" r:id="rId11"/>
    <p:sldId id="264" r:id="rId12"/>
    <p:sldId id="273" r:id="rId13"/>
    <p:sldId id="272" r:id="rId14"/>
    <p:sldId id="274" r:id="rId15"/>
    <p:sldId id="258" r:id="rId16"/>
    <p:sldId id="265" r:id="rId17"/>
    <p:sldId id="275" r:id="rId18"/>
    <p:sldId id="276" r:id="rId19"/>
    <p:sldId id="277" r:id="rId20"/>
    <p:sldId id="278" r:id="rId21"/>
    <p:sldId id="279" r:id="rId22"/>
    <p:sldId id="280" r:id="rId23"/>
    <p:sldId id="266" r:id="rId24"/>
    <p:sldId id="281" r:id="rId25"/>
    <p:sldId id="282" r:id="rId26"/>
    <p:sldId id="283" r:id="rId27"/>
    <p:sldId id="267"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DFAEED-7D7C-4D4D-8062-E9F19CFE8766}" type="datetimeFigureOut">
              <a:rPr lang="en-US" smtClean="0"/>
              <a:pPr/>
              <a:t>9/9/2016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6DB085-F40E-443D-816A-522F2AE4D4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6DB085-F40E-443D-816A-522F2AE4D4F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051175"/>
          </a:xfrm>
        </p:spPr>
        <p:txBody>
          <a:bodyPr/>
          <a:lstStyle/>
          <a:p>
            <a:r>
              <a:rPr lang="en-US" dirty="0" smtClean="0"/>
              <a:t>Chapter 8</a:t>
            </a:r>
            <a:br>
              <a:rPr lang="en-US" dirty="0" smtClean="0"/>
            </a:br>
            <a:r>
              <a:rPr lang="en-US" dirty="0" smtClean="0"/>
              <a:t>Intellectual Property and Legal Issues</a:t>
            </a:r>
            <a:endParaRPr lang="en-US" dirty="0"/>
          </a:p>
        </p:txBody>
      </p:sp>
      <p:sp>
        <p:nvSpPr>
          <p:cNvPr id="3" name="Subtitle 2"/>
          <p:cNvSpPr>
            <a:spLocks noGrp="1"/>
          </p:cNvSpPr>
          <p:nvPr>
            <p:ph type="subTitle" idx="1"/>
          </p:nvPr>
        </p:nvSpPr>
        <p:spPr>
          <a:xfrm>
            <a:off x="1371600" y="5334000"/>
            <a:ext cx="6400800" cy="304800"/>
          </a:xfrm>
        </p:spPr>
        <p:txBody>
          <a:bodyPr>
            <a:normAutofit fontScale="47500" lnSpcReduction="2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Secrets</a:t>
            </a:r>
            <a:endParaRPr lang="en-US" dirty="0"/>
          </a:p>
        </p:txBody>
      </p:sp>
      <p:sp>
        <p:nvSpPr>
          <p:cNvPr id="3" name="Content Placeholder 2"/>
          <p:cNvSpPr>
            <a:spLocks noGrp="1"/>
          </p:cNvSpPr>
          <p:nvPr>
            <p:ph idx="1"/>
          </p:nvPr>
        </p:nvSpPr>
        <p:spPr/>
        <p:txBody>
          <a:bodyPr/>
          <a:lstStyle/>
          <a:p>
            <a:pPr marL="581025" indent="-581025">
              <a:lnSpc>
                <a:spcPct val="90000"/>
              </a:lnSpc>
            </a:pPr>
            <a:r>
              <a:rPr lang="en-US" sz="2800" dirty="0" smtClean="0"/>
              <a:t>A trade secret is a formula, device, process, method, or compilation of information that, when used in business, gives the owner an advantage over competitors who do not know it.</a:t>
            </a:r>
          </a:p>
          <a:p>
            <a:pPr marL="581025" indent="-581025">
              <a:lnSpc>
                <a:spcPct val="90000"/>
              </a:lnSpc>
            </a:pPr>
            <a:r>
              <a:rPr lang="en-US" sz="2800" dirty="0" smtClean="0"/>
              <a:t>Statute should prohibit any attempt to steal trade secrets for the benefit of someone other than the owner, including for the benefit of any foreign government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Act in Nepal</a:t>
            </a:r>
            <a:endParaRPr lang="en-US" dirty="0"/>
          </a:p>
        </p:txBody>
      </p:sp>
      <p:sp>
        <p:nvSpPr>
          <p:cNvPr id="3" name="Content Placeholder 2"/>
          <p:cNvSpPr>
            <a:spLocks noGrp="1"/>
          </p:cNvSpPr>
          <p:nvPr>
            <p:ph idx="1"/>
          </p:nvPr>
        </p:nvSpPr>
        <p:spPr/>
        <p:txBody>
          <a:bodyPr>
            <a:normAutofit fontScale="40000" lnSpcReduction="20000"/>
          </a:bodyPr>
          <a:lstStyle/>
          <a:p>
            <a:r>
              <a:rPr lang="en-US" sz="5000" dirty="0" smtClean="0"/>
              <a:t>law relating to copyright is governed by the Copyright Act, 2022</a:t>
            </a:r>
          </a:p>
          <a:p>
            <a:r>
              <a:rPr lang="en-US" sz="5000" dirty="0" smtClean="0"/>
              <a:t>As per the Act a work may be defined as</a:t>
            </a:r>
          </a:p>
          <a:p>
            <a:pPr lvl="1"/>
            <a:r>
              <a:rPr lang="en-US" sz="5000" dirty="0" smtClean="0"/>
              <a:t>Any writing, essay, story, poem, novel, epic, or lyrical poem, or any other book, pamphlet, descriptive writing, or any part thereof relating to poetry or prose and which has been written, printed, lithographed, typed or produced through some mechanical device or broadcasted, in whole or in parts, whether in their original or translated form.</a:t>
            </a:r>
          </a:p>
          <a:p>
            <a:pPr lvl="1"/>
            <a:r>
              <a:rPr lang="en-US" sz="5000" dirty="0" smtClean="0"/>
              <a:t>Any drama or cinema or any dialogue, </a:t>
            </a:r>
            <a:r>
              <a:rPr lang="en-US" sz="5000" dirty="0" err="1" smtClean="0"/>
              <a:t>scenographic</a:t>
            </a:r>
            <a:r>
              <a:rPr lang="en-US" sz="5000" dirty="0" smtClean="0"/>
              <a:t> arrangement, or manner of acting, or any part thereof; or</a:t>
            </a:r>
          </a:p>
          <a:p>
            <a:pPr lvl="1"/>
            <a:r>
              <a:rPr lang="en-US" sz="5000" dirty="0" smtClean="0"/>
              <a:t>Any drawing, map or photograph made, engraved or photographed, or any other direct drawing or creative work, or any part thereof, or</a:t>
            </a:r>
          </a:p>
          <a:p>
            <a:pPr lvl="1"/>
            <a:r>
              <a:rPr lang="en-US" sz="5000" dirty="0" smtClean="0"/>
              <a:t>Any musical notation or sound record, or any part thereof; or</a:t>
            </a:r>
          </a:p>
          <a:p>
            <a:pPr lvl="1"/>
            <a:r>
              <a:rPr lang="en-US" sz="5000" dirty="0" smtClean="0"/>
              <a:t>Any other kind of creative work relating to literature, music or art, or any part thereof.</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Act in Nepal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Registration of Copyright: apply to the office of the Registrar giving such particulars as have been prescribed together with evidence of his ownership in such copyright</a:t>
            </a:r>
          </a:p>
          <a:p>
            <a:r>
              <a:rPr lang="en-US" dirty="0" smtClean="0"/>
              <a:t>The ownership of copyright in any work so registered during the lifetime of the author and shall continue for </a:t>
            </a:r>
            <a:r>
              <a:rPr lang="en-US" b="1" dirty="0" smtClean="0"/>
              <a:t>fifty years</a:t>
            </a:r>
            <a:r>
              <a:rPr lang="en-US" dirty="0" smtClean="0"/>
              <a:t> after his death</a:t>
            </a:r>
          </a:p>
          <a:p>
            <a:r>
              <a:rPr lang="en-US" dirty="0" smtClean="0"/>
              <a:t>Punishment on breaching : Any person making any unauthorized publication shall be liable to a fine extending from rupees one </a:t>
            </a:r>
            <a:r>
              <a:rPr lang="en-US" b="1" dirty="0" smtClean="0"/>
              <a:t>hundred to rupees five hundred</a:t>
            </a:r>
            <a:r>
              <a:rPr lang="en-US" dirty="0" smtClean="0"/>
              <a:t> and, in case the offence is committed for the fourth time, he shall be liable to </a:t>
            </a:r>
            <a:r>
              <a:rPr lang="en-US" b="1" dirty="0" smtClean="0"/>
              <a:t>imprisonment for six months</a:t>
            </a:r>
            <a:r>
              <a:rPr lang="en-US" dirty="0" smtClean="0"/>
              <a:t> for each of such commission, whereupon such publication shall be confiscated.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Patent, Design and Trademark Act in Nepal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law relating to copyright is governed by the Patent, Design and Trademark Act , 2022</a:t>
            </a:r>
          </a:p>
          <a:p>
            <a:r>
              <a:rPr lang="en-US" dirty="0" smtClean="0"/>
              <a:t>Patents</a:t>
            </a:r>
          </a:p>
          <a:p>
            <a:pPr lvl="1"/>
            <a:r>
              <a:rPr lang="en-US" sz="2400" dirty="0" smtClean="0"/>
              <a:t>ACQUISITION OF PATENT RIGHTS </a:t>
            </a:r>
          </a:p>
          <a:p>
            <a:pPr lvl="1"/>
            <a:r>
              <a:rPr lang="en-US" sz="2400" dirty="0" smtClean="0"/>
              <a:t>APPLICATION FOR ACQUIRING RIGHT OVER PATENT</a:t>
            </a:r>
          </a:p>
          <a:p>
            <a:pPr lvl="1"/>
            <a:r>
              <a:rPr lang="en-US" sz="2400" dirty="0" smtClean="0"/>
              <a:t>INVESTIGATION BY DEPARTMENT</a:t>
            </a:r>
          </a:p>
          <a:p>
            <a:pPr lvl="1"/>
            <a:r>
              <a:rPr lang="en-US" sz="2400" dirty="0" smtClean="0"/>
              <a:t>CIRCUMSTANCES IN WHICH PATENTS CANNOT BE REGISTERED</a:t>
            </a:r>
          </a:p>
          <a:p>
            <a:pPr lvl="1"/>
            <a:r>
              <a:rPr lang="en-US" sz="2400" dirty="0" smtClean="0"/>
              <a:t>REGISTRATION OF PATENT</a:t>
            </a:r>
          </a:p>
          <a:p>
            <a:pPr lvl="1"/>
            <a:r>
              <a:rPr lang="en-US" sz="2400" dirty="0" smtClean="0"/>
              <a:t>TERM OF PATENT</a:t>
            </a:r>
          </a:p>
          <a:p>
            <a:pPr lvl="1"/>
            <a:r>
              <a:rPr lang="en-US" sz="2400" dirty="0" smtClean="0"/>
              <a:t>SUBMISSION OF DESIGN OR MODEL OF PATENT TO GOVERNMENT ARCHIVES</a:t>
            </a:r>
          </a:p>
          <a:p>
            <a:pPr lvl="1"/>
            <a:r>
              <a:rPr lang="en-US" sz="2400" dirty="0" smtClean="0"/>
              <a:t>PENALTY FOR VIOLATION</a:t>
            </a:r>
          </a:p>
          <a:p>
            <a:pPr lvl="2"/>
            <a:endParaRPr lang="en-US" dirty="0" smtClean="0"/>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Patent, Design and Trademark Act in Nepal</a:t>
            </a:r>
            <a:endParaRPr lang="en-US" dirty="0"/>
          </a:p>
        </p:txBody>
      </p:sp>
      <p:sp>
        <p:nvSpPr>
          <p:cNvPr id="3" name="Content Placeholder 2"/>
          <p:cNvSpPr>
            <a:spLocks noGrp="1"/>
          </p:cNvSpPr>
          <p:nvPr>
            <p:ph idx="1"/>
          </p:nvPr>
        </p:nvSpPr>
        <p:spPr/>
        <p:txBody>
          <a:bodyPr>
            <a:normAutofit fontScale="85000" lnSpcReduction="20000"/>
          </a:bodyPr>
          <a:lstStyle/>
          <a:p>
            <a:r>
              <a:rPr lang="en-US" sz="3300" dirty="0" smtClean="0"/>
              <a:t>Designs</a:t>
            </a:r>
          </a:p>
          <a:p>
            <a:pPr lvl="1"/>
            <a:r>
              <a:rPr lang="en-US" sz="2400" dirty="0" smtClean="0"/>
              <a:t>ACQUISITION OF TITLE TO DESIGN</a:t>
            </a:r>
          </a:p>
          <a:p>
            <a:pPr lvl="1"/>
            <a:r>
              <a:rPr lang="en-US" sz="2400" dirty="0" smtClean="0"/>
              <a:t>APPLICATION FOR REGISTRATION OF DESIGN</a:t>
            </a:r>
          </a:p>
          <a:p>
            <a:pPr lvl="1"/>
            <a:r>
              <a:rPr lang="en-US" sz="2400" dirty="0" smtClean="0"/>
              <a:t>REGISTRATION OF DESIGN</a:t>
            </a:r>
          </a:p>
          <a:p>
            <a:pPr lvl="1"/>
            <a:r>
              <a:rPr lang="en-US" sz="2400" dirty="0" smtClean="0"/>
              <a:t>PUNISHMENT FOR CONTRAVENTION</a:t>
            </a:r>
          </a:p>
          <a:p>
            <a:pPr marL="342900" lvl="1" indent="-342900">
              <a:buFont typeface="Arial" pitchFamily="34" charset="0"/>
              <a:buChar char="•"/>
            </a:pPr>
            <a:r>
              <a:rPr lang="en-US" sz="3300" dirty="0" smtClean="0"/>
              <a:t>Trademark </a:t>
            </a:r>
          </a:p>
          <a:p>
            <a:pPr lvl="1"/>
            <a:r>
              <a:rPr lang="en-US" sz="2400" dirty="0" smtClean="0"/>
              <a:t>ACQUISITION OF TITLE TO TRADE MARKS</a:t>
            </a:r>
          </a:p>
          <a:p>
            <a:pPr lvl="1"/>
            <a:r>
              <a:rPr lang="en-US" sz="2400" dirty="0" smtClean="0"/>
              <a:t>APPLICATION FOR REGISTRATION OF TRADEMARK</a:t>
            </a:r>
          </a:p>
          <a:p>
            <a:pPr lvl="1"/>
            <a:r>
              <a:rPr lang="en-US" sz="2400" dirty="0" smtClean="0"/>
              <a:t>REGISTRATION OF TRADEMARK</a:t>
            </a:r>
          </a:p>
          <a:p>
            <a:pPr lvl="2"/>
            <a:r>
              <a:rPr lang="en-US" dirty="0" smtClean="0"/>
              <a:t>Classification of Goods and Services for Trade-Mark Registration</a:t>
            </a:r>
          </a:p>
          <a:p>
            <a:pPr lvl="2"/>
            <a:r>
              <a:rPr lang="en-US" dirty="0" smtClean="0"/>
              <a:t>Prohibition to Use Trade-marks</a:t>
            </a:r>
          </a:p>
          <a:p>
            <a:pPr lvl="2"/>
            <a:r>
              <a:rPr lang="en-US" dirty="0" smtClean="0"/>
              <a:t>Time Limit for Use of Trade-marks</a:t>
            </a:r>
          </a:p>
          <a:p>
            <a:pPr lvl="2"/>
            <a:r>
              <a:rPr lang="en-US" dirty="0" smtClean="0"/>
              <a:t>Term of Trade-Marks</a:t>
            </a:r>
          </a:p>
          <a:p>
            <a:pPr lvl="1"/>
            <a:r>
              <a:rPr lang="en-US" sz="2400" dirty="0" smtClean="0"/>
              <a:t>PUNISHMENT FOR ILLEGAL USE OF TRADE-MARKS</a:t>
            </a:r>
          </a:p>
          <a:p>
            <a:pPr>
              <a:buNone/>
            </a:pPr>
            <a:endParaRPr lang="en-US" dirty="0" smtClean="0"/>
          </a:p>
          <a:p>
            <a:pPr lvl="1">
              <a:buNone/>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lstStyle/>
          <a:p>
            <a:r>
              <a:rPr lang="en-US" dirty="0" smtClean="0"/>
              <a:t>IT related Laws in Nepal</a:t>
            </a:r>
            <a:endParaRPr lang="en-US" dirty="0"/>
          </a:p>
        </p:txBody>
      </p:sp>
      <p:sp>
        <p:nvSpPr>
          <p:cNvPr id="3" name="Content Placeholder 2"/>
          <p:cNvSpPr>
            <a:spLocks noGrp="1"/>
          </p:cNvSpPr>
          <p:nvPr>
            <p:ph idx="1"/>
          </p:nvPr>
        </p:nvSpPr>
        <p:spPr>
          <a:xfrm>
            <a:off x="457200" y="5867400"/>
            <a:ext cx="8229600" cy="258763"/>
          </a:xfrm>
        </p:spPr>
        <p:txBody>
          <a:bodyPr>
            <a:normAutofit fontScale="40000" lnSpcReduction="20000"/>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Policy- 2067 in Nepal</a:t>
            </a:r>
            <a:endParaRPr lang="en-US" dirty="0"/>
          </a:p>
        </p:txBody>
      </p:sp>
      <p:sp>
        <p:nvSpPr>
          <p:cNvPr id="3" name="Content Placeholder 2"/>
          <p:cNvSpPr>
            <a:spLocks noGrp="1"/>
          </p:cNvSpPr>
          <p:nvPr>
            <p:ph idx="1"/>
          </p:nvPr>
        </p:nvSpPr>
        <p:spPr/>
        <p:txBody>
          <a:bodyPr/>
          <a:lstStyle/>
          <a:p>
            <a:r>
              <a:rPr lang="en-US" dirty="0" smtClean="0"/>
              <a:t>Objective</a:t>
            </a:r>
          </a:p>
          <a:p>
            <a:pPr lvl="1"/>
            <a:r>
              <a:rPr lang="en-US" dirty="0" smtClean="0"/>
              <a:t>To make information technology accessible to the general public and increase employment through this means,</a:t>
            </a:r>
          </a:p>
          <a:p>
            <a:pPr lvl="1"/>
            <a:r>
              <a:rPr lang="en-US" dirty="0" smtClean="0"/>
              <a:t>To build a knowledge-based society, and</a:t>
            </a:r>
          </a:p>
          <a:p>
            <a:pPr lvl="1"/>
            <a:r>
              <a:rPr lang="en-US" dirty="0" smtClean="0"/>
              <a:t>To establish knowledge-based industries.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IT Policy- 2067</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government shall act as a promoter, facilitator and regulator.</a:t>
            </a:r>
          </a:p>
          <a:p>
            <a:r>
              <a:rPr lang="en-US" dirty="0" smtClean="0"/>
              <a:t>High priority shall be accorded to research, development and extension of information technology with</a:t>
            </a:r>
          </a:p>
          <a:p>
            <a:r>
              <a:rPr lang="en-US" dirty="0" smtClean="0"/>
              <a:t>participation of private sectors.</a:t>
            </a:r>
          </a:p>
          <a:p>
            <a:r>
              <a:rPr lang="en-US" dirty="0" smtClean="0"/>
              <a:t>Competent manpower shall be developed with the participation of both the public and the private sectors</a:t>
            </a:r>
          </a:p>
          <a:p>
            <a:r>
              <a:rPr lang="en-US" dirty="0" smtClean="0"/>
              <a:t>for the sustainable development and extension of information technology.</a:t>
            </a:r>
          </a:p>
          <a:p>
            <a:r>
              <a:rPr lang="en-US" dirty="0" smtClean="0"/>
              <a:t>Domestic and foreign investment shall be encouraged for the development of information technology and</a:t>
            </a:r>
          </a:p>
          <a:p>
            <a:r>
              <a:rPr lang="en-US" dirty="0" smtClean="0"/>
              <a:t>the related infrastructures.</a:t>
            </a:r>
          </a:p>
          <a:p>
            <a:r>
              <a:rPr lang="en-US" dirty="0" smtClean="0"/>
              <a:t>Nepal shall be placed on the global map of information technology.</a:t>
            </a:r>
          </a:p>
          <a:p>
            <a:r>
              <a:rPr lang="en-US" dirty="0" smtClean="0"/>
              <a:t>E-commerce shall be promoted with legal provisions.</a:t>
            </a:r>
          </a:p>
          <a:p>
            <a:r>
              <a:rPr lang="en-US" dirty="0" smtClean="0"/>
              <a:t>Information technology shall be used to assist e-governance.</a:t>
            </a:r>
          </a:p>
          <a:p>
            <a:r>
              <a:rPr lang="en-US" dirty="0" smtClean="0"/>
              <a:t>Information technology shall be applied for rural development.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IT Policy- 2067</a:t>
            </a:r>
            <a:endParaRPr lang="en-US" dirty="0"/>
          </a:p>
        </p:txBody>
      </p:sp>
      <p:sp>
        <p:nvSpPr>
          <p:cNvPr id="3" name="Content Placeholder 2"/>
          <p:cNvSpPr>
            <a:spLocks noGrp="1"/>
          </p:cNvSpPr>
          <p:nvPr>
            <p:ph idx="1"/>
          </p:nvPr>
        </p:nvSpPr>
        <p:spPr/>
        <p:txBody>
          <a:bodyPr>
            <a:noAutofit/>
          </a:bodyPr>
          <a:lstStyle/>
          <a:p>
            <a:r>
              <a:rPr lang="en-US" sz="2000" dirty="0" smtClean="0"/>
              <a:t>Information technology industry shall be promoted.</a:t>
            </a:r>
          </a:p>
          <a:p>
            <a:r>
              <a:rPr lang="en-US" sz="2000" dirty="0" smtClean="0"/>
              <a:t>Speedy and qualitative service shall be made available at a reasonable cost by creating a healthy and</a:t>
            </a:r>
          </a:p>
          <a:p>
            <a:r>
              <a:rPr lang="en-US" sz="2000" dirty="0" smtClean="0"/>
              <a:t>competitive atmosphere among information technology service providers.</a:t>
            </a:r>
          </a:p>
          <a:p>
            <a:r>
              <a:rPr lang="en-US" sz="2000" dirty="0" smtClean="0"/>
              <a:t>Computer education shall be incorporated in academic curriculum starting from the school level.</a:t>
            </a:r>
          </a:p>
          <a:p>
            <a:r>
              <a:rPr lang="en-US" sz="2000" dirty="0" smtClean="0"/>
              <a:t>Professional efficiency shall be enhanced through the use of information technology.</a:t>
            </a:r>
          </a:p>
          <a:p>
            <a:r>
              <a:rPr lang="en-US" sz="2000" dirty="0" smtClean="0"/>
              <a:t>Information technology network shall be extended to rural areas.</a:t>
            </a:r>
          </a:p>
          <a:p>
            <a:r>
              <a:rPr lang="en-US" sz="2000" dirty="0" smtClean="0"/>
              <a:t>Nepal shall be placed on the international market through information technology.</a:t>
            </a:r>
          </a:p>
          <a:p>
            <a:r>
              <a:rPr lang="en-US" sz="2000" dirty="0" smtClean="0"/>
              <a:t>Export of services related to information technology (software and hardware) shall be increased to 10 billion rupees within the next five years.</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Policy- 2067</a:t>
            </a:r>
            <a:endParaRPr lang="en-US" dirty="0"/>
          </a:p>
        </p:txBody>
      </p:sp>
      <p:sp>
        <p:nvSpPr>
          <p:cNvPr id="3" name="Content Placeholder 2"/>
          <p:cNvSpPr>
            <a:spLocks noGrp="1"/>
          </p:cNvSpPr>
          <p:nvPr>
            <p:ph idx="1"/>
          </p:nvPr>
        </p:nvSpPr>
        <p:spPr/>
        <p:txBody>
          <a:bodyPr>
            <a:noAutofit/>
          </a:bodyPr>
          <a:lstStyle/>
          <a:p>
            <a:r>
              <a:rPr lang="en-US" sz="2400" dirty="0" smtClean="0"/>
              <a:t>To declare information technology sector a priority sector,</a:t>
            </a:r>
          </a:p>
          <a:p>
            <a:r>
              <a:rPr lang="en-US" sz="2400" dirty="0" smtClean="0"/>
              <a:t>To adopt one window system for the development of information technology,</a:t>
            </a:r>
          </a:p>
          <a:p>
            <a:r>
              <a:rPr lang="en-US" sz="2400" dirty="0" smtClean="0"/>
              <a:t>To </a:t>
            </a:r>
            <a:r>
              <a:rPr lang="en-US" sz="2400" dirty="0" err="1" smtClean="0"/>
              <a:t>prioritise</a:t>
            </a:r>
            <a:r>
              <a:rPr lang="en-US" sz="2400" dirty="0" smtClean="0"/>
              <a:t> research and development in the field of information technology,</a:t>
            </a:r>
          </a:p>
          <a:p>
            <a:r>
              <a:rPr lang="en-US" sz="2400" dirty="0" smtClean="0"/>
              <a:t>To create an atmosphere conducive to attracting investment in the private sector, keeping in view the private sector's role in the development of information technology,</a:t>
            </a:r>
          </a:p>
          <a:p>
            <a:r>
              <a:rPr lang="en-US" sz="2400" dirty="0" smtClean="0"/>
              <a:t>To provide Internet facilities gradually to all Village Development Committees of the country,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lstStyle/>
          <a:p>
            <a:r>
              <a:rPr lang="en-US" dirty="0" smtClean="0"/>
              <a:t>Intellectual Properties</a:t>
            </a:r>
            <a:endParaRPr lang="en-US" dirty="0"/>
          </a:p>
        </p:txBody>
      </p:sp>
      <p:sp>
        <p:nvSpPr>
          <p:cNvPr id="3" name="Content Placeholder 2"/>
          <p:cNvSpPr>
            <a:spLocks noGrp="1"/>
          </p:cNvSpPr>
          <p:nvPr>
            <p:ph idx="1"/>
          </p:nvPr>
        </p:nvSpPr>
        <p:spPr>
          <a:xfrm>
            <a:off x="457200" y="5867400"/>
            <a:ext cx="8229600" cy="258763"/>
          </a:xfrm>
        </p:spPr>
        <p:txBody>
          <a:bodyPr>
            <a:normAutofit fontScale="40000" lnSpcReduction="20000"/>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Policy- 2067</a:t>
            </a:r>
            <a:endParaRPr lang="en-US" dirty="0"/>
          </a:p>
        </p:txBody>
      </p:sp>
      <p:sp>
        <p:nvSpPr>
          <p:cNvPr id="3" name="Content Placeholder 2"/>
          <p:cNvSpPr>
            <a:spLocks noGrp="1"/>
          </p:cNvSpPr>
          <p:nvPr>
            <p:ph idx="1"/>
          </p:nvPr>
        </p:nvSpPr>
        <p:spPr/>
        <p:txBody>
          <a:bodyPr>
            <a:normAutofit fontScale="62500" lnSpcReduction="20000"/>
          </a:bodyPr>
          <a:lstStyle/>
          <a:p>
            <a:r>
              <a:rPr lang="en-US" sz="3700" dirty="0" smtClean="0"/>
              <a:t>To assist educational institutions and encourage domestic and foreign training to </a:t>
            </a:r>
            <a:r>
              <a:rPr lang="en-US" sz="3700" dirty="0" err="1" smtClean="0"/>
              <a:t>fullfil</a:t>
            </a:r>
            <a:r>
              <a:rPr lang="en-US" sz="3700" dirty="0" smtClean="0"/>
              <a:t> the requirement of appropriate manpower at various levels pertaining to information technology,</a:t>
            </a:r>
          </a:p>
          <a:p>
            <a:r>
              <a:rPr lang="en-US" sz="3700" dirty="0" smtClean="0"/>
              <a:t>To </a:t>
            </a:r>
            <a:r>
              <a:rPr lang="en-US" sz="3700" dirty="0" err="1" smtClean="0"/>
              <a:t>computerise</a:t>
            </a:r>
            <a:r>
              <a:rPr lang="en-US" sz="3700" dirty="0" smtClean="0"/>
              <a:t> the system in all government offices and build their websites for the flow of information,</a:t>
            </a:r>
          </a:p>
          <a:p>
            <a:r>
              <a:rPr lang="en-US" sz="3700" dirty="0" smtClean="0"/>
              <a:t>To encourage the use of computers in private sectors,</a:t>
            </a:r>
          </a:p>
          <a:p>
            <a:r>
              <a:rPr lang="en-US" sz="3700" dirty="0" smtClean="0"/>
              <a:t>To develop physical and virtual information technology parks at various places with private sector's participation in the development of information technology,</a:t>
            </a:r>
          </a:p>
          <a:p>
            <a:r>
              <a:rPr lang="en-US" sz="3700" dirty="0" smtClean="0"/>
              <a:t>To use information technology to promote e-commerce, e-</a:t>
            </a:r>
            <a:r>
              <a:rPr lang="en-US" sz="3700" dirty="0" err="1" smtClean="0"/>
              <a:t>ducation</a:t>
            </a:r>
            <a:r>
              <a:rPr lang="en-US" sz="3700" dirty="0" smtClean="0"/>
              <a:t>, e-health among others, and to transfer technology to rural areas.</a:t>
            </a:r>
          </a:p>
          <a:p>
            <a:r>
              <a:rPr lang="en-US" sz="3700" dirty="0" smtClean="0"/>
              <a:t>To establish a National Information Technology Centre,</a:t>
            </a:r>
          </a:p>
          <a:p>
            <a:pPr>
              <a:buNone/>
            </a:pP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Policy- 2067</a:t>
            </a:r>
            <a:endParaRPr lang="en-US" dirty="0"/>
          </a:p>
        </p:txBody>
      </p:sp>
      <p:sp>
        <p:nvSpPr>
          <p:cNvPr id="3" name="Content Placeholder 2"/>
          <p:cNvSpPr>
            <a:spLocks noGrp="1"/>
          </p:cNvSpPr>
          <p:nvPr>
            <p:ph idx="1"/>
          </p:nvPr>
        </p:nvSpPr>
        <p:spPr/>
        <p:txBody>
          <a:bodyPr>
            <a:normAutofit fontScale="70000" lnSpcReduction="20000"/>
          </a:bodyPr>
          <a:lstStyle/>
          <a:p>
            <a:r>
              <a:rPr lang="en-US" sz="3300" dirty="0" smtClean="0"/>
              <a:t>To establish a fund at the national level by </a:t>
            </a:r>
            <a:r>
              <a:rPr lang="en-US" sz="3300" dirty="0" err="1" smtClean="0"/>
              <a:t>mobilising</a:t>
            </a:r>
            <a:r>
              <a:rPr lang="en-US" sz="3300" dirty="0" smtClean="0"/>
              <a:t> resources from Government of Nepal, donor agencies and private sectors so as to promote research and development of information technology and other related activities,</a:t>
            </a:r>
          </a:p>
          <a:p>
            <a:r>
              <a:rPr lang="en-US" sz="3300" dirty="0" smtClean="0"/>
              <a:t>To establish a venture capital fund with joint participation of public and private sectors,</a:t>
            </a:r>
          </a:p>
          <a:p>
            <a:r>
              <a:rPr lang="en-US" sz="3300" dirty="0" smtClean="0"/>
              <a:t>To include computer education in the curriculum starting from the school level and broaden its scope,</a:t>
            </a:r>
          </a:p>
          <a:p>
            <a:r>
              <a:rPr lang="en-US" sz="3300" dirty="0" smtClean="0"/>
              <a:t> To establish Nepal in the global market through the use of information technology,</a:t>
            </a:r>
          </a:p>
          <a:p>
            <a:r>
              <a:rPr lang="en-US" sz="3300" dirty="0" smtClean="0"/>
              <a:t> To enact necessary laws for providing legal sanctions to the use of information technology,</a:t>
            </a:r>
          </a:p>
          <a:p>
            <a:r>
              <a:rPr lang="en-US" sz="3300" dirty="0" smtClean="0"/>
              <a:t>To use information technology gradually in all government activities and provide legal sanctions to them.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Plan: IT Policy- 2067</a:t>
            </a:r>
            <a:endParaRPr lang="en-US" dirty="0"/>
          </a:p>
        </p:txBody>
      </p:sp>
      <p:sp>
        <p:nvSpPr>
          <p:cNvPr id="3" name="Content Placeholder 2"/>
          <p:cNvSpPr>
            <a:spLocks noGrp="1"/>
          </p:cNvSpPr>
          <p:nvPr>
            <p:ph idx="1"/>
          </p:nvPr>
        </p:nvSpPr>
        <p:spPr/>
        <p:txBody>
          <a:bodyPr/>
          <a:lstStyle/>
          <a:p>
            <a:r>
              <a:rPr lang="en-US" dirty="0" smtClean="0"/>
              <a:t>Participation of private sectors in infrastructure development</a:t>
            </a:r>
          </a:p>
          <a:p>
            <a:r>
              <a:rPr lang="en-US" dirty="0" smtClean="0"/>
              <a:t>Infrastructure development</a:t>
            </a:r>
          </a:p>
          <a:p>
            <a:r>
              <a:rPr lang="en-US" dirty="0" smtClean="0"/>
              <a:t>Human Resource Development</a:t>
            </a:r>
          </a:p>
          <a:p>
            <a:r>
              <a:rPr lang="en-US" dirty="0" smtClean="0"/>
              <a:t>Dissemination of Information Technology</a:t>
            </a:r>
          </a:p>
          <a:p>
            <a:r>
              <a:rPr lang="en-US" dirty="0" smtClean="0"/>
              <a:t>Promotion of E-commerce, etc</a:t>
            </a:r>
          </a:p>
          <a:p>
            <a:r>
              <a:rPr lang="en-US" dirty="0" smtClean="0"/>
              <a:t>Facilities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 Information Act 2064</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Right to Information and Provision Regarding the Flow of Information</a:t>
            </a:r>
          </a:p>
          <a:p>
            <a:pPr lvl="1"/>
            <a:r>
              <a:rPr lang="en-US" dirty="0" smtClean="0"/>
              <a:t>Right to Information</a:t>
            </a:r>
          </a:p>
          <a:p>
            <a:pPr lvl="1"/>
            <a:r>
              <a:rPr lang="en-US" dirty="0" smtClean="0"/>
              <a:t>Responsibility of a Public Body</a:t>
            </a:r>
          </a:p>
          <a:p>
            <a:pPr lvl="1"/>
            <a:r>
              <a:rPr lang="en-US" dirty="0" smtClean="0"/>
              <a:t>Updating and Publication of Information</a:t>
            </a:r>
          </a:p>
          <a:p>
            <a:pPr lvl="1"/>
            <a:r>
              <a:rPr lang="en-US" dirty="0" smtClean="0"/>
              <a:t>Provision of Information Officer</a:t>
            </a:r>
          </a:p>
          <a:p>
            <a:pPr lvl="1"/>
            <a:r>
              <a:rPr lang="en-US" dirty="0" smtClean="0"/>
              <a:t>Procedures of Acquiring Information</a:t>
            </a:r>
          </a:p>
          <a:p>
            <a:pPr lvl="1"/>
            <a:r>
              <a:rPr lang="en-US" dirty="0" smtClean="0"/>
              <a:t>Fee for information</a:t>
            </a:r>
          </a:p>
          <a:p>
            <a:pPr lvl="1"/>
            <a:r>
              <a:rPr lang="en-US" dirty="0" smtClean="0"/>
              <a:t>Complaint may be made</a:t>
            </a:r>
          </a:p>
          <a:p>
            <a:pPr lvl="1"/>
            <a:r>
              <a:rPr lang="en-US" dirty="0" smtClean="0"/>
              <a:t>Appeal can be made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Right to Information Act 2064</a:t>
            </a:r>
            <a:endParaRPr lang="en-US" dirty="0"/>
          </a:p>
        </p:txBody>
      </p:sp>
      <p:sp>
        <p:nvSpPr>
          <p:cNvPr id="3" name="Content Placeholder 2"/>
          <p:cNvSpPr>
            <a:spLocks noGrp="1"/>
          </p:cNvSpPr>
          <p:nvPr>
            <p:ph idx="1"/>
          </p:nvPr>
        </p:nvSpPr>
        <p:spPr>
          <a:xfrm>
            <a:off x="457200" y="838200"/>
            <a:ext cx="8229600" cy="5562600"/>
          </a:xfrm>
        </p:spPr>
        <p:txBody>
          <a:bodyPr>
            <a:noAutofit/>
          </a:bodyPr>
          <a:lstStyle/>
          <a:p>
            <a:r>
              <a:rPr lang="en-US" sz="1800" dirty="0" smtClean="0"/>
              <a:t>Provision Regarding Commission</a:t>
            </a:r>
          </a:p>
          <a:p>
            <a:pPr lvl="1"/>
            <a:r>
              <a:rPr lang="en-US" sz="1800" dirty="0" smtClean="0"/>
              <a:t>Provision Regarding Commission</a:t>
            </a:r>
          </a:p>
          <a:p>
            <a:pPr lvl="1"/>
            <a:r>
              <a:rPr lang="en-US" sz="1800" dirty="0" smtClean="0"/>
              <a:t>Qualifications</a:t>
            </a:r>
          </a:p>
          <a:p>
            <a:pPr lvl="1"/>
            <a:r>
              <a:rPr lang="en-US" sz="1800" dirty="0" smtClean="0"/>
              <a:t>Disqualifications</a:t>
            </a:r>
          </a:p>
          <a:p>
            <a:pPr lvl="1"/>
            <a:r>
              <a:rPr lang="en-US" sz="1800" dirty="0" smtClean="0"/>
              <a:t>Tenure of Office</a:t>
            </a:r>
          </a:p>
          <a:p>
            <a:pPr lvl="1"/>
            <a:r>
              <a:rPr lang="en-US" sz="1800" dirty="0" smtClean="0"/>
              <a:t>Post to be Vacated</a:t>
            </a:r>
          </a:p>
          <a:p>
            <a:pPr lvl="1"/>
            <a:r>
              <a:rPr lang="en-US" sz="1800" dirty="0" smtClean="0"/>
              <a:t>May Remove From Office</a:t>
            </a:r>
          </a:p>
          <a:p>
            <a:pPr lvl="1"/>
            <a:r>
              <a:rPr lang="en-US" sz="1800" dirty="0" smtClean="0"/>
              <a:t>Provision Regarding the Conditions of Service</a:t>
            </a:r>
          </a:p>
          <a:p>
            <a:pPr lvl="1"/>
            <a:r>
              <a:rPr lang="en-US" sz="1800" dirty="0" smtClean="0"/>
              <a:t>Oath of Office</a:t>
            </a:r>
          </a:p>
          <a:p>
            <a:pPr lvl="1"/>
            <a:r>
              <a:rPr lang="en-US" sz="1800" dirty="0" smtClean="0"/>
              <a:t>Functions, Duties and Powers of the Commission</a:t>
            </a:r>
          </a:p>
          <a:p>
            <a:pPr lvl="1"/>
            <a:r>
              <a:rPr lang="en-US" sz="1800" dirty="0" smtClean="0"/>
              <a:t>Delegation of Power</a:t>
            </a:r>
          </a:p>
          <a:p>
            <a:pPr lvl="1"/>
            <a:r>
              <a:rPr lang="en-US" sz="1800" dirty="0" smtClean="0"/>
              <a:t>Office of the Commission</a:t>
            </a:r>
          </a:p>
          <a:p>
            <a:pPr lvl="1"/>
            <a:r>
              <a:rPr lang="en-US" sz="1800" dirty="0" smtClean="0"/>
              <a:t>Staffs of the Commission</a:t>
            </a:r>
          </a:p>
          <a:p>
            <a:pPr lvl="1"/>
            <a:r>
              <a:rPr lang="en-US" sz="1800" dirty="0" smtClean="0"/>
              <a:t>Expenditure of the Commission</a:t>
            </a:r>
          </a:p>
          <a:p>
            <a:pPr lvl="1"/>
            <a:r>
              <a:rPr lang="en-US" sz="1800" dirty="0" smtClean="0"/>
              <a:t>Cooperate with the Commission</a:t>
            </a:r>
          </a:p>
          <a:p>
            <a:pPr lvl="1"/>
            <a:r>
              <a:rPr lang="en-US" sz="1800" dirty="0" smtClean="0"/>
              <a:t>Annual Report</a:t>
            </a:r>
          </a:p>
          <a:p>
            <a:pPr lvl="1"/>
            <a:r>
              <a:rPr lang="en-US" sz="1800" dirty="0" smtClean="0"/>
              <a:t>Contact With the Government of Nepal</a:t>
            </a:r>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 Information Act 2064</a:t>
            </a:r>
            <a:endParaRPr lang="en-US" dirty="0"/>
          </a:p>
        </p:txBody>
      </p:sp>
      <p:sp>
        <p:nvSpPr>
          <p:cNvPr id="3" name="Content Placeholder 2"/>
          <p:cNvSpPr>
            <a:spLocks noGrp="1"/>
          </p:cNvSpPr>
          <p:nvPr>
            <p:ph idx="1"/>
          </p:nvPr>
        </p:nvSpPr>
        <p:spPr/>
        <p:txBody>
          <a:bodyPr>
            <a:normAutofit/>
          </a:bodyPr>
          <a:lstStyle/>
          <a:p>
            <a:r>
              <a:rPr lang="en-US" sz="2800" dirty="0" smtClean="0"/>
              <a:t>Provision Regarding Protection of Information</a:t>
            </a:r>
          </a:p>
          <a:p>
            <a:pPr lvl="1"/>
            <a:r>
              <a:rPr lang="en-US" dirty="0" smtClean="0"/>
              <a:t>Provision Regarding Classification of Information</a:t>
            </a:r>
          </a:p>
          <a:p>
            <a:pPr lvl="1"/>
            <a:r>
              <a:rPr lang="en-US" dirty="0" smtClean="0"/>
              <a:t>Protection of Information</a:t>
            </a:r>
          </a:p>
          <a:p>
            <a:pPr lvl="1"/>
            <a:r>
              <a:rPr lang="en-US" dirty="0" smtClean="0"/>
              <a:t>Protection of Whistleblower</a:t>
            </a:r>
          </a:p>
          <a:p>
            <a:pPr lvl="1"/>
            <a:r>
              <a:rPr lang="en-US" dirty="0" smtClean="0"/>
              <a:t>Providing Personal Information</a:t>
            </a:r>
          </a:p>
          <a:p>
            <a:pPr lvl="1"/>
            <a:r>
              <a:rPr lang="en-US" dirty="0" smtClean="0"/>
              <a:t>Information not to be Misused</a:t>
            </a:r>
          </a:p>
          <a:p>
            <a:pPr lvl="1">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 Information Act 2064</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Provision Regarding Punishment and </a:t>
            </a:r>
            <a:r>
              <a:rPr lang="en-US" dirty="0" smtClean="0"/>
              <a:t>Compensation</a:t>
            </a:r>
          </a:p>
          <a:p>
            <a:pPr lvl="1"/>
            <a:r>
              <a:rPr lang="en-US" dirty="0" smtClean="0"/>
              <a:t>Punishment</a:t>
            </a:r>
          </a:p>
          <a:p>
            <a:pPr lvl="1"/>
            <a:r>
              <a:rPr lang="en-US" dirty="0" smtClean="0"/>
              <a:t>Compensation</a:t>
            </a:r>
          </a:p>
          <a:p>
            <a:pPr lvl="1"/>
            <a:r>
              <a:rPr lang="en-US" dirty="0" smtClean="0"/>
              <a:t>Appeal</a:t>
            </a:r>
          </a:p>
          <a:p>
            <a:r>
              <a:rPr lang="en-US" dirty="0" smtClean="0"/>
              <a:t>Miscellaneous</a:t>
            </a:r>
          </a:p>
          <a:p>
            <a:pPr lvl="1"/>
            <a:r>
              <a:rPr lang="en-US" dirty="0" smtClean="0"/>
              <a:t>Information may be </a:t>
            </a:r>
            <a:r>
              <a:rPr lang="en-US" dirty="0" smtClean="0"/>
              <a:t>Corrected</a:t>
            </a:r>
          </a:p>
          <a:p>
            <a:pPr lvl="1"/>
            <a:r>
              <a:rPr lang="en-US" dirty="0" smtClean="0"/>
              <a:t>Save to Works done with Good </a:t>
            </a:r>
            <a:r>
              <a:rPr lang="en-US" dirty="0" smtClean="0"/>
              <a:t>Faith</a:t>
            </a:r>
          </a:p>
          <a:p>
            <a:pPr lvl="1"/>
            <a:r>
              <a:rPr lang="en-US" dirty="0" smtClean="0"/>
              <a:t>To be Pursuant to this </a:t>
            </a:r>
            <a:r>
              <a:rPr lang="en-US" dirty="0" smtClean="0"/>
              <a:t>Act</a:t>
            </a:r>
          </a:p>
          <a:p>
            <a:pPr lvl="1"/>
            <a:r>
              <a:rPr lang="en-US" dirty="0" smtClean="0"/>
              <a:t>Power to Frame Rules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Electronic Transaction Act </a:t>
            </a:r>
            <a:r>
              <a:rPr lang="en-US" dirty="0" smtClean="0"/>
              <a:t>2063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Provisions Relating to Electronic Record and Digital </a:t>
            </a:r>
            <a:r>
              <a:rPr lang="en-US" dirty="0" smtClean="0"/>
              <a:t>Signature</a:t>
            </a:r>
          </a:p>
          <a:p>
            <a:pPr lvl="1"/>
            <a:r>
              <a:rPr lang="en-US" dirty="0" err="1" smtClean="0"/>
              <a:t>Authencity</a:t>
            </a:r>
            <a:r>
              <a:rPr lang="en-US" dirty="0" smtClean="0"/>
              <a:t> of Electronic </a:t>
            </a:r>
            <a:r>
              <a:rPr lang="en-US" dirty="0" smtClean="0"/>
              <a:t>Record</a:t>
            </a:r>
          </a:p>
          <a:p>
            <a:pPr lvl="1"/>
            <a:r>
              <a:rPr lang="en-US" dirty="0" smtClean="0"/>
              <a:t>Legal Recognition of Electronic </a:t>
            </a:r>
            <a:r>
              <a:rPr lang="en-US" dirty="0" smtClean="0"/>
              <a:t>Record</a:t>
            </a:r>
          </a:p>
          <a:p>
            <a:pPr lvl="1"/>
            <a:r>
              <a:rPr lang="en-US" dirty="0" smtClean="0"/>
              <a:t>Legal Recognition of Digital </a:t>
            </a:r>
            <a:r>
              <a:rPr lang="en-US" dirty="0" smtClean="0"/>
              <a:t>Signature</a:t>
            </a:r>
          </a:p>
          <a:p>
            <a:pPr lvl="1"/>
            <a:r>
              <a:rPr lang="en-US" dirty="0" smtClean="0"/>
              <a:t>Electronic Records to be Kept </a:t>
            </a:r>
            <a:r>
              <a:rPr lang="en-US" dirty="0" smtClean="0"/>
              <a:t>Safely</a:t>
            </a:r>
          </a:p>
          <a:p>
            <a:pPr lvl="1"/>
            <a:r>
              <a:rPr lang="en-US" dirty="0" smtClean="0"/>
              <a:t>Electronic Record May Fulfill the Requirement of Submission of </a:t>
            </a:r>
            <a:r>
              <a:rPr lang="en-US" dirty="0" smtClean="0"/>
              <a:t>any Original Document</a:t>
            </a:r>
          </a:p>
          <a:p>
            <a:pPr lvl="1"/>
            <a:r>
              <a:rPr lang="en-US" dirty="0" smtClean="0"/>
              <a:t>Secured Electronic </a:t>
            </a:r>
            <a:r>
              <a:rPr lang="en-US" dirty="0" smtClean="0"/>
              <a:t>Records</a:t>
            </a:r>
          </a:p>
          <a:p>
            <a:pPr lvl="1"/>
            <a:r>
              <a:rPr lang="en-US" dirty="0" smtClean="0"/>
              <a:t>Secured Digital Signature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Transaction Act 2063</a:t>
            </a:r>
            <a:endParaRPr lang="en-US" dirty="0"/>
          </a:p>
        </p:txBody>
      </p:sp>
      <p:sp>
        <p:nvSpPr>
          <p:cNvPr id="3" name="Content Placeholder 2"/>
          <p:cNvSpPr>
            <a:spLocks noGrp="1"/>
          </p:cNvSpPr>
          <p:nvPr>
            <p:ph idx="1"/>
          </p:nvPr>
        </p:nvSpPr>
        <p:spPr/>
        <p:txBody>
          <a:bodyPr/>
          <a:lstStyle/>
          <a:p>
            <a:r>
              <a:rPr lang="en-US" dirty="0" smtClean="0"/>
              <a:t>Provision Relating to Dispatch, Receipt and Acknowledgement </a:t>
            </a:r>
            <a:r>
              <a:rPr lang="en-US" dirty="0" smtClean="0"/>
              <a:t>of Electronic Records</a:t>
            </a:r>
          </a:p>
          <a:p>
            <a:pPr lvl="1"/>
            <a:r>
              <a:rPr lang="en-US" dirty="0" smtClean="0"/>
              <a:t>Electronic Record to be Attributed to </a:t>
            </a:r>
            <a:r>
              <a:rPr lang="en-US" dirty="0" smtClean="0"/>
              <a:t>Originator</a:t>
            </a:r>
          </a:p>
          <a:p>
            <a:pPr lvl="1"/>
            <a:r>
              <a:rPr lang="en-US" dirty="0" smtClean="0"/>
              <a:t>Procedure of Receipt and Acknowledgement of Electronic </a:t>
            </a:r>
            <a:r>
              <a:rPr lang="en-US" dirty="0" smtClean="0"/>
              <a:t>Record</a:t>
            </a:r>
          </a:p>
          <a:p>
            <a:pPr lvl="1"/>
            <a:r>
              <a:rPr lang="en-US" dirty="0" smtClean="0"/>
              <a:t>Time and Place of Dispatch and Receipt of Electronic Record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Electronic Transaction Act 2063</a:t>
            </a:r>
            <a:endParaRPr lang="en-US" dirty="0"/>
          </a:p>
        </p:txBody>
      </p:sp>
      <p:sp>
        <p:nvSpPr>
          <p:cNvPr id="3" name="Content Placeholder 2"/>
          <p:cNvSpPr>
            <a:spLocks noGrp="1"/>
          </p:cNvSpPr>
          <p:nvPr>
            <p:ph idx="1"/>
          </p:nvPr>
        </p:nvSpPr>
        <p:spPr>
          <a:xfrm>
            <a:off x="457200" y="685800"/>
            <a:ext cx="8229600" cy="5867400"/>
          </a:xfrm>
        </p:spPr>
        <p:txBody>
          <a:bodyPr>
            <a:noAutofit/>
          </a:bodyPr>
          <a:lstStyle/>
          <a:p>
            <a:r>
              <a:rPr lang="en-US" sz="1800" dirty="0" smtClean="0"/>
              <a:t>Provisions Relating to Controller and Certifying </a:t>
            </a:r>
            <a:r>
              <a:rPr lang="en-US" sz="1800" dirty="0" smtClean="0"/>
              <a:t>Authority</a:t>
            </a:r>
          </a:p>
          <a:p>
            <a:pPr lvl="1"/>
            <a:r>
              <a:rPr lang="en-US" sz="1800" dirty="0" smtClean="0"/>
              <a:t>Appointment of the Controller and other </a:t>
            </a:r>
            <a:r>
              <a:rPr lang="en-US" sz="1800" dirty="0" smtClean="0"/>
              <a:t>Employees</a:t>
            </a:r>
          </a:p>
          <a:p>
            <a:pPr lvl="1"/>
            <a:r>
              <a:rPr lang="en-US" sz="1800" dirty="0" smtClean="0"/>
              <a:t>Functions, Duties and Powers of the </a:t>
            </a:r>
            <a:r>
              <a:rPr lang="en-US" sz="1800" dirty="0" smtClean="0"/>
              <a:t>Controller</a:t>
            </a:r>
          </a:p>
          <a:p>
            <a:pPr lvl="1"/>
            <a:r>
              <a:rPr lang="en-US" sz="1800" dirty="0" smtClean="0"/>
              <a:t>License to be </a:t>
            </a:r>
            <a:r>
              <a:rPr lang="en-US" sz="1800" dirty="0" smtClean="0"/>
              <a:t>obtained</a:t>
            </a:r>
          </a:p>
          <a:p>
            <a:pPr lvl="1"/>
            <a:r>
              <a:rPr lang="en-US" sz="1800" dirty="0" smtClean="0"/>
              <a:t>Application to be submitted for a </a:t>
            </a:r>
            <a:r>
              <a:rPr lang="en-US" sz="1800" dirty="0" smtClean="0"/>
              <a:t>License</a:t>
            </a:r>
          </a:p>
          <a:p>
            <a:pPr lvl="1"/>
            <a:r>
              <a:rPr lang="en-US" sz="1800" dirty="0" smtClean="0"/>
              <a:t>Other Functions and Duties of the Certifying </a:t>
            </a:r>
            <a:r>
              <a:rPr lang="en-US" sz="1800" dirty="0" smtClean="0"/>
              <a:t>Authority</a:t>
            </a:r>
          </a:p>
          <a:p>
            <a:pPr lvl="1"/>
            <a:r>
              <a:rPr lang="en-US" sz="1800" dirty="0" smtClean="0"/>
              <a:t>Procedure for granting of a </a:t>
            </a:r>
            <a:r>
              <a:rPr lang="en-US" sz="1800" dirty="0" smtClean="0"/>
              <a:t>license</a:t>
            </a:r>
          </a:p>
          <a:p>
            <a:pPr lvl="1"/>
            <a:r>
              <a:rPr lang="en-US" sz="1800" dirty="0" smtClean="0"/>
              <a:t>Renewal of </a:t>
            </a:r>
            <a:r>
              <a:rPr lang="en-US" sz="1800" dirty="0" smtClean="0"/>
              <a:t>License</a:t>
            </a:r>
          </a:p>
          <a:p>
            <a:pPr lvl="1"/>
            <a:r>
              <a:rPr lang="en-US" sz="1800" dirty="0" smtClean="0"/>
              <a:t>License may be </a:t>
            </a:r>
            <a:r>
              <a:rPr lang="en-US" sz="1800" dirty="0" smtClean="0"/>
              <a:t>suspended</a:t>
            </a:r>
          </a:p>
          <a:p>
            <a:pPr lvl="1"/>
            <a:r>
              <a:rPr lang="en-US" sz="1800" dirty="0" smtClean="0"/>
              <a:t>License may be </a:t>
            </a:r>
            <a:r>
              <a:rPr lang="en-US" sz="1800" dirty="0" smtClean="0"/>
              <a:t>revoked</a:t>
            </a:r>
          </a:p>
          <a:p>
            <a:pPr lvl="1"/>
            <a:r>
              <a:rPr lang="en-US" sz="1800" dirty="0" smtClean="0"/>
              <a:t>Notice of Suspension or revocation of a </a:t>
            </a:r>
            <a:r>
              <a:rPr lang="en-US" sz="1800" dirty="0" smtClean="0"/>
              <a:t>License</a:t>
            </a:r>
          </a:p>
          <a:p>
            <a:pPr lvl="1"/>
            <a:r>
              <a:rPr lang="en-US" sz="1800" dirty="0" smtClean="0"/>
              <a:t>Recognition to Foreign Certifying Authority may be </a:t>
            </a:r>
            <a:r>
              <a:rPr lang="en-US" sz="1800" dirty="0" smtClean="0"/>
              <a:t>given</a:t>
            </a:r>
          </a:p>
          <a:p>
            <a:pPr lvl="1"/>
            <a:r>
              <a:rPr lang="en-US" sz="1800" dirty="0" smtClean="0"/>
              <a:t>The Controller may issue </a:t>
            </a:r>
            <a:r>
              <a:rPr lang="en-US" sz="1800" dirty="0" smtClean="0"/>
              <a:t>Orders</a:t>
            </a:r>
          </a:p>
          <a:p>
            <a:pPr lvl="1"/>
            <a:r>
              <a:rPr lang="en-US" sz="1800" dirty="0" smtClean="0"/>
              <a:t>The Controller may delegate </a:t>
            </a:r>
            <a:r>
              <a:rPr lang="en-US" sz="1800" dirty="0" smtClean="0"/>
              <a:t>power</a:t>
            </a:r>
          </a:p>
          <a:p>
            <a:pPr lvl="1"/>
            <a:r>
              <a:rPr lang="en-US" sz="1800" dirty="0" smtClean="0"/>
              <a:t>The Controller may </a:t>
            </a:r>
            <a:r>
              <a:rPr lang="en-US" sz="1800" dirty="0" smtClean="0"/>
              <a:t>investigate</a:t>
            </a:r>
          </a:p>
          <a:p>
            <a:pPr lvl="1"/>
            <a:r>
              <a:rPr lang="en-US" sz="1800" dirty="0" smtClean="0"/>
              <a:t>Performance Audit of Certifying </a:t>
            </a:r>
            <a:r>
              <a:rPr lang="en-US" sz="1800" dirty="0" smtClean="0"/>
              <a:t>Authority</a:t>
            </a:r>
          </a:p>
          <a:p>
            <a:pPr lvl="1"/>
            <a:r>
              <a:rPr lang="en-US" sz="1800" dirty="0" smtClean="0"/>
              <a:t>The Controller to have the Access to Computers and </a:t>
            </a:r>
            <a:r>
              <a:rPr lang="en-US" sz="1800" dirty="0" smtClean="0"/>
              <a:t>data</a:t>
            </a:r>
          </a:p>
          <a:p>
            <a:pPr lvl="1"/>
            <a:r>
              <a:rPr lang="en-US" sz="1800" dirty="0" smtClean="0"/>
              <a:t>Record to be maintained</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Intellectual Property is a property that arises from the human intellect. It is a product of human creation.</a:t>
            </a:r>
          </a:p>
          <a:p>
            <a:r>
              <a:rPr lang="en-US" dirty="0" smtClean="0"/>
              <a:t>Intellectual Property is the creation of the human intellectual process and is therefore the product of the human intellect or mind.</a:t>
            </a:r>
          </a:p>
          <a:p>
            <a:r>
              <a:rPr lang="en-US" dirty="0" smtClean="0"/>
              <a:t>It is an intangible form of property.</a:t>
            </a:r>
          </a:p>
          <a:p>
            <a:r>
              <a:rPr lang="en-US" dirty="0" smtClean="0"/>
              <a:t>It is a personal property.</a:t>
            </a:r>
          </a:p>
          <a:p>
            <a:r>
              <a:rPr lang="en-US" dirty="0" smtClean="0"/>
              <a:t>It is a basic form of property.</a:t>
            </a:r>
          </a:p>
          <a:p>
            <a:r>
              <a:rPr lang="en-US" dirty="0" smtClean="0"/>
              <a:t>It is based on information.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Transaction Act 2063</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Provisions Relating to Digital Signature and </a:t>
            </a:r>
            <a:r>
              <a:rPr lang="en-US" dirty="0" smtClean="0"/>
              <a:t>Certificates</a:t>
            </a:r>
          </a:p>
          <a:p>
            <a:pPr lvl="1"/>
            <a:r>
              <a:rPr lang="en-US" dirty="0" smtClean="0"/>
              <a:t>Certifying Authority may issue a </a:t>
            </a:r>
            <a:r>
              <a:rPr lang="en-US" dirty="0" smtClean="0"/>
              <a:t>Certificate</a:t>
            </a:r>
          </a:p>
          <a:p>
            <a:pPr lvl="1"/>
            <a:r>
              <a:rPr lang="en-US" dirty="0" smtClean="0"/>
              <a:t>Apply to obtain a </a:t>
            </a:r>
            <a:r>
              <a:rPr lang="en-US" dirty="0" smtClean="0"/>
              <a:t>Certificate</a:t>
            </a:r>
          </a:p>
          <a:p>
            <a:pPr lvl="1"/>
            <a:r>
              <a:rPr lang="en-US" dirty="0" smtClean="0"/>
              <a:t>Certificate may be </a:t>
            </a:r>
            <a:r>
              <a:rPr lang="en-US" dirty="0" smtClean="0"/>
              <a:t>suspended</a:t>
            </a:r>
          </a:p>
          <a:p>
            <a:pPr lvl="1"/>
            <a:r>
              <a:rPr lang="en-US" dirty="0" smtClean="0"/>
              <a:t>Certificate may be </a:t>
            </a:r>
            <a:r>
              <a:rPr lang="en-US" dirty="0" smtClean="0"/>
              <a:t>revoked</a:t>
            </a:r>
          </a:p>
          <a:p>
            <a:pPr lvl="1"/>
            <a:r>
              <a:rPr lang="en-US" dirty="0" smtClean="0"/>
              <a:t>Notice of Suspension or </a:t>
            </a:r>
            <a:r>
              <a:rPr lang="en-US" dirty="0" smtClean="0"/>
              <a:t>Revocation</a:t>
            </a:r>
          </a:p>
          <a:p>
            <a:r>
              <a:rPr lang="en-US" dirty="0" smtClean="0"/>
              <a:t>Functions, Duties and Rights of </a:t>
            </a:r>
            <a:r>
              <a:rPr lang="en-US" dirty="0" smtClean="0"/>
              <a:t>Subscriber</a:t>
            </a:r>
          </a:p>
          <a:p>
            <a:pPr lvl="1"/>
            <a:r>
              <a:rPr lang="en-US" dirty="0" smtClean="0"/>
              <a:t>To Generate Key </a:t>
            </a:r>
            <a:r>
              <a:rPr lang="en-US" dirty="0" smtClean="0"/>
              <a:t>pair</a:t>
            </a:r>
          </a:p>
          <a:p>
            <a:pPr lvl="1"/>
            <a:r>
              <a:rPr lang="en-US" dirty="0" smtClean="0"/>
              <a:t>To Accept a </a:t>
            </a:r>
            <a:r>
              <a:rPr lang="en-US" dirty="0" smtClean="0"/>
              <a:t>Certificate</a:t>
            </a:r>
          </a:p>
          <a:p>
            <a:pPr lvl="1"/>
            <a:r>
              <a:rPr lang="en-US" dirty="0" smtClean="0"/>
              <a:t>To retain the private key in a secured </a:t>
            </a:r>
            <a:r>
              <a:rPr lang="en-US" dirty="0" smtClean="0"/>
              <a:t>manner</a:t>
            </a:r>
          </a:p>
          <a:p>
            <a:pPr lvl="1"/>
            <a:r>
              <a:rPr lang="en-US" dirty="0" smtClean="0"/>
              <a:t>To Deposit the Private Key to the Controller</a:t>
            </a: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Transaction Act 2063</a:t>
            </a:r>
            <a:endParaRPr lang="en-US" dirty="0"/>
          </a:p>
        </p:txBody>
      </p:sp>
      <p:sp>
        <p:nvSpPr>
          <p:cNvPr id="3" name="Content Placeholder 2"/>
          <p:cNvSpPr>
            <a:spLocks noGrp="1"/>
          </p:cNvSpPr>
          <p:nvPr>
            <p:ph idx="1"/>
          </p:nvPr>
        </p:nvSpPr>
        <p:spPr/>
        <p:txBody>
          <a:bodyPr>
            <a:normAutofit lnSpcReduction="10000"/>
          </a:bodyPr>
          <a:lstStyle/>
          <a:p>
            <a:r>
              <a:rPr lang="en-US" dirty="0" smtClean="0"/>
              <a:t>Electronic Record and Government use of Digital </a:t>
            </a:r>
            <a:r>
              <a:rPr lang="en-US" dirty="0" smtClean="0"/>
              <a:t>Signature</a:t>
            </a:r>
          </a:p>
          <a:p>
            <a:pPr lvl="1"/>
            <a:r>
              <a:rPr lang="en-US" dirty="0" smtClean="0"/>
              <a:t>Government Documents may be published in electronic </a:t>
            </a:r>
            <a:r>
              <a:rPr lang="en-US" dirty="0" smtClean="0"/>
              <a:t>form</a:t>
            </a:r>
          </a:p>
          <a:p>
            <a:pPr lvl="1"/>
            <a:r>
              <a:rPr lang="en-US" dirty="0" smtClean="0"/>
              <a:t>To Accept the Document in Electronic </a:t>
            </a:r>
            <a:r>
              <a:rPr lang="en-US" dirty="0" smtClean="0"/>
              <a:t>Form</a:t>
            </a:r>
          </a:p>
          <a:p>
            <a:pPr lvl="1"/>
            <a:r>
              <a:rPr lang="en-US" dirty="0" smtClean="0"/>
              <a:t>Use of Digital Signature in Government </a:t>
            </a:r>
            <a:r>
              <a:rPr lang="en-US" dirty="0" smtClean="0"/>
              <a:t>Offices</a:t>
            </a:r>
          </a:p>
          <a:p>
            <a:r>
              <a:rPr lang="en-US" dirty="0" smtClean="0"/>
              <a:t>Provisions Relating to Network </a:t>
            </a:r>
            <a:r>
              <a:rPr lang="en-US" dirty="0" smtClean="0"/>
              <a:t>Service</a:t>
            </a:r>
          </a:p>
          <a:p>
            <a:pPr lvl="1"/>
            <a:r>
              <a:rPr lang="en-US" dirty="0" smtClean="0"/>
              <a:t>Liability of Network Service </a:t>
            </a:r>
            <a:r>
              <a:rPr lang="en-US" dirty="0" smtClean="0"/>
              <a:t>Providers</a:t>
            </a:r>
          </a:p>
          <a:p>
            <a:pPr lvl="1"/>
            <a:r>
              <a:rPr lang="en-US" dirty="0" smtClean="0"/>
              <a:t>Network Service Provider not to be Liable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Transaction Act 2063</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Offence Relating To </a:t>
            </a:r>
            <a:r>
              <a:rPr lang="en-US" dirty="0" smtClean="0"/>
              <a:t>Computer</a:t>
            </a:r>
          </a:p>
          <a:p>
            <a:pPr lvl="1"/>
            <a:r>
              <a:rPr lang="en-US" dirty="0" smtClean="0"/>
              <a:t>To Pirate, Destroy or Alter computer source </a:t>
            </a:r>
            <a:r>
              <a:rPr lang="en-US" dirty="0" smtClean="0"/>
              <a:t>code</a:t>
            </a:r>
          </a:p>
          <a:p>
            <a:pPr lvl="1"/>
            <a:r>
              <a:rPr lang="en-US" dirty="0" smtClean="0"/>
              <a:t>Unauthorized Access in Computer </a:t>
            </a:r>
            <a:r>
              <a:rPr lang="en-US" dirty="0" smtClean="0"/>
              <a:t>Materials</a:t>
            </a:r>
          </a:p>
          <a:p>
            <a:pPr lvl="1"/>
            <a:r>
              <a:rPr lang="en-US" dirty="0" smtClean="0"/>
              <a:t>Damage to any Computer and Information </a:t>
            </a:r>
            <a:r>
              <a:rPr lang="en-US" dirty="0" smtClean="0"/>
              <a:t>System</a:t>
            </a:r>
          </a:p>
          <a:p>
            <a:pPr lvl="1"/>
            <a:r>
              <a:rPr lang="en-US" dirty="0" smtClean="0"/>
              <a:t>Publication of illegal materials in electronic </a:t>
            </a:r>
            <a:r>
              <a:rPr lang="en-US" dirty="0" smtClean="0"/>
              <a:t>form</a:t>
            </a:r>
          </a:p>
          <a:p>
            <a:pPr lvl="1"/>
            <a:r>
              <a:rPr lang="en-US" dirty="0" smtClean="0"/>
              <a:t>Confidentiality to </a:t>
            </a:r>
            <a:r>
              <a:rPr lang="en-US" dirty="0" smtClean="0"/>
              <a:t>Divulge</a:t>
            </a:r>
          </a:p>
          <a:p>
            <a:pPr lvl="1"/>
            <a:r>
              <a:rPr lang="en-US" dirty="0" smtClean="0"/>
              <a:t>To inform False </a:t>
            </a:r>
            <a:r>
              <a:rPr lang="en-US" dirty="0" smtClean="0"/>
              <a:t>statement</a:t>
            </a:r>
          </a:p>
          <a:p>
            <a:pPr lvl="1"/>
            <a:r>
              <a:rPr lang="en-US" dirty="0" smtClean="0"/>
              <a:t>Submission or Display of False License or </a:t>
            </a:r>
            <a:r>
              <a:rPr lang="en-US" dirty="0" smtClean="0"/>
              <a:t>Certificates</a:t>
            </a:r>
          </a:p>
          <a:p>
            <a:pPr lvl="1"/>
            <a:r>
              <a:rPr lang="en-US" dirty="0" smtClean="0"/>
              <a:t>Non-submission of Prescribed Statements or </a:t>
            </a:r>
            <a:r>
              <a:rPr lang="en-US" dirty="0" smtClean="0"/>
              <a:t>Documents</a:t>
            </a:r>
          </a:p>
          <a:p>
            <a:pPr lvl="1"/>
            <a:r>
              <a:rPr lang="en-US" dirty="0" smtClean="0"/>
              <a:t>To commit computer </a:t>
            </a:r>
            <a:r>
              <a:rPr lang="en-US" dirty="0" smtClean="0"/>
              <a:t>fraud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Transaction Act 2063</a:t>
            </a:r>
            <a:endParaRPr lang="en-US" dirty="0"/>
          </a:p>
        </p:txBody>
      </p:sp>
      <p:sp>
        <p:nvSpPr>
          <p:cNvPr id="3" name="Content Placeholder 2"/>
          <p:cNvSpPr>
            <a:spLocks noGrp="1"/>
          </p:cNvSpPr>
          <p:nvPr>
            <p:ph idx="1"/>
          </p:nvPr>
        </p:nvSpPr>
        <p:spPr/>
        <p:txBody>
          <a:bodyPr>
            <a:normAutofit lnSpcReduction="10000"/>
          </a:bodyPr>
          <a:lstStyle/>
          <a:p>
            <a:r>
              <a:rPr lang="en-US" dirty="0" smtClean="0"/>
              <a:t>Offence Relating To </a:t>
            </a:r>
            <a:r>
              <a:rPr lang="en-US" dirty="0" smtClean="0"/>
              <a:t>Computer   CONTD……</a:t>
            </a:r>
          </a:p>
          <a:p>
            <a:pPr lvl="1"/>
            <a:r>
              <a:rPr lang="en-US" dirty="0" smtClean="0"/>
              <a:t>Abetment </a:t>
            </a:r>
            <a:r>
              <a:rPr lang="en-US" dirty="0" smtClean="0"/>
              <a:t>to commit computer related </a:t>
            </a:r>
            <a:r>
              <a:rPr lang="en-US" dirty="0" smtClean="0"/>
              <a:t>offence</a:t>
            </a:r>
          </a:p>
          <a:p>
            <a:pPr lvl="1"/>
            <a:r>
              <a:rPr lang="en-US" dirty="0" smtClean="0"/>
              <a:t>Punishment to the </a:t>
            </a:r>
            <a:r>
              <a:rPr lang="en-US" dirty="0" smtClean="0"/>
              <a:t>Accomplice</a:t>
            </a:r>
          </a:p>
          <a:p>
            <a:pPr lvl="1"/>
            <a:r>
              <a:rPr lang="en-US" dirty="0" smtClean="0"/>
              <a:t>Punishment in an offence committed outside </a:t>
            </a:r>
            <a:r>
              <a:rPr lang="en-US" dirty="0" smtClean="0"/>
              <a:t>Nepal</a:t>
            </a:r>
          </a:p>
          <a:p>
            <a:pPr lvl="1"/>
            <a:r>
              <a:rPr lang="en-US" dirty="0" smtClean="0"/>
              <a:t>Confiscation</a:t>
            </a:r>
          </a:p>
          <a:p>
            <a:pPr lvl="1"/>
            <a:r>
              <a:rPr lang="en-US" dirty="0" smtClean="0"/>
              <a:t>Offences Committed by a corporate </a:t>
            </a:r>
            <a:r>
              <a:rPr lang="en-US" dirty="0" smtClean="0"/>
              <a:t>body</a:t>
            </a:r>
          </a:p>
          <a:p>
            <a:pPr lvl="1"/>
            <a:r>
              <a:rPr lang="en-US" dirty="0" smtClean="0"/>
              <a:t>Other </a:t>
            </a:r>
            <a:r>
              <a:rPr lang="en-US" dirty="0" smtClean="0"/>
              <a:t>Punishment</a:t>
            </a:r>
          </a:p>
          <a:p>
            <a:pPr lvl="1"/>
            <a:r>
              <a:rPr lang="en-US" dirty="0" smtClean="0"/>
              <a:t>No Hindrance to Punish Under the Laws prevailing</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Transaction Act 2063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Provisions Relating to Information Technology </a:t>
            </a:r>
            <a:r>
              <a:rPr lang="en-US" dirty="0" smtClean="0"/>
              <a:t>Tribunal</a:t>
            </a:r>
          </a:p>
          <a:p>
            <a:pPr lvl="1"/>
            <a:r>
              <a:rPr lang="en-US" dirty="0" smtClean="0"/>
              <a:t>Constitution of a </a:t>
            </a:r>
            <a:r>
              <a:rPr lang="en-US" dirty="0" smtClean="0"/>
              <a:t>Tribunal</a:t>
            </a:r>
          </a:p>
          <a:p>
            <a:pPr lvl="1"/>
            <a:r>
              <a:rPr lang="en-US" dirty="0" smtClean="0"/>
              <a:t>Qualification of the Member of the </a:t>
            </a:r>
            <a:r>
              <a:rPr lang="en-US" dirty="0" smtClean="0"/>
              <a:t>Tribunal</a:t>
            </a:r>
          </a:p>
          <a:p>
            <a:pPr lvl="1"/>
            <a:r>
              <a:rPr lang="en-US" dirty="0" smtClean="0"/>
              <a:t>Terms of office, remuneration and conditions of service of </a:t>
            </a:r>
            <a:r>
              <a:rPr lang="en-US" dirty="0" smtClean="0"/>
              <a:t>the Member </a:t>
            </a:r>
            <a:r>
              <a:rPr lang="en-US" dirty="0" smtClean="0"/>
              <a:t>of </a:t>
            </a:r>
            <a:r>
              <a:rPr lang="en-US" dirty="0" smtClean="0"/>
              <a:t>Tribunal</a:t>
            </a:r>
          </a:p>
          <a:p>
            <a:pPr lvl="1"/>
            <a:r>
              <a:rPr lang="en-US" dirty="0" smtClean="0"/>
              <a:t>Circumstances under which office shall be fallen vacant and </a:t>
            </a:r>
            <a:r>
              <a:rPr lang="en-US" dirty="0" smtClean="0"/>
              <a:t>filling up </a:t>
            </a:r>
            <a:r>
              <a:rPr lang="en-US" dirty="0" smtClean="0"/>
              <a:t>of </a:t>
            </a:r>
            <a:r>
              <a:rPr lang="en-US" dirty="0" smtClean="0"/>
              <a:t>vacancy</a:t>
            </a:r>
          </a:p>
          <a:p>
            <a:pPr lvl="1"/>
            <a:r>
              <a:rPr lang="en-US" dirty="0" smtClean="0"/>
              <a:t>Staff of the </a:t>
            </a:r>
            <a:r>
              <a:rPr lang="en-US" dirty="0" smtClean="0"/>
              <a:t>Tribunal</a:t>
            </a:r>
          </a:p>
          <a:p>
            <a:pPr lvl="1"/>
            <a:r>
              <a:rPr lang="en-US" dirty="0" smtClean="0"/>
              <a:t>Procedures to be followed by the Tribunal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Transaction Act 2063</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Provisions Relating to Information Technology Appellate </a:t>
            </a:r>
            <a:r>
              <a:rPr lang="en-US" dirty="0" smtClean="0"/>
              <a:t>Tribunal</a:t>
            </a:r>
          </a:p>
          <a:p>
            <a:pPr lvl="1"/>
            <a:r>
              <a:rPr lang="en-US" dirty="0" smtClean="0"/>
              <a:t>Establishment and formation of the Appellate </a:t>
            </a:r>
            <a:r>
              <a:rPr lang="en-US" dirty="0" smtClean="0"/>
              <a:t>Tribunal</a:t>
            </a:r>
          </a:p>
          <a:p>
            <a:pPr lvl="1"/>
            <a:r>
              <a:rPr lang="en-US" dirty="0" smtClean="0"/>
              <a:t>Qualification of the Member of Appellate </a:t>
            </a:r>
            <a:r>
              <a:rPr lang="en-US" dirty="0" smtClean="0"/>
              <a:t>Tribunal</a:t>
            </a:r>
          </a:p>
          <a:p>
            <a:pPr lvl="1"/>
            <a:r>
              <a:rPr lang="en-US" dirty="0" smtClean="0"/>
              <a:t>Terms of Office, Remuneration and Terms &amp; Conditions of </a:t>
            </a:r>
            <a:r>
              <a:rPr lang="en-US" dirty="0" smtClean="0"/>
              <a:t>the service </a:t>
            </a:r>
            <a:r>
              <a:rPr lang="en-US" dirty="0" smtClean="0"/>
              <a:t>of the Member of Appellate </a:t>
            </a:r>
            <a:r>
              <a:rPr lang="en-US" dirty="0" smtClean="0"/>
              <a:t>Tribunal</a:t>
            </a:r>
          </a:p>
          <a:p>
            <a:pPr lvl="1"/>
            <a:r>
              <a:rPr lang="en-US" dirty="0" smtClean="0"/>
              <a:t>Conditions of Vacancy of Office and filling up of such </a:t>
            </a:r>
            <a:r>
              <a:rPr lang="en-US" dirty="0" smtClean="0"/>
              <a:t>Vacancy</a:t>
            </a:r>
          </a:p>
          <a:p>
            <a:pPr lvl="1"/>
            <a:r>
              <a:rPr lang="en-US" dirty="0" smtClean="0"/>
              <a:t>Staff of the Appellate </a:t>
            </a:r>
            <a:r>
              <a:rPr lang="en-US" dirty="0" smtClean="0"/>
              <a:t>Tribunal</a:t>
            </a:r>
          </a:p>
          <a:p>
            <a:pPr lvl="1"/>
            <a:r>
              <a:rPr lang="en-US" dirty="0" smtClean="0"/>
              <a:t>Procedures to be followed by the Appellate Tribunal</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Transaction Act 2063</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Miscellaneous</a:t>
            </a:r>
          </a:p>
          <a:p>
            <a:pPr lvl="1"/>
            <a:r>
              <a:rPr lang="en-US" dirty="0" smtClean="0"/>
              <a:t>Provision may be made by an </a:t>
            </a:r>
            <a:r>
              <a:rPr lang="en-US" dirty="0" smtClean="0"/>
              <a:t>Agreement</a:t>
            </a:r>
          </a:p>
          <a:p>
            <a:pPr lvl="1"/>
            <a:r>
              <a:rPr lang="en-US" dirty="0" smtClean="0"/>
              <a:t>Government of Nepal may issue </a:t>
            </a:r>
            <a:r>
              <a:rPr lang="en-US" dirty="0" smtClean="0"/>
              <a:t>Directives</a:t>
            </a:r>
          </a:p>
          <a:p>
            <a:pPr lvl="1"/>
            <a:r>
              <a:rPr lang="en-US" dirty="0" smtClean="0"/>
              <a:t>Time Limitation to file a </a:t>
            </a:r>
            <a:r>
              <a:rPr lang="en-US" dirty="0" smtClean="0"/>
              <a:t>Complaint</a:t>
            </a:r>
          </a:p>
          <a:p>
            <a:pPr lvl="1"/>
            <a:r>
              <a:rPr lang="en-US" dirty="0" smtClean="0"/>
              <a:t>Government of Nepal to be a </a:t>
            </a:r>
            <a:r>
              <a:rPr lang="en-US" dirty="0" smtClean="0"/>
              <a:t>Plaintiff</a:t>
            </a:r>
          </a:p>
          <a:p>
            <a:pPr lvl="1"/>
            <a:r>
              <a:rPr lang="en-US" dirty="0" smtClean="0"/>
              <a:t>Compensation to be </a:t>
            </a:r>
            <a:r>
              <a:rPr lang="en-US" dirty="0" smtClean="0"/>
              <a:t>Recovered</a:t>
            </a:r>
          </a:p>
          <a:p>
            <a:pPr lvl="1"/>
            <a:r>
              <a:rPr lang="en-US" dirty="0" smtClean="0"/>
              <a:t>This Act shall not </a:t>
            </a:r>
            <a:r>
              <a:rPr lang="en-US" dirty="0" smtClean="0"/>
              <a:t>Apply</a:t>
            </a:r>
          </a:p>
          <a:p>
            <a:pPr lvl="1"/>
            <a:r>
              <a:rPr lang="en-US" dirty="0" smtClean="0"/>
              <a:t>Power to Frame </a:t>
            </a:r>
            <a:r>
              <a:rPr lang="en-US" dirty="0" smtClean="0"/>
              <a:t>Rules</a:t>
            </a:r>
          </a:p>
          <a:p>
            <a:pPr lvl="1"/>
            <a:r>
              <a:rPr lang="en-US" dirty="0" smtClean="0"/>
              <a:t>To Frame and Enforce the </a:t>
            </a:r>
            <a:r>
              <a:rPr lang="en-US" dirty="0" smtClean="0"/>
              <a:t>Directives</a:t>
            </a:r>
          </a:p>
          <a:p>
            <a:pPr lvl="1"/>
            <a:r>
              <a:rPr lang="en-US" dirty="0" smtClean="0"/>
              <a:t>Effect of inoperativeness of The Electronic Transactions </a:t>
            </a:r>
            <a:r>
              <a:rPr lang="en-US" dirty="0" smtClean="0"/>
              <a:t>Ordinance, 2063 </a:t>
            </a:r>
            <a:r>
              <a:rPr lang="en-US" dirty="0" smtClean="0"/>
              <a:t>(2008)</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mj-lt"/>
              </a:rPr>
              <a:t>Protection given by law for a term of years to the composer, author etc… to make copies of their work..</a:t>
            </a:r>
          </a:p>
          <a:p>
            <a:r>
              <a:rPr lang="en-US" dirty="0" smtClean="0">
                <a:latin typeface="+mj-lt"/>
              </a:rPr>
              <a:t>Work include literary, artistic, musical, films, sound recordings</a:t>
            </a:r>
          </a:p>
          <a:p>
            <a:r>
              <a:rPr lang="en-US" dirty="0" smtClean="0">
                <a:latin typeface="+mj-lt"/>
                <a:cs typeface="Arial" pitchFamily="34" charset="0"/>
              </a:rPr>
              <a:t>An intangible right given to the author or originator of certain literary or artistic productions. </a:t>
            </a:r>
            <a:endParaRPr lang="en-US" dirty="0" smtClean="0">
              <a:latin typeface="+mj-lt"/>
            </a:endParaRPr>
          </a:p>
          <a:p>
            <a:r>
              <a:rPr lang="en-US" dirty="0" smtClean="0">
                <a:latin typeface="+mj-lt"/>
              </a:rPr>
              <a:t>Commercial and moral rights.</a:t>
            </a:r>
          </a:p>
          <a:p>
            <a:r>
              <a:rPr lang="en-US" dirty="0" smtClean="0">
                <a:latin typeface="+mj-lt"/>
              </a:rPr>
              <a:t>No registration provision.</a:t>
            </a:r>
            <a:endParaRPr lang="en-US"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a:t>
            </a:r>
            <a:endParaRPr lang="en-US" dirty="0"/>
          </a:p>
        </p:txBody>
      </p:sp>
      <p:sp>
        <p:nvSpPr>
          <p:cNvPr id="3" name="Content Placeholder 2"/>
          <p:cNvSpPr>
            <a:spLocks noGrp="1"/>
          </p:cNvSpPr>
          <p:nvPr>
            <p:ph idx="1"/>
          </p:nvPr>
        </p:nvSpPr>
        <p:spPr/>
        <p:txBody>
          <a:bodyPr>
            <a:normAutofit fontScale="92500"/>
          </a:bodyPr>
          <a:lstStyle/>
          <a:p>
            <a:r>
              <a:rPr lang="en-US" dirty="0" smtClean="0">
                <a:latin typeface="+mj-lt"/>
              </a:rPr>
              <a:t>“ the applicant applied to the government for the right of patent and in return for the monopoly given he must disclose everything about the invention in the patent document”</a:t>
            </a:r>
          </a:p>
          <a:p>
            <a:r>
              <a:rPr lang="en-US" dirty="0" smtClean="0">
                <a:latin typeface="+mj-lt"/>
                <a:cs typeface="Arial" pitchFamily="34" charset="0"/>
              </a:rPr>
              <a:t>A legal Monopoly granted by government. </a:t>
            </a:r>
          </a:p>
          <a:p>
            <a:r>
              <a:rPr lang="en-US" dirty="0" smtClean="0">
                <a:latin typeface="+mj-lt"/>
                <a:cs typeface="Arial" pitchFamily="34" charset="0"/>
              </a:rPr>
              <a:t>Patent applicant must demonstrate to the patent office that an invention, discovery, or design is non-obvious, novel, and useful.  It cannot be obvious considering current technology.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‘Design’ means only the features of shape, configuration, pattern, ornament or composition of lines or colors </a:t>
            </a:r>
            <a:r>
              <a:rPr lang="en-US" i="1" dirty="0" smtClean="0"/>
              <a:t>applied</a:t>
            </a:r>
            <a:r>
              <a:rPr lang="en-US" dirty="0" smtClean="0"/>
              <a:t> to any article whether in two dimensional or three dimensional or in both forms, by any industrial process or means, whether manual, mechanical or chemical, separate or combined, which in the finished article </a:t>
            </a:r>
            <a:r>
              <a:rPr lang="en-US" i="1" dirty="0" smtClean="0"/>
              <a:t>appeal to</a:t>
            </a:r>
            <a:r>
              <a:rPr lang="en-US" dirty="0" smtClean="0"/>
              <a:t> and are judged solely by </a:t>
            </a:r>
            <a:r>
              <a:rPr lang="en-US" i="1" dirty="0" smtClean="0"/>
              <a:t>the eye</a:t>
            </a:r>
            <a:r>
              <a:rPr lang="en-US" dirty="0" smtClean="0"/>
              <a:t>.</a:t>
            </a:r>
          </a:p>
          <a:p>
            <a:pPr>
              <a:spcBef>
                <a:spcPct val="50000"/>
              </a:spcBef>
            </a:pPr>
            <a:r>
              <a:rPr lang="en-US" dirty="0" smtClean="0">
                <a:latin typeface="+mj-lt"/>
              </a:rPr>
              <a:t>The proprietor of the registered design has the exclusive right to apply the design to any article in the class in which the design is registered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Designs : Not </a:t>
            </a:r>
            <a:r>
              <a:rPr lang="en-US" dirty="0" err="1" smtClean="0"/>
              <a:t>registrable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design which is </a:t>
            </a:r>
            <a:r>
              <a:rPr lang="en-US" i="1" dirty="0" smtClean="0"/>
              <a:t>not new or original</a:t>
            </a:r>
          </a:p>
          <a:p>
            <a:r>
              <a:rPr lang="en-US" dirty="0" smtClean="0"/>
              <a:t>A design which has been </a:t>
            </a:r>
            <a:r>
              <a:rPr lang="en-US" i="1" dirty="0" smtClean="0"/>
              <a:t>disclosed </a:t>
            </a:r>
            <a:r>
              <a:rPr lang="en-US" dirty="0" smtClean="0"/>
              <a:t>to the public anywhere in the world prior to the filing</a:t>
            </a:r>
          </a:p>
          <a:p>
            <a:r>
              <a:rPr lang="en-US" dirty="0" smtClean="0"/>
              <a:t>A design which is </a:t>
            </a:r>
            <a:r>
              <a:rPr lang="en-US" i="1" dirty="0" smtClean="0"/>
              <a:t>not significantly distinguishable</a:t>
            </a:r>
            <a:r>
              <a:rPr lang="en-US" dirty="0" smtClean="0"/>
              <a:t> from known designs or combination of known designs</a:t>
            </a:r>
          </a:p>
          <a:p>
            <a:r>
              <a:rPr lang="en-US" dirty="0" smtClean="0"/>
              <a:t>A design which comprises or contains </a:t>
            </a:r>
            <a:r>
              <a:rPr lang="en-US" i="1" dirty="0" smtClean="0"/>
              <a:t>scandalous or obscene matter</a:t>
            </a:r>
          </a:p>
          <a:p>
            <a:r>
              <a:rPr lang="en-US" dirty="0" smtClean="0"/>
              <a:t>A design which is </a:t>
            </a:r>
            <a:r>
              <a:rPr lang="en-US" i="1" dirty="0" smtClean="0"/>
              <a:t>contrary to public order or morality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Trademark</a:t>
            </a:r>
            <a:endParaRPr lang="en-US" dirty="0"/>
          </a:p>
        </p:txBody>
      </p:sp>
      <p:sp>
        <p:nvSpPr>
          <p:cNvPr id="3" name="Content Placeholder 2"/>
          <p:cNvSpPr>
            <a:spLocks noGrp="1"/>
          </p:cNvSpPr>
          <p:nvPr>
            <p:ph idx="1"/>
          </p:nvPr>
        </p:nvSpPr>
        <p:spPr/>
        <p:txBody>
          <a:bodyPr>
            <a:normAutofit fontScale="55000" lnSpcReduction="20000"/>
          </a:bodyPr>
          <a:lstStyle/>
          <a:p>
            <a:pPr>
              <a:lnSpc>
                <a:spcPct val="90000"/>
              </a:lnSpc>
            </a:pPr>
            <a:r>
              <a:rPr lang="en-US" sz="4700" dirty="0" smtClean="0">
                <a:latin typeface="+mj-lt"/>
                <a:cs typeface="Times New Roman" pitchFamily="18" charset="0"/>
              </a:rPr>
              <a:t>Any word, phrase, symbol, design, sound, smell, color, product configuration, group of letters or numbers, or combination of these, adopted and used by a company to identify its products or services, and distinguish them from products and services made, sold, or provided by others</a:t>
            </a:r>
          </a:p>
          <a:p>
            <a:pPr>
              <a:lnSpc>
                <a:spcPct val="90000"/>
              </a:lnSpc>
            </a:pPr>
            <a:r>
              <a:rPr lang="en-US" sz="4700" dirty="0" smtClean="0">
                <a:latin typeface="+mj-lt"/>
                <a:cs typeface="Times New Roman" pitchFamily="18" charset="0"/>
              </a:rPr>
              <a:t>A distinctive mark, motto, device, or implement that a manufacturer stamps, or prints on its goods</a:t>
            </a:r>
            <a:r>
              <a:rPr lang="en-US" sz="4700" b="1" dirty="0" smtClean="0">
                <a:latin typeface="Arial" pitchFamily="34" charset="0"/>
                <a:cs typeface="Times New Roman" pitchFamily="18" charset="0"/>
              </a:rPr>
              <a:t>. </a:t>
            </a:r>
          </a:p>
          <a:p>
            <a:pPr>
              <a:lnSpc>
                <a:spcPct val="90000"/>
              </a:lnSpc>
            </a:pPr>
            <a:r>
              <a:rPr lang="en-US" sz="4700" dirty="0" smtClean="0"/>
              <a:t>“mark” includes a device, brand, heading, label, ticket, name, signature, word, letter, numeral or any combination.</a:t>
            </a:r>
          </a:p>
          <a:p>
            <a:r>
              <a:rPr lang="en-US" sz="4700" dirty="0" smtClean="0">
                <a:latin typeface="+mj-lt"/>
              </a:rPr>
              <a:t>Examples: LUX, </a:t>
            </a:r>
            <a:r>
              <a:rPr lang="en-US" sz="4700" i="1" dirty="0" smtClean="0">
                <a:latin typeface="+mj-lt"/>
              </a:rPr>
              <a:t>Godrej, TVS</a:t>
            </a:r>
            <a:r>
              <a:rPr lang="en-US" sz="4700" dirty="0" smtClean="0">
                <a:latin typeface="+mj-lt"/>
              </a:rPr>
              <a:t> , APPLE </a:t>
            </a:r>
          </a:p>
          <a:p>
            <a:r>
              <a:rPr lang="en-US" sz="4700" dirty="0" smtClean="0">
                <a:latin typeface="+mj-lt"/>
                <a:cs typeface="Times New Roman" pitchFamily="18" charset="0"/>
              </a:rPr>
              <a:t>Assists customer in identifying a product without confusion. </a:t>
            </a:r>
          </a:p>
          <a:p>
            <a:endParaRPr lang="en-US" dirty="0" smtClean="0"/>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Trademarks</a:t>
            </a:r>
            <a:endParaRPr lang="en-US" dirty="0"/>
          </a:p>
        </p:txBody>
      </p:sp>
      <p:sp>
        <p:nvSpPr>
          <p:cNvPr id="3" name="Content Placeholder 2"/>
          <p:cNvSpPr>
            <a:spLocks noGrp="1"/>
          </p:cNvSpPr>
          <p:nvPr>
            <p:ph idx="1"/>
          </p:nvPr>
        </p:nvSpPr>
        <p:spPr/>
        <p:txBody>
          <a:bodyPr/>
          <a:lstStyle/>
          <a:p>
            <a:pPr>
              <a:lnSpc>
                <a:spcPct val="90000"/>
              </a:lnSpc>
            </a:pPr>
            <a:r>
              <a:rPr lang="en-US" sz="2800" dirty="0" smtClean="0">
                <a:latin typeface="+mj-lt"/>
                <a:cs typeface="Times New Roman" pitchFamily="18" charset="0"/>
              </a:rPr>
              <a:t>What can be trademarked</a:t>
            </a:r>
          </a:p>
          <a:p>
            <a:pPr lvl="1">
              <a:lnSpc>
                <a:spcPct val="90000"/>
              </a:lnSpc>
            </a:pPr>
            <a:r>
              <a:rPr lang="en-US" dirty="0" smtClean="0">
                <a:latin typeface="+mj-lt"/>
                <a:cs typeface="Times New Roman" pitchFamily="18" charset="0"/>
              </a:rPr>
              <a:t>Words that are used as part of a design or device or words that are uncommon or fanciful may be trademarked. </a:t>
            </a:r>
            <a:endParaRPr lang="en-US" dirty="0" smtClean="0">
              <a:latin typeface="+mj-lt"/>
              <a:cs typeface="Arial" pitchFamily="34" charset="0"/>
            </a:endParaRPr>
          </a:p>
          <a:p>
            <a:pPr>
              <a:lnSpc>
                <a:spcPct val="90000"/>
              </a:lnSpc>
            </a:pPr>
            <a:r>
              <a:rPr lang="en-US" sz="2800" dirty="0" smtClean="0">
                <a:latin typeface="+mj-lt"/>
                <a:cs typeface="Arial" pitchFamily="34" charset="0"/>
              </a:rPr>
              <a:t>What cannot be trademarked</a:t>
            </a:r>
          </a:p>
          <a:p>
            <a:pPr lvl="1">
              <a:lnSpc>
                <a:spcPct val="90000"/>
              </a:lnSpc>
            </a:pPr>
            <a:r>
              <a:rPr lang="en-US" dirty="0" smtClean="0">
                <a:latin typeface="+mj-lt"/>
                <a:cs typeface="Times New Roman" pitchFamily="18" charset="0"/>
              </a:rPr>
              <a:t>Personal names, descriptive or generic words, or place names</a:t>
            </a:r>
          </a:p>
          <a:p>
            <a:pPr lvl="2">
              <a:lnSpc>
                <a:spcPct val="90000"/>
              </a:lnSpc>
            </a:pPr>
            <a:r>
              <a:rPr lang="en-US" sz="2800" dirty="0" smtClean="0">
                <a:latin typeface="+mj-lt"/>
                <a:cs typeface="Times New Roman" pitchFamily="18" charset="0"/>
              </a:rPr>
              <a:t>Books</a:t>
            </a:r>
          </a:p>
          <a:p>
            <a:pPr lvl="2">
              <a:lnSpc>
                <a:spcPct val="90000"/>
              </a:lnSpc>
            </a:pPr>
            <a:r>
              <a:rPr lang="en-US" sz="2800" dirty="0" smtClean="0">
                <a:latin typeface="+mj-lt"/>
                <a:cs typeface="Times New Roman" pitchFamily="18" charset="0"/>
              </a:rPr>
              <a:t>Pencils</a:t>
            </a:r>
          </a:p>
          <a:p>
            <a:pPr lvl="2">
              <a:lnSpc>
                <a:spcPct val="90000"/>
              </a:lnSpc>
            </a:pPr>
            <a:r>
              <a:rPr lang="en-US" sz="2800" dirty="0" smtClean="0">
                <a:latin typeface="+mj-lt"/>
                <a:cs typeface="Times New Roman" pitchFamily="18" charset="0"/>
              </a:rPr>
              <a:t>Hawaii</a:t>
            </a:r>
            <a:endParaRPr lang="en-US" sz="2800" dirty="0" smtClean="0">
              <a:latin typeface="+mj-lt"/>
              <a:cs typeface="Arial" pitchFamily="34"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2355</Words>
  <Application>Microsoft Office PowerPoint</Application>
  <PresentationFormat>On-screen Show (4:3)</PresentationFormat>
  <Paragraphs>284</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Chapter 8 Intellectual Property and Legal Issues</vt:lpstr>
      <vt:lpstr>Intellectual Properties</vt:lpstr>
      <vt:lpstr>Intellectual Properties</vt:lpstr>
      <vt:lpstr>Copyright</vt:lpstr>
      <vt:lpstr>Patent</vt:lpstr>
      <vt:lpstr>Design</vt:lpstr>
      <vt:lpstr>Designs : Not registrable</vt:lpstr>
      <vt:lpstr>Trademark</vt:lpstr>
      <vt:lpstr>Trademarks</vt:lpstr>
      <vt:lpstr>Trade Secrets</vt:lpstr>
      <vt:lpstr>Copyright Act in Nepal</vt:lpstr>
      <vt:lpstr>Copyright Act in Nepal</vt:lpstr>
      <vt:lpstr>Patent, Design and Trademark Act in Nepal</vt:lpstr>
      <vt:lpstr>Patent, Design and Trademark Act in Nepal</vt:lpstr>
      <vt:lpstr>IT related Laws in Nepal</vt:lpstr>
      <vt:lpstr>IT Policy- 2067 in Nepal</vt:lpstr>
      <vt:lpstr>Strategies: IT Policy- 2067</vt:lpstr>
      <vt:lpstr>Strategies: IT Policy- 2067</vt:lpstr>
      <vt:lpstr>IT Policy- 2067</vt:lpstr>
      <vt:lpstr>IT Policy- 2067</vt:lpstr>
      <vt:lpstr>IT Policy- 2067</vt:lpstr>
      <vt:lpstr>Action Plan: IT Policy- 2067</vt:lpstr>
      <vt:lpstr>Right to Information Act 2064</vt:lpstr>
      <vt:lpstr>Right to Information Act 2064</vt:lpstr>
      <vt:lpstr>Right to Information Act 2064</vt:lpstr>
      <vt:lpstr>Right to Information Act 2064</vt:lpstr>
      <vt:lpstr>Electronic Transaction Act 2063</vt:lpstr>
      <vt:lpstr>Electronic Transaction Act 2063</vt:lpstr>
      <vt:lpstr>Electronic Transaction Act 2063</vt:lpstr>
      <vt:lpstr>Electronic Transaction Act 2063</vt:lpstr>
      <vt:lpstr>Electronic Transaction Act 2063</vt:lpstr>
      <vt:lpstr>Electronic Transaction Act 2063</vt:lpstr>
      <vt:lpstr>Electronic Transaction Act 2063</vt:lpstr>
      <vt:lpstr>Electronic Transaction Act 2063</vt:lpstr>
      <vt:lpstr>Electronic Transaction Act 2063</vt:lpstr>
      <vt:lpstr>Electronic Transaction Act 2063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Intellectual Property and Legal Issues</dc:title>
  <dc:creator>Nitubharati</dc:creator>
  <cp:lastModifiedBy>virginmobile.com.np</cp:lastModifiedBy>
  <cp:revision>25</cp:revision>
  <dcterms:created xsi:type="dcterms:W3CDTF">2006-08-16T00:00:00Z</dcterms:created>
  <dcterms:modified xsi:type="dcterms:W3CDTF">2016-09-09T11:46:46Z</dcterms:modified>
</cp:coreProperties>
</file>