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slides/slide221.xml" ContentType="application/vnd.openxmlformats-officedocument.presentationml.slide+xml"/>
  <Override PartName="/ppt/slides/slide308.xml" ContentType="application/vnd.openxmlformats-officedocument.presentationml.slide+xml"/>
  <Override PartName="/ppt/slides/slide31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Override PartName="/ppt/slideLayouts/slideLayout15.xml" ContentType="application/vnd.openxmlformats-officedocument.presentationml.slideLayout+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31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Layouts/slideLayout14.xml" ContentType="application/vnd.openxmlformats-officedocument.presentationml.slideLayout+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1" r:id="rId1"/>
  </p:sldMasterIdLst>
  <p:notesMasterIdLst>
    <p:notesMasterId r:id="rId325"/>
  </p:notesMasterIdLst>
  <p:sldIdLst>
    <p:sldId id="256" r:id="rId2"/>
    <p:sldId id="274" r:id="rId3"/>
    <p:sldId id="275" r:id="rId4"/>
    <p:sldId id="335" r:id="rId5"/>
    <p:sldId id="257" r:id="rId6"/>
    <p:sldId id="539" r:id="rId7"/>
    <p:sldId id="540" r:id="rId8"/>
    <p:sldId id="543" r:id="rId9"/>
    <p:sldId id="541" r:id="rId10"/>
    <p:sldId id="542" r:id="rId11"/>
    <p:sldId id="544" r:id="rId12"/>
    <p:sldId id="545" r:id="rId13"/>
    <p:sldId id="259" r:id="rId14"/>
    <p:sldId id="261" r:id="rId15"/>
    <p:sldId id="262" r:id="rId16"/>
    <p:sldId id="270" r:id="rId17"/>
    <p:sldId id="500" r:id="rId18"/>
    <p:sldId id="266" r:id="rId19"/>
    <p:sldId id="263" r:id="rId20"/>
    <p:sldId id="269" r:id="rId21"/>
    <p:sldId id="501" r:id="rId22"/>
    <p:sldId id="267" r:id="rId23"/>
    <p:sldId id="271" r:id="rId24"/>
    <p:sldId id="272" r:id="rId25"/>
    <p:sldId id="499" r:id="rId26"/>
    <p:sldId id="273" r:id="rId27"/>
    <p:sldId id="550" r:id="rId28"/>
    <p:sldId id="276" r:id="rId29"/>
    <p:sldId id="311" r:id="rId30"/>
    <p:sldId id="305" r:id="rId31"/>
    <p:sldId id="307" r:id="rId32"/>
    <p:sldId id="308" r:id="rId33"/>
    <p:sldId id="306" r:id="rId34"/>
    <p:sldId id="309" r:id="rId35"/>
    <p:sldId id="277" r:id="rId36"/>
    <p:sldId id="297" r:id="rId37"/>
    <p:sldId id="300" r:id="rId38"/>
    <p:sldId id="301" r:id="rId39"/>
    <p:sldId id="302" r:id="rId40"/>
    <p:sldId id="298" r:id="rId41"/>
    <p:sldId id="303" r:id="rId42"/>
    <p:sldId id="299" r:id="rId43"/>
    <p:sldId id="304" r:id="rId44"/>
    <p:sldId id="278" r:id="rId45"/>
    <p:sldId id="279" r:id="rId46"/>
    <p:sldId id="310" r:id="rId47"/>
    <p:sldId id="265" r:id="rId48"/>
    <p:sldId id="281" r:id="rId49"/>
    <p:sldId id="336" r:id="rId50"/>
    <p:sldId id="287" r:id="rId51"/>
    <p:sldId id="283" r:id="rId52"/>
    <p:sldId id="284" r:id="rId53"/>
    <p:sldId id="285" r:id="rId54"/>
    <p:sldId id="282" r:id="rId55"/>
    <p:sldId id="286" r:id="rId56"/>
    <p:sldId id="288" r:id="rId57"/>
    <p:sldId id="289" r:id="rId58"/>
    <p:sldId id="290" r:id="rId59"/>
    <p:sldId id="291" r:id="rId60"/>
    <p:sldId id="292" r:id="rId61"/>
    <p:sldId id="294" r:id="rId62"/>
    <p:sldId id="295" r:id="rId63"/>
    <p:sldId id="604" r:id="rId64"/>
    <p:sldId id="605" r:id="rId65"/>
    <p:sldId id="612" r:id="rId66"/>
    <p:sldId id="296" r:id="rId67"/>
    <p:sldId id="445" r:id="rId68"/>
    <p:sldId id="450" r:id="rId69"/>
    <p:sldId id="451" r:id="rId70"/>
    <p:sldId id="452" r:id="rId71"/>
    <p:sldId id="453" r:id="rId72"/>
    <p:sldId id="454" r:id="rId73"/>
    <p:sldId id="455" r:id="rId74"/>
    <p:sldId id="456" r:id="rId75"/>
    <p:sldId id="457" r:id="rId76"/>
    <p:sldId id="458" r:id="rId77"/>
    <p:sldId id="459" r:id="rId78"/>
    <p:sldId id="551" r:id="rId79"/>
    <p:sldId id="552" r:id="rId80"/>
    <p:sldId id="553" r:id="rId81"/>
    <p:sldId id="554" r:id="rId82"/>
    <p:sldId id="555" r:id="rId83"/>
    <p:sldId id="556" r:id="rId84"/>
    <p:sldId id="460" r:id="rId85"/>
    <p:sldId id="461" r:id="rId86"/>
    <p:sldId id="462" r:id="rId87"/>
    <p:sldId id="465" r:id="rId88"/>
    <p:sldId id="463" r:id="rId89"/>
    <p:sldId id="464" r:id="rId90"/>
    <p:sldId id="584" r:id="rId91"/>
    <p:sldId id="557" r:id="rId92"/>
    <p:sldId id="558" r:id="rId93"/>
    <p:sldId id="559" r:id="rId94"/>
    <p:sldId id="560" r:id="rId95"/>
    <p:sldId id="608" r:id="rId96"/>
    <p:sldId id="609" r:id="rId97"/>
    <p:sldId id="569" r:id="rId98"/>
    <p:sldId id="444" r:id="rId99"/>
    <p:sldId id="446" r:id="rId100"/>
    <p:sldId id="467" r:id="rId101"/>
    <p:sldId id="468" r:id="rId102"/>
    <p:sldId id="473" r:id="rId103"/>
    <p:sldId id="469" r:id="rId104"/>
    <p:sldId id="475" r:id="rId105"/>
    <p:sldId id="476" r:id="rId106"/>
    <p:sldId id="477" r:id="rId107"/>
    <p:sldId id="479" r:id="rId108"/>
    <p:sldId id="561" r:id="rId109"/>
    <p:sldId id="562" r:id="rId110"/>
    <p:sldId id="563" r:id="rId111"/>
    <p:sldId id="571" r:id="rId112"/>
    <p:sldId id="470" r:id="rId113"/>
    <p:sldId id="480" r:id="rId114"/>
    <p:sldId id="524" r:id="rId115"/>
    <p:sldId id="472" r:id="rId116"/>
    <p:sldId id="525" r:id="rId117"/>
    <p:sldId id="527" r:id="rId118"/>
    <p:sldId id="526" r:id="rId119"/>
    <p:sldId id="471" r:id="rId120"/>
    <p:sldId id="517" r:id="rId121"/>
    <p:sldId id="518" r:id="rId122"/>
    <p:sldId id="538" r:id="rId123"/>
    <p:sldId id="564" r:id="rId124"/>
    <p:sldId id="565" r:id="rId125"/>
    <p:sldId id="585" r:id="rId126"/>
    <p:sldId id="591" r:id="rId127"/>
    <p:sldId id="586" r:id="rId128"/>
    <p:sldId id="587" r:id="rId129"/>
    <p:sldId id="588" r:id="rId130"/>
    <p:sldId id="570" r:id="rId131"/>
    <p:sldId id="606" r:id="rId132"/>
    <p:sldId id="607" r:id="rId133"/>
    <p:sldId id="447" r:id="rId134"/>
    <p:sldId id="449" r:id="rId135"/>
    <p:sldId id="484" r:id="rId136"/>
    <p:sldId id="485" r:id="rId137"/>
    <p:sldId id="486" r:id="rId138"/>
    <p:sldId id="483" r:id="rId139"/>
    <p:sldId id="481" r:id="rId140"/>
    <p:sldId id="482" r:id="rId141"/>
    <p:sldId id="491" r:id="rId142"/>
    <p:sldId id="549" r:id="rId143"/>
    <p:sldId id="566" r:id="rId144"/>
    <p:sldId id="599" r:id="rId145"/>
    <p:sldId id="600" r:id="rId146"/>
    <p:sldId id="448" r:id="rId147"/>
    <p:sldId id="434" r:id="rId148"/>
    <p:sldId id="435" r:id="rId149"/>
    <p:sldId id="487" r:id="rId150"/>
    <p:sldId id="497" r:id="rId151"/>
    <p:sldId id="436" r:id="rId152"/>
    <p:sldId id="437" r:id="rId153"/>
    <p:sldId id="438" r:id="rId154"/>
    <p:sldId id="488" r:id="rId155"/>
    <p:sldId id="439" r:id="rId156"/>
    <p:sldId id="568" r:id="rId157"/>
    <p:sldId id="602" r:id="rId158"/>
    <p:sldId id="440" r:id="rId159"/>
    <p:sldId id="489" r:id="rId160"/>
    <p:sldId id="597" r:id="rId161"/>
    <p:sldId id="598" r:id="rId162"/>
    <p:sldId id="593" r:id="rId163"/>
    <p:sldId id="594" r:id="rId164"/>
    <p:sldId id="595" r:id="rId165"/>
    <p:sldId id="441" r:id="rId166"/>
    <p:sldId id="490" r:id="rId167"/>
    <p:sldId id="603" r:id="rId168"/>
    <p:sldId id="442" r:id="rId169"/>
    <p:sldId id="337" r:id="rId170"/>
    <p:sldId id="510" r:id="rId171"/>
    <p:sldId id="338" r:id="rId172"/>
    <p:sldId id="339" r:id="rId173"/>
    <p:sldId id="508" r:id="rId174"/>
    <p:sldId id="509" r:id="rId175"/>
    <p:sldId id="514" r:id="rId176"/>
    <p:sldId id="340" r:id="rId177"/>
    <p:sldId id="511" r:id="rId178"/>
    <p:sldId id="513" r:id="rId179"/>
    <p:sldId id="512" r:id="rId180"/>
    <p:sldId id="341" r:id="rId181"/>
    <p:sldId id="342" r:id="rId182"/>
    <p:sldId id="351" r:id="rId183"/>
    <p:sldId id="352" r:id="rId184"/>
    <p:sldId id="353" r:id="rId185"/>
    <p:sldId id="370" r:id="rId186"/>
    <p:sldId id="371" r:id="rId187"/>
    <p:sldId id="372" r:id="rId188"/>
    <p:sldId id="373" r:id="rId189"/>
    <p:sldId id="506" r:id="rId190"/>
    <p:sldId id="374" r:id="rId191"/>
    <p:sldId id="354" r:id="rId192"/>
    <p:sldId id="356" r:id="rId193"/>
    <p:sldId id="378" r:id="rId194"/>
    <p:sldId id="357" r:id="rId195"/>
    <p:sldId id="507" r:id="rId196"/>
    <p:sldId id="379" r:id="rId197"/>
    <p:sldId id="389" r:id="rId198"/>
    <p:sldId id="391" r:id="rId199"/>
    <p:sldId id="395" r:id="rId200"/>
    <p:sldId id="387" r:id="rId201"/>
    <p:sldId id="393" r:id="rId202"/>
    <p:sldId id="394" r:id="rId203"/>
    <p:sldId id="358" r:id="rId204"/>
    <p:sldId id="380" r:id="rId205"/>
    <p:sldId id="359" r:id="rId206"/>
    <p:sldId id="381" r:id="rId207"/>
    <p:sldId id="360" r:id="rId208"/>
    <p:sldId id="505" r:id="rId209"/>
    <p:sldId id="382" r:id="rId210"/>
    <p:sldId id="361" r:id="rId211"/>
    <p:sldId id="375" r:id="rId212"/>
    <p:sldId id="376" r:id="rId213"/>
    <p:sldId id="400" r:id="rId214"/>
    <p:sldId id="377" r:id="rId215"/>
    <p:sldId id="362" r:id="rId216"/>
    <p:sldId id="383" r:id="rId217"/>
    <p:sldId id="384" r:id="rId218"/>
    <p:sldId id="493" r:id="rId219"/>
    <p:sldId id="515" r:id="rId220"/>
    <p:sldId id="516" r:id="rId221"/>
    <p:sldId id="402" r:id="rId222"/>
    <p:sldId id="363" r:id="rId223"/>
    <p:sldId id="365" r:id="rId224"/>
    <p:sldId id="401" r:id="rId225"/>
    <p:sldId id="503" r:id="rId226"/>
    <p:sldId id="366" r:id="rId227"/>
    <p:sldId id="494" r:id="rId228"/>
    <p:sldId id="504" r:id="rId229"/>
    <p:sldId id="581" r:id="rId230"/>
    <p:sldId id="583" r:id="rId231"/>
    <p:sldId id="582" r:id="rId232"/>
    <p:sldId id="368" r:id="rId233"/>
    <p:sldId id="601" r:id="rId234"/>
    <p:sldId id="385" r:id="rId235"/>
    <p:sldId id="369" r:id="rId236"/>
    <p:sldId id="403" r:id="rId237"/>
    <p:sldId id="404" r:id="rId238"/>
    <p:sldId id="409" r:id="rId239"/>
    <p:sldId id="413" r:id="rId240"/>
    <p:sldId id="410" r:id="rId241"/>
    <p:sldId id="411" r:id="rId242"/>
    <p:sldId id="432" r:id="rId243"/>
    <p:sldId id="412" r:id="rId244"/>
    <p:sldId id="414" r:id="rId245"/>
    <p:sldId id="433" r:id="rId246"/>
    <p:sldId id="415" r:id="rId247"/>
    <p:sldId id="416" r:id="rId248"/>
    <p:sldId id="417" r:id="rId249"/>
    <p:sldId id="405" r:id="rId250"/>
    <p:sldId id="418" r:id="rId251"/>
    <p:sldId id="419" r:id="rId252"/>
    <p:sldId id="420" r:id="rId253"/>
    <p:sldId id="421" r:id="rId254"/>
    <p:sldId id="613" r:id="rId255"/>
    <p:sldId id="422" r:id="rId256"/>
    <p:sldId id="423" r:id="rId257"/>
    <p:sldId id="431" r:id="rId258"/>
    <p:sldId id="424" r:id="rId259"/>
    <p:sldId id="430" r:id="rId260"/>
    <p:sldId id="425" r:id="rId261"/>
    <p:sldId id="429" r:id="rId262"/>
    <p:sldId id="426" r:id="rId263"/>
    <p:sldId id="428" r:id="rId264"/>
    <p:sldId id="406" r:id="rId265"/>
    <p:sldId id="519" r:id="rId266"/>
    <p:sldId id="520" r:id="rId267"/>
    <p:sldId id="521" r:id="rId268"/>
    <p:sldId id="522" r:id="rId269"/>
    <p:sldId id="523" r:id="rId270"/>
    <p:sldId id="407" r:id="rId271"/>
    <p:sldId id="537" r:id="rId272"/>
    <p:sldId id="443" r:id="rId273"/>
    <p:sldId id="408" r:id="rId274"/>
    <p:sldId id="316" r:id="rId275"/>
    <p:sldId id="317" r:id="rId276"/>
    <p:sldId id="346" r:id="rId277"/>
    <p:sldId id="345" r:id="rId278"/>
    <p:sldId id="348" r:id="rId279"/>
    <p:sldId id="496" r:id="rId280"/>
    <p:sldId id="396" r:id="rId281"/>
    <p:sldId id="495" r:id="rId282"/>
    <p:sldId id="398" r:id="rId283"/>
    <p:sldId id="399" r:id="rId284"/>
    <p:sldId id="349" r:id="rId285"/>
    <p:sldId id="318" r:id="rId286"/>
    <p:sldId id="319" r:id="rId287"/>
    <p:sldId id="323" r:id="rId288"/>
    <p:sldId id="320" r:id="rId289"/>
    <p:sldId id="534" r:id="rId290"/>
    <p:sldId id="532" r:id="rId291"/>
    <p:sldId id="324" r:id="rId292"/>
    <p:sldId id="536" r:id="rId293"/>
    <p:sldId id="548" r:id="rId294"/>
    <p:sldId id="531" r:id="rId295"/>
    <p:sldId id="574" r:id="rId296"/>
    <p:sldId id="575" r:id="rId297"/>
    <p:sldId id="576" r:id="rId298"/>
    <p:sldId id="577" r:id="rId299"/>
    <p:sldId id="578" r:id="rId300"/>
    <p:sldId id="579" r:id="rId301"/>
    <p:sldId id="580" r:id="rId302"/>
    <p:sldId id="321" r:id="rId303"/>
    <p:sldId id="530" r:id="rId304"/>
    <p:sldId id="547" r:id="rId305"/>
    <p:sldId id="533" r:id="rId306"/>
    <p:sldId id="546" r:id="rId307"/>
    <p:sldId id="535" r:id="rId308"/>
    <p:sldId id="529" r:id="rId309"/>
    <p:sldId id="322" r:id="rId310"/>
    <p:sldId id="325" r:id="rId311"/>
    <p:sldId id="326" r:id="rId312"/>
    <p:sldId id="327" r:id="rId313"/>
    <p:sldId id="328" r:id="rId314"/>
    <p:sldId id="329" r:id="rId315"/>
    <p:sldId id="330" r:id="rId316"/>
    <p:sldId id="331" r:id="rId317"/>
    <p:sldId id="332" r:id="rId318"/>
    <p:sldId id="333" r:id="rId319"/>
    <p:sldId id="334" r:id="rId320"/>
    <p:sldId id="572" r:id="rId321"/>
    <p:sldId id="573" r:id="rId322"/>
    <p:sldId id="343" r:id="rId323"/>
    <p:sldId id="589" r:id="rId3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434" autoAdjust="0"/>
  </p:normalViewPr>
  <p:slideViewPr>
    <p:cSldViewPr snapToGrid="0">
      <p:cViewPr>
        <p:scale>
          <a:sx n="80" d="100"/>
          <a:sy n="80" d="100"/>
        </p:scale>
        <p:origin x="-318" y="192"/>
      </p:cViewPr>
      <p:guideLst>
        <p:guide orient="horz" pos="2160"/>
        <p:guide pos="3840"/>
      </p:guideLst>
    </p:cSldViewPr>
  </p:slideViewPr>
  <p:outlineViewPr>
    <p:cViewPr>
      <p:scale>
        <a:sx n="33" d="100"/>
        <a:sy n="33" d="100"/>
      </p:scale>
      <p:origin x="0" y="-390066"/>
    </p:cViewPr>
  </p:outlineViewPr>
  <p:notesTextViewPr>
    <p:cViewPr>
      <p:scale>
        <a:sx n="3" d="2"/>
        <a:sy n="3" d="2"/>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presProps" Target="pres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viewProps" Target="viewProp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slide" Target="slides/slide31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BA3C7-530D-4B5D-BCF2-F46C3A49785F}" type="datetimeFigureOut">
              <a:rPr lang="en-US" smtClean="0"/>
              <a:pPr/>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8FC13-A4E1-4A52-BF45-E4AE1411E71E}" type="slidenum">
              <a:rPr lang="en-US" smtClean="0"/>
              <a:pPr/>
              <a:t>‹#›</a:t>
            </a:fld>
            <a:endParaRPr lang="en-US"/>
          </a:p>
        </p:txBody>
      </p:sp>
    </p:spTree>
    <p:extLst>
      <p:ext uri="{BB962C8B-B14F-4D97-AF65-F5344CB8AC3E}">
        <p14:creationId xmlns:p14="http://schemas.microsoft.com/office/powerpoint/2010/main" xmlns="" val="1338906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D8FC13-A4E1-4A52-BF45-E4AE1411E71E}" type="slidenum">
              <a:rPr lang="en-US" smtClean="0"/>
              <a:pPr/>
              <a:t>1</a:t>
            </a:fld>
            <a:endParaRPr lang="en-US"/>
          </a:p>
        </p:txBody>
      </p:sp>
    </p:spTree>
    <p:extLst>
      <p:ext uri="{BB962C8B-B14F-4D97-AF65-F5344CB8AC3E}">
        <p14:creationId xmlns:p14="http://schemas.microsoft.com/office/powerpoint/2010/main" xmlns="" val="48110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86</a:t>
            </a:fld>
            <a:endParaRPr lang="en-US"/>
          </a:p>
        </p:txBody>
      </p:sp>
    </p:spTree>
    <p:extLst>
      <p:ext uri="{BB962C8B-B14F-4D97-AF65-F5344CB8AC3E}">
        <p14:creationId xmlns:p14="http://schemas.microsoft.com/office/powerpoint/2010/main" xmlns="" val="1523537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156</a:t>
            </a:fld>
            <a:endParaRPr lang="en-US"/>
          </a:p>
        </p:txBody>
      </p:sp>
    </p:spTree>
    <p:extLst>
      <p:ext uri="{BB962C8B-B14F-4D97-AF65-F5344CB8AC3E}">
        <p14:creationId xmlns:p14="http://schemas.microsoft.com/office/powerpoint/2010/main" xmlns="" val="384825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157</a:t>
            </a:fld>
            <a:endParaRPr lang="en-US"/>
          </a:p>
        </p:txBody>
      </p:sp>
    </p:spTree>
    <p:extLst>
      <p:ext uri="{BB962C8B-B14F-4D97-AF65-F5344CB8AC3E}">
        <p14:creationId xmlns:p14="http://schemas.microsoft.com/office/powerpoint/2010/main" xmlns="" val="383057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162</a:t>
            </a:fld>
            <a:endParaRPr lang="en-US"/>
          </a:p>
        </p:txBody>
      </p:sp>
    </p:spTree>
    <p:extLst>
      <p:ext uri="{BB962C8B-B14F-4D97-AF65-F5344CB8AC3E}">
        <p14:creationId xmlns:p14="http://schemas.microsoft.com/office/powerpoint/2010/main" xmlns="" val="252804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163</a:t>
            </a:fld>
            <a:endParaRPr lang="en-US"/>
          </a:p>
        </p:txBody>
      </p:sp>
    </p:spTree>
    <p:extLst>
      <p:ext uri="{BB962C8B-B14F-4D97-AF65-F5344CB8AC3E}">
        <p14:creationId xmlns:p14="http://schemas.microsoft.com/office/powerpoint/2010/main" xmlns="" val="197188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164</a:t>
            </a:fld>
            <a:endParaRPr lang="en-US"/>
          </a:p>
        </p:txBody>
      </p:sp>
    </p:spTree>
    <p:extLst>
      <p:ext uri="{BB962C8B-B14F-4D97-AF65-F5344CB8AC3E}">
        <p14:creationId xmlns:p14="http://schemas.microsoft.com/office/powerpoint/2010/main" xmlns="" val="2699449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32BFA9-3499-4B86-8325-827712F2AC3B}" type="datetime1">
              <a:rPr lang="en-US" smtClean="0"/>
              <a:pPr/>
              <a:t>11/16/2021</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346271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94DD3-C051-41D8-AD96-3D99D22C04C8}" type="datetime1">
              <a:rPr lang="en-US" smtClean="0"/>
              <a:pPr/>
              <a:t>11/16/2021</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425183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F8772F-8F73-47C8-BB18-7BAD1D956CB6}" type="datetime1">
              <a:rPr lang="en-US" smtClean="0"/>
              <a:pPr/>
              <a:t>11/16/2021</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CB1B4-0863-4C3D-9038-67457B1FED91}"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846316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0CDE1F9-7CF2-4CCA-920B-9A0F2F26C559}" type="datetime1">
              <a:rPr lang="en-US" smtClean="0"/>
              <a:pPr/>
              <a:t>11/16/2021</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1825410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1075FD8-8EFD-4AE7-84BF-044AEE1BF6F8}" type="datetime1">
              <a:rPr lang="en-US" smtClean="0"/>
              <a:pPr/>
              <a:t>11/16/2021</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184633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60F6D5-4676-4E4E-8823-D0A03016A410}" type="datetime1">
              <a:rPr lang="en-US" smtClean="0"/>
              <a:pPr/>
              <a:t>11/16/2021</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400683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EC4F4-BBF3-4EB8-9C4A-882B4B25BB11}" type="datetime1">
              <a:rPr lang="en-US" smtClean="0"/>
              <a:pPr/>
              <a:t>11/16/2021</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1349980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41BDF-3867-4CED-B67A-B4DE2057F47B}" type="datetime1">
              <a:rPr lang="en-US" smtClean="0"/>
              <a:pPr/>
              <a:t>11/16/2021</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2562563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6445BBCD-2DCD-405D-A737-988EC2FFE14B}" type="datetime1">
              <a:rPr lang="en-US" smtClean="0"/>
              <a:pPr/>
              <a:t>11/16/2021</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smtClean="0"/>
              <a:t>@Samundra Paudel/NCIT/PU/2016</a:t>
            </a:r>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DA36EEF8-2770-47BC-AC56-6D9A5993EBFC}" type="slidenum">
              <a:rPr lang="en-US"/>
              <a:pPr/>
              <a:t>‹#›</a:t>
            </a:fld>
            <a:endParaRPr lang="en-US"/>
          </a:p>
        </p:txBody>
      </p:sp>
    </p:spTree>
    <p:extLst>
      <p:ext uri="{BB962C8B-B14F-4D97-AF65-F5344CB8AC3E}">
        <p14:creationId xmlns:p14="http://schemas.microsoft.com/office/powerpoint/2010/main" xmlns="" val="1124093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6A935005-6F9D-49BA-9719-BD9A0030F672}" type="datetime1">
              <a:rPr lang="en-US" smtClean="0"/>
              <a:pPr/>
              <a:t>11/16/2021</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r>
              <a:rPr lang="en-US" smtClean="0"/>
              <a:t>@Samundra Paudel/NCIT/PU/2016</a:t>
            </a:r>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8286C2FF-26A4-4BD3-994C-D5EEB95D4D29}" type="slidenum">
              <a:rPr lang="en-US"/>
              <a:pPr/>
              <a:t>‹#›</a:t>
            </a:fld>
            <a:endParaRPr lang="en-US"/>
          </a:p>
        </p:txBody>
      </p:sp>
    </p:spTree>
    <p:extLst>
      <p:ext uri="{BB962C8B-B14F-4D97-AF65-F5344CB8AC3E}">
        <p14:creationId xmlns:p14="http://schemas.microsoft.com/office/powerpoint/2010/main" xmlns="" val="185768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1D418B-020B-4C07-AC3C-5AD02FBA6081}" type="datetime1">
              <a:rPr lang="en-US" smtClean="0"/>
              <a:pPr/>
              <a:t>11/16/2021</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134113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2722E-B65D-4C11-BCFD-9A0CEA285ABB}" type="datetime1">
              <a:rPr lang="en-US" smtClean="0"/>
              <a:pPr/>
              <a:t>11/16/2021</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393922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DAEC80-B6CA-43E1-94C3-70E893A12A29}" type="datetime1">
              <a:rPr lang="en-US" smtClean="0"/>
              <a:pPr/>
              <a:t>11/16/2021</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244963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FA7F5A-2359-4879-ACCD-513C4D827EF0}" type="datetime1">
              <a:rPr lang="en-US" smtClean="0"/>
              <a:pPr/>
              <a:t>11/16/2021</a:t>
            </a:fld>
            <a:endParaRPr lang="en-US"/>
          </a:p>
        </p:txBody>
      </p:sp>
      <p:sp>
        <p:nvSpPr>
          <p:cNvPr id="8" name="Footer Placeholder 7"/>
          <p:cNvSpPr>
            <a:spLocks noGrp="1"/>
          </p:cNvSpPr>
          <p:nvPr>
            <p:ph type="ftr" sz="quarter" idx="11"/>
          </p:nvPr>
        </p:nvSpPr>
        <p:spPr/>
        <p:txBody>
          <a:bodyPr/>
          <a:lstStyle/>
          <a:p>
            <a:r>
              <a:rPr lang="en-US" smtClean="0"/>
              <a:t>@Samundra Paudel/NCIT/PU/2016</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134170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1A5225-6892-433D-8035-ED4A7F7D21F7}" type="datetime1">
              <a:rPr lang="en-US" smtClean="0"/>
              <a:pPr/>
              <a:t>11/16/2021</a:t>
            </a:fld>
            <a:endParaRPr lang="en-US"/>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77345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8CEE7-0AA6-4206-93A9-9EB9AE52F4B5}" type="datetime1">
              <a:rPr lang="en-US" smtClean="0"/>
              <a:pPr/>
              <a:t>11/16/2021</a:t>
            </a:fld>
            <a:endParaRPr lang="en-US"/>
          </a:p>
        </p:txBody>
      </p:sp>
      <p:sp>
        <p:nvSpPr>
          <p:cNvPr id="3" name="Footer Placeholder 2"/>
          <p:cNvSpPr>
            <a:spLocks noGrp="1"/>
          </p:cNvSpPr>
          <p:nvPr>
            <p:ph type="ftr" sz="quarter" idx="11"/>
          </p:nvPr>
        </p:nvSpPr>
        <p:spPr/>
        <p:txBody>
          <a:bodyPr/>
          <a:lstStyle/>
          <a:p>
            <a:r>
              <a:rPr lang="en-US" smtClean="0"/>
              <a:t>@Samundra Paudel/NCIT/PU/2016</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342871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27763-F5DC-4198-94BF-E3E71E1BC7AD}" type="datetime1">
              <a:rPr lang="en-US" smtClean="0"/>
              <a:pPr/>
              <a:t>11/16/2021</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16220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6B263-54E6-425B-9407-0AA17F259F06}" type="datetime1">
              <a:rPr lang="en-US" smtClean="0"/>
              <a:pPr/>
              <a:t>11/16/2021</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116175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6075167-6869-4AC3-9B10-D3796A415C6D}" type="datetime1">
              <a:rPr lang="en-US" smtClean="0"/>
              <a:pPr/>
              <a:t>11/16/2021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@Samundra Paudel/NCIT/PU/2016</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3884426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hyperlink" Target="https://en.wikipedia.org/wiki/Natural_capital" TargetMode="External"/><Relationship Id="rId2" Type="http://schemas.openxmlformats.org/officeDocument/2006/relationships/hyperlink" Target="https://en.wikipedia.org/wiki/Gross_domestic_product" TargetMode="Externa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8" Type="http://schemas.openxmlformats.org/officeDocument/2006/relationships/hyperlink" Target="https://en.wikipedia.org/wiki/Brundtland_Commission" TargetMode="External"/><Relationship Id="rId13" Type="http://schemas.openxmlformats.org/officeDocument/2006/relationships/hyperlink" Target="https://en.wikipedia.org/wiki/Carrying_capacity" TargetMode="External"/><Relationship Id="rId3" Type="http://schemas.openxmlformats.org/officeDocument/2006/relationships/hyperlink" Target="https://en.wikipedia.org/wiki/Sustainability" TargetMode="External"/><Relationship Id="rId7" Type="http://schemas.openxmlformats.org/officeDocument/2006/relationships/hyperlink" Target="https://en.wikipedia.org/wiki/Society" TargetMode="External"/><Relationship Id="rId12" Type="http://schemas.openxmlformats.org/officeDocument/2006/relationships/hyperlink" Target="https://en.wikipedia.org/wiki/Environmental_protection" TargetMode="External"/><Relationship Id="rId2" Type="http://schemas.openxmlformats.org/officeDocument/2006/relationships/hyperlink" Target="https://en.wikipedia.org/wiki/Human_development_(humanity)" TargetMode="External"/><Relationship Id="rId1" Type="http://schemas.openxmlformats.org/officeDocument/2006/relationships/slideLayout" Target="../slideLayouts/slideLayout2.xml"/><Relationship Id="rId6" Type="http://schemas.openxmlformats.org/officeDocument/2006/relationships/hyperlink" Target="https://en.wikipedia.org/wiki/Economy" TargetMode="External"/><Relationship Id="rId11" Type="http://schemas.openxmlformats.org/officeDocument/2006/relationships/hyperlink" Target="https://en.wikipedia.org/wiki/Social_change" TargetMode="External"/><Relationship Id="rId5" Type="http://schemas.openxmlformats.org/officeDocument/2006/relationships/hyperlink" Target="https://en.wikipedia.org/wiki/Ecosystem_services" TargetMode="External"/><Relationship Id="rId10" Type="http://schemas.openxmlformats.org/officeDocument/2006/relationships/hyperlink" Target="https://en.wikipedia.org/wiki/Economic_development" TargetMode="External"/><Relationship Id="rId4" Type="http://schemas.openxmlformats.org/officeDocument/2006/relationships/hyperlink" Target="https://en.wikipedia.org/wiki/Natural_resources" TargetMode="External"/><Relationship Id="rId9" Type="http://schemas.openxmlformats.org/officeDocument/2006/relationships/hyperlink" Target="https://en.wikipedia.org/wiki/Sustainable_forest_management" TargetMode="External"/><Relationship Id="rId14" Type="http://schemas.openxmlformats.org/officeDocument/2006/relationships/hyperlink" Target="https://en.wikipedia.org/wiki/Systems_ecology" TargetMode="External"/></Relationships>
</file>

<file path=ppt/slides/_rels/slide173.xml.rels><?xml version="1.0" encoding="UTF-8" standalone="yes"?>
<Relationships xmlns="http://schemas.openxmlformats.org/package/2006/relationships"><Relationship Id="rId3" Type="http://schemas.openxmlformats.org/officeDocument/2006/relationships/hyperlink" Target="https://en.wikipedia.org/wiki/United_Nations" TargetMode="External"/><Relationship Id="rId2" Type="http://schemas.openxmlformats.org/officeDocument/2006/relationships/hyperlink" Target="https://en.wikipedia.org/wiki/International_Union_for_the_Conservation_of_Nature" TargetMode="External"/><Relationship Id="rId1" Type="http://schemas.openxmlformats.org/officeDocument/2006/relationships/slideLayout" Target="../slideLayouts/slideLayout2.xml"/><Relationship Id="rId4" Type="http://schemas.openxmlformats.org/officeDocument/2006/relationships/hyperlink" Target="https://en.wikipedia.org/wiki/World_Commission_on_Environment_and_Development" TargetMode="External"/></Relationships>
</file>

<file path=ppt/slides/_rels/slide174.xml.rels><?xml version="1.0" encoding="UTF-8" standalone="yes"?>
<Relationships xmlns="http://schemas.openxmlformats.org/package/2006/relationships"><Relationship Id="rId3" Type="http://schemas.openxmlformats.org/officeDocument/2006/relationships/hyperlink" Target="https://en.wikipedia.org/wiki/Environmental_degradation" TargetMode="External"/><Relationship Id="rId2" Type="http://schemas.openxmlformats.org/officeDocument/2006/relationships/hyperlink" Target="https://en.wikipedia.org/wiki/Natural_capital" TargetMode="External"/><Relationship Id="rId1" Type="http://schemas.openxmlformats.org/officeDocument/2006/relationships/slideLayout" Target="../slideLayouts/slideLayout2.xml"/><Relationship Id="rId5" Type="http://schemas.openxmlformats.org/officeDocument/2006/relationships/hyperlink" Target="https://en.wikipedia.org/wiki/Extinction" TargetMode="External"/><Relationship Id="rId4" Type="http://schemas.openxmlformats.org/officeDocument/2006/relationships/hyperlink" Target="https://en.wikipedia.org/wiki/Planetary_boundaries" TargetMode="External"/></Relationships>
</file>

<file path=ppt/slides/_rels/slide17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hyperlink" Target="https://en.wikipedia.org/wiki/Natural_capital" TargetMode="External"/><Relationship Id="rId2" Type="http://schemas.openxmlformats.org/officeDocument/2006/relationships/hyperlink" Target="https://en.wikipedia.org/wiki/Human_impact_on_the_environment" TargetMode="External"/><Relationship Id="rId1" Type="http://schemas.openxmlformats.org/officeDocument/2006/relationships/slideLayout" Target="../slideLayouts/slideLayout2.xml"/><Relationship Id="rId4" Type="http://schemas.openxmlformats.org/officeDocument/2006/relationships/hyperlink" Target="https://en.wikipedia.org/wiki/Global_Footprint_Network" TargetMode="External"/></Relationships>
</file>

<file path=ppt/slides/_rels/slide178.xml.rels><?xml version="1.0" encoding="UTF-8" standalone="yes"?>
<Relationships xmlns="http://schemas.openxmlformats.org/package/2006/relationships"><Relationship Id="rId3" Type="http://schemas.openxmlformats.org/officeDocument/2006/relationships/hyperlink" Target="https://en.wikipedia.org/wiki/United_States" TargetMode="External"/><Relationship Id="rId7" Type="http://schemas.openxmlformats.org/officeDocument/2006/relationships/hyperlink" Target="https://en.wikipedia.org/wiki/Biocapacity" TargetMode="External"/><Relationship Id="rId2" Type="http://schemas.openxmlformats.org/officeDocument/2006/relationships/hyperlink" Target="https://en.wikipedia.org/wiki/Ecological_footprint" TargetMode="External"/><Relationship Id="rId1" Type="http://schemas.openxmlformats.org/officeDocument/2006/relationships/slideLayout" Target="../slideLayouts/slideLayout2.xml"/><Relationship Id="rId6" Type="http://schemas.openxmlformats.org/officeDocument/2006/relationships/hyperlink" Target="https://en.wikipedia.org/wiki/World_Wide_Fund_for_Nature" TargetMode="External"/><Relationship Id="rId5" Type="http://schemas.openxmlformats.org/officeDocument/2006/relationships/hyperlink" Target="https://en.wikipedia.org/wiki/China" TargetMode="External"/><Relationship Id="rId4" Type="http://schemas.openxmlformats.org/officeDocument/2006/relationships/hyperlink" Target="https://en.wikipedia.org/wiki/Switzerland" TargetMode="External"/></Relationships>
</file>

<file path=ppt/slides/_rels/slide1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hyperlink" Target="https://en.wikipedia.org/wiki/Fiscal_year" TargetMode="External"/><Relationship Id="rId2" Type="http://schemas.openxmlformats.org/officeDocument/2006/relationships/hyperlink" Target="https://en.wikipedia.org/wiki/Nepal" TargetMode="External"/><Relationship Id="rId1" Type="http://schemas.openxmlformats.org/officeDocument/2006/relationships/slideLayout" Target="../slideLayouts/slideLayout2.xml"/><Relationship Id="rId4" Type="http://schemas.openxmlformats.org/officeDocument/2006/relationships/hyperlink" Target="https://en.wikipedia.org/wiki/Bikram_Sambat" TargetMode="Externa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jpeg"/><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321.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2.xml"/><Relationship Id="rId4" Type="http://schemas.openxmlformats.org/officeDocument/2006/relationships/image" Target="../media/image78.emf"/></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400" y="1371600"/>
            <a:ext cx="6172200" cy="1894362"/>
          </a:xfrm>
        </p:spPr>
        <p:txBody>
          <a:bodyPr>
            <a:noAutofit/>
          </a:bodyPr>
          <a:lstStyle/>
          <a:p>
            <a:r>
              <a:rPr lang="en-US" sz="6600" b="1" dirty="0"/>
              <a:t>Engineering Economics</a:t>
            </a:r>
          </a:p>
        </p:txBody>
      </p:sp>
      <p:sp>
        <p:nvSpPr>
          <p:cNvPr id="3" name="Subtitle 2"/>
          <p:cNvSpPr>
            <a:spLocks noGrp="1"/>
          </p:cNvSpPr>
          <p:nvPr>
            <p:ph type="subTitle" idx="1"/>
          </p:nvPr>
        </p:nvSpPr>
        <p:spPr>
          <a:xfrm>
            <a:off x="4038600" y="4495800"/>
            <a:ext cx="6172200" cy="1371600"/>
          </a:xfrm>
        </p:spPr>
        <p:txBody>
          <a:bodyPr>
            <a:normAutofit/>
          </a:bodyPr>
          <a:lstStyle/>
          <a:p>
            <a:pPr algn="r"/>
            <a:r>
              <a:rPr lang="en-US" sz="2000" b="1" dirty="0" err="1" smtClean="0"/>
              <a:t>Samundra</a:t>
            </a:r>
            <a:r>
              <a:rPr lang="en-US" sz="2000" b="1" dirty="0" smtClean="0"/>
              <a:t> </a:t>
            </a:r>
            <a:r>
              <a:rPr lang="en-US" sz="2000" b="1" dirty="0" err="1" smtClean="0"/>
              <a:t>Paudel</a:t>
            </a:r>
            <a:endParaRPr lang="en-US" sz="2000" b="1" dirty="0" smtClean="0"/>
          </a:p>
          <a:p>
            <a:pPr algn="r"/>
            <a:r>
              <a:rPr lang="en-US" sz="2000" b="1" dirty="0" smtClean="0"/>
              <a:t>NCIT/2021</a:t>
            </a:r>
            <a:endParaRPr lang="en-US" sz="2000" b="1" dirty="0" smtClean="0"/>
          </a:p>
          <a:p>
            <a:pPr algn="r"/>
            <a:r>
              <a:rPr lang="en-US" sz="2000" b="1" dirty="0" smtClean="0"/>
              <a:t>Pokhara University</a:t>
            </a:r>
            <a:endParaRPr lang="en-US" sz="2000" b="1" dirty="0"/>
          </a:p>
        </p:txBody>
      </p:sp>
    </p:spTree>
    <p:extLst>
      <p:ext uri="{BB962C8B-B14F-4D97-AF65-F5344CB8AC3E}">
        <p14:creationId xmlns:p14="http://schemas.microsoft.com/office/powerpoint/2010/main" xmlns="" val="4260086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Samuelson’s Definition (Modern Definition of Economics)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Samuelson’s </a:t>
            </a:r>
            <a:r>
              <a:rPr lang="en-US" dirty="0"/>
              <a:t>definition is known as a modern definition of economics. According to Samuelson, </a:t>
            </a:r>
            <a:r>
              <a:rPr lang="en-US" i="1" dirty="0"/>
              <a:t>“Economics is a social science concerned chiefly with the way society chooses to employ its resources, which have alternative uses, to produce goods and services for present and future consumption”. </a:t>
            </a:r>
            <a:r>
              <a:rPr lang="en-US" dirty="0"/>
              <a:t>The above definition is general in nature. There are many common</a:t>
            </a:r>
            <a:r>
              <a:rPr lang="en-US" i="1" dirty="0"/>
              <a:t> </a:t>
            </a:r>
            <a:r>
              <a:rPr lang="en-US" dirty="0"/>
              <a:t>points in the definitions of Robbins and Samuelson</a:t>
            </a:r>
            <a:r>
              <a:rPr lang="en-US" dirty="0" smtClean="0"/>
              <a:t>.</a:t>
            </a:r>
            <a:endParaRPr lang="en-US" dirty="0"/>
          </a:p>
          <a:p>
            <a:r>
              <a:rPr lang="en-US" dirty="0"/>
              <a:t>Samuelson’s definition tells us that economics is a social science and it is mainly concerned with the way how society employs its limited resources for alternative uses. All this we find in the definition of Robbins</a:t>
            </a:r>
            <a:r>
              <a:rPr lang="en-US" dirty="0" smtClean="0"/>
              <a:t>.</a:t>
            </a:r>
            <a:endParaRPr lang="en-US" dirty="0"/>
          </a:p>
          <a:p>
            <a:r>
              <a:rPr lang="en-US" dirty="0"/>
              <a:t>But Samuelson goes a step further and discusses how a society uses limited resources for producing goods and services for present and future consumption of various people or groups.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547396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Minimum Attractive Rate of Return- MARR</a:t>
            </a:r>
            <a:r>
              <a:rPr lang="en-US" dirty="0"/>
              <a:t/>
            </a:r>
            <a:br>
              <a:rPr lang="en-US" dirty="0"/>
            </a:br>
            <a:endParaRPr lang="en-US" dirty="0"/>
          </a:p>
        </p:txBody>
      </p:sp>
      <p:sp>
        <p:nvSpPr>
          <p:cNvPr id="3" name="Content Placeholder 2"/>
          <p:cNvSpPr>
            <a:spLocks noGrp="1"/>
          </p:cNvSpPr>
          <p:nvPr>
            <p:ph idx="1"/>
          </p:nvPr>
        </p:nvSpPr>
        <p:spPr>
          <a:xfrm>
            <a:off x="2589212" y="1528549"/>
            <a:ext cx="8915400" cy="4382673"/>
          </a:xfrm>
        </p:spPr>
        <p:txBody>
          <a:bodyPr>
            <a:normAutofit fontScale="92500" lnSpcReduction="10000"/>
          </a:bodyPr>
          <a:lstStyle/>
          <a:p>
            <a:r>
              <a:rPr lang="en-US" dirty="0" smtClean="0"/>
              <a:t>A </a:t>
            </a:r>
            <a:r>
              <a:rPr lang="en-US" dirty="0"/>
              <a:t>company may borrow funds to invest in profitable projects, or it may return to (</a:t>
            </a:r>
            <a:r>
              <a:rPr lang="en-US" dirty="0" smtClean="0"/>
              <a:t>invest in</a:t>
            </a:r>
            <a:r>
              <a:rPr lang="en-US" dirty="0"/>
              <a:t>) its </a:t>
            </a:r>
            <a:r>
              <a:rPr lang="en-US" b="1" dirty="0"/>
              <a:t>investment pool </a:t>
            </a:r>
            <a:r>
              <a:rPr lang="en-US" dirty="0"/>
              <a:t>any unused funds until they are needed for other </a:t>
            </a:r>
            <a:r>
              <a:rPr lang="en-US" dirty="0" smtClean="0"/>
              <a:t>investment activities</a:t>
            </a:r>
            <a:r>
              <a:rPr lang="en-US" dirty="0"/>
              <a:t>. </a:t>
            </a:r>
            <a:endParaRPr lang="en-US" dirty="0" smtClean="0"/>
          </a:p>
          <a:p>
            <a:r>
              <a:rPr lang="en-US" dirty="0" smtClean="0"/>
              <a:t>Here</a:t>
            </a:r>
            <a:r>
              <a:rPr lang="en-US" dirty="0"/>
              <a:t>, we may view the borrowing rate as a marginal cost of capital (</a:t>
            </a:r>
            <a:r>
              <a:rPr lang="en-US" i="1" dirty="0"/>
              <a:t>k</a:t>
            </a:r>
            <a:r>
              <a:rPr lang="en-US" dirty="0" smtClean="0"/>
              <a:t>). </a:t>
            </a:r>
            <a:r>
              <a:rPr lang="en-US" dirty="0"/>
              <a:t>Suppose that all available funds can be placed in investments </a:t>
            </a:r>
            <a:r>
              <a:rPr lang="en-US" dirty="0" smtClean="0"/>
              <a:t>yielding a </a:t>
            </a:r>
            <a:r>
              <a:rPr lang="en-US" dirty="0"/>
              <a:t>return equal to </a:t>
            </a:r>
            <a:r>
              <a:rPr lang="en-US" i="1" dirty="0"/>
              <a:t>l</a:t>
            </a:r>
            <a:r>
              <a:rPr lang="en-US" dirty="0"/>
              <a:t>, the </a:t>
            </a:r>
            <a:r>
              <a:rPr lang="en-US" b="1" dirty="0"/>
              <a:t>lending rate</a:t>
            </a:r>
            <a:r>
              <a:rPr lang="en-US" dirty="0"/>
              <a:t>. </a:t>
            </a:r>
            <a:r>
              <a:rPr lang="en-US" dirty="0" smtClean="0"/>
              <a:t>We </a:t>
            </a:r>
            <a:r>
              <a:rPr lang="en-US" dirty="0"/>
              <a:t>view these funds as an investment pool. </a:t>
            </a:r>
            <a:endParaRPr lang="en-US" dirty="0" smtClean="0"/>
          </a:p>
          <a:p>
            <a:r>
              <a:rPr lang="en-US" dirty="0" smtClean="0"/>
              <a:t>The firm may </a:t>
            </a:r>
            <a:r>
              <a:rPr lang="en-US" dirty="0"/>
              <a:t>withdraw funds from this pool for other investment purposes, but if left in the </a:t>
            </a:r>
            <a:r>
              <a:rPr lang="en-US" dirty="0" smtClean="0"/>
              <a:t>pool, the </a:t>
            </a:r>
            <a:r>
              <a:rPr lang="en-US" dirty="0"/>
              <a:t>funds will earn at the rate </a:t>
            </a:r>
            <a:r>
              <a:rPr lang="en-US" i="1" dirty="0"/>
              <a:t>r </a:t>
            </a:r>
            <a:r>
              <a:rPr lang="en-US" dirty="0"/>
              <a:t>(which is thus the opportunity cost). </a:t>
            </a:r>
            <a:endParaRPr lang="en-US" dirty="0" smtClean="0"/>
          </a:p>
          <a:p>
            <a:r>
              <a:rPr lang="en-US" dirty="0" smtClean="0"/>
              <a:t>The </a:t>
            </a:r>
            <a:r>
              <a:rPr lang="en-US" dirty="0"/>
              <a:t>MARR is </a:t>
            </a:r>
            <a:r>
              <a:rPr lang="en-US" dirty="0" smtClean="0"/>
              <a:t>thus related </a:t>
            </a:r>
            <a:r>
              <a:rPr lang="en-US" dirty="0"/>
              <a:t>to either the borrowing interest rate or the lending interest rate. </a:t>
            </a:r>
            <a:endParaRPr lang="en-US" dirty="0" smtClean="0"/>
          </a:p>
          <a:p>
            <a:r>
              <a:rPr lang="en-US" dirty="0" smtClean="0"/>
              <a:t>Thus, the </a:t>
            </a:r>
            <a:r>
              <a:rPr lang="en-US" dirty="0"/>
              <a:t>minimum attractive rate of return (MARR) is the interest rate at which a firm can always earn or borrow money under a normal operating environment. </a:t>
            </a:r>
          </a:p>
          <a:p>
            <a:r>
              <a:rPr lang="en-US" dirty="0"/>
              <a:t>Usually, selection of the MARR is a policy decision made by top management. </a:t>
            </a:r>
          </a:p>
          <a:p>
            <a:r>
              <a:rPr lang="en-US" dirty="0"/>
              <a:t>It is the rate at which NPW analysis should be conducted.</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2576169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Payback Period Method ~ Simple and Discounted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One of the primary concerns of most businesspeople is whether and when the money </a:t>
            </a:r>
            <a:r>
              <a:rPr lang="en-US" dirty="0" smtClean="0"/>
              <a:t>invested in </a:t>
            </a:r>
            <a:r>
              <a:rPr lang="en-US" dirty="0"/>
              <a:t>a project can be recovered. </a:t>
            </a:r>
            <a:endParaRPr lang="en-US" dirty="0" smtClean="0"/>
          </a:p>
          <a:p>
            <a:r>
              <a:rPr lang="en-US" dirty="0" smtClean="0"/>
              <a:t>The </a:t>
            </a:r>
            <a:r>
              <a:rPr lang="en-US" b="1" dirty="0"/>
              <a:t>payback method </a:t>
            </a:r>
            <a:r>
              <a:rPr lang="en-US" dirty="0"/>
              <a:t>screens projects on the </a:t>
            </a:r>
            <a:r>
              <a:rPr lang="en-US" dirty="0" smtClean="0"/>
              <a:t>basis of </a:t>
            </a:r>
            <a:r>
              <a:rPr lang="en-US" dirty="0"/>
              <a:t>how long it takes for net receipts to equal investment outlays. </a:t>
            </a:r>
            <a:endParaRPr lang="en-US" dirty="0" smtClean="0"/>
          </a:p>
          <a:p>
            <a:r>
              <a:rPr lang="en-US" dirty="0" smtClean="0"/>
              <a:t>This </a:t>
            </a:r>
            <a:r>
              <a:rPr lang="en-US" dirty="0"/>
              <a:t>calculation can </a:t>
            </a:r>
            <a:r>
              <a:rPr lang="en-US" dirty="0" smtClean="0"/>
              <a:t>take one </a:t>
            </a:r>
            <a:r>
              <a:rPr lang="en-US" dirty="0"/>
              <a:t>of two forms: either ignore time-value-of-money considerations or include them. </a:t>
            </a:r>
            <a:endParaRPr lang="en-US" dirty="0" smtClean="0"/>
          </a:p>
          <a:p>
            <a:r>
              <a:rPr lang="en-US" dirty="0" smtClean="0"/>
              <a:t>The former </a:t>
            </a:r>
            <a:r>
              <a:rPr lang="en-US" dirty="0"/>
              <a:t>case is usually designated the </a:t>
            </a:r>
            <a:r>
              <a:rPr lang="en-US" b="1" dirty="0" smtClean="0"/>
              <a:t>conventional/ simple payback </a:t>
            </a:r>
            <a:r>
              <a:rPr lang="en-US" b="1" dirty="0"/>
              <a:t>method</a:t>
            </a:r>
            <a:r>
              <a:rPr lang="en-US" dirty="0"/>
              <a:t>, the latter case </a:t>
            </a:r>
            <a:r>
              <a:rPr lang="en-US" dirty="0" smtClean="0"/>
              <a:t>the </a:t>
            </a:r>
            <a:r>
              <a:rPr lang="en-US" b="1" dirty="0" smtClean="0"/>
              <a:t>discounted </a:t>
            </a:r>
            <a:r>
              <a:rPr lang="en-US" b="1" dirty="0"/>
              <a:t>payback method</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9624358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Payback Period Method ~ Simple and Discounted</a:t>
            </a:r>
            <a:endParaRPr lang="en-US" dirty="0"/>
          </a:p>
        </p:txBody>
      </p:sp>
      <p:sp>
        <p:nvSpPr>
          <p:cNvPr id="3" name="Content Placeholder 2"/>
          <p:cNvSpPr>
            <a:spLocks noGrp="1"/>
          </p:cNvSpPr>
          <p:nvPr>
            <p:ph idx="1"/>
          </p:nvPr>
        </p:nvSpPr>
        <p:spPr/>
        <p:txBody>
          <a:bodyPr>
            <a:normAutofit lnSpcReduction="10000"/>
          </a:bodyPr>
          <a:lstStyle/>
          <a:p>
            <a:r>
              <a:rPr lang="en-US" dirty="0"/>
              <a:t>If a company makes investment decisions solely on the basis of the payback period, it considers only those projects with a payback period </a:t>
            </a:r>
            <a:r>
              <a:rPr lang="en-US" i="1" dirty="0"/>
              <a:t>shorter </a:t>
            </a:r>
            <a:r>
              <a:rPr lang="en-US" dirty="0"/>
              <a:t>than the maximum acceptable payback period.</a:t>
            </a:r>
          </a:p>
          <a:p>
            <a:r>
              <a:rPr lang="en-US" dirty="0" smtClean="0"/>
              <a:t>This </a:t>
            </a:r>
            <a:r>
              <a:rPr lang="en-US" dirty="0"/>
              <a:t>time limit is determined largely by management policy. For example, a high-tech </a:t>
            </a:r>
            <a:r>
              <a:rPr lang="en-US" dirty="0" smtClean="0"/>
              <a:t>firm, such </a:t>
            </a:r>
            <a:r>
              <a:rPr lang="en-US" dirty="0"/>
              <a:t>as a computer chip manufacturer, would set a short time limit for any new </a:t>
            </a:r>
            <a:r>
              <a:rPr lang="en-US" dirty="0" smtClean="0"/>
              <a:t>investment, because </a:t>
            </a:r>
            <a:r>
              <a:rPr lang="en-US" dirty="0"/>
              <a:t>high-tech products rapidly become obsolete</a:t>
            </a:r>
            <a:r>
              <a:rPr lang="en-US" dirty="0" smtClean="0"/>
              <a:t>.</a:t>
            </a:r>
          </a:p>
          <a:p>
            <a:r>
              <a:rPr lang="en-US" dirty="0" smtClean="0"/>
              <a:t>If </a:t>
            </a:r>
            <a:r>
              <a:rPr lang="en-US" dirty="0"/>
              <a:t>the payback period is within </a:t>
            </a:r>
            <a:r>
              <a:rPr lang="en-US" dirty="0" smtClean="0"/>
              <a:t>the acceptable </a:t>
            </a:r>
            <a:r>
              <a:rPr lang="en-US" dirty="0"/>
              <a:t>range, a formal project evaluation (such as a present-worth analysis) may </a:t>
            </a:r>
            <a:r>
              <a:rPr lang="en-US" dirty="0" smtClean="0"/>
              <a:t>begin. </a:t>
            </a:r>
          </a:p>
          <a:p>
            <a:r>
              <a:rPr lang="en-US" dirty="0" smtClean="0"/>
              <a:t>It </a:t>
            </a:r>
            <a:r>
              <a:rPr lang="en-US" dirty="0"/>
              <a:t>is important to remember that </a:t>
            </a:r>
            <a:r>
              <a:rPr lang="en-US" b="1" dirty="0"/>
              <a:t>payback screening </a:t>
            </a:r>
            <a:r>
              <a:rPr lang="en-US" dirty="0"/>
              <a:t>is not an </a:t>
            </a:r>
            <a:r>
              <a:rPr lang="en-US" i="1" dirty="0"/>
              <a:t>end </a:t>
            </a:r>
            <a:r>
              <a:rPr lang="en-US" dirty="0"/>
              <a:t>in itself, but rather </a:t>
            </a:r>
            <a:r>
              <a:rPr lang="en-US" dirty="0" smtClean="0"/>
              <a:t>a method </a:t>
            </a:r>
            <a:r>
              <a:rPr lang="en-US" dirty="0"/>
              <a:t>of screening out certain obviously unacceptable investment alternatives </a:t>
            </a:r>
            <a:r>
              <a:rPr lang="en-US" dirty="0" smtClean="0"/>
              <a:t>before progressing </a:t>
            </a:r>
            <a:r>
              <a:rPr lang="en-US" dirty="0"/>
              <a:t>to an analysis of potentially acceptable ones</a:t>
            </a:r>
            <a:r>
              <a:rPr lang="en-US" dirty="0" smtClean="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3780513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Present </a:t>
            </a:r>
            <a:r>
              <a:rPr lang="en-US" b="1" dirty="0"/>
              <a:t>worth </a:t>
            </a:r>
            <a:r>
              <a:rPr lang="en-US" b="1" dirty="0" smtClean="0"/>
              <a:t>Method</a:t>
            </a:r>
            <a:r>
              <a:rPr lang="en-US" dirty="0"/>
              <a:t/>
            </a:r>
            <a:br>
              <a:rPr lang="en-US" dirty="0"/>
            </a:br>
            <a:endParaRPr lang="en-US" dirty="0"/>
          </a:p>
        </p:txBody>
      </p:sp>
      <p:sp>
        <p:nvSpPr>
          <p:cNvPr id="3" name="Content Placeholder 2"/>
          <p:cNvSpPr>
            <a:spLocks noGrp="1"/>
          </p:cNvSpPr>
          <p:nvPr>
            <p:ph idx="1"/>
          </p:nvPr>
        </p:nvSpPr>
        <p:spPr>
          <a:xfrm>
            <a:off x="2589212" y="1746913"/>
            <a:ext cx="8915400" cy="4754019"/>
          </a:xfrm>
        </p:spPr>
        <p:txBody>
          <a:bodyPr>
            <a:normAutofit lnSpcReduction="10000"/>
          </a:bodyPr>
          <a:lstStyle/>
          <a:p>
            <a:r>
              <a:rPr lang="en-US" dirty="0"/>
              <a:t>Until the 1950s, the payback method was widely used as a means of making investment decisions.</a:t>
            </a:r>
          </a:p>
          <a:p>
            <a:r>
              <a:rPr lang="en-US" dirty="0"/>
              <a:t>As flaws in this method were recognized, however, businesspeople began to </a:t>
            </a:r>
            <a:r>
              <a:rPr lang="en-US" dirty="0" smtClean="0"/>
              <a:t>search for </a:t>
            </a:r>
            <a:r>
              <a:rPr lang="en-US" dirty="0"/>
              <a:t>methods to improve project evaluations. </a:t>
            </a:r>
            <a:endParaRPr lang="en-US" dirty="0" smtClean="0"/>
          </a:p>
          <a:p>
            <a:r>
              <a:rPr lang="en-US" dirty="0" smtClean="0"/>
              <a:t>The </a:t>
            </a:r>
            <a:r>
              <a:rPr lang="en-US" dirty="0"/>
              <a:t>result was the development of </a:t>
            </a:r>
            <a:r>
              <a:rPr lang="en-US" b="1" dirty="0" smtClean="0"/>
              <a:t>discounted cash </a:t>
            </a:r>
            <a:r>
              <a:rPr lang="en-US" b="1" dirty="0"/>
              <a:t>flow techniques (</a:t>
            </a:r>
            <a:r>
              <a:rPr lang="en-US" dirty="0"/>
              <a:t>DCFs</a:t>
            </a:r>
            <a:r>
              <a:rPr lang="en-US" b="1" dirty="0"/>
              <a:t>)</a:t>
            </a:r>
            <a:r>
              <a:rPr lang="en-US" dirty="0"/>
              <a:t>, which take into account the time value of money. </a:t>
            </a:r>
            <a:endParaRPr lang="en-US" dirty="0" smtClean="0"/>
          </a:p>
          <a:p>
            <a:r>
              <a:rPr lang="en-US" dirty="0" smtClean="0"/>
              <a:t>One </a:t>
            </a:r>
            <a:r>
              <a:rPr lang="en-US" dirty="0"/>
              <a:t>of </a:t>
            </a:r>
            <a:r>
              <a:rPr lang="en-US" dirty="0" smtClean="0"/>
              <a:t>the DCFs </a:t>
            </a:r>
            <a:r>
              <a:rPr lang="en-US" dirty="0"/>
              <a:t>is the net-present-worth, or net-present-value, method</a:t>
            </a:r>
            <a:r>
              <a:rPr lang="en-US" dirty="0" smtClean="0"/>
              <a:t>.</a:t>
            </a:r>
          </a:p>
          <a:p>
            <a:r>
              <a:rPr lang="en-US" dirty="0"/>
              <a:t>Under the NPW criterion, the present worth of all cash inflows is </a:t>
            </a:r>
            <a:r>
              <a:rPr lang="en-US" dirty="0" smtClean="0"/>
              <a:t>compared against </a:t>
            </a:r>
            <a:r>
              <a:rPr lang="en-US" dirty="0"/>
              <a:t>the present worth of all cash outflows associated with an investment project. </a:t>
            </a:r>
            <a:endParaRPr lang="en-US" dirty="0" smtClean="0"/>
          </a:p>
          <a:p>
            <a:r>
              <a:rPr lang="en-US" dirty="0" smtClean="0"/>
              <a:t>The difference </a:t>
            </a:r>
            <a:r>
              <a:rPr lang="en-US" dirty="0"/>
              <a:t>between the present worth of these cash flows, referred to as the </a:t>
            </a:r>
            <a:r>
              <a:rPr lang="en-US" b="1" dirty="0"/>
              <a:t>net </a:t>
            </a:r>
            <a:r>
              <a:rPr lang="en-US" b="1" dirty="0" smtClean="0"/>
              <a:t>present worth </a:t>
            </a:r>
            <a:r>
              <a:rPr lang="en-US" dirty="0"/>
              <a:t>(NPW), </a:t>
            </a:r>
            <a:r>
              <a:rPr lang="en-US" b="1" dirty="0"/>
              <a:t>net present value </a:t>
            </a:r>
            <a:r>
              <a:rPr lang="en-US" dirty="0"/>
              <a:t>(NPV) determines whether the project is an </a:t>
            </a:r>
            <a:r>
              <a:rPr lang="en-US" dirty="0" smtClean="0"/>
              <a:t>acceptable investment</a:t>
            </a:r>
            <a:r>
              <a:rPr lang="en-US" dirty="0"/>
              <a:t>. </a:t>
            </a:r>
            <a:endParaRPr lang="en-US" dirty="0" smtClean="0"/>
          </a:p>
          <a:p>
            <a:r>
              <a:rPr lang="en-US" dirty="0" smtClean="0"/>
              <a:t>When </a:t>
            </a:r>
            <a:r>
              <a:rPr lang="en-US" dirty="0"/>
              <a:t>two or more projects are under consideration, NPW analysis further </a:t>
            </a:r>
            <a:r>
              <a:rPr lang="en-US" dirty="0" smtClean="0"/>
              <a:t>allows us </a:t>
            </a:r>
            <a:r>
              <a:rPr lang="en-US" dirty="0"/>
              <a:t>to select the best project by comparing their NPW </a:t>
            </a:r>
            <a:r>
              <a:rPr lang="en-US" dirty="0" smtClean="0"/>
              <a:t>figures.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5661140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 </a:t>
            </a:r>
            <a:r>
              <a:rPr lang="en-US" b="1" dirty="0"/>
              <a:t>worth </a:t>
            </a:r>
            <a:r>
              <a:rPr lang="en-US" b="1" dirty="0" smtClean="0"/>
              <a:t>Method: Basic Procedure</a:t>
            </a:r>
            <a:endParaRPr lang="en-US" dirty="0"/>
          </a:p>
        </p:txBody>
      </p:sp>
      <p:sp>
        <p:nvSpPr>
          <p:cNvPr id="3" name="Content Placeholder 2"/>
          <p:cNvSpPr>
            <a:spLocks noGrp="1"/>
          </p:cNvSpPr>
          <p:nvPr>
            <p:ph idx="1"/>
          </p:nvPr>
        </p:nvSpPr>
        <p:spPr>
          <a:xfrm>
            <a:off x="2197290" y="1514901"/>
            <a:ext cx="9307322" cy="4749421"/>
          </a:xfrm>
        </p:spPr>
        <p:txBody>
          <a:bodyPr>
            <a:normAutofit/>
          </a:bodyPr>
          <a:lstStyle/>
          <a:p>
            <a:r>
              <a:rPr lang="en-US" dirty="0"/>
              <a:t>Present worth is an equivalence method of analysis in which a project’s cash flows </a:t>
            </a:r>
            <a:r>
              <a:rPr lang="en-US" dirty="0" smtClean="0"/>
              <a:t>are discounted </a:t>
            </a:r>
            <a:r>
              <a:rPr lang="en-US" dirty="0"/>
              <a:t>to a single present value. It is perhaps the most efficient analysis </a:t>
            </a:r>
            <a:r>
              <a:rPr lang="en-US" dirty="0" smtClean="0"/>
              <a:t>method we </a:t>
            </a:r>
            <a:r>
              <a:rPr lang="en-US" dirty="0"/>
              <a:t>can use in determining the acceptability of a project on an economic basis.</a:t>
            </a:r>
            <a:endParaRPr lang="en-US" dirty="0" smtClean="0"/>
          </a:p>
          <a:p>
            <a:r>
              <a:rPr lang="en-US" dirty="0" smtClean="0"/>
              <a:t>Determine </a:t>
            </a:r>
            <a:r>
              <a:rPr lang="en-US" dirty="0"/>
              <a:t>the interest rate that the firm wishes to earn on its investments. The </a:t>
            </a:r>
            <a:r>
              <a:rPr lang="en-US" dirty="0" smtClean="0"/>
              <a:t>interest rate </a:t>
            </a:r>
            <a:r>
              <a:rPr lang="en-US" dirty="0"/>
              <a:t>you determine represents the rate at which the firm can always invest </a:t>
            </a:r>
            <a:r>
              <a:rPr lang="en-US" dirty="0" smtClean="0"/>
              <a:t>the money </a:t>
            </a:r>
            <a:r>
              <a:rPr lang="en-US" dirty="0"/>
              <a:t>in its </a:t>
            </a:r>
            <a:r>
              <a:rPr lang="en-US" b="1" dirty="0"/>
              <a:t>investment pool</a:t>
            </a:r>
            <a:r>
              <a:rPr lang="en-US" dirty="0"/>
              <a:t>. This interest rate is often referred to as either </a:t>
            </a:r>
            <a:r>
              <a:rPr lang="en-US" dirty="0" smtClean="0"/>
              <a:t>a </a:t>
            </a:r>
            <a:r>
              <a:rPr lang="en-US" b="1" dirty="0" smtClean="0"/>
              <a:t>required </a:t>
            </a:r>
            <a:r>
              <a:rPr lang="en-US" b="1" dirty="0"/>
              <a:t>rate of return </a:t>
            </a:r>
            <a:r>
              <a:rPr lang="en-US" dirty="0"/>
              <a:t>or a </a:t>
            </a:r>
            <a:r>
              <a:rPr lang="en-US" b="1" dirty="0"/>
              <a:t>minimum attractive rate of return </a:t>
            </a:r>
            <a:r>
              <a:rPr lang="en-US" dirty="0"/>
              <a:t>(MARR). </a:t>
            </a:r>
            <a:r>
              <a:rPr lang="en-US" dirty="0" smtClean="0"/>
              <a:t>Usually, selection </a:t>
            </a:r>
            <a:r>
              <a:rPr lang="en-US" dirty="0"/>
              <a:t>of the MARR is a policy decision made by top management. </a:t>
            </a:r>
            <a:endParaRPr lang="en-US" dirty="0" smtClean="0"/>
          </a:p>
          <a:p>
            <a:r>
              <a:rPr lang="en-US" dirty="0" smtClean="0"/>
              <a:t>Estimate </a:t>
            </a:r>
            <a:r>
              <a:rPr lang="en-US" dirty="0"/>
              <a:t>the service life of the project.</a:t>
            </a:r>
          </a:p>
          <a:p>
            <a:r>
              <a:rPr lang="en-US" dirty="0" smtClean="0"/>
              <a:t>Estimate </a:t>
            </a:r>
            <a:r>
              <a:rPr lang="en-US" dirty="0"/>
              <a:t>the cash inflow for each period over the service life.</a:t>
            </a:r>
          </a:p>
          <a:p>
            <a:r>
              <a:rPr lang="en-US" dirty="0" smtClean="0"/>
              <a:t>Estimate </a:t>
            </a:r>
            <a:r>
              <a:rPr lang="en-US" dirty="0"/>
              <a:t>the cash outflow over each service period.</a:t>
            </a:r>
          </a:p>
          <a:p>
            <a:r>
              <a:rPr lang="en-US" dirty="0" smtClean="0"/>
              <a:t>Determine </a:t>
            </a:r>
            <a:r>
              <a:rPr lang="en-US" dirty="0"/>
              <a:t>the net cash </a:t>
            </a:r>
            <a:r>
              <a:rPr lang="en-US" dirty="0" smtClean="0"/>
              <a:t>flows </a:t>
            </a:r>
          </a:p>
          <a:p>
            <a:r>
              <a:rPr lang="en-US" dirty="0" smtClean="0"/>
              <a:t>Find Present Worth (NPW)=Net Cash Flow=Net Cash Inflow-Net Cash Outflow</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7051566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Present worth Method</a:t>
            </a:r>
            <a:r>
              <a:rPr lang="en-US" b="1" dirty="0" smtClean="0"/>
              <a:t>: Decision Criteria</a:t>
            </a:r>
            <a:endParaRPr lang="en-US" dirty="0"/>
          </a:p>
        </p:txBody>
      </p:sp>
      <p:sp>
        <p:nvSpPr>
          <p:cNvPr id="3" name="Content Placeholder 2"/>
          <p:cNvSpPr>
            <a:spLocks noGrp="1"/>
          </p:cNvSpPr>
          <p:nvPr>
            <p:ph idx="1"/>
          </p:nvPr>
        </p:nvSpPr>
        <p:spPr/>
        <p:txBody>
          <a:bodyPr>
            <a:normAutofit/>
          </a:bodyPr>
          <a:lstStyle/>
          <a:p>
            <a:r>
              <a:rPr lang="en-US" b="1" dirty="0"/>
              <a:t>Single Project Evaluation. </a:t>
            </a:r>
            <a:r>
              <a:rPr lang="en-US" dirty="0"/>
              <a:t>In this context, a positive NPW means that the </a:t>
            </a:r>
            <a:r>
              <a:rPr lang="en-US" dirty="0" smtClean="0"/>
              <a:t>equivalent worth </a:t>
            </a:r>
            <a:r>
              <a:rPr lang="en-US" dirty="0"/>
              <a:t>of the inflows is greater than the equivalent worth of outflows, so the </a:t>
            </a:r>
            <a:r>
              <a:rPr lang="en-US" dirty="0" smtClean="0"/>
              <a:t>project makes </a:t>
            </a:r>
            <a:r>
              <a:rPr lang="en-US" dirty="0"/>
              <a:t>a profit. Therefore, if the PW(</a:t>
            </a:r>
            <a:r>
              <a:rPr lang="en-US" i="1" dirty="0" err="1"/>
              <a:t>i</a:t>
            </a:r>
            <a:r>
              <a:rPr lang="en-US" dirty="0"/>
              <a:t>) is positive for a single project, the project </a:t>
            </a:r>
            <a:r>
              <a:rPr lang="en-US" dirty="0" smtClean="0"/>
              <a:t>should be </a:t>
            </a:r>
            <a:r>
              <a:rPr lang="en-US" dirty="0"/>
              <a:t>accepted; if the PW(</a:t>
            </a:r>
            <a:r>
              <a:rPr lang="en-US" i="1" dirty="0" err="1"/>
              <a:t>i</a:t>
            </a:r>
            <a:r>
              <a:rPr lang="en-US" dirty="0"/>
              <a:t>) is negative, the project should be rejected</a:t>
            </a:r>
            <a:r>
              <a:rPr lang="en-US" dirty="0" smtClean="0"/>
              <a:t>. </a:t>
            </a:r>
            <a:r>
              <a:rPr lang="en-US" dirty="0"/>
              <a:t>The decision rule </a:t>
            </a:r>
            <a:r>
              <a:rPr lang="en-US" dirty="0" smtClean="0"/>
              <a:t>is:</a:t>
            </a:r>
          </a:p>
          <a:p>
            <a:pPr lvl="1"/>
            <a:r>
              <a:rPr lang="en-US" dirty="0"/>
              <a:t>If </a:t>
            </a:r>
            <a:r>
              <a:rPr lang="en-US" dirty="0" smtClean="0"/>
              <a:t>PW(</a:t>
            </a:r>
            <a:r>
              <a:rPr lang="en-US" dirty="0" err="1" smtClean="0"/>
              <a:t>i</a:t>
            </a:r>
            <a:r>
              <a:rPr lang="en-US" dirty="0" smtClean="0"/>
              <a:t>) &gt; </a:t>
            </a:r>
            <a:r>
              <a:rPr lang="en-US" dirty="0"/>
              <a:t>0, accept the investment</a:t>
            </a:r>
            <a:r>
              <a:rPr lang="en-US" dirty="0" smtClean="0"/>
              <a:t>.</a:t>
            </a:r>
          </a:p>
          <a:p>
            <a:pPr lvl="1"/>
            <a:r>
              <a:rPr lang="en-US" dirty="0"/>
              <a:t>If </a:t>
            </a:r>
            <a:r>
              <a:rPr lang="en-US" dirty="0" smtClean="0"/>
              <a:t>PW (i) </a:t>
            </a:r>
            <a:r>
              <a:rPr lang="en-US" dirty="0"/>
              <a:t>= 0, remain </a:t>
            </a:r>
            <a:r>
              <a:rPr lang="en-US" dirty="0" smtClean="0"/>
              <a:t>indifferent.</a:t>
            </a:r>
          </a:p>
          <a:p>
            <a:pPr lvl="1"/>
            <a:r>
              <a:rPr lang="en-US" dirty="0"/>
              <a:t>If </a:t>
            </a:r>
            <a:r>
              <a:rPr lang="en-US" dirty="0" smtClean="0"/>
              <a:t>PW(</a:t>
            </a:r>
            <a:r>
              <a:rPr lang="en-US" dirty="0" err="1" smtClean="0"/>
              <a:t>i</a:t>
            </a:r>
            <a:r>
              <a:rPr lang="en-US" dirty="0" smtClean="0"/>
              <a:t>) &lt; </a:t>
            </a:r>
            <a:r>
              <a:rPr lang="en-US" dirty="0"/>
              <a:t>0, reject the </a:t>
            </a:r>
            <a:r>
              <a:rPr lang="en-US" dirty="0" smtClean="0"/>
              <a:t>investment.</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29578931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Worth Method </a:t>
            </a:r>
            <a:endParaRPr lang="en-US" b="1" dirty="0"/>
          </a:p>
        </p:txBody>
      </p:sp>
      <p:sp>
        <p:nvSpPr>
          <p:cNvPr id="3" name="Content Placeholder 2"/>
          <p:cNvSpPr>
            <a:spLocks noGrp="1"/>
          </p:cNvSpPr>
          <p:nvPr>
            <p:ph idx="1"/>
          </p:nvPr>
        </p:nvSpPr>
        <p:spPr/>
        <p:txBody>
          <a:bodyPr>
            <a:normAutofit/>
          </a:bodyPr>
          <a:lstStyle/>
          <a:p>
            <a:r>
              <a:rPr lang="en-US" dirty="0"/>
              <a:t>Net present worth measures the surplus in an investment project at time 0. </a:t>
            </a:r>
            <a:r>
              <a:rPr lang="en-US" b="1" dirty="0"/>
              <a:t>Net future </a:t>
            </a:r>
            <a:r>
              <a:rPr lang="en-US" b="1" dirty="0" smtClean="0"/>
              <a:t>worth (NFW</a:t>
            </a:r>
            <a:r>
              <a:rPr lang="en-US" b="1" dirty="0"/>
              <a:t>) </a:t>
            </a:r>
            <a:r>
              <a:rPr lang="en-US" dirty="0"/>
              <a:t>measures this surplus at a time other than 0. </a:t>
            </a:r>
            <a:endParaRPr lang="en-US" dirty="0" smtClean="0"/>
          </a:p>
          <a:p>
            <a:r>
              <a:rPr lang="en-US" dirty="0" smtClean="0"/>
              <a:t>Net-future-worth </a:t>
            </a:r>
            <a:r>
              <a:rPr lang="en-US" dirty="0"/>
              <a:t>analysis is </a:t>
            </a:r>
            <a:r>
              <a:rPr lang="en-US" dirty="0" smtClean="0"/>
              <a:t>particularly useful </a:t>
            </a:r>
            <a:r>
              <a:rPr lang="en-US" dirty="0"/>
              <a:t>in an investment situation in which we need to compute the equivalent worth </a:t>
            </a:r>
            <a:r>
              <a:rPr lang="en-US" dirty="0" smtClean="0"/>
              <a:t>of a </a:t>
            </a:r>
            <a:r>
              <a:rPr lang="en-US" dirty="0"/>
              <a:t>project at the end of its investment period, rather than at its beginning</a:t>
            </a:r>
            <a:r>
              <a:rPr lang="en-US" dirty="0" smtClean="0"/>
              <a:t>.</a:t>
            </a:r>
          </a:p>
          <a:p>
            <a:r>
              <a:rPr lang="en-US" dirty="0"/>
              <a:t>As you might expect, the </a:t>
            </a:r>
            <a:r>
              <a:rPr lang="en-US" b="1" i="1" dirty="0"/>
              <a:t>decision rule </a:t>
            </a:r>
            <a:r>
              <a:rPr lang="en-US" dirty="0"/>
              <a:t>for the NFW criterion is the same as that for </a:t>
            </a:r>
            <a:r>
              <a:rPr lang="en-US" dirty="0" smtClean="0"/>
              <a:t>the NPW </a:t>
            </a:r>
            <a:r>
              <a:rPr lang="en-US" dirty="0"/>
              <a:t>criterion: For a single project evaluation,</a:t>
            </a:r>
          </a:p>
          <a:p>
            <a:pPr lvl="1"/>
            <a:r>
              <a:rPr lang="en-US" sz="1800" dirty="0" smtClean="0"/>
              <a:t>If FW(</a:t>
            </a:r>
            <a:r>
              <a:rPr lang="en-US" sz="1800" dirty="0" err="1" smtClean="0"/>
              <a:t>i</a:t>
            </a:r>
            <a:r>
              <a:rPr lang="en-US" sz="1800" dirty="0" smtClean="0"/>
              <a:t>)&gt; 0</a:t>
            </a:r>
            <a:r>
              <a:rPr lang="en-US" sz="1800" dirty="0"/>
              <a:t>, accept the </a:t>
            </a:r>
            <a:r>
              <a:rPr lang="en-US" sz="1800" dirty="0" smtClean="0"/>
              <a:t>investment</a:t>
            </a:r>
            <a:endParaRPr lang="en-US" sz="1800" dirty="0"/>
          </a:p>
          <a:p>
            <a:pPr lvl="1"/>
            <a:r>
              <a:rPr lang="en-US" sz="1800" dirty="0"/>
              <a:t>If </a:t>
            </a:r>
            <a:r>
              <a:rPr lang="en-US" sz="1800" dirty="0" smtClean="0"/>
              <a:t>FW(</a:t>
            </a:r>
            <a:r>
              <a:rPr lang="en-US" sz="1800" dirty="0" err="1" smtClean="0"/>
              <a:t>i</a:t>
            </a:r>
            <a:r>
              <a:rPr lang="en-US" sz="1800" dirty="0" smtClean="0"/>
              <a:t>) </a:t>
            </a:r>
            <a:r>
              <a:rPr lang="en-US" sz="1800" dirty="0"/>
              <a:t>= 0, remain indifferent to the </a:t>
            </a:r>
            <a:r>
              <a:rPr lang="en-US" sz="1800" dirty="0" smtClean="0"/>
              <a:t>investment</a:t>
            </a:r>
            <a:endParaRPr lang="en-US" sz="1800" dirty="0"/>
          </a:p>
          <a:p>
            <a:pPr lvl="1"/>
            <a:r>
              <a:rPr lang="en-US" sz="1800" dirty="0"/>
              <a:t>If </a:t>
            </a:r>
            <a:r>
              <a:rPr lang="en-US" sz="1800" dirty="0" smtClean="0"/>
              <a:t>FW(</a:t>
            </a:r>
            <a:r>
              <a:rPr lang="en-US" sz="1800" dirty="0" err="1" smtClean="0"/>
              <a:t>i</a:t>
            </a:r>
            <a:r>
              <a:rPr lang="en-US" sz="1800" dirty="0" smtClean="0"/>
              <a:t>) </a:t>
            </a:r>
            <a:r>
              <a:rPr lang="en-US" sz="1800" dirty="0"/>
              <a:t>&lt;</a:t>
            </a:r>
            <a:r>
              <a:rPr lang="en-US" sz="1800" dirty="0" smtClean="0"/>
              <a:t> </a:t>
            </a:r>
            <a:r>
              <a:rPr lang="en-US" sz="1800" dirty="0"/>
              <a:t>0, reject the </a:t>
            </a:r>
            <a:r>
              <a:rPr lang="en-US" sz="1800" dirty="0" smtClean="0"/>
              <a:t>investment</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774487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10462"/>
            <a:ext cx="8911687" cy="1280890"/>
          </a:xfrm>
        </p:spPr>
        <p:txBody>
          <a:bodyPr/>
          <a:lstStyle/>
          <a:p>
            <a:r>
              <a:rPr lang="en-US" b="1" dirty="0" smtClean="0"/>
              <a:t>Annual Worth Method</a:t>
            </a:r>
            <a:endParaRPr lang="en-US" b="1" dirty="0"/>
          </a:p>
        </p:txBody>
      </p:sp>
      <p:sp>
        <p:nvSpPr>
          <p:cNvPr id="3" name="Content Placeholder 2"/>
          <p:cNvSpPr>
            <a:spLocks noGrp="1"/>
          </p:cNvSpPr>
          <p:nvPr>
            <p:ph idx="1"/>
          </p:nvPr>
        </p:nvSpPr>
        <p:spPr>
          <a:xfrm>
            <a:off x="2589212" y="1622948"/>
            <a:ext cx="8915400" cy="4512860"/>
          </a:xfrm>
        </p:spPr>
        <p:txBody>
          <a:bodyPr>
            <a:normAutofit/>
          </a:bodyPr>
          <a:lstStyle/>
          <a:p>
            <a:r>
              <a:rPr lang="en-US" dirty="0"/>
              <a:t>The </a:t>
            </a:r>
            <a:r>
              <a:rPr lang="en-US" b="1" dirty="0"/>
              <a:t>annual equivalent worth (AE) </a:t>
            </a:r>
            <a:r>
              <a:rPr lang="en-US" dirty="0"/>
              <a:t>criterion provides a basis for measuring the worth </a:t>
            </a:r>
            <a:r>
              <a:rPr lang="en-US" dirty="0" smtClean="0"/>
              <a:t>of an </a:t>
            </a:r>
            <a:r>
              <a:rPr lang="en-US" dirty="0"/>
              <a:t>investment by determining equal payments on an annual basis. </a:t>
            </a:r>
            <a:endParaRPr lang="en-US" dirty="0" smtClean="0"/>
          </a:p>
          <a:p>
            <a:r>
              <a:rPr lang="en-US" dirty="0" smtClean="0"/>
              <a:t>Knowing </a:t>
            </a:r>
            <a:r>
              <a:rPr lang="en-US" dirty="0"/>
              <a:t>that </a:t>
            </a:r>
            <a:r>
              <a:rPr lang="en-US" dirty="0" smtClean="0"/>
              <a:t>any lump-sum </a:t>
            </a:r>
            <a:r>
              <a:rPr lang="en-US" dirty="0"/>
              <a:t>cash amount can be converted into a series of equal annual payments, we </a:t>
            </a:r>
            <a:r>
              <a:rPr lang="en-US" dirty="0" smtClean="0"/>
              <a:t>may first </a:t>
            </a:r>
            <a:r>
              <a:rPr lang="en-US" dirty="0"/>
              <a:t>find the net present worth (NPW) of the original series and then multiply this </a:t>
            </a:r>
            <a:r>
              <a:rPr lang="en-US" dirty="0" smtClean="0"/>
              <a:t>amount by </a:t>
            </a:r>
            <a:r>
              <a:rPr lang="en-US" dirty="0"/>
              <a:t>the capital recovery </a:t>
            </a:r>
            <a:r>
              <a:rPr lang="en-US" dirty="0" smtClean="0"/>
              <a:t>factor:</a:t>
            </a:r>
          </a:p>
          <a:p>
            <a:pPr marL="0" indent="0">
              <a:buNone/>
            </a:pPr>
            <a:r>
              <a:rPr lang="en-US" dirty="0"/>
              <a:t>	</a:t>
            </a:r>
            <a:r>
              <a:rPr lang="en-US" dirty="0" smtClean="0"/>
              <a:t>				AE(i) </a:t>
            </a:r>
            <a:r>
              <a:rPr lang="en-US" dirty="0"/>
              <a:t>= </a:t>
            </a:r>
            <a:r>
              <a:rPr lang="en-US" dirty="0" smtClean="0"/>
              <a:t>PW(i)(A&gt;P</a:t>
            </a:r>
            <a:r>
              <a:rPr lang="en-US" dirty="0"/>
              <a:t>, i, </a:t>
            </a:r>
            <a:r>
              <a:rPr lang="en-US" dirty="0" smtClean="0"/>
              <a:t>N)</a:t>
            </a:r>
          </a:p>
          <a:p>
            <a:r>
              <a:rPr lang="en-US" b="1" dirty="0" smtClean="0"/>
              <a:t>Single-project </a:t>
            </a:r>
            <a:r>
              <a:rPr lang="en-US" b="1" dirty="0"/>
              <a:t>evaluation: </a:t>
            </a:r>
            <a:r>
              <a:rPr lang="en-US" dirty="0"/>
              <a:t>The accept–reject selection rule for a single </a:t>
            </a:r>
            <a:r>
              <a:rPr lang="en-US" i="1" dirty="0" smtClean="0"/>
              <a:t>revenue </a:t>
            </a:r>
            <a:r>
              <a:rPr lang="en-US" dirty="0" smtClean="0"/>
              <a:t>project </a:t>
            </a:r>
            <a:r>
              <a:rPr lang="en-US" dirty="0"/>
              <a:t>is as </a:t>
            </a:r>
            <a:r>
              <a:rPr lang="en-US" dirty="0" smtClean="0"/>
              <a:t>follows: </a:t>
            </a:r>
          </a:p>
          <a:p>
            <a:pPr marL="0" indent="0">
              <a:buNone/>
            </a:pPr>
            <a:r>
              <a:rPr lang="en-US" dirty="0" smtClean="0"/>
              <a:t>		If </a:t>
            </a:r>
            <a:r>
              <a:rPr lang="en-US" dirty="0"/>
              <a:t>AE (i) </a:t>
            </a:r>
            <a:r>
              <a:rPr lang="en-US" dirty="0" smtClean="0"/>
              <a:t>&gt; </a:t>
            </a:r>
            <a:r>
              <a:rPr lang="en-US" dirty="0"/>
              <a:t>0, accept the investment. </a:t>
            </a:r>
          </a:p>
          <a:p>
            <a:pPr marL="0" indent="0">
              <a:buNone/>
            </a:pPr>
            <a:r>
              <a:rPr lang="en-US" dirty="0" smtClean="0"/>
              <a:t>		If AE (i) </a:t>
            </a:r>
            <a:r>
              <a:rPr lang="en-US" dirty="0"/>
              <a:t>= 0, remain indifferent to the </a:t>
            </a:r>
            <a:r>
              <a:rPr lang="en-US" dirty="0" smtClean="0"/>
              <a:t>investment.	</a:t>
            </a:r>
          </a:p>
          <a:p>
            <a:pPr marL="0" indent="0">
              <a:buNone/>
            </a:pPr>
            <a:r>
              <a:rPr lang="en-US" dirty="0"/>
              <a:t>	</a:t>
            </a:r>
            <a:r>
              <a:rPr lang="en-US" dirty="0" smtClean="0"/>
              <a:t>	If AE (i) &lt; </a:t>
            </a:r>
            <a:r>
              <a:rPr lang="en-US" dirty="0"/>
              <a:t>0, reject the investment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7319585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81200" y="259307"/>
            <a:ext cx="8229600" cy="838200"/>
          </a:xfrm>
        </p:spPr>
        <p:txBody>
          <a:bodyPr/>
          <a:lstStyle/>
          <a:p>
            <a:r>
              <a:rPr lang="en-US" b="1" dirty="0"/>
              <a:t>Present Worth Analysis</a:t>
            </a:r>
          </a:p>
        </p:txBody>
      </p:sp>
      <p:sp>
        <p:nvSpPr>
          <p:cNvPr id="39939" name="Rectangle 3"/>
          <p:cNvSpPr>
            <a:spLocks noGrp="1" noChangeArrowheads="1"/>
          </p:cNvSpPr>
          <p:nvPr>
            <p:ph type="body" idx="1"/>
          </p:nvPr>
        </p:nvSpPr>
        <p:spPr>
          <a:xfrm>
            <a:off x="1981200" y="1295400"/>
            <a:ext cx="8229600" cy="5562600"/>
          </a:xfrm>
        </p:spPr>
        <p:txBody>
          <a:bodyPr>
            <a:normAutofit/>
          </a:bodyPr>
          <a:lstStyle/>
          <a:p>
            <a:r>
              <a:rPr lang="en-US" sz="2000" b="1" dirty="0" smtClean="0"/>
              <a:t>Example: </a:t>
            </a:r>
            <a:r>
              <a:rPr lang="en-US" sz="2000" dirty="0" smtClean="0"/>
              <a:t>A </a:t>
            </a:r>
            <a:r>
              <a:rPr lang="en-US" sz="2000" dirty="0"/>
              <a:t>construction enterprise is investigating the purchase of a new dump truck. Interest rate is 9%. The cash flow for the dump truck are as follows:</a:t>
            </a:r>
          </a:p>
          <a:p>
            <a:r>
              <a:rPr lang="en-US" sz="2000" dirty="0"/>
              <a:t>First cost = $50,000, annual operating cost = $2000, annual income = $9,000, salvage value is $10,000, life = 10 years. Is this investment worth undertaking?</a:t>
            </a:r>
          </a:p>
          <a:p>
            <a:r>
              <a:rPr lang="en-US" sz="2000" b="1" dirty="0" smtClean="0"/>
              <a:t>Given: </a:t>
            </a:r>
          </a:p>
          <a:p>
            <a:r>
              <a:rPr lang="en-US" sz="2000" dirty="0" smtClean="0"/>
              <a:t>P </a:t>
            </a:r>
            <a:r>
              <a:rPr lang="en-US" sz="2000" dirty="0"/>
              <a:t>= $50,000, A = annual net income = $9,000 - $2,000 = $7,000, S = 10,000, n = 10.</a:t>
            </a:r>
          </a:p>
          <a:p>
            <a:r>
              <a:rPr lang="en-US" sz="2000" dirty="0"/>
              <a:t>Evaluate net present worth = present worth of benefits – present worth of costs</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941949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518615"/>
            <a:ext cx="8229600" cy="762000"/>
          </a:xfrm>
        </p:spPr>
        <p:txBody>
          <a:bodyPr/>
          <a:lstStyle/>
          <a:p>
            <a:r>
              <a:rPr lang="en-US" b="1" dirty="0"/>
              <a:t>Present Worth Analysis</a:t>
            </a:r>
          </a:p>
        </p:txBody>
      </p:sp>
      <p:sp>
        <p:nvSpPr>
          <p:cNvPr id="40963" name="Rectangle 3"/>
          <p:cNvSpPr>
            <a:spLocks noGrp="1" noChangeArrowheads="1"/>
          </p:cNvSpPr>
          <p:nvPr>
            <p:ph type="body" idx="1"/>
          </p:nvPr>
        </p:nvSpPr>
        <p:spPr>
          <a:xfrm>
            <a:off x="1981200" y="1646237"/>
            <a:ext cx="8229600" cy="5211763"/>
          </a:xfrm>
        </p:spPr>
        <p:txBody>
          <a:bodyPr>
            <a:normAutofit/>
          </a:bodyPr>
          <a:lstStyle/>
          <a:p>
            <a:r>
              <a:rPr lang="en-US" sz="2400" dirty="0"/>
              <a:t>Present worth of benefits = $9,000(P</a:t>
            </a:r>
            <a:r>
              <a:rPr lang="en-US" sz="2400" dirty="0">
                <a:sym typeface="Symbol" panose="05050102010706020507" pitchFamily="18" charset="2"/>
              </a:rPr>
              <a:t>A,9%,10) = $9,000(6.418) = $57,762</a:t>
            </a:r>
          </a:p>
          <a:p>
            <a:r>
              <a:rPr lang="en-US" sz="2400" dirty="0">
                <a:sym typeface="Symbol" panose="05050102010706020507" pitchFamily="18" charset="2"/>
              </a:rPr>
              <a:t>Present worth of costs = $50,000 + $</a:t>
            </a:r>
            <a:r>
              <a:rPr lang="en-US" sz="2400" dirty="0"/>
              <a:t>2,000(P</a:t>
            </a:r>
            <a:r>
              <a:rPr lang="en-US" sz="2400" dirty="0">
                <a:sym typeface="Symbol" panose="05050102010706020507" pitchFamily="18" charset="2"/>
              </a:rPr>
              <a:t>A,9%,10) - $10,000(</a:t>
            </a:r>
            <a:r>
              <a:rPr lang="en-US" sz="2400" dirty="0"/>
              <a:t>P</a:t>
            </a:r>
            <a:r>
              <a:rPr lang="en-US" sz="2400" dirty="0">
                <a:sym typeface="Symbol" panose="05050102010706020507" pitchFamily="18" charset="2"/>
              </a:rPr>
              <a:t>F,9%,10)= $50,000 + $2,000(6..418) - $10,000(.4224) =  $58,612</a:t>
            </a:r>
          </a:p>
          <a:p>
            <a:r>
              <a:rPr lang="en-US" sz="2400" dirty="0">
                <a:sym typeface="Symbol" panose="05050102010706020507" pitchFamily="18" charset="2"/>
              </a:rPr>
              <a:t>Net present worth = $57,762 - $58,612 &lt; 0  do not invest</a:t>
            </a:r>
          </a:p>
          <a:p>
            <a:r>
              <a:rPr lang="en-US" sz="2400" b="1" i="1" dirty="0">
                <a:sym typeface="Symbol" panose="05050102010706020507" pitchFamily="18" charset="2"/>
              </a:rPr>
              <a:t>What should be the minimum annual benefit for making it a worthy of investment at 9% rate of return?</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78416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Divisions of Economics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four main divisions of economics. </a:t>
            </a:r>
            <a:endParaRPr lang="en-US" dirty="0" smtClean="0"/>
          </a:p>
          <a:p>
            <a:r>
              <a:rPr lang="en-US" dirty="0" smtClean="0"/>
              <a:t>They </a:t>
            </a:r>
            <a:r>
              <a:rPr lang="en-US" dirty="0"/>
              <a:t>are consumption, production, exchange and distribution. </a:t>
            </a:r>
            <a:endParaRPr lang="en-US" dirty="0" smtClean="0"/>
          </a:p>
          <a:p>
            <a:r>
              <a:rPr lang="en-US" dirty="0" smtClean="0"/>
              <a:t>In </a:t>
            </a:r>
            <a:r>
              <a:rPr lang="en-US" dirty="0"/>
              <a:t>modern times, economists add one more division and that is public finance. In public finance, we study about the economics of government. The economic functions of the modern State have increased to a great extent. So public finance has become an important branch of economics</a:t>
            </a:r>
            <a:r>
              <a:rPr lang="en-US" dirty="0" smtClean="0"/>
              <a:t>.</a:t>
            </a:r>
            <a:endParaRPr lang="en-US" dirty="0"/>
          </a:p>
          <a:p>
            <a:r>
              <a:rPr lang="en-US" dirty="0"/>
              <a:t>All the above divisions are interrelated. And they are dependent on each other.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8877851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81200" y="409433"/>
            <a:ext cx="8229600" cy="762000"/>
          </a:xfrm>
        </p:spPr>
        <p:txBody>
          <a:bodyPr/>
          <a:lstStyle/>
          <a:p>
            <a:r>
              <a:rPr lang="en-US" b="1" dirty="0" smtClean="0"/>
              <a:t>Annual </a:t>
            </a:r>
            <a:r>
              <a:rPr lang="en-US" b="1" dirty="0"/>
              <a:t>Worth Analysis</a:t>
            </a:r>
          </a:p>
        </p:txBody>
      </p:sp>
      <p:sp>
        <p:nvSpPr>
          <p:cNvPr id="44035" name="Rectangle 3"/>
          <p:cNvSpPr>
            <a:spLocks noGrp="1" noChangeArrowheads="1"/>
          </p:cNvSpPr>
          <p:nvPr>
            <p:ph type="body" idx="1"/>
          </p:nvPr>
        </p:nvSpPr>
        <p:spPr>
          <a:xfrm>
            <a:off x="1981200" y="1570037"/>
            <a:ext cx="8229600" cy="5287963"/>
          </a:xfrm>
        </p:spPr>
        <p:txBody>
          <a:bodyPr>
            <a:normAutofit/>
          </a:bodyPr>
          <a:lstStyle/>
          <a:p>
            <a:r>
              <a:rPr lang="en-US" sz="2400" dirty="0"/>
              <a:t>Present worth of benefits = A(P</a:t>
            </a:r>
            <a:r>
              <a:rPr lang="en-US" sz="2400" dirty="0">
                <a:sym typeface="Symbol" panose="05050102010706020507" pitchFamily="18" charset="2"/>
              </a:rPr>
              <a:t>A,9%,10) = A(6.418) </a:t>
            </a:r>
          </a:p>
          <a:p>
            <a:r>
              <a:rPr lang="en-US" sz="2400" dirty="0">
                <a:sym typeface="Symbol" panose="05050102010706020507" pitchFamily="18" charset="2"/>
              </a:rPr>
              <a:t>Present worth of costs = $50,000 + $</a:t>
            </a:r>
            <a:r>
              <a:rPr lang="en-US" sz="2400" dirty="0"/>
              <a:t>2,000(P</a:t>
            </a:r>
            <a:r>
              <a:rPr lang="en-US" sz="2400" dirty="0">
                <a:sym typeface="Symbol" panose="05050102010706020507" pitchFamily="18" charset="2"/>
              </a:rPr>
              <a:t>A,9%,10) - $10,000(</a:t>
            </a:r>
            <a:r>
              <a:rPr lang="en-US" sz="2400" dirty="0"/>
              <a:t>P</a:t>
            </a:r>
            <a:r>
              <a:rPr lang="en-US" sz="2400" dirty="0">
                <a:sym typeface="Symbol" panose="05050102010706020507" pitchFamily="18" charset="2"/>
              </a:rPr>
              <a:t>F,9%,10)= $50,000 + $2,000(6..418) - $10,000(.4224) =  $</a:t>
            </a:r>
            <a:r>
              <a:rPr lang="en-US" sz="2400" dirty="0" smtClean="0">
                <a:sym typeface="Symbol" panose="05050102010706020507" pitchFamily="18" charset="2"/>
              </a:rPr>
              <a:t>58,612</a:t>
            </a:r>
          </a:p>
          <a:p>
            <a:r>
              <a:rPr lang="en-US" sz="2400" dirty="0" smtClean="0">
                <a:sym typeface="Symbol" panose="05050102010706020507" pitchFamily="18" charset="2"/>
              </a:rPr>
              <a:t>Thus, Annual Worth of the project: </a:t>
            </a:r>
            <a:endParaRPr lang="en-US" sz="2400" dirty="0">
              <a:sym typeface="Symbol" panose="05050102010706020507" pitchFamily="18" charset="2"/>
            </a:endParaRPr>
          </a:p>
          <a:p>
            <a:r>
              <a:rPr lang="en-US" sz="2400" dirty="0">
                <a:sym typeface="Symbol" panose="05050102010706020507" pitchFamily="18" charset="2"/>
              </a:rPr>
              <a:t>A(6.418) = $58,612  A = $58,612/6.418 = $9,312.44</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7571646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t>
            </a:r>
            <a:endParaRPr lang="en-US" dirty="0"/>
          </a:p>
        </p:txBody>
      </p:sp>
      <p:pic>
        <p:nvPicPr>
          <p:cNvPr id="5" name="Content Placeholder 4"/>
          <p:cNvPicPr>
            <a:picLocks noGrp="1" noChangeAspect="1"/>
          </p:cNvPicPr>
          <p:nvPr>
            <p:ph idx="1"/>
          </p:nvPr>
        </p:nvPicPr>
        <p:blipFill>
          <a:blip r:embed="rId2"/>
          <a:stretch>
            <a:fillRect/>
          </a:stretch>
        </p:blipFill>
        <p:spPr>
          <a:xfrm>
            <a:off x="3442086" y="1692323"/>
            <a:ext cx="7438290" cy="480861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702188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Rate of Return Method: Interest Rate of Return (IRR) </a:t>
            </a:r>
            <a:r>
              <a:rPr lang="en-US" b="1" dirty="0" smtClean="0"/>
              <a:t>Method</a:t>
            </a:r>
            <a:endParaRPr lang="en-US" b="1" dirty="0"/>
          </a:p>
        </p:txBody>
      </p:sp>
      <p:sp>
        <p:nvSpPr>
          <p:cNvPr id="3" name="Content Placeholder 2"/>
          <p:cNvSpPr>
            <a:spLocks noGrp="1"/>
          </p:cNvSpPr>
          <p:nvPr>
            <p:ph idx="1"/>
          </p:nvPr>
        </p:nvSpPr>
        <p:spPr/>
        <p:txBody>
          <a:bodyPr/>
          <a:lstStyle/>
          <a:p>
            <a:r>
              <a:rPr lang="en-US" dirty="0" smtClean="0"/>
              <a:t>A </a:t>
            </a:r>
            <a:r>
              <a:rPr lang="en-US" dirty="0"/>
              <a:t>project’s return is referred to as the internal rate of return (IRR) or the </a:t>
            </a:r>
            <a:r>
              <a:rPr lang="en-US" b="1" dirty="0" smtClean="0"/>
              <a:t>yield </a:t>
            </a:r>
            <a:r>
              <a:rPr lang="en-US" dirty="0" smtClean="0"/>
              <a:t>promised </a:t>
            </a:r>
            <a:r>
              <a:rPr lang="en-US" dirty="0"/>
              <a:t>by an </a:t>
            </a:r>
            <a:r>
              <a:rPr lang="en-US" b="1" dirty="0"/>
              <a:t>investment project </a:t>
            </a:r>
            <a:r>
              <a:rPr lang="en-US" dirty="0"/>
              <a:t>over its </a:t>
            </a:r>
            <a:r>
              <a:rPr lang="en-US" b="1" dirty="0"/>
              <a:t>useful life</a:t>
            </a:r>
            <a:r>
              <a:rPr lang="en-US" dirty="0" smtClean="0"/>
              <a:t>.</a:t>
            </a:r>
          </a:p>
          <a:p>
            <a:r>
              <a:rPr lang="en-US" i="1" dirty="0"/>
              <a:t>The rate of return is the break-even interest </a:t>
            </a:r>
            <a:r>
              <a:rPr lang="en-US" i="1" dirty="0" smtClean="0"/>
              <a:t>rate i* </a:t>
            </a:r>
            <a:r>
              <a:rPr lang="en-US" i="1" dirty="0"/>
              <a:t>that equates the present worth of </a:t>
            </a:r>
            <a:r>
              <a:rPr lang="en-US" i="1" dirty="0" smtClean="0"/>
              <a:t>a project’s </a:t>
            </a:r>
            <a:r>
              <a:rPr lang="en-US" i="1" dirty="0"/>
              <a:t>cash outflows to the present worth of its cash inflows, </a:t>
            </a:r>
            <a:r>
              <a:rPr lang="en-US" i="1" dirty="0" smtClean="0"/>
              <a:t>or</a:t>
            </a:r>
          </a:p>
          <a:p>
            <a:pPr lvl="1"/>
            <a:r>
              <a:rPr lang="en-US" dirty="0" smtClean="0"/>
              <a:t>PW(</a:t>
            </a:r>
            <a:r>
              <a:rPr lang="en-US" dirty="0" err="1" smtClean="0"/>
              <a:t>i</a:t>
            </a:r>
            <a:r>
              <a:rPr lang="en-US" dirty="0" smtClean="0"/>
              <a:t>*) </a:t>
            </a:r>
            <a:r>
              <a:rPr lang="en-US" dirty="0"/>
              <a:t>= </a:t>
            </a:r>
            <a:r>
              <a:rPr lang="en-US" dirty="0" smtClean="0"/>
              <a:t>PW Cash </a:t>
            </a:r>
            <a:r>
              <a:rPr lang="en-US" dirty="0"/>
              <a:t>inflows </a:t>
            </a:r>
            <a:r>
              <a:rPr lang="en-US" dirty="0" smtClean="0"/>
              <a:t>– PW Cash outflow</a:t>
            </a:r>
          </a:p>
          <a:p>
            <a:r>
              <a:rPr lang="en-US" i="1" dirty="0" smtClean="0"/>
              <a:t>The </a:t>
            </a:r>
            <a:r>
              <a:rPr lang="en-US" i="1" dirty="0"/>
              <a:t>internal rate of return is the interest rate charged on the unrecovered project </a:t>
            </a:r>
            <a:r>
              <a:rPr lang="en-US" i="1" dirty="0" smtClean="0"/>
              <a:t>balance of </a:t>
            </a:r>
            <a:r>
              <a:rPr lang="en-US" i="1" dirty="0"/>
              <a:t>the investment such that, when the project terminates, the unrecovered </a:t>
            </a:r>
            <a:r>
              <a:rPr lang="en-US" i="1" dirty="0" smtClean="0"/>
              <a:t>project balance </a:t>
            </a:r>
            <a:r>
              <a:rPr lang="en-US" i="1" dirty="0"/>
              <a:t>will be zero.</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7736341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Rate of Return: Trial and Error Method</a:t>
            </a:r>
            <a:endParaRPr lang="en-US" b="1" dirty="0"/>
          </a:p>
        </p:txBody>
      </p:sp>
      <p:sp>
        <p:nvSpPr>
          <p:cNvPr id="3" name="Content Placeholder 2"/>
          <p:cNvSpPr>
            <a:spLocks noGrp="1"/>
          </p:cNvSpPr>
          <p:nvPr>
            <p:ph idx="1"/>
          </p:nvPr>
        </p:nvSpPr>
        <p:spPr>
          <a:xfrm>
            <a:off x="2589212" y="1774209"/>
            <a:ext cx="8915400" cy="4531057"/>
          </a:xfrm>
        </p:spPr>
        <p:txBody>
          <a:bodyPr>
            <a:normAutofit fontScale="92500" lnSpcReduction="10000"/>
          </a:bodyPr>
          <a:lstStyle/>
          <a:p>
            <a:r>
              <a:rPr lang="en-US" dirty="0"/>
              <a:t>The first step in the trial-and-error method is to make an estimated </a:t>
            </a:r>
            <a:r>
              <a:rPr lang="en-US" b="1" i="1" dirty="0" smtClean="0"/>
              <a:t>guess</a:t>
            </a:r>
            <a:r>
              <a:rPr lang="en-US" dirty="0"/>
              <a:t> </a:t>
            </a:r>
            <a:r>
              <a:rPr lang="en-US" dirty="0" smtClean="0"/>
              <a:t>at </a:t>
            </a:r>
            <a:r>
              <a:rPr lang="en-US" dirty="0"/>
              <a:t>the value </a:t>
            </a:r>
            <a:r>
              <a:rPr lang="en-US" dirty="0" smtClean="0"/>
              <a:t>of</a:t>
            </a:r>
            <a:r>
              <a:rPr lang="en-US" dirty="0"/>
              <a:t> i</a:t>
            </a:r>
            <a:r>
              <a:rPr lang="en-US" dirty="0" smtClean="0"/>
              <a:t>*. </a:t>
            </a:r>
          </a:p>
          <a:p>
            <a:r>
              <a:rPr lang="en-US" dirty="0" smtClean="0"/>
              <a:t>For </a:t>
            </a:r>
            <a:r>
              <a:rPr lang="en-US" dirty="0"/>
              <a:t>a simple investment, we use the “guessed” interest rate to compute the </a:t>
            </a:r>
            <a:r>
              <a:rPr lang="en-US" dirty="0" smtClean="0"/>
              <a:t>present worth </a:t>
            </a:r>
            <a:r>
              <a:rPr lang="en-US" dirty="0"/>
              <a:t>of net cash flows and observe whether it is positive, negative, or zero</a:t>
            </a:r>
            <a:r>
              <a:rPr lang="en-US" dirty="0" smtClean="0"/>
              <a:t>.</a:t>
            </a:r>
          </a:p>
          <a:p>
            <a:r>
              <a:rPr lang="en-US" dirty="0"/>
              <a:t>Whenever we reach the </a:t>
            </a:r>
            <a:r>
              <a:rPr lang="en-US" dirty="0" smtClean="0"/>
              <a:t>point where </a:t>
            </a:r>
            <a:r>
              <a:rPr lang="en-US" dirty="0"/>
              <a:t>PW(</a:t>
            </a:r>
            <a:r>
              <a:rPr lang="en-US" i="1" dirty="0"/>
              <a:t>i</a:t>
            </a:r>
            <a:r>
              <a:rPr lang="en-US" dirty="0"/>
              <a:t>) is bounded by one negative and one positive value, we use </a:t>
            </a:r>
            <a:r>
              <a:rPr lang="en-US" b="1" dirty="0"/>
              <a:t>linear </a:t>
            </a:r>
            <a:r>
              <a:rPr lang="en-US" b="1" dirty="0" smtClean="0"/>
              <a:t>interpolation </a:t>
            </a:r>
            <a:r>
              <a:rPr lang="en-US" dirty="0" smtClean="0"/>
              <a:t>to approximate</a:t>
            </a:r>
            <a:r>
              <a:rPr lang="en-US" dirty="0"/>
              <a:t> i</a:t>
            </a:r>
            <a:r>
              <a:rPr lang="en-US" dirty="0" smtClean="0"/>
              <a:t>*. </a:t>
            </a:r>
          </a:p>
          <a:p>
            <a:r>
              <a:rPr lang="en-US" dirty="0"/>
              <a:t>i</a:t>
            </a:r>
            <a:r>
              <a:rPr lang="en-US" dirty="0" smtClean="0"/>
              <a:t>*= LI+(HI-LI)*(Amount at LI-0)/(Amount at LI- (-Amount at HI))</a:t>
            </a:r>
          </a:p>
          <a:p>
            <a:r>
              <a:rPr lang="en-US" dirty="0"/>
              <a:t>If the IRR exceeds this MARR, </a:t>
            </a:r>
            <a:r>
              <a:rPr lang="en-US" dirty="0" smtClean="0"/>
              <a:t>we are </a:t>
            </a:r>
            <a:r>
              <a:rPr lang="en-US" dirty="0"/>
              <a:t>assured that the company will more than break even</a:t>
            </a:r>
            <a:r>
              <a:rPr lang="en-US" dirty="0" smtClean="0"/>
              <a:t>.</a:t>
            </a:r>
          </a:p>
          <a:p>
            <a:r>
              <a:rPr lang="en-US" dirty="0" smtClean="0"/>
              <a:t>The </a:t>
            </a:r>
            <a:r>
              <a:rPr lang="en-US" dirty="0"/>
              <a:t>decision rule for a </a:t>
            </a:r>
            <a:r>
              <a:rPr lang="en-US" dirty="0" smtClean="0"/>
              <a:t>pure project </a:t>
            </a:r>
            <a:r>
              <a:rPr lang="en-US" dirty="0"/>
              <a:t>is as follows:</a:t>
            </a:r>
          </a:p>
          <a:p>
            <a:pPr lvl="1"/>
            <a:r>
              <a:rPr lang="en-US" dirty="0"/>
              <a:t>If IRR </a:t>
            </a:r>
            <a:r>
              <a:rPr lang="en-US" dirty="0" smtClean="0"/>
              <a:t>&gt; </a:t>
            </a:r>
            <a:r>
              <a:rPr lang="en-US" dirty="0"/>
              <a:t>MARR, accept the project.</a:t>
            </a:r>
          </a:p>
          <a:p>
            <a:pPr lvl="1"/>
            <a:r>
              <a:rPr lang="en-US" dirty="0" smtClean="0"/>
              <a:t>If </a:t>
            </a:r>
            <a:r>
              <a:rPr lang="en-US" dirty="0"/>
              <a:t>IRR = MARR, remain </a:t>
            </a:r>
            <a:r>
              <a:rPr lang="en-US" dirty="0" smtClean="0"/>
              <a:t>indifferent.</a:t>
            </a:r>
          </a:p>
          <a:p>
            <a:pPr lvl="1"/>
            <a:r>
              <a:rPr lang="en-US" dirty="0" smtClean="0"/>
              <a:t>If </a:t>
            </a:r>
            <a:r>
              <a:rPr lang="en-US" dirty="0"/>
              <a:t>IRR </a:t>
            </a:r>
            <a:r>
              <a:rPr lang="en-US" dirty="0" smtClean="0"/>
              <a:t>&lt; </a:t>
            </a:r>
            <a:r>
              <a:rPr lang="en-US" dirty="0"/>
              <a:t>MARR, reject the project.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7222001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Internal Rate of </a:t>
            </a:r>
            <a:r>
              <a:rPr lang="en-US" b="1" dirty="0" smtClean="0"/>
              <a:t>Return</a:t>
            </a:r>
            <a:endParaRPr lang="en-US" dirty="0"/>
          </a:p>
        </p:txBody>
      </p:sp>
      <p:sp>
        <p:nvSpPr>
          <p:cNvPr id="3" name="Content Placeholder 2"/>
          <p:cNvSpPr>
            <a:spLocks noGrp="1"/>
          </p:cNvSpPr>
          <p:nvPr>
            <p:ph idx="1"/>
          </p:nvPr>
        </p:nvSpPr>
        <p:spPr>
          <a:xfrm>
            <a:off x="664966" y="1905000"/>
            <a:ext cx="5693631" cy="3777622"/>
          </a:xfrm>
        </p:spPr>
        <p:txBody>
          <a:bodyPr>
            <a:normAutofit/>
          </a:bodyPr>
          <a:lstStyle/>
          <a:p>
            <a:r>
              <a:rPr lang="en-US" b="1" dirty="0"/>
              <a:t>Benefits of using IRR</a:t>
            </a:r>
          </a:p>
          <a:p>
            <a:pPr lvl="1"/>
            <a:r>
              <a:rPr lang="en-US" dirty="0" smtClean="0"/>
              <a:t>Considers </a:t>
            </a:r>
            <a:r>
              <a:rPr lang="en-US" dirty="0"/>
              <a:t>the time value of money</a:t>
            </a:r>
          </a:p>
          <a:p>
            <a:pPr lvl="1"/>
            <a:r>
              <a:rPr lang="en-US" dirty="0" smtClean="0"/>
              <a:t>Consistent </a:t>
            </a:r>
            <a:r>
              <a:rPr lang="en-US" dirty="0"/>
              <a:t>with shareholder wealth </a:t>
            </a:r>
            <a:r>
              <a:rPr lang="en-US" dirty="0" smtClean="0"/>
              <a:t>maximization</a:t>
            </a:r>
            <a:endParaRPr lang="en-US" dirty="0"/>
          </a:p>
          <a:p>
            <a:pPr lvl="1"/>
            <a:r>
              <a:rPr lang="en-US" dirty="0" smtClean="0"/>
              <a:t>Intuitive </a:t>
            </a:r>
            <a:r>
              <a:rPr lang="en-US" dirty="0"/>
              <a:t>appeal (rate feels better than absolute </a:t>
            </a:r>
            <a:r>
              <a:rPr lang="en-US" dirty="0" smtClean="0"/>
              <a:t>number because </a:t>
            </a:r>
            <a:r>
              <a:rPr lang="en-US" dirty="0"/>
              <a:t>it is readily comparable with other </a:t>
            </a:r>
            <a:r>
              <a:rPr lang="en-US" dirty="0" smtClean="0"/>
              <a:t>rates)</a:t>
            </a:r>
          </a:p>
          <a:p>
            <a:pPr lvl="1"/>
            <a:r>
              <a:rPr lang="en-US" dirty="0" smtClean="0"/>
              <a:t>Doesn’t </a:t>
            </a:r>
            <a:r>
              <a:rPr lang="en-US" dirty="0"/>
              <a:t>require advance specification of the </a:t>
            </a:r>
            <a:r>
              <a:rPr lang="en-US" dirty="0" smtClean="0"/>
              <a:t>discount rate</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5" name="Content Placeholder 2"/>
          <p:cNvSpPr txBox="1">
            <a:spLocks/>
          </p:cNvSpPr>
          <p:nvPr/>
        </p:nvSpPr>
        <p:spPr>
          <a:xfrm>
            <a:off x="6949440" y="1905000"/>
            <a:ext cx="4839285" cy="377762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t>Disadvantages</a:t>
            </a:r>
          </a:p>
          <a:p>
            <a:pPr lvl="1"/>
            <a:r>
              <a:rPr lang="en-US" dirty="0" smtClean="0"/>
              <a:t>Reinvestment rate assumption (i.e. cash inflows are reinvested at the IRR) may be unreasonable</a:t>
            </a:r>
          </a:p>
          <a:p>
            <a:pPr lvl="1"/>
            <a:r>
              <a:rPr lang="en-US" dirty="0" smtClean="0"/>
              <a:t>Multiple IRRs possible where sign reversals occur in cash flow</a:t>
            </a:r>
          </a:p>
          <a:p>
            <a:pPr lvl="1"/>
            <a:r>
              <a:rPr lang="en-US" dirty="0" smtClean="0"/>
              <a:t>Requires detailed cash flow predictions over the entire life of the project.</a:t>
            </a:r>
          </a:p>
          <a:p>
            <a:pPr lvl="1"/>
            <a:r>
              <a:rPr lang="en-US" dirty="0" smtClean="0"/>
              <a:t>Only as accurate as the cash flow predictions.</a:t>
            </a:r>
          </a:p>
          <a:p>
            <a:pPr lvl="1"/>
            <a:r>
              <a:rPr lang="en-US" dirty="0" smtClean="0"/>
              <a:t>When scale differences exist, there can </a:t>
            </a:r>
            <a:r>
              <a:rPr lang="en-US" dirty="0"/>
              <a:t>be a </a:t>
            </a:r>
            <a:r>
              <a:rPr lang="en-US" dirty="0" smtClean="0"/>
              <a:t>ranking conflict </a:t>
            </a:r>
            <a:r>
              <a:rPr lang="en-US" dirty="0"/>
              <a:t>with the NPV method.</a:t>
            </a:r>
          </a:p>
        </p:txBody>
      </p:sp>
    </p:spTree>
    <p:extLst>
      <p:ext uri="{BB962C8B-B14F-4D97-AF65-F5344CB8AC3E}">
        <p14:creationId xmlns:p14="http://schemas.microsoft.com/office/powerpoint/2010/main" xmlns="" val="32804611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a:t>/ Modified </a:t>
            </a:r>
            <a:r>
              <a:rPr lang="en-US" b="1" dirty="0" smtClean="0"/>
              <a:t>Internal Rate </a:t>
            </a:r>
            <a:r>
              <a:rPr lang="en-US" b="1" dirty="0"/>
              <a:t>of Return (ERR/MIRR) 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t>modified</a:t>
            </a:r>
            <a:r>
              <a:rPr lang="en-US" dirty="0"/>
              <a:t> </a:t>
            </a:r>
            <a:r>
              <a:rPr lang="en-US" b="1" dirty="0"/>
              <a:t>internal</a:t>
            </a:r>
            <a:r>
              <a:rPr lang="en-US" dirty="0"/>
              <a:t> </a:t>
            </a:r>
            <a:r>
              <a:rPr lang="en-US" b="1" dirty="0"/>
              <a:t>rate of return</a:t>
            </a:r>
            <a:r>
              <a:rPr lang="en-US" dirty="0"/>
              <a:t> (MIRR) is a financial measure of an investment's attractiveness. </a:t>
            </a:r>
            <a:endParaRPr lang="en-US" dirty="0" smtClean="0"/>
          </a:p>
          <a:p>
            <a:r>
              <a:rPr lang="en-US" dirty="0" smtClean="0"/>
              <a:t>As </a:t>
            </a:r>
            <a:r>
              <a:rPr lang="en-US" dirty="0"/>
              <a:t>the name implies, MIRR is a </a:t>
            </a:r>
            <a:r>
              <a:rPr lang="en-US" b="1" dirty="0"/>
              <a:t>modification</a:t>
            </a:r>
            <a:r>
              <a:rPr lang="en-US" dirty="0"/>
              <a:t> of the internal </a:t>
            </a:r>
            <a:r>
              <a:rPr lang="en-US" b="1" dirty="0"/>
              <a:t>rate of return</a:t>
            </a:r>
            <a:r>
              <a:rPr lang="en-US" dirty="0"/>
              <a:t> (IRR) and as such aims to resolve some problems with the IRR</a:t>
            </a:r>
            <a:r>
              <a:rPr lang="en-US" dirty="0" smtClean="0"/>
              <a:t>.</a:t>
            </a:r>
          </a:p>
          <a:p>
            <a:r>
              <a:rPr lang="en-US" dirty="0" smtClean="0"/>
              <a:t>Modified </a:t>
            </a:r>
            <a:r>
              <a:rPr lang="en-US" dirty="0"/>
              <a:t>internal rate of return (MIRR) </a:t>
            </a:r>
            <a:r>
              <a:rPr lang="en-US" dirty="0" smtClean="0"/>
              <a:t>uses </a:t>
            </a:r>
            <a:r>
              <a:rPr lang="en-US" dirty="0"/>
              <a:t>explicit reinvestment </a:t>
            </a:r>
            <a:r>
              <a:rPr lang="en-US" dirty="0" smtClean="0"/>
              <a:t>assumptions. </a:t>
            </a:r>
          </a:p>
          <a:p>
            <a:r>
              <a:rPr lang="en-US" dirty="0"/>
              <a:t>The discount rate which equates the </a:t>
            </a:r>
            <a:r>
              <a:rPr lang="en-US" dirty="0" smtClean="0"/>
              <a:t>present value </a:t>
            </a:r>
            <a:r>
              <a:rPr lang="en-US" dirty="0"/>
              <a:t>of the cash </a:t>
            </a:r>
            <a:r>
              <a:rPr lang="en-US" i="1" dirty="0"/>
              <a:t>outflows </a:t>
            </a:r>
            <a:r>
              <a:rPr lang="en-US" dirty="0"/>
              <a:t>(calculated on the basis of </a:t>
            </a:r>
            <a:r>
              <a:rPr lang="en-US" dirty="0" smtClean="0"/>
              <a:t>the finance </a:t>
            </a:r>
            <a:r>
              <a:rPr lang="en-US" dirty="0"/>
              <a:t>rate or MARR) with the present value of </a:t>
            </a:r>
            <a:r>
              <a:rPr lang="en-US" dirty="0" smtClean="0"/>
              <a:t>the project’s </a:t>
            </a:r>
            <a:r>
              <a:rPr lang="en-US" b="1" dirty="0"/>
              <a:t>terminal value</a:t>
            </a:r>
            <a:r>
              <a:rPr lang="en-US" dirty="0"/>
              <a:t>. Where the </a:t>
            </a:r>
            <a:r>
              <a:rPr lang="en-US" b="1" dirty="0" smtClean="0"/>
              <a:t>terminal value </a:t>
            </a:r>
            <a:r>
              <a:rPr lang="en-US" dirty="0"/>
              <a:t>is the sum of the future values of </a:t>
            </a:r>
            <a:r>
              <a:rPr lang="en-US" dirty="0" smtClean="0"/>
              <a:t>the project’s </a:t>
            </a:r>
            <a:r>
              <a:rPr lang="en-US" dirty="0"/>
              <a:t>cash </a:t>
            </a:r>
            <a:r>
              <a:rPr lang="en-US" i="1" dirty="0"/>
              <a:t>inflows </a:t>
            </a:r>
            <a:r>
              <a:rPr lang="en-US" dirty="0"/>
              <a:t>compounded to </a:t>
            </a:r>
            <a:r>
              <a:rPr lang="en-US" dirty="0" smtClean="0"/>
              <a:t>the project’s </a:t>
            </a:r>
            <a:r>
              <a:rPr lang="en-US" dirty="0"/>
              <a:t>termination (at the reinvestment rate or MARR). </a:t>
            </a:r>
          </a:p>
          <a:p>
            <a:r>
              <a:rPr lang="en-US" b="1" dirty="0"/>
              <a:t>Decision Rules</a:t>
            </a:r>
          </a:p>
          <a:p>
            <a:pPr lvl="1"/>
            <a:r>
              <a:rPr lang="en-US" dirty="0" smtClean="0"/>
              <a:t>Accept </a:t>
            </a:r>
            <a:r>
              <a:rPr lang="en-US" dirty="0"/>
              <a:t>projects with MIRR ≥ MARR</a:t>
            </a:r>
          </a:p>
          <a:p>
            <a:pPr lvl="1"/>
            <a:r>
              <a:rPr lang="en-US" dirty="0" smtClean="0"/>
              <a:t>Reject </a:t>
            </a:r>
            <a:r>
              <a:rPr lang="en-US" dirty="0"/>
              <a:t>projects with MIRR &lt; MARR</a:t>
            </a:r>
          </a:p>
          <a:p>
            <a:pPr lvl="1"/>
            <a:r>
              <a:rPr lang="en-US" dirty="0" smtClean="0"/>
              <a:t>Where </a:t>
            </a:r>
            <a:r>
              <a:rPr lang="en-US" dirty="0"/>
              <a:t>two projects are mutually exclusive, </a:t>
            </a:r>
            <a:r>
              <a:rPr lang="en-US" dirty="0" smtClean="0"/>
              <a:t>do not </a:t>
            </a:r>
            <a:r>
              <a:rPr lang="en-US" dirty="0"/>
              <a:t>rank on MIRR values, accept the one </a:t>
            </a:r>
            <a:r>
              <a:rPr lang="en-US" dirty="0" smtClean="0"/>
              <a:t>with the </a:t>
            </a:r>
            <a:r>
              <a:rPr lang="en-US" dirty="0"/>
              <a:t>higher </a:t>
            </a:r>
            <a:r>
              <a:rPr lang="en-US" b="1" dirty="0"/>
              <a:t>NPV</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0077473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a:t>/ Modified Rate of Return (ERR/MIRR) Method</a:t>
            </a:r>
            <a:endParaRPr lang="en-US" dirty="0"/>
          </a:p>
        </p:txBody>
      </p:sp>
      <p:pic>
        <p:nvPicPr>
          <p:cNvPr id="5" name="Content Placeholder 4"/>
          <p:cNvPicPr>
            <a:picLocks noGrp="1" noChangeAspect="1"/>
          </p:cNvPicPr>
          <p:nvPr>
            <p:ph idx="1"/>
          </p:nvPr>
        </p:nvPicPr>
        <p:blipFill>
          <a:blip r:embed="rId2"/>
          <a:stretch>
            <a:fillRect/>
          </a:stretch>
        </p:blipFill>
        <p:spPr>
          <a:xfrm>
            <a:off x="2794854" y="1849848"/>
            <a:ext cx="8507828" cy="500815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4574186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 Modified Rate of Return (ERR/MIRR) Method</a:t>
            </a:r>
            <a:endParaRPr lang="en-US" dirty="0"/>
          </a:p>
        </p:txBody>
      </p:sp>
      <p:sp>
        <p:nvSpPr>
          <p:cNvPr id="3" name="Content Placeholder 2"/>
          <p:cNvSpPr>
            <a:spLocks noGrp="1"/>
          </p:cNvSpPr>
          <p:nvPr>
            <p:ph idx="1"/>
          </p:nvPr>
        </p:nvSpPr>
        <p:spPr>
          <a:xfrm>
            <a:off x="664966" y="1905000"/>
            <a:ext cx="5693631" cy="3777622"/>
          </a:xfrm>
        </p:spPr>
        <p:txBody>
          <a:bodyPr>
            <a:normAutofit/>
          </a:bodyPr>
          <a:lstStyle/>
          <a:p>
            <a:r>
              <a:rPr lang="en-US" b="1" dirty="0"/>
              <a:t>Benefits of using MIRR</a:t>
            </a:r>
          </a:p>
          <a:p>
            <a:r>
              <a:rPr lang="en-US" dirty="0" smtClean="0"/>
              <a:t>Considers </a:t>
            </a:r>
            <a:r>
              <a:rPr lang="en-US" dirty="0"/>
              <a:t>the time value of money</a:t>
            </a:r>
          </a:p>
          <a:p>
            <a:r>
              <a:rPr lang="en-US" dirty="0" smtClean="0"/>
              <a:t>Consistent </a:t>
            </a:r>
            <a:r>
              <a:rPr lang="en-US" dirty="0"/>
              <a:t>with shareholder </a:t>
            </a:r>
            <a:r>
              <a:rPr lang="en-US" dirty="0" smtClean="0"/>
              <a:t>wealth </a:t>
            </a:r>
            <a:r>
              <a:rPr lang="en-US" dirty="0" err="1" smtClean="0"/>
              <a:t>maximisation</a:t>
            </a:r>
            <a:endParaRPr lang="en-US" dirty="0"/>
          </a:p>
          <a:p>
            <a:r>
              <a:rPr lang="en-US" dirty="0" smtClean="0"/>
              <a:t>Intuitive </a:t>
            </a:r>
            <a:r>
              <a:rPr lang="en-US" dirty="0"/>
              <a:t>appeal (rate feels better than absolute </a:t>
            </a:r>
            <a:r>
              <a:rPr lang="en-US" dirty="0" smtClean="0"/>
              <a:t>number because </a:t>
            </a:r>
            <a:r>
              <a:rPr lang="en-US" dirty="0"/>
              <a:t>it is readily comparable with other rates)</a:t>
            </a:r>
          </a:p>
          <a:p>
            <a:r>
              <a:rPr lang="en-US" dirty="0" smtClean="0"/>
              <a:t>Overcomes </a:t>
            </a:r>
            <a:r>
              <a:rPr lang="en-US" dirty="0"/>
              <a:t>the reinvestment rate problem of IRR </a:t>
            </a:r>
            <a:r>
              <a:rPr lang="en-US" dirty="0" smtClean="0"/>
              <a:t>by allowing </a:t>
            </a:r>
            <a:r>
              <a:rPr lang="en-US" dirty="0"/>
              <a:t>the reinvestment rate to be specified.</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5" name="Content Placeholder 2"/>
          <p:cNvSpPr txBox="1">
            <a:spLocks/>
          </p:cNvSpPr>
          <p:nvPr/>
        </p:nvSpPr>
        <p:spPr>
          <a:xfrm>
            <a:off x="6949440" y="1905000"/>
            <a:ext cx="483928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Disadvantages</a:t>
            </a:r>
          </a:p>
          <a:p>
            <a:r>
              <a:rPr lang="en-US" dirty="0" smtClean="0"/>
              <a:t>Requires </a:t>
            </a:r>
            <a:r>
              <a:rPr lang="en-US" dirty="0"/>
              <a:t>detailed cash flow predictions over the </a:t>
            </a:r>
            <a:r>
              <a:rPr lang="en-US" dirty="0" smtClean="0"/>
              <a:t>entire life </a:t>
            </a:r>
            <a:r>
              <a:rPr lang="en-US" dirty="0"/>
              <a:t>of the project.</a:t>
            </a:r>
          </a:p>
          <a:p>
            <a:r>
              <a:rPr lang="en-US" dirty="0" smtClean="0"/>
              <a:t>Only </a:t>
            </a:r>
            <a:r>
              <a:rPr lang="en-US" dirty="0"/>
              <a:t>as accurate as the cash flow and reinvestment </a:t>
            </a:r>
            <a:r>
              <a:rPr lang="en-US" dirty="0" smtClean="0"/>
              <a:t>rate predictions</a:t>
            </a:r>
            <a:r>
              <a:rPr lang="en-US" dirty="0"/>
              <a:t>.</a:t>
            </a:r>
          </a:p>
          <a:p>
            <a:r>
              <a:rPr lang="en-US" dirty="0" smtClean="0"/>
              <a:t>When </a:t>
            </a:r>
            <a:r>
              <a:rPr lang="en-US" dirty="0"/>
              <a:t>scale differences exist, there can still be a </a:t>
            </a:r>
            <a:r>
              <a:rPr lang="en-US" dirty="0" smtClean="0"/>
              <a:t>ranking conflict </a:t>
            </a:r>
            <a:r>
              <a:rPr lang="en-US" dirty="0"/>
              <a:t>with the NPV method.</a:t>
            </a:r>
          </a:p>
          <a:p>
            <a:r>
              <a:rPr lang="en-US" dirty="0" smtClean="0"/>
              <a:t>Multiple </a:t>
            </a:r>
            <a:r>
              <a:rPr lang="en-US" dirty="0"/>
              <a:t>MIRRs possible where sign reversals occur </a:t>
            </a:r>
            <a:r>
              <a:rPr lang="en-US" dirty="0" smtClean="0"/>
              <a:t>in cash </a:t>
            </a:r>
            <a:r>
              <a:rPr lang="en-US" dirty="0"/>
              <a:t>flow.</a:t>
            </a:r>
          </a:p>
        </p:txBody>
      </p:sp>
    </p:spTree>
    <p:extLst>
      <p:ext uri="{BB962C8B-B14F-4D97-AF65-F5344CB8AC3E}">
        <p14:creationId xmlns:p14="http://schemas.microsoft.com/office/powerpoint/2010/main" xmlns="" val="12648223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a:t>/ Modified Rate of Return (ERR/MIRR) Method</a:t>
            </a:r>
            <a:endParaRPr lang="en-US" dirty="0"/>
          </a:p>
        </p:txBody>
      </p:sp>
      <p:pic>
        <p:nvPicPr>
          <p:cNvPr id="5" name="Content Placeholder 4"/>
          <p:cNvPicPr>
            <a:picLocks noGrp="1" noChangeAspect="1"/>
          </p:cNvPicPr>
          <p:nvPr>
            <p:ph idx="1"/>
          </p:nvPr>
        </p:nvPicPr>
        <p:blipFill>
          <a:blip r:embed="rId2"/>
          <a:stretch>
            <a:fillRect/>
          </a:stretch>
        </p:blipFill>
        <p:spPr>
          <a:xfrm>
            <a:off x="389088" y="2043376"/>
            <a:ext cx="6971869" cy="4274994"/>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7360957" y="2043376"/>
            <a:ext cx="4915183" cy="4274994"/>
          </a:xfrm>
          <a:prstGeom prst="rect">
            <a:avLst/>
          </a:prstGeom>
        </p:spPr>
      </p:pic>
    </p:spTree>
    <p:extLst>
      <p:ext uri="{BB962C8B-B14F-4D97-AF65-F5344CB8AC3E}">
        <p14:creationId xmlns:p14="http://schemas.microsoft.com/office/powerpoint/2010/main" xmlns="" val="19022477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 Cost Ratio Method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Benefit cost ratio is defined as the ratio of the equivalent worth of benefits to the equivalent worth of costs. This is the ratio of discounted benefits to discounted costs of the projects. It is also known as investment ratio. </a:t>
            </a:r>
          </a:p>
          <a:p>
            <a:r>
              <a:rPr lang="en-US" dirty="0" smtClean="0"/>
              <a:t>This ratio consider the time value of money while evaluating the project. </a:t>
            </a:r>
          </a:p>
          <a:p>
            <a:r>
              <a:rPr lang="en-US" dirty="0" smtClean="0"/>
              <a:t>Two commonly used B/C ratio:</a:t>
            </a:r>
          </a:p>
          <a:p>
            <a:pPr lvl="1"/>
            <a:r>
              <a:rPr lang="en-US" dirty="0" smtClean="0"/>
              <a:t>Conventional B/C Ratio</a:t>
            </a:r>
          </a:p>
          <a:p>
            <a:pPr lvl="1"/>
            <a:r>
              <a:rPr lang="en-US" dirty="0" smtClean="0"/>
              <a:t>Modified B/C Ratio </a:t>
            </a:r>
          </a:p>
          <a:p>
            <a:pPr lvl="1"/>
            <a:endParaRPr lang="en-US" dirty="0"/>
          </a:p>
          <a:p>
            <a:pPr marL="457200" lvl="1"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773669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Micro-economics </a:t>
            </a:r>
            <a:r>
              <a:rPr lang="en-US" b="1" dirty="0"/>
              <a:t>and </a:t>
            </a:r>
            <a:r>
              <a:rPr lang="en-US" b="1" dirty="0" smtClean="0"/>
              <a:t>Macro-economics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Economic </a:t>
            </a:r>
            <a:r>
              <a:rPr lang="en-US" dirty="0"/>
              <a:t>theory can be broadly divided into </a:t>
            </a:r>
            <a:r>
              <a:rPr lang="en-US" i="1" dirty="0"/>
              <a:t>micro economics </a:t>
            </a:r>
            <a:r>
              <a:rPr lang="en-US" dirty="0"/>
              <a:t>and </a:t>
            </a:r>
            <a:r>
              <a:rPr lang="en-US" i="1" dirty="0"/>
              <a:t>macroeconomics</a:t>
            </a:r>
            <a:r>
              <a:rPr lang="en-US" dirty="0"/>
              <a:t>. The term </a:t>
            </a:r>
            <a:r>
              <a:rPr lang="en-US" i="1" dirty="0"/>
              <a:t>micro </a:t>
            </a:r>
            <a:r>
              <a:rPr lang="en-US" dirty="0"/>
              <a:t>means small and </a:t>
            </a:r>
            <a:r>
              <a:rPr lang="en-US" i="1" dirty="0"/>
              <a:t>macro </a:t>
            </a:r>
            <a:r>
              <a:rPr lang="en-US" dirty="0"/>
              <a:t>means</a:t>
            </a:r>
            <a:r>
              <a:rPr lang="en-US" i="1" dirty="0"/>
              <a:t> </a:t>
            </a:r>
            <a:r>
              <a:rPr lang="en-US" dirty="0"/>
              <a:t>large.</a:t>
            </a:r>
          </a:p>
          <a:p>
            <a:r>
              <a:rPr lang="en-US" dirty="0"/>
              <a:t>In microeconomics, we deal with problems such as the output of a single firm or industry, price of a single commodity and spending on goods by a single household</a:t>
            </a:r>
            <a:r>
              <a:rPr lang="en-US" dirty="0" smtClean="0"/>
              <a:t>.</a:t>
            </a:r>
            <a:endParaRPr lang="en-US" dirty="0"/>
          </a:p>
          <a:p>
            <a:r>
              <a:rPr lang="en-US" dirty="0"/>
              <a:t>Macroeconomics studies the economic system as a whole. In it, we get a complete picture of the working of the economy. It is a study of the relations between broad economic aggregates such as total employment, saving and investment. We may also say that macro-economics is the theory of income, employment, prices and money</a:t>
            </a:r>
            <a:r>
              <a:rPr lang="en-US" dirty="0" smtClean="0"/>
              <a:t>.</a:t>
            </a:r>
            <a:endParaRPr lang="en-US" dirty="0"/>
          </a:p>
          <a:p>
            <a:r>
              <a:rPr lang="en-US" dirty="0"/>
              <a:t>That is why macroeconomics is sometimes studied under the title “Income and Employment Analysis”.</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1553402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 Cost </a:t>
            </a:r>
            <a:r>
              <a:rPr lang="en-US" b="1" dirty="0" smtClean="0"/>
              <a:t>Ratio: Conventional Method</a:t>
            </a:r>
            <a:endParaRPr lang="en-US" dirty="0"/>
          </a:p>
        </p:txBody>
      </p:sp>
      <p:sp>
        <p:nvSpPr>
          <p:cNvPr id="3" name="Content Placeholder 2"/>
          <p:cNvSpPr>
            <a:spLocks noGrp="1"/>
          </p:cNvSpPr>
          <p:nvPr>
            <p:ph idx="1"/>
          </p:nvPr>
        </p:nvSpPr>
        <p:spPr>
          <a:xfrm>
            <a:off x="2589212" y="2133599"/>
            <a:ext cx="8915400" cy="4367333"/>
          </a:xfrm>
        </p:spPr>
        <p:txBody>
          <a:bodyPr>
            <a:normAutofit lnSpcReduction="10000"/>
          </a:bodyPr>
          <a:lstStyle/>
          <a:p>
            <a:r>
              <a:rPr lang="en-US" dirty="0"/>
              <a:t>With PW Formulation:</a:t>
            </a:r>
          </a:p>
          <a:p>
            <a:pPr lvl="1"/>
            <a:r>
              <a:rPr lang="en-US" dirty="0"/>
              <a:t>B/C Ratio= PW (B)</a:t>
            </a:r>
            <a:r>
              <a:rPr lang="en-US" sz="2400" b="1" dirty="0"/>
              <a:t>/</a:t>
            </a:r>
            <a:r>
              <a:rPr lang="en-US" dirty="0"/>
              <a:t>(PW(I)-PW(S)+PW(O&amp;M))</a:t>
            </a:r>
          </a:p>
          <a:p>
            <a:r>
              <a:rPr lang="en-US" dirty="0"/>
              <a:t>With </a:t>
            </a:r>
            <a:r>
              <a:rPr lang="en-US" dirty="0" smtClean="0"/>
              <a:t>FW </a:t>
            </a:r>
            <a:r>
              <a:rPr lang="en-US" dirty="0"/>
              <a:t>Formulation:</a:t>
            </a:r>
          </a:p>
          <a:p>
            <a:pPr lvl="1"/>
            <a:r>
              <a:rPr lang="en-US" dirty="0"/>
              <a:t>B/C Ratio= </a:t>
            </a:r>
            <a:r>
              <a:rPr lang="en-US" dirty="0" smtClean="0"/>
              <a:t>FW </a:t>
            </a:r>
            <a:r>
              <a:rPr lang="en-US" dirty="0"/>
              <a:t>(B</a:t>
            </a:r>
            <a:r>
              <a:rPr lang="en-US" dirty="0" smtClean="0"/>
              <a:t>)</a:t>
            </a:r>
            <a:r>
              <a:rPr lang="en-US" sz="2200" b="1" dirty="0" smtClean="0"/>
              <a:t>/</a:t>
            </a:r>
            <a:r>
              <a:rPr lang="en-US" dirty="0" smtClean="0"/>
              <a:t>(FW(I)-FW(S)+FW(O&amp;M))</a:t>
            </a:r>
          </a:p>
          <a:p>
            <a:r>
              <a:rPr lang="en-US" dirty="0" smtClean="0"/>
              <a:t>With AW Formulation:</a:t>
            </a:r>
          </a:p>
          <a:p>
            <a:pPr lvl="1"/>
            <a:r>
              <a:rPr lang="en-US" dirty="0" smtClean="0"/>
              <a:t>B/C Ratio= AW (B)</a:t>
            </a:r>
            <a:r>
              <a:rPr lang="en-US" sz="2200" b="1" dirty="0" smtClean="0"/>
              <a:t>/</a:t>
            </a:r>
            <a:r>
              <a:rPr lang="en-US" dirty="0" smtClean="0"/>
              <a:t>(AW(I)-AW(S)+AW(O&amp;M))=AW(B)</a:t>
            </a:r>
            <a:r>
              <a:rPr lang="en-US" sz="2200" b="1" dirty="0" smtClean="0"/>
              <a:t>/</a:t>
            </a:r>
            <a:r>
              <a:rPr lang="en-US" dirty="0" smtClean="0"/>
              <a:t>(CR+AW(O&amp;M))</a:t>
            </a:r>
          </a:p>
          <a:p>
            <a:pPr lvl="1"/>
            <a:r>
              <a:rPr lang="en-US" dirty="0" smtClean="0"/>
              <a:t>Where, B=Benefit of the proposed projects</a:t>
            </a:r>
          </a:p>
          <a:p>
            <a:pPr lvl="1"/>
            <a:r>
              <a:rPr lang="en-US" dirty="0" smtClean="0"/>
              <a:t>O&amp;M=Operation and Maintenance Cost</a:t>
            </a:r>
          </a:p>
          <a:p>
            <a:pPr lvl="1"/>
            <a:r>
              <a:rPr lang="en-US" dirty="0" smtClean="0"/>
              <a:t>S=Salvage Value</a:t>
            </a:r>
          </a:p>
          <a:p>
            <a:pPr lvl="1"/>
            <a:r>
              <a:rPr lang="en-US" dirty="0" smtClean="0"/>
              <a:t>I=Initial Investment</a:t>
            </a:r>
          </a:p>
          <a:p>
            <a:pPr lvl="1"/>
            <a:r>
              <a:rPr lang="en-US" dirty="0" smtClean="0"/>
              <a:t>CR=Capital Recovery Amount</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424788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 Cost </a:t>
            </a:r>
            <a:r>
              <a:rPr lang="en-US" b="1" dirty="0" smtClean="0"/>
              <a:t>Ratio: Modified B/C Ratio</a:t>
            </a:r>
            <a:endParaRPr lang="en-US" dirty="0"/>
          </a:p>
        </p:txBody>
      </p:sp>
      <p:sp>
        <p:nvSpPr>
          <p:cNvPr id="3" name="Content Placeholder 2"/>
          <p:cNvSpPr>
            <a:spLocks noGrp="1"/>
          </p:cNvSpPr>
          <p:nvPr>
            <p:ph idx="1"/>
          </p:nvPr>
        </p:nvSpPr>
        <p:spPr/>
        <p:txBody>
          <a:bodyPr>
            <a:normAutofit fontScale="92500" lnSpcReduction="10000"/>
          </a:bodyPr>
          <a:lstStyle/>
          <a:p>
            <a:r>
              <a:rPr lang="en-US" dirty="0"/>
              <a:t>With PW Formulation:</a:t>
            </a:r>
          </a:p>
          <a:p>
            <a:pPr lvl="1"/>
            <a:r>
              <a:rPr lang="en-US" dirty="0"/>
              <a:t>B/C Ratio</a:t>
            </a:r>
            <a:r>
              <a:rPr lang="en-US" dirty="0" smtClean="0"/>
              <a:t>=(PW </a:t>
            </a:r>
            <a:r>
              <a:rPr lang="en-US" dirty="0"/>
              <a:t>(B</a:t>
            </a:r>
            <a:r>
              <a:rPr lang="en-US" dirty="0" smtClean="0"/>
              <a:t>)-PW(O&amp;M))</a:t>
            </a:r>
            <a:r>
              <a:rPr lang="en-US" sz="2200" b="1" dirty="0" smtClean="0"/>
              <a:t>/</a:t>
            </a:r>
            <a:r>
              <a:rPr lang="en-US" dirty="0" smtClean="0"/>
              <a:t>(</a:t>
            </a:r>
            <a:r>
              <a:rPr lang="en-US" dirty="0"/>
              <a:t>PW(I)-PW(S</a:t>
            </a:r>
            <a:r>
              <a:rPr lang="en-US" dirty="0" smtClean="0"/>
              <a:t>))</a:t>
            </a:r>
            <a:endParaRPr lang="en-US" dirty="0"/>
          </a:p>
          <a:p>
            <a:r>
              <a:rPr lang="en-US" dirty="0"/>
              <a:t>With FW Formulation:</a:t>
            </a:r>
          </a:p>
          <a:p>
            <a:pPr lvl="1"/>
            <a:r>
              <a:rPr lang="en-US" dirty="0"/>
              <a:t>B/C Ratio</a:t>
            </a:r>
            <a:r>
              <a:rPr lang="en-US" dirty="0" smtClean="0"/>
              <a:t>=(FW </a:t>
            </a:r>
            <a:r>
              <a:rPr lang="en-US" dirty="0"/>
              <a:t>(B</a:t>
            </a:r>
            <a:r>
              <a:rPr lang="en-US" dirty="0" smtClean="0"/>
              <a:t>)-FW(O&amp;M))</a:t>
            </a:r>
            <a:r>
              <a:rPr lang="en-US" sz="2200" b="1" dirty="0" smtClean="0"/>
              <a:t>/</a:t>
            </a:r>
            <a:r>
              <a:rPr lang="en-US" dirty="0" smtClean="0"/>
              <a:t>(FW(I)-FW(S</a:t>
            </a:r>
            <a:r>
              <a:rPr lang="en-US" dirty="0"/>
              <a:t>))</a:t>
            </a:r>
          </a:p>
          <a:p>
            <a:r>
              <a:rPr lang="en-US" dirty="0" smtClean="0"/>
              <a:t>With </a:t>
            </a:r>
            <a:r>
              <a:rPr lang="en-US" dirty="0"/>
              <a:t>AW Formulation:</a:t>
            </a:r>
          </a:p>
          <a:p>
            <a:pPr lvl="1"/>
            <a:r>
              <a:rPr lang="en-US" dirty="0"/>
              <a:t>B/C Ratio= </a:t>
            </a:r>
            <a:r>
              <a:rPr lang="en-US" dirty="0" smtClean="0"/>
              <a:t>(AW </a:t>
            </a:r>
            <a:r>
              <a:rPr lang="en-US" dirty="0"/>
              <a:t>(B</a:t>
            </a:r>
            <a:r>
              <a:rPr lang="en-US" dirty="0" smtClean="0"/>
              <a:t>)-AW(O&amp;M))</a:t>
            </a:r>
            <a:r>
              <a:rPr lang="en-US" sz="2200" b="1" dirty="0" smtClean="0"/>
              <a:t>/</a:t>
            </a:r>
            <a:r>
              <a:rPr lang="en-US" dirty="0" smtClean="0"/>
              <a:t>((</a:t>
            </a:r>
            <a:r>
              <a:rPr lang="en-US" dirty="0"/>
              <a:t>AW(I)-AW(S</a:t>
            </a:r>
            <a:r>
              <a:rPr lang="en-US" dirty="0" smtClean="0"/>
              <a:t>))=(AW(B)-AW(O&amp;M))</a:t>
            </a:r>
            <a:r>
              <a:rPr lang="en-US" sz="2200" b="1" dirty="0" smtClean="0"/>
              <a:t>/</a:t>
            </a:r>
            <a:r>
              <a:rPr lang="en-US" dirty="0" smtClean="0"/>
              <a:t>CR</a:t>
            </a:r>
          </a:p>
          <a:p>
            <a:r>
              <a:rPr lang="en-US" b="1" dirty="0"/>
              <a:t>The decision rule for a pure project is as follows:</a:t>
            </a:r>
          </a:p>
          <a:p>
            <a:pPr lvl="1"/>
            <a:r>
              <a:rPr lang="en-US" dirty="0"/>
              <a:t>If </a:t>
            </a:r>
            <a:r>
              <a:rPr lang="en-US" dirty="0" smtClean="0"/>
              <a:t>B/C ratio &gt;1, </a:t>
            </a:r>
            <a:r>
              <a:rPr lang="en-US" dirty="0"/>
              <a:t>accept the project.</a:t>
            </a:r>
          </a:p>
          <a:p>
            <a:pPr lvl="1"/>
            <a:r>
              <a:rPr lang="en-US" dirty="0" smtClean="0"/>
              <a:t>If</a:t>
            </a:r>
            <a:r>
              <a:rPr lang="en-US" dirty="0"/>
              <a:t> B/C ratio </a:t>
            </a:r>
            <a:r>
              <a:rPr lang="en-US" dirty="0" smtClean="0"/>
              <a:t>= 1, </a:t>
            </a:r>
            <a:r>
              <a:rPr lang="en-US" dirty="0"/>
              <a:t>remain indifferent.</a:t>
            </a:r>
          </a:p>
          <a:p>
            <a:pPr lvl="1"/>
            <a:r>
              <a:rPr lang="en-US" dirty="0"/>
              <a:t>If B/C ratio</a:t>
            </a:r>
            <a:r>
              <a:rPr lang="en-US" dirty="0" smtClean="0"/>
              <a:t> </a:t>
            </a:r>
            <a:r>
              <a:rPr lang="en-US" dirty="0"/>
              <a:t>&lt; </a:t>
            </a:r>
            <a:r>
              <a:rPr lang="en-US" dirty="0" smtClean="0"/>
              <a:t>1, </a:t>
            </a:r>
            <a:r>
              <a:rPr lang="en-US" dirty="0"/>
              <a:t>reject the project.</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9716430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on Benefit </a:t>
            </a:r>
            <a:r>
              <a:rPr lang="en-US" b="1" dirty="0"/>
              <a:t>Cost Ratio</a:t>
            </a:r>
            <a:endParaRPr lang="en-US" dirty="0"/>
          </a:p>
        </p:txBody>
      </p:sp>
      <p:sp>
        <p:nvSpPr>
          <p:cNvPr id="3" name="Content Placeholder 2"/>
          <p:cNvSpPr>
            <a:spLocks noGrp="1"/>
          </p:cNvSpPr>
          <p:nvPr>
            <p:ph idx="1"/>
          </p:nvPr>
        </p:nvSpPr>
        <p:spPr>
          <a:xfrm>
            <a:off x="2589212" y="1905000"/>
            <a:ext cx="8915400" cy="4006222"/>
          </a:xfrm>
        </p:spPr>
        <p:txBody>
          <a:bodyPr>
            <a:normAutofit fontScale="92500"/>
          </a:bodyPr>
          <a:lstStyle/>
          <a:p>
            <a:r>
              <a:rPr lang="en-US" dirty="0"/>
              <a:t>A project is viable and worth taking up when </a:t>
            </a:r>
            <a:r>
              <a:rPr lang="en-US" dirty="0" smtClean="0"/>
              <a:t>the BC </a:t>
            </a:r>
            <a:r>
              <a:rPr lang="en-US" dirty="0"/>
              <a:t>ratio is more than 1. The main problem here is </a:t>
            </a:r>
            <a:r>
              <a:rPr lang="en-US" dirty="0" smtClean="0"/>
              <a:t>that BCR </a:t>
            </a:r>
            <a:r>
              <a:rPr lang="en-US" dirty="0"/>
              <a:t>can be manipulated easily as its value is </a:t>
            </a:r>
            <a:r>
              <a:rPr lang="en-US" dirty="0" smtClean="0"/>
              <a:t>sensitive to </a:t>
            </a:r>
            <a:r>
              <a:rPr lang="en-US" dirty="0"/>
              <a:t>the treatment and aggregation of costs and </a:t>
            </a:r>
            <a:r>
              <a:rPr lang="en-US" dirty="0" smtClean="0"/>
              <a:t>benefits. </a:t>
            </a:r>
          </a:p>
          <a:p>
            <a:r>
              <a:rPr lang="en-US" dirty="0" smtClean="0"/>
              <a:t>For </a:t>
            </a:r>
            <a:r>
              <a:rPr lang="en-US" dirty="0"/>
              <a:t>example, taking benefit in the numerator net of </a:t>
            </a:r>
            <a:r>
              <a:rPr lang="en-US" dirty="0" smtClean="0"/>
              <a:t>a few </a:t>
            </a:r>
            <a:r>
              <a:rPr lang="en-US" dirty="0"/>
              <a:t>cost items, which would have been </a:t>
            </a:r>
            <a:r>
              <a:rPr lang="en-US" dirty="0" smtClean="0"/>
              <a:t>otherwise accounted </a:t>
            </a:r>
            <a:r>
              <a:rPr lang="en-US" dirty="0"/>
              <a:t>in the denominator, a different value for </a:t>
            </a:r>
            <a:r>
              <a:rPr lang="en-US" dirty="0" smtClean="0"/>
              <a:t>BCR may </a:t>
            </a:r>
            <a:r>
              <a:rPr lang="en-US" dirty="0"/>
              <a:t>be obtained. Precisely for this reason, it </a:t>
            </a:r>
            <a:r>
              <a:rPr lang="en-US" dirty="0" smtClean="0"/>
              <a:t>becomes difficult </a:t>
            </a:r>
            <a:r>
              <a:rPr lang="en-US" dirty="0"/>
              <a:t>to compare different projects unless a </a:t>
            </a:r>
            <a:r>
              <a:rPr lang="en-US" dirty="0" smtClean="0"/>
              <a:t>uniform method </a:t>
            </a:r>
            <a:r>
              <a:rPr lang="en-US" dirty="0"/>
              <a:t>of aggregating benefits and costs is followed.</a:t>
            </a:r>
          </a:p>
          <a:p>
            <a:r>
              <a:rPr lang="en-US" dirty="0"/>
              <a:t>Similarly, the ratio is also sensitive to the time </a:t>
            </a:r>
            <a:r>
              <a:rPr lang="en-US" dirty="0" smtClean="0"/>
              <a:t>span considered </a:t>
            </a:r>
            <a:r>
              <a:rPr lang="en-US" dirty="0"/>
              <a:t>for project evaluation and </a:t>
            </a:r>
            <a:r>
              <a:rPr lang="en-US" dirty="0" smtClean="0"/>
              <a:t>comparing projects </a:t>
            </a:r>
            <a:r>
              <a:rPr lang="en-US" dirty="0"/>
              <a:t>of different durations becomes untenable.</a:t>
            </a:r>
          </a:p>
          <a:p>
            <a:r>
              <a:rPr lang="en-US" dirty="0"/>
              <a:t>Another problem is in its interpretation when applied </a:t>
            </a:r>
            <a:r>
              <a:rPr lang="en-US" dirty="0" smtClean="0"/>
              <a:t>to projects </a:t>
            </a:r>
            <a:r>
              <a:rPr lang="en-US" dirty="0"/>
              <a:t>like watersheds where public funding </a:t>
            </a:r>
            <a:r>
              <a:rPr lang="en-US" dirty="0" smtClean="0"/>
              <a:t>and private </a:t>
            </a:r>
            <a:r>
              <a:rPr lang="en-US" dirty="0"/>
              <a:t>benefits, non-correspondence between </a:t>
            </a:r>
            <a:r>
              <a:rPr lang="en-US" dirty="0" smtClean="0"/>
              <a:t>those who </a:t>
            </a:r>
            <a:r>
              <a:rPr lang="en-US" dirty="0"/>
              <a:t>incur costs and those who benefit are </a:t>
            </a:r>
            <a:r>
              <a:rPr lang="en-US" dirty="0" smtClean="0"/>
              <a:t>the contentious </a:t>
            </a:r>
            <a:r>
              <a:rPr lang="en-US" dirty="0"/>
              <a:t>issues.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2817699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Basic Methods of EE </a:t>
            </a:r>
            <a:r>
              <a:rPr lang="en-US" sz="2000" dirty="0" smtClean="0"/>
              <a:t>(NEC, 2015)</a:t>
            </a:r>
            <a:endParaRPr lang="en-US" dirty="0"/>
          </a:p>
        </p:txBody>
      </p:sp>
      <p:sp>
        <p:nvSpPr>
          <p:cNvPr id="3" name="Content Placeholder 2"/>
          <p:cNvSpPr>
            <a:spLocks noGrp="1"/>
          </p:cNvSpPr>
          <p:nvPr>
            <p:ph idx="1"/>
          </p:nvPr>
        </p:nvSpPr>
        <p:spPr>
          <a:xfrm>
            <a:off x="2589212" y="1337481"/>
            <a:ext cx="8915400" cy="5163452"/>
          </a:xfrm>
        </p:spPr>
        <p:txBody>
          <a:bodyPr>
            <a:normAutofit/>
          </a:bodyPr>
          <a:lstStyle/>
          <a:p>
            <a:r>
              <a:rPr lang="en-US" sz="2400" dirty="0" smtClean="0"/>
              <a:t>Cosmos </a:t>
            </a:r>
            <a:r>
              <a:rPr lang="en-US" sz="2400" dirty="0"/>
              <a:t>College is considering to purchase a new photocopy machine costing Rs. 1,00,000 having salvage value of Rs. 25,000 </a:t>
            </a:r>
            <a:r>
              <a:rPr lang="en-US" sz="2400" dirty="0" smtClean="0"/>
              <a:t>at 10</a:t>
            </a:r>
            <a:r>
              <a:rPr lang="en-US" sz="2400" baseline="30000" dirty="0" smtClean="0"/>
              <a:t>th</a:t>
            </a:r>
            <a:r>
              <a:rPr lang="en-US" sz="2400" dirty="0" smtClean="0"/>
              <a:t> year that </a:t>
            </a:r>
            <a:r>
              <a:rPr lang="en-US" sz="2400" dirty="0"/>
              <a:t>needs Rs. 5,000 electricity cost per year where MARR 10% per year. </a:t>
            </a:r>
          </a:p>
          <a:p>
            <a:pPr lvl="1"/>
            <a:r>
              <a:rPr lang="en-US" sz="2000" dirty="0"/>
              <a:t>a) Find PW, AW&amp; FW </a:t>
            </a:r>
          </a:p>
          <a:p>
            <a:pPr lvl="1"/>
            <a:r>
              <a:rPr lang="en-US" sz="2000" dirty="0"/>
              <a:t>b) Find IRR &amp; Decide investment on photocopy </a:t>
            </a:r>
          </a:p>
          <a:p>
            <a:pPr lvl="1"/>
            <a:r>
              <a:rPr lang="en-US" sz="2000" dirty="0"/>
              <a:t>c) Find both types of B/C ratio by PW </a:t>
            </a:r>
            <a:r>
              <a:rPr lang="en-US" sz="2000" dirty="0" smtClean="0"/>
              <a:t>formulation</a:t>
            </a:r>
            <a:endParaRPr lang="en-US" sz="2000" dirty="0"/>
          </a:p>
          <a:p>
            <a:pPr lvl="1"/>
            <a:r>
              <a:rPr lang="en-US" sz="2000" dirty="0"/>
              <a:t>d) Find simple &amp; discounted payback period </a:t>
            </a:r>
            <a:endParaRPr lang="en-US" sz="2000" dirty="0" smtClean="0"/>
          </a:p>
          <a:p>
            <a:pPr lvl="1"/>
            <a:r>
              <a:rPr lang="en-US" sz="2000" dirty="0" smtClean="0"/>
              <a:t>e) </a:t>
            </a:r>
            <a:r>
              <a:rPr lang="en-US" sz="2000" dirty="0"/>
              <a:t>MIRR, if reinvestment rate is 20%</a:t>
            </a:r>
          </a:p>
          <a:p>
            <a:pPr lvl="1"/>
            <a:endParaRPr lang="en-US" sz="2000" dirty="0"/>
          </a:p>
          <a:p>
            <a:pPr marL="0" indent="0">
              <a:buNone/>
            </a:pPr>
            <a:endParaRPr lang="en-US" dirty="0"/>
          </a:p>
          <a:p>
            <a:pPr marL="457200" lvl="1"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21832833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Basic Methods of EE </a:t>
            </a:r>
            <a:r>
              <a:rPr lang="en-US" sz="2000" dirty="0" smtClean="0"/>
              <a:t>(NEC, 2015)</a:t>
            </a:r>
            <a:endParaRPr lang="en-US" dirty="0"/>
          </a:p>
        </p:txBody>
      </p:sp>
      <p:sp>
        <p:nvSpPr>
          <p:cNvPr id="3" name="Content Placeholder 2"/>
          <p:cNvSpPr>
            <a:spLocks noGrp="1"/>
          </p:cNvSpPr>
          <p:nvPr>
            <p:ph idx="1"/>
          </p:nvPr>
        </p:nvSpPr>
        <p:spPr>
          <a:xfrm>
            <a:off x="2589212" y="1337481"/>
            <a:ext cx="8915400" cy="5163452"/>
          </a:xfrm>
        </p:spPr>
        <p:txBody>
          <a:bodyPr>
            <a:normAutofit/>
          </a:bodyPr>
          <a:lstStyle/>
          <a:p>
            <a:r>
              <a:rPr lang="en-US" sz="2400" dirty="0"/>
              <a:t>Nepal Engineering College (NEC) is considering to purchase a new generator costing of Rs. 4,00,000 having salvage value Rs. 1,00,000 at the end of 5th year. The use of generator will increase Rs. 1,50,000 that needs fuel cost of Rs. 30,000 per year. Find the following </a:t>
            </a:r>
            <a:r>
              <a:rPr lang="en-US" sz="2400" dirty="0" smtClean="0"/>
              <a:t>when </a:t>
            </a:r>
            <a:r>
              <a:rPr lang="en-US" sz="2400" dirty="0"/>
              <a:t>MARR = 10%. </a:t>
            </a:r>
          </a:p>
          <a:p>
            <a:pPr lvl="1"/>
            <a:r>
              <a:rPr lang="pl-PL" sz="2000" dirty="0"/>
              <a:t>i. PW, AW &amp; FW </a:t>
            </a:r>
            <a:r>
              <a:rPr lang="pl-PL" sz="2000" dirty="0" smtClean="0"/>
              <a:t> </a:t>
            </a:r>
            <a:endParaRPr lang="pl-PL" sz="2000" dirty="0"/>
          </a:p>
          <a:p>
            <a:pPr lvl="1"/>
            <a:r>
              <a:rPr lang="en-US" sz="2000" dirty="0"/>
              <a:t>ii. </a:t>
            </a:r>
            <a:r>
              <a:rPr lang="en-US" sz="2000" dirty="0" smtClean="0"/>
              <a:t>IRR. Also develop investment balance diagram and table. </a:t>
            </a:r>
            <a:endParaRPr lang="en-US" sz="2000" dirty="0"/>
          </a:p>
          <a:p>
            <a:pPr lvl="1"/>
            <a:r>
              <a:rPr lang="en-US" sz="2000" dirty="0"/>
              <a:t>iii. B\C ratio by PW </a:t>
            </a:r>
            <a:r>
              <a:rPr lang="en-US" sz="2000" dirty="0" smtClean="0"/>
              <a:t>formulation (Both Methods)  </a:t>
            </a:r>
            <a:endParaRPr lang="en-US" sz="2000" dirty="0"/>
          </a:p>
          <a:p>
            <a:pPr lvl="1"/>
            <a:r>
              <a:rPr lang="en-US" sz="2000" dirty="0"/>
              <a:t>iv. Simple &amp; discounted payback period </a:t>
            </a:r>
            <a:endParaRPr lang="en-US" sz="2000" dirty="0" smtClean="0"/>
          </a:p>
          <a:p>
            <a:pPr lvl="1"/>
            <a:r>
              <a:rPr lang="en-US" sz="2000" dirty="0" smtClean="0"/>
              <a:t>v. MIRR</a:t>
            </a:r>
            <a:r>
              <a:rPr lang="en-US" sz="2000" dirty="0"/>
              <a:t>, if reinvestment rate is 20%</a:t>
            </a:r>
          </a:p>
          <a:p>
            <a:pPr lvl="1"/>
            <a:endParaRPr lang="en-US" sz="2000" dirty="0" smtClean="0"/>
          </a:p>
          <a:p>
            <a:pPr marL="457200" lvl="1"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3256034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7516" y="100871"/>
            <a:ext cx="8911687" cy="1280890"/>
          </a:xfrm>
        </p:spPr>
        <p:txBody>
          <a:bodyPr/>
          <a:lstStyle/>
          <a:p>
            <a:r>
              <a:rPr lang="en-US" b="1" dirty="0" smtClean="0"/>
              <a:t>Solution: </a:t>
            </a:r>
            <a:endParaRPr lang="en-US" b="1" dirty="0"/>
          </a:p>
        </p:txBody>
      </p:sp>
      <p:sp>
        <p:nvSpPr>
          <p:cNvPr id="3" name="Content Placeholder 2"/>
          <p:cNvSpPr>
            <a:spLocks noGrp="1"/>
          </p:cNvSpPr>
          <p:nvPr>
            <p:ph idx="1"/>
          </p:nvPr>
        </p:nvSpPr>
        <p:spPr>
          <a:xfrm>
            <a:off x="1137920" y="1381761"/>
            <a:ext cx="11399520" cy="6024880"/>
          </a:xfrm>
        </p:spPr>
        <p:txBody>
          <a:bodyPr>
            <a:normAutofit/>
          </a:bodyPr>
          <a:lstStyle/>
          <a:p>
            <a:r>
              <a:rPr lang="en-US" dirty="0" smtClean="0"/>
              <a:t>i) </a:t>
            </a:r>
            <a:r>
              <a:rPr lang="en-US" b="1" dirty="0" smtClean="0"/>
              <a:t>PW (10%) </a:t>
            </a:r>
            <a:r>
              <a:rPr lang="en-US" dirty="0" smtClean="0"/>
              <a:t>= -4,00,000 + (,50,000-30,000) (P/A, 10%, 5)+1,00,000 (P/F,10%,5)=1,16,986 </a:t>
            </a:r>
          </a:p>
          <a:p>
            <a:pPr marL="0" indent="0">
              <a:buNone/>
            </a:pPr>
            <a:r>
              <a:rPr lang="en-US" dirty="0"/>
              <a:t>	</a:t>
            </a:r>
            <a:r>
              <a:rPr lang="en-US" b="1" dirty="0" smtClean="0"/>
              <a:t>AW </a:t>
            </a:r>
            <a:r>
              <a:rPr lang="en-US" b="1" dirty="0"/>
              <a:t>(10%)</a:t>
            </a:r>
            <a:r>
              <a:rPr lang="en-US" dirty="0"/>
              <a:t> = -4,00,000 (A/P,10%,5)+ (,50,000-30,000) +1,00,000 (A/F,10%,5)=30,860</a:t>
            </a:r>
          </a:p>
          <a:p>
            <a:pPr marL="0" indent="0">
              <a:buNone/>
            </a:pPr>
            <a:r>
              <a:rPr lang="en-US" dirty="0" smtClean="0"/>
              <a:t>	</a:t>
            </a:r>
            <a:r>
              <a:rPr lang="en-US" b="1" dirty="0" smtClean="0"/>
              <a:t>FW (10</a:t>
            </a:r>
            <a:r>
              <a:rPr lang="en-US" b="1" dirty="0"/>
              <a:t>%) </a:t>
            </a:r>
            <a:r>
              <a:rPr lang="en-US" dirty="0" smtClean="0"/>
              <a:t>= -4,00,000 (F/P, 10%, 5) </a:t>
            </a:r>
            <a:r>
              <a:rPr lang="en-US" dirty="0"/>
              <a:t>+ (,50,000-30,000) </a:t>
            </a:r>
            <a:r>
              <a:rPr lang="en-US" dirty="0" smtClean="0"/>
              <a:t>(F/A</a:t>
            </a:r>
            <a:r>
              <a:rPr lang="en-US" dirty="0"/>
              <a:t>, 10%, 5)+</a:t>
            </a:r>
            <a:r>
              <a:rPr lang="en-US" dirty="0" smtClean="0"/>
              <a:t>1,00,000=1,88,412</a:t>
            </a:r>
          </a:p>
          <a:p>
            <a:pPr marL="0" indent="0">
              <a:buNone/>
            </a:pPr>
            <a:r>
              <a:rPr lang="en-US" dirty="0" smtClean="0"/>
              <a:t>ii) </a:t>
            </a:r>
            <a:r>
              <a:rPr lang="en-US" b="1" dirty="0" smtClean="0"/>
              <a:t>For IRR; Setting equation PW Formulation</a:t>
            </a:r>
          </a:p>
          <a:p>
            <a:pPr marL="0" indent="0">
              <a:buNone/>
            </a:pPr>
            <a:r>
              <a:rPr lang="en-US" dirty="0"/>
              <a:t>	</a:t>
            </a:r>
            <a:r>
              <a:rPr lang="en-US" dirty="0" smtClean="0"/>
              <a:t>PW </a:t>
            </a:r>
            <a:r>
              <a:rPr lang="en-US" dirty="0"/>
              <a:t>(10%) = -4,00,000 + (,50,000-30,000) (P/A, </a:t>
            </a:r>
            <a:r>
              <a:rPr lang="en-US" dirty="0" smtClean="0"/>
              <a:t>i%, </a:t>
            </a:r>
            <a:r>
              <a:rPr lang="en-US" dirty="0"/>
              <a:t>5)+1,00,000 (</a:t>
            </a:r>
            <a:r>
              <a:rPr lang="en-US" dirty="0" smtClean="0"/>
              <a:t>P/F,i%,</a:t>
            </a:r>
            <a:r>
              <a:rPr lang="en-US" dirty="0"/>
              <a:t>5</a:t>
            </a:r>
            <a:r>
              <a:rPr lang="en-US" dirty="0" smtClean="0"/>
              <a:t>)</a:t>
            </a:r>
          </a:p>
          <a:p>
            <a:pPr marL="0" indent="0">
              <a:buNone/>
            </a:pPr>
            <a:r>
              <a:rPr lang="en-US" dirty="0"/>
              <a:t>	</a:t>
            </a:r>
            <a:r>
              <a:rPr lang="en-US" dirty="0" smtClean="0"/>
              <a:t>Using Trial and Error Method, </a:t>
            </a:r>
          </a:p>
          <a:p>
            <a:pPr marL="0" indent="0">
              <a:buNone/>
            </a:pPr>
            <a:r>
              <a:rPr lang="en-US" dirty="0" smtClean="0"/>
              <a:t>Try at, </a:t>
            </a:r>
            <a:r>
              <a:rPr lang="en-US" dirty="0" err="1" smtClean="0"/>
              <a:t>i</a:t>
            </a:r>
            <a:r>
              <a:rPr lang="en-US" dirty="0" smtClean="0"/>
              <a:t>=10%; </a:t>
            </a:r>
            <a:r>
              <a:rPr lang="en-US" dirty="0"/>
              <a:t>PW (10%) = -4,00,000 + (,50,000-30,000) (P/A, 10%, 5)+1,00,000 (P/F,10%,5)=</a:t>
            </a:r>
            <a:r>
              <a:rPr lang="en-US" dirty="0" smtClean="0"/>
              <a:t>1,16,986</a:t>
            </a:r>
          </a:p>
          <a:p>
            <a:pPr marL="0" indent="0">
              <a:buNone/>
            </a:pPr>
            <a:r>
              <a:rPr lang="en-US" dirty="0"/>
              <a:t>Try at, </a:t>
            </a:r>
            <a:r>
              <a:rPr lang="en-US" dirty="0" smtClean="0"/>
              <a:t>i=18%; </a:t>
            </a:r>
            <a:r>
              <a:rPr lang="en-US" dirty="0"/>
              <a:t>PW (</a:t>
            </a:r>
            <a:r>
              <a:rPr lang="en-US" dirty="0" smtClean="0"/>
              <a:t>18%) </a:t>
            </a:r>
            <a:r>
              <a:rPr lang="en-US" dirty="0"/>
              <a:t>= -4,00,000 + (,50,000-30,000) (P/A, </a:t>
            </a:r>
            <a:r>
              <a:rPr lang="en-US" dirty="0" smtClean="0"/>
              <a:t>18%, </a:t>
            </a:r>
            <a:r>
              <a:rPr lang="en-US" dirty="0"/>
              <a:t>5)+1,00,000 (</a:t>
            </a:r>
            <a:r>
              <a:rPr lang="en-US" dirty="0" smtClean="0"/>
              <a:t>P/F,18%,</a:t>
            </a:r>
            <a:r>
              <a:rPr lang="en-US" dirty="0"/>
              <a:t>5</a:t>
            </a:r>
            <a:r>
              <a:rPr lang="en-US" dirty="0" smtClean="0"/>
              <a:t>)=26,844</a:t>
            </a:r>
          </a:p>
          <a:p>
            <a:pPr marL="0" indent="0">
              <a:buNone/>
            </a:pPr>
            <a:r>
              <a:rPr lang="en-US" dirty="0" smtClean="0"/>
              <a:t>Try at i=20%; </a:t>
            </a:r>
            <a:r>
              <a:rPr lang="en-US" dirty="0"/>
              <a:t>PW </a:t>
            </a:r>
            <a:r>
              <a:rPr lang="en-US" dirty="0" smtClean="0"/>
              <a:t>(20%) </a:t>
            </a:r>
            <a:r>
              <a:rPr lang="en-US" dirty="0"/>
              <a:t>= -4,00,000 + (,50,000-30,000) (P/A, </a:t>
            </a:r>
            <a:r>
              <a:rPr lang="en-US" dirty="0" smtClean="0"/>
              <a:t>20%, </a:t>
            </a:r>
            <a:r>
              <a:rPr lang="en-US" dirty="0"/>
              <a:t>5)+1,00,000 (</a:t>
            </a:r>
            <a:r>
              <a:rPr lang="en-US" dirty="0" smtClean="0"/>
              <a:t>P/F,20%,</a:t>
            </a:r>
            <a:r>
              <a:rPr lang="en-US" dirty="0"/>
              <a:t>5</a:t>
            </a:r>
            <a:r>
              <a:rPr lang="en-US" dirty="0" smtClean="0"/>
              <a:t>)=-938</a:t>
            </a:r>
          </a:p>
          <a:p>
            <a:pPr marL="0" indent="0">
              <a:buNone/>
            </a:pPr>
            <a:r>
              <a:rPr lang="en-US" dirty="0" smtClean="0"/>
              <a:t>Interpolation; </a:t>
            </a:r>
          </a:p>
          <a:p>
            <a:pPr marL="0" indent="0">
              <a:buNone/>
            </a:pPr>
            <a:r>
              <a:rPr lang="en-US" b="1" dirty="0" smtClean="0"/>
              <a:t>IRR</a:t>
            </a:r>
            <a:r>
              <a:rPr lang="en-US" dirty="0" smtClean="0"/>
              <a:t>=18% + 26,844/(26,844+938) * 2% = 19.93%; As MARR is 10%and IRR is 19.93%, accept the project. </a:t>
            </a:r>
            <a:endParaRPr lang="en-US" dirty="0"/>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921068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p:txBody>
          <a:bodyPr/>
          <a:lstStyle/>
          <a:p>
            <a:pPr marL="0" indent="0">
              <a:buNone/>
            </a:pPr>
            <a:r>
              <a:rPr lang="en-US" b="1" dirty="0" smtClean="0"/>
              <a:t>iv) Investment balance table </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104430424"/>
              </p:ext>
            </p:extLst>
          </p:nvPr>
        </p:nvGraphicFramePr>
        <p:xfrm>
          <a:off x="2052320" y="2711026"/>
          <a:ext cx="9733278" cy="3413760"/>
        </p:xfrm>
        <a:graphic>
          <a:graphicData uri="http://schemas.openxmlformats.org/drawingml/2006/table">
            <a:tbl>
              <a:tblPr firstRow="1" bandRow="1">
                <a:tableStyleId>{5C22544A-7EE6-4342-B048-85BDC9FD1C3A}</a:tableStyleId>
              </a:tblPr>
              <a:tblGrid>
                <a:gridCol w="1622213"/>
                <a:gridCol w="1622213"/>
                <a:gridCol w="1622213"/>
                <a:gridCol w="1622213"/>
                <a:gridCol w="1622213"/>
                <a:gridCol w="1622213"/>
              </a:tblGrid>
              <a:tr h="370840">
                <a:tc>
                  <a:txBody>
                    <a:bodyPr/>
                    <a:lstStyle/>
                    <a:p>
                      <a:r>
                        <a:rPr lang="en-US" dirty="0" smtClean="0"/>
                        <a:t>End of Year</a:t>
                      </a:r>
                      <a:endParaRPr lang="en-US" dirty="0"/>
                    </a:p>
                  </a:txBody>
                  <a:tcPr/>
                </a:tc>
                <a:tc>
                  <a:txBody>
                    <a:bodyPr/>
                    <a:lstStyle/>
                    <a:p>
                      <a:r>
                        <a:rPr lang="en-US" dirty="0" smtClean="0"/>
                        <a:t>Net Cash</a:t>
                      </a:r>
                      <a:r>
                        <a:rPr lang="en-US" baseline="0" dirty="0" smtClean="0"/>
                        <a:t> Flow</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Interest Factor @ 19.93%</a:t>
                      </a:r>
                    </a:p>
                    <a:p>
                      <a:endParaRPr lang="en-US" dirty="0"/>
                    </a:p>
                  </a:txBody>
                  <a:tcPr/>
                </a:tc>
                <a:tc>
                  <a:txBody>
                    <a:bodyPr/>
                    <a:lstStyle/>
                    <a:p>
                      <a:r>
                        <a:rPr lang="en-US" dirty="0" smtClean="0"/>
                        <a:t>Unrecovered Amount</a:t>
                      </a:r>
                    </a:p>
                    <a:p>
                      <a:r>
                        <a:rPr lang="en-US" dirty="0" smtClean="0"/>
                        <a:t>(Beginning</a:t>
                      </a:r>
                      <a:r>
                        <a:rPr lang="en-US" baseline="0" dirty="0" smtClean="0"/>
                        <a:t> of the year)</a:t>
                      </a:r>
                      <a:endParaRPr lang="en-US" dirty="0"/>
                    </a:p>
                  </a:txBody>
                  <a:tcPr/>
                </a:tc>
                <a:tc>
                  <a:txBody>
                    <a:bodyPr/>
                    <a:lstStyle/>
                    <a:p>
                      <a:r>
                        <a:rPr lang="en-US" dirty="0" smtClean="0"/>
                        <a:t>Unrecovered Investment</a:t>
                      </a:r>
                    </a:p>
                    <a:p>
                      <a:r>
                        <a:rPr lang="en-US" dirty="0" smtClean="0"/>
                        <a:t>(End</a:t>
                      </a:r>
                      <a:r>
                        <a:rPr lang="en-US" baseline="0" dirty="0" smtClean="0"/>
                        <a:t> of the year)</a:t>
                      </a:r>
                      <a:endParaRPr lang="en-US" dirty="0" smtClean="0"/>
                    </a:p>
                  </a:txBody>
                  <a:tcPr/>
                </a:tc>
                <a:tc>
                  <a:txBody>
                    <a:bodyPr/>
                    <a:lstStyle/>
                    <a:p>
                      <a:r>
                        <a:rPr lang="en-US" dirty="0" smtClean="0"/>
                        <a:t>Cumulative</a:t>
                      </a:r>
                      <a:endParaRPr lang="en-US" dirty="0"/>
                    </a:p>
                    <a:p>
                      <a:r>
                        <a:rPr lang="en-US" dirty="0" smtClean="0"/>
                        <a:t>(E-B)</a:t>
                      </a:r>
                    </a:p>
                  </a:txBody>
                  <a:tcPr/>
                </a:tc>
              </a:tr>
              <a:tr h="370840">
                <a:tc>
                  <a:txBody>
                    <a:bodyPr/>
                    <a:lstStyle/>
                    <a:p>
                      <a:r>
                        <a:rPr lang="en-US" dirty="0" smtClean="0"/>
                        <a:t>0</a:t>
                      </a:r>
                      <a:endParaRPr lang="en-US" dirty="0"/>
                    </a:p>
                  </a:txBody>
                  <a:tcPr/>
                </a:tc>
                <a:tc>
                  <a:txBody>
                    <a:bodyPr/>
                    <a:lstStyle/>
                    <a:p>
                      <a:r>
                        <a:rPr lang="en-US" dirty="0" smtClean="0"/>
                        <a:t>-4,00,000</a:t>
                      </a:r>
                      <a:endParaRPr lang="en-US" dirty="0"/>
                    </a:p>
                  </a:txBody>
                  <a:tcPr/>
                </a:tc>
                <a:tc>
                  <a:txBody>
                    <a:bodyPr/>
                    <a:lstStyle/>
                    <a:p>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r>
              <a:tr h="370840">
                <a:tc>
                  <a:txBody>
                    <a:bodyPr/>
                    <a:lstStyle/>
                    <a:p>
                      <a:r>
                        <a:rPr lang="en-US" dirty="0" smtClean="0"/>
                        <a:t>1</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-4,00,000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-479,720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-359,720</a:t>
                      </a:r>
                    </a:p>
                  </a:txBody>
                  <a:tcPr/>
                </a:tc>
              </a:tr>
              <a:tr h="370840">
                <a:tc>
                  <a:txBody>
                    <a:bodyPr/>
                    <a:lstStyle/>
                    <a:p>
                      <a:r>
                        <a:rPr lang="en-US" dirty="0" smtClean="0"/>
                        <a:t>2</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r>
                        <a:rPr lang="en-US" dirty="0" smtClean="0"/>
                        <a:t>-359,720</a:t>
                      </a:r>
                      <a:endParaRPr lang="en-US" dirty="0"/>
                    </a:p>
                  </a:txBody>
                  <a:tcPr/>
                </a:tc>
                <a:tc>
                  <a:txBody>
                    <a:bodyPr/>
                    <a:lstStyle/>
                    <a:p>
                      <a:r>
                        <a:rPr lang="en-US" dirty="0" smtClean="0"/>
                        <a:t>-431,412</a:t>
                      </a:r>
                      <a:endParaRPr lang="en-US" dirty="0"/>
                    </a:p>
                  </a:txBody>
                  <a:tcPr/>
                </a:tc>
                <a:tc>
                  <a:txBody>
                    <a:bodyPr/>
                    <a:lstStyle/>
                    <a:p>
                      <a:r>
                        <a:rPr lang="en-US" dirty="0" smtClean="0"/>
                        <a:t>-311,412</a:t>
                      </a:r>
                      <a:endParaRPr lang="en-US" dirty="0"/>
                    </a:p>
                  </a:txBody>
                  <a:tcPr/>
                </a:tc>
              </a:tr>
              <a:tr h="370840">
                <a:tc>
                  <a:txBody>
                    <a:bodyPr/>
                    <a:lstStyle/>
                    <a:p>
                      <a:r>
                        <a:rPr lang="en-US" dirty="0" smtClean="0"/>
                        <a:t>3</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r>
                        <a:rPr lang="en-US" dirty="0" smtClean="0"/>
                        <a:t>-311,412</a:t>
                      </a:r>
                      <a:endParaRPr lang="en-US" dirty="0"/>
                    </a:p>
                  </a:txBody>
                  <a:tcPr/>
                </a:tc>
                <a:tc>
                  <a:txBody>
                    <a:bodyPr/>
                    <a:lstStyle/>
                    <a:p>
                      <a:r>
                        <a:rPr lang="en-US" dirty="0" smtClean="0"/>
                        <a:t>-373,477</a:t>
                      </a:r>
                      <a:endParaRPr lang="en-US" dirty="0"/>
                    </a:p>
                  </a:txBody>
                  <a:tcPr/>
                </a:tc>
                <a:tc>
                  <a:txBody>
                    <a:bodyPr/>
                    <a:lstStyle/>
                    <a:p>
                      <a:r>
                        <a:rPr lang="en-US" dirty="0" smtClean="0"/>
                        <a:t>-253,477</a:t>
                      </a:r>
                      <a:endParaRPr lang="en-US" dirty="0"/>
                    </a:p>
                  </a:txBody>
                  <a:tcPr/>
                </a:tc>
              </a:tr>
              <a:tr h="370840">
                <a:tc>
                  <a:txBody>
                    <a:bodyPr/>
                    <a:lstStyle/>
                    <a:p>
                      <a:r>
                        <a:rPr lang="en-US" dirty="0" smtClean="0"/>
                        <a:t>4</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r>
                        <a:rPr lang="en-US" dirty="0" smtClean="0"/>
                        <a:t>-253,476</a:t>
                      </a:r>
                      <a:endParaRPr lang="en-US" dirty="0"/>
                    </a:p>
                  </a:txBody>
                  <a:tcPr/>
                </a:tc>
                <a:tc>
                  <a:txBody>
                    <a:bodyPr/>
                    <a:lstStyle/>
                    <a:p>
                      <a:r>
                        <a:rPr lang="en-US" dirty="0" smtClean="0"/>
                        <a:t>-303,994</a:t>
                      </a:r>
                      <a:endParaRPr lang="en-US" dirty="0"/>
                    </a:p>
                  </a:txBody>
                  <a:tcPr/>
                </a:tc>
                <a:tc>
                  <a:txBody>
                    <a:bodyPr/>
                    <a:lstStyle/>
                    <a:p>
                      <a:r>
                        <a:rPr lang="en-US" dirty="0" smtClean="0"/>
                        <a:t>-183,994</a:t>
                      </a:r>
                      <a:endParaRPr lang="en-US" dirty="0"/>
                    </a:p>
                  </a:txBody>
                  <a:tcPr/>
                </a:tc>
              </a:tr>
              <a:tr h="370840">
                <a:tc>
                  <a:txBody>
                    <a:bodyPr/>
                    <a:lstStyle/>
                    <a:p>
                      <a:r>
                        <a:rPr lang="en-US" dirty="0" smtClean="0"/>
                        <a:t>5</a:t>
                      </a:r>
                      <a:endParaRPr lang="en-US" dirty="0"/>
                    </a:p>
                  </a:txBody>
                  <a:tcPr/>
                </a:tc>
                <a:tc>
                  <a:txBody>
                    <a:bodyPr/>
                    <a:lstStyle/>
                    <a:p>
                      <a:r>
                        <a:rPr lang="en-US" dirty="0" smtClean="0"/>
                        <a:t>2,20,000</a:t>
                      </a:r>
                      <a:endParaRPr lang="en-US" dirty="0"/>
                    </a:p>
                  </a:txBody>
                  <a:tcPr/>
                </a:tc>
                <a:tc>
                  <a:txBody>
                    <a:bodyPr/>
                    <a:lstStyle/>
                    <a:p>
                      <a:r>
                        <a:rPr lang="en-US" dirty="0" smtClean="0"/>
                        <a:t>1.1993</a:t>
                      </a:r>
                      <a:endParaRPr lang="en-US" dirty="0"/>
                    </a:p>
                  </a:txBody>
                  <a:tcPr/>
                </a:tc>
                <a:tc>
                  <a:txBody>
                    <a:bodyPr/>
                    <a:lstStyle/>
                    <a:p>
                      <a:r>
                        <a:rPr lang="en-US" dirty="0" smtClean="0"/>
                        <a:t>-183,994</a:t>
                      </a:r>
                      <a:endParaRPr lang="en-US" dirty="0"/>
                    </a:p>
                  </a:txBody>
                  <a:tcPr/>
                </a:tc>
                <a:tc>
                  <a:txBody>
                    <a:bodyPr/>
                    <a:lstStyle/>
                    <a:p>
                      <a:r>
                        <a:rPr lang="en-US" dirty="0" smtClean="0"/>
                        <a:t>220,000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xmlns="" val="20510737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a:xfrm>
            <a:off x="1544320" y="2133600"/>
            <a:ext cx="9960292" cy="3777622"/>
          </a:xfrm>
        </p:spPr>
        <p:txBody>
          <a:bodyPr>
            <a:normAutofit lnSpcReduction="10000"/>
          </a:bodyPr>
          <a:lstStyle/>
          <a:p>
            <a:pPr marL="0" indent="0">
              <a:buNone/>
            </a:pPr>
            <a:r>
              <a:rPr lang="en-US" b="1" dirty="0" smtClean="0"/>
              <a:t>iii) B/C ratio using PW formulation</a:t>
            </a:r>
          </a:p>
          <a:p>
            <a:pPr marL="0" lvl="1" indent="0">
              <a:buNone/>
            </a:pPr>
            <a:r>
              <a:rPr lang="en-US" dirty="0" smtClean="0"/>
              <a:t>We have, Conventional </a:t>
            </a:r>
            <a:r>
              <a:rPr lang="en-US" dirty="0"/>
              <a:t>B/C Ratio= PW (B)</a:t>
            </a:r>
            <a:r>
              <a:rPr lang="en-US" sz="2400" b="1" dirty="0"/>
              <a:t>/</a:t>
            </a:r>
            <a:r>
              <a:rPr lang="en-US" dirty="0"/>
              <a:t>(PW(I)-PW(S)+PW(O&amp;M</a:t>
            </a:r>
            <a:r>
              <a:rPr lang="en-US" dirty="0" smtClean="0"/>
              <a:t>))</a:t>
            </a:r>
          </a:p>
          <a:p>
            <a:pPr marL="0" lvl="1" indent="0">
              <a:buNone/>
            </a:pPr>
            <a:r>
              <a:rPr lang="en-US" dirty="0" smtClean="0"/>
              <a:t>	Modified B/C </a:t>
            </a:r>
            <a:r>
              <a:rPr lang="en-US" dirty="0"/>
              <a:t>Ratio=(PW (B)-PW(O&amp;M))</a:t>
            </a:r>
            <a:r>
              <a:rPr lang="en-US" sz="2200" b="1" dirty="0"/>
              <a:t>/</a:t>
            </a:r>
            <a:r>
              <a:rPr lang="en-US" dirty="0"/>
              <a:t>(PW(I)-PW(S</a:t>
            </a:r>
            <a:r>
              <a:rPr lang="en-US" dirty="0" smtClean="0"/>
              <a:t>))</a:t>
            </a:r>
          </a:p>
          <a:p>
            <a:pPr marL="0" lvl="1" indent="0">
              <a:buNone/>
            </a:pPr>
            <a:r>
              <a:rPr lang="en-US" dirty="0" smtClean="0"/>
              <a:t>Then, 	PW(B)=5,68,620</a:t>
            </a:r>
          </a:p>
          <a:p>
            <a:pPr marL="0" lvl="1" indent="0">
              <a:buNone/>
            </a:pPr>
            <a:r>
              <a:rPr lang="en-US" dirty="0" smtClean="0"/>
              <a:t>		PW(I)= 4,00,000</a:t>
            </a:r>
          </a:p>
          <a:p>
            <a:pPr marL="0" lvl="1" indent="0">
              <a:buNone/>
            </a:pPr>
            <a:r>
              <a:rPr lang="en-US" dirty="0" smtClean="0"/>
              <a:t>		PW(S)=62,090</a:t>
            </a:r>
          </a:p>
          <a:p>
            <a:pPr marL="0" lvl="1" indent="0">
              <a:buNone/>
            </a:pPr>
            <a:r>
              <a:rPr lang="en-US" dirty="0" smtClean="0"/>
              <a:t>		PW(O&amp;M)=1,13,724</a:t>
            </a:r>
          </a:p>
          <a:p>
            <a:pPr marL="0" lvl="1" indent="0">
              <a:buNone/>
            </a:pPr>
            <a:r>
              <a:rPr lang="en-US" dirty="0" smtClean="0"/>
              <a:t>Then, Conventional B/C ratio=568,620/(4,00,000-62090+1,13,724)=1.259&gt;1, So accept the project. </a:t>
            </a:r>
          </a:p>
          <a:p>
            <a:pPr marL="0" lvl="1" indent="0">
              <a:buNone/>
            </a:pPr>
            <a:r>
              <a:rPr lang="en-US" dirty="0" smtClean="0"/>
              <a:t>Modified B/C ratio=</a:t>
            </a:r>
            <a:r>
              <a:rPr lang="en-US" dirty="0"/>
              <a:t> </a:t>
            </a:r>
            <a:r>
              <a:rPr lang="en-US" dirty="0" smtClean="0"/>
              <a:t>(568,620-1,13724)/(4,00,000-62090)=1.346&gt;1</a:t>
            </a:r>
            <a:r>
              <a:rPr lang="en-US" dirty="0"/>
              <a:t>, So accept the project.</a:t>
            </a:r>
            <a:endParaRPr lang="en-US" dirty="0" smtClean="0"/>
          </a:p>
          <a:p>
            <a:pPr marL="0" lvl="1" indent="0">
              <a:buNone/>
            </a:pPr>
            <a:r>
              <a:rPr lang="en-US" dirty="0" smtClean="0"/>
              <a:t>	</a:t>
            </a:r>
          </a:p>
          <a:p>
            <a:pPr marL="0" lvl="1"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7148701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p:txBody>
          <a:bodyPr/>
          <a:lstStyle/>
          <a:p>
            <a:pPr marL="0" indent="0">
              <a:buNone/>
            </a:pPr>
            <a:r>
              <a:rPr lang="en-US" b="1" dirty="0" smtClean="0"/>
              <a:t>iv) Using Simple and Discounted Payback Period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363584144"/>
              </p:ext>
            </p:extLst>
          </p:nvPr>
        </p:nvGraphicFramePr>
        <p:xfrm>
          <a:off x="2052320" y="2711026"/>
          <a:ext cx="9733278" cy="3139440"/>
        </p:xfrm>
        <a:graphic>
          <a:graphicData uri="http://schemas.openxmlformats.org/drawingml/2006/table">
            <a:tbl>
              <a:tblPr firstRow="1" bandRow="1">
                <a:tableStyleId>{5C22544A-7EE6-4342-B048-85BDC9FD1C3A}</a:tableStyleId>
              </a:tblPr>
              <a:tblGrid>
                <a:gridCol w="1622213"/>
                <a:gridCol w="1622213"/>
                <a:gridCol w="1622213"/>
                <a:gridCol w="1622213"/>
                <a:gridCol w="1622213"/>
                <a:gridCol w="1622213"/>
              </a:tblGrid>
              <a:tr h="370840">
                <a:tc>
                  <a:txBody>
                    <a:bodyPr/>
                    <a:lstStyle/>
                    <a:p>
                      <a:r>
                        <a:rPr lang="en-US" dirty="0" smtClean="0"/>
                        <a:t>End of Year</a:t>
                      </a:r>
                      <a:endParaRPr lang="en-US" dirty="0"/>
                    </a:p>
                  </a:txBody>
                  <a:tcPr/>
                </a:tc>
                <a:tc>
                  <a:txBody>
                    <a:bodyPr/>
                    <a:lstStyle/>
                    <a:p>
                      <a:r>
                        <a:rPr lang="en-US" dirty="0" smtClean="0"/>
                        <a:t>Net Cash</a:t>
                      </a:r>
                      <a:r>
                        <a:rPr lang="en-US" baseline="0" dirty="0" smtClean="0"/>
                        <a:t> Flow</a:t>
                      </a:r>
                      <a:endParaRPr lang="en-US" dirty="0"/>
                    </a:p>
                  </a:txBody>
                  <a:tcPr/>
                </a:tc>
                <a:tc>
                  <a:txBody>
                    <a:bodyPr/>
                    <a:lstStyle/>
                    <a:p>
                      <a:r>
                        <a:rPr lang="en-US" dirty="0" smtClean="0"/>
                        <a:t>Cumulative Cash Flow</a:t>
                      </a:r>
                      <a:endParaRPr lang="en-US" dirty="0"/>
                    </a:p>
                  </a:txBody>
                  <a:tcPr/>
                </a:tc>
                <a:tc>
                  <a:txBody>
                    <a:bodyPr/>
                    <a:lstStyle/>
                    <a:p>
                      <a:r>
                        <a:rPr lang="en-US" dirty="0" smtClean="0"/>
                        <a:t>Interest Factor @ 10%</a:t>
                      </a:r>
                      <a:endParaRPr lang="en-US" dirty="0"/>
                    </a:p>
                  </a:txBody>
                  <a:tcPr/>
                </a:tc>
                <a:tc>
                  <a:txBody>
                    <a:bodyPr/>
                    <a:lstStyle/>
                    <a:p>
                      <a:r>
                        <a:rPr lang="en-US" dirty="0" smtClean="0"/>
                        <a:t>Discounted Cash Flow</a:t>
                      </a:r>
                      <a:endParaRPr lang="en-US" dirty="0"/>
                    </a:p>
                  </a:txBody>
                  <a:tcPr/>
                </a:tc>
                <a:tc>
                  <a:txBody>
                    <a:bodyPr/>
                    <a:lstStyle/>
                    <a:p>
                      <a:r>
                        <a:rPr lang="en-US" dirty="0" smtClean="0"/>
                        <a:t>Cumulative Cash Flow</a:t>
                      </a:r>
                      <a:endParaRPr lang="en-US" dirty="0"/>
                    </a:p>
                  </a:txBody>
                  <a:tcPr/>
                </a:tc>
              </a:tr>
              <a:tr h="370840">
                <a:tc>
                  <a:txBody>
                    <a:bodyPr/>
                    <a:lstStyle/>
                    <a:p>
                      <a:r>
                        <a:rPr lang="en-US" dirty="0" smtClean="0"/>
                        <a:t>0</a:t>
                      </a:r>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c>
                  <a:txBody>
                    <a:bodyPr/>
                    <a:lstStyle/>
                    <a:p>
                      <a:r>
                        <a:rPr lang="en-US" dirty="0" smtClean="0"/>
                        <a:t>1</a:t>
                      </a:r>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r>
              <a:tr h="370840">
                <a:tc>
                  <a:txBody>
                    <a:bodyPr/>
                    <a:lstStyle/>
                    <a:p>
                      <a:r>
                        <a:rPr lang="en-US" dirty="0" smtClean="0"/>
                        <a:t>1</a:t>
                      </a:r>
                      <a:endParaRPr lang="en-US" dirty="0"/>
                    </a:p>
                  </a:txBody>
                  <a:tcPr/>
                </a:tc>
                <a:tc>
                  <a:txBody>
                    <a:bodyPr/>
                    <a:lstStyle/>
                    <a:p>
                      <a:r>
                        <a:rPr lang="en-US" dirty="0" smtClean="0"/>
                        <a:t>1,20,000</a:t>
                      </a:r>
                      <a:endParaRPr lang="en-US" dirty="0"/>
                    </a:p>
                  </a:txBody>
                  <a:tcPr/>
                </a:tc>
                <a:tc>
                  <a:txBody>
                    <a:bodyPr/>
                    <a:lstStyle/>
                    <a:p>
                      <a:r>
                        <a:rPr lang="en-US" dirty="0" smtClean="0"/>
                        <a:t>-280,000</a:t>
                      </a:r>
                      <a:endParaRPr lang="en-US" dirty="0"/>
                    </a:p>
                  </a:txBody>
                  <a:tcPr/>
                </a:tc>
                <a:tc>
                  <a:txBody>
                    <a:bodyPr/>
                    <a:lstStyle/>
                    <a:p>
                      <a:r>
                        <a:rPr lang="en-US" dirty="0" smtClean="0"/>
                        <a:t>0.9091</a:t>
                      </a:r>
                      <a:endParaRPr lang="en-US" dirty="0"/>
                    </a:p>
                  </a:txBody>
                  <a:tcPr/>
                </a:tc>
                <a:tc>
                  <a:txBody>
                    <a:bodyPr/>
                    <a:lstStyle/>
                    <a:p>
                      <a:r>
                        <a:rPr lang="en-US" dirty="0" smtClean="0"/>
                        <a:t>1,09,090.9</a:t>
                      </a:r>
                      <a:endParaRPr lang="en-US" dirty="0"/>
                    </a:p>
                  </a:txBody>
                  <a:tcPr/>
                </a:tc>
                <a:tc>
                  <a:txBody>
                    <a:bodyPr/>
                    <a:lstStyle/>
                    <a:p>
                      <a:r>
                        <a:rPr lang="en-US" dirty="0" smtClean="0"/>
                        <a:t>-2,90,909.09</a:t>
                      </a:r>
                      <a:endParaRPr lang="en-US" dirty="0"/>
                    </a:p>
                  </a:txBody>
                  <a:tcPr/>
                </a:tc>
              </a:tr>
              <a:tr h="370840">
                <a:tc>
                  <a:txBody>
                    <a:bodyPr/>
                    <a:lstStyle/>
                    <a:p>
                      <a:r>
                        <a:rPr lang="en-US" dirty="0" smtClean="0"/>
                        <a:t>2</a:t>
                      </a:r>
                      <a:endParaRPr lang="en-US" dirty="0"/>
                    </a:p>
                  </a:txBody>
                  <a:tcPr/>
                </a:tc>
                <a:tc>
                  <a:txBody>
                    <a:bodyPr/>
                    <a:lstStyle/>
                    <a:p>
                      <a:r>
                        <a:rPr lang="en-US" dirty="0" smtClean="0"/>
                        <a:t>1,20,000</a:t>
                      </a:r>
                      <a:endParaRPr lang="en-US" dirty="0"/>
                    </a:p>
                  </a:txBody>
                  <a:tcPr/>
                </a:tc>
                <a:tc>
                  <a:txBody>
                    <a:bodyPr/>
                    <a:lstStyle/>
                    <a:p>
                      <a:r>
                        <a:rPr lang="en-US" dirty="0" smtClean="0"/>
                        <a:t>-1,60,000</a:t>
                      </a:r>
                      <a:endParaRPr lang="en-US" dirty="0"/>
                    </a:p>
                  </a:txBody>
                  <a:tcPr/>
                </a:tc>
                <a:tc>
                  <a:txBody>
                    <a:bodyPr/>
                    <a:lstStyle/>
                    <a:p>
                      <a:r>
                        <a:rPr lang="en-US" dirty="0" smtClean="0"/>
                        <a:t>0.8264</a:t>
                      </a:r>
                      <a:endParaRPr lang="en-US" dirty="0"/>
                    </a:p>
                  </a:txBody>
                  <a:tcPr/>
                </a:tc>
                <a:tc>
                  <a:txBody>
                    <a:bodyPr/>
                    <a:lstStyle/>
                    <a:p>
                      <a:r>
                        <a:rPr lang="en-US" dirty="0" smtClean="0"/>
                        <a:t>99,173.55</a:t>
                      </a:r>
                      <a:endParaRPr lang="en-US" dirty="0"/>
                    </a:p>
                  </a:txBody>
                  <a:tcPr/>
                </a:tc>
                <a:tc>
                  <a:txBody>
                    <a:bodyPr/>
                    <a:lstStyle/>
                    <a:p>
                      <a:r>
                        <a:rPr lang="en-US" dirty="0" smtClean="0"/>
                        <a:t>-191,735.5</a:t>
                      </a:r>
                      <a:endParaRPr lang="en-US" dirty="0"/>
                    </a:p>
                  </a:txBody>
                  <a:tcPr/>
                </a:tc>
              </a:tr>
              <a:tr h="370840">
                <a:tc>
                  <a:txBody>
                    <a:bodyPr/>
                    <a:lstStyle/>
                    <a:p>
                      <a:r>
                        <a:rPr lang="en-US" dirty="0" smtClean="0"/>
                        <a:t>3</a:t>
                      </a:r>
                      <a:endParaRPr lang="en-US" dirty="0"/>
                    </a:p>
                  </a:txBody>
                  <a:tcPr/>
                </a:tc>
                <a:tc>
                  <a:txBody>
                    <a:bodyPr/>
                    <a:lstStyle/>
                    <a:p>
                      <a:r>
                        <a:rPr lang="en-US" dirty="0" smtClean="0"/>
                        <a:t>1,20,000</a:t>
                      </a:r>
                      <a:endParaRPr lang="en-US" dirty="0"/>
                    </a:p>
                  </a:txBody>
                  <a:tcPr/>
                </a:tc>
                <a:tc>
                  <a:txBody>
                    <a:bodyPr/>
                    <a:lstStyle/>
                    <a:p>
                      <a:r>
                        <a:rPr lang="en-US" dirty="0" smtClean="0"/>
                        <a:t>-40,000</a:t>
                      </a:r>
                      <a:endParaRPr lang="en-US" dirty="0"/>
                    </a:p>
                  </a:txBody>
                  <a:tcPr/>
                </a:tc>
                <a:tc>
                  <a:txBody>
                    <a:bodyPr/>
                    <a:lstStyle/>
                    <a:p>
                      <a:r>
                        <a:rPr lang="en-US" dirty="0" smtClean="0"/>
                        <a:t>0.7513</a:t>
                      </a:r>
                      <a:endParaRPr lang="en-US" dirty="0"/>
                    </a:p>
                  </a:txBody>
                  <a:tcPr/>
                </a:tc>
                <a:tc>
                  <a:txBody>
                    <a:bodyPr/>
                    <a:lstStyle/>
                    <a:p>
                      <a:r>
                        <a:rPr lang="en-US" dirty="0" smtClean="0"/>
                        <a:t>90,157.776</a:t>
                      </a:r>
                      <a:endParaRPr lang="en-US" dirty="0"/>
                    </a:p>
                  </a:txBody>
                  <a:tcPr/>
                </a:tc>
                <a:tc>
                  <a:txBody>
                    <a:bodyPr/>
                    <a:lstStyle/>
                    <a:p>
                      <a:r>
                        <a:rPr lang="en-US" dirty="0" smtClean="0"/>
                        <a:t>-1,01,577.7</a:t>
                      </a:r>
                      <a:endParaRPr lang="en-US" dirty="0"/>
                    </a:p>
                  </a:txBody>
                  <a:tcPr/>
                </a:tc>
              </a:tr>
              <a:tr h="370840">
                <a:tc>
                  <a:txBody>
                    <a:bodyPr/>
                    <a:lstStyle/>
                    <a:p>
                      <a:r>
                        <a:rPr lang="en-US" dirty="0" smtClean="0"/>
                        <a:t>4</a:t>
                      </a:r>
                      <a:endParaRPr lang="en-US" dirty="0"/>
                    </a:p>
                  </a:txBody>
                  <a:tcPr/>
                </a:tc>
                <a:tc>
                  <a:txBody>
                    <a:bodyPr/>
                    <a:lstStyle/>
                    <a:p>
                      <a:r>
                        <a:rPr lang="en-US" dirty="0" smtClean="0"/>
                        <a:t>1,20,000</a:t>
                      </a:r>
                      <a:endParaRPr lang="en-US" dirty="0"/>
                    </a:p>
                  </a:txBody>
                  <a:tcPr/>
                </a:tc>
                <a:tc>
                  <a:txBody>
                    <a:bodyPr/>
                    <a:lstStyle/>
                    <a:p>
                      <a:r>
                        <a:rPr lang="en-US" dirty="0" smtClean="0"/>
                        <a:t>80,000</a:t>
                      </a:r>
                      <a:endParaRPr lang="en-US" dirty="0"/>
                    </a:p>
                  </a:txBody>
                  <a:tcPr/>
                </a:tc>
                <a:tc>
                  <a:txBody>
                    <a:bodyPr/>
                    <a:lstStyle/>
                    <a:p>
                      <a:r>
                        <a:rPr lang="en-US" dirty="0" smtClean="0"/>
                        <a:t>0.6830</a:t>
                      </a:r>
                      <a:endParaRPr lang="en-US" dirty="0"/>
                    </a:p>
                  </a:txBody>
                  <a:tcPr/>
                </a:tc>
                <a:tc>
                  <a:txBody>
                    <a:bodyPr/>
                    <a:lstStyle/>
                    <a:p>
                      <a:r>
                        <a:rPr lang="en-US" dirty="0" smtClean="0"/>
                        <a:t>81,961.614</a:t>
                      </a:r>
                      <a:endParaRPr lang="en-US" dirty="0"/>
                    </a:p>
                  </a:txBody>
                  <a:tcPr/>
                </a:tc>
                <a:tc>
                  <a:txBody>
                    <a:bodyPr/>
                    <a:lstStyle/>
                    <a:p>
                      <a:r>
                        <a:rPr lang="en-US" dirty="0" smtClean="0"/>
                        <a:t>-19,616.08</a:t>
                      </a:r>
                      <a:endParaRPr lang="en-US" dirty="0"/>
                    </a:p>
                  </a:txBody>
                  <a:tcPr/>
                </a:tc>
              </a:tr>
              <a:tr h="370840">
                <a:tc>
                  <a:txBody>
                    <a:bodyPr/>
                    <a:lstStyle/>
                    <a:p>
                      <a:r>
                        <a:rPr lang="en-US" dirty="0" smtClean="0"/>
                        <a:t>5</a:t>
                      </a:r>
                      <a:endParaRPr lang="en-US" dirty="0"/>
                    </a:p>
                  </a:txBody>
                  <a:tcPr/>
                </a:tc>
                <a:tc>
                  <a:txBody>
                    <a:bodyPr/>
                    <a:lstStyle/>
                    <a:p>
                      <a:r>
                        <a:rPr lang="en-US" dirty="0" smtClean="0"/>
                        <a:t>2,20,000</a:t>
                      </a:r>
                      <a:endParaRPr lang="en-US" dirty="0"/>
                    </a:p>
                  </a:txBody>
                  <a:tcPr/>
                </a:tc>
                <a:tc>
                  <a:txBody>
                    <a:bodyPr/>
                    <a:lstStyle/>
                    <a:p>
                      <a:r>
                        <a:rPr lang="en-US" dirty="0" smtClean="0"/>
                        <a:t>3,00,000</a:t>
                      </a:r>
                      <a:endParaRPr lang="en-US" dirty="0"/>
                    </a:p>
                  </a:txBody>
                  <a:tcPr/>
                </a:tc>
                <a:tc>
                  <a:txBody>
                    <a:bodyPr/>
                    <a:lstStyle/>
                    <a:p>
                      <a:r>
                        <a:rPr lang="en-US" dirty="0" smtClean="0"/>
                        <a:t>0.6209</a:t>
                      </a:r>
                      <a:endParaRPr lang="en-US" dirty="0"/>
                    </a:p>
                  </a:txBody>
                  <a:tcPr/>
                </a:tc>
                <a:tc>
                  <a:txBody>
                    <a:bodyPr/>
                    <a:lstStyle/>
                    <a:p>
                      <a:r>
                        <a:rPr lang="en-US" dirty="0" smtClean="0"/>
                        <a:t>1,36,602.69</a:t>
                      </a:r>
                      <a:endParaRPr lang="en-US" dirty="0"/>
                    </a:p>
                  </a:txBody>
                  <a:tcPr/>
                </a:tc>
                <a:tc>
                  <a:txBody>
                    <a:bodyPr/>
                    <a:lstStyle/>
                    <a:p>
                      <a:r>
                        <a:rPr lang="en-US" dirty="0" smtClean="0"/>
                        <a:t>1,16,986.6</a:t>
                      </a:r>
                      <a:endParaRPr lang="en-US" dirty="0"/>
                    </a:p>
                  </a:txBody>
                  <a:tcPr/>
                </a:tc>
              </a:tr>
            </a:tbl>
          </a:graphicData>
        </a:graphic>
      </p:graphicFrame>
    </p:spTree>
    <p:extLst>
      <p:ext uri="{BB962C8B-B14F-4D97-AF65-F5344CB8AC3E}">
        <p14:creationId xmlns:p14="http://schemas.microsoft.com/office/powerpoint/2010/main" xmlns="" val="41119329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a:xfrm>
            <a:off x="2589212" y="2133599"/>
            <a:ext cx="9069388" cy="4367333"/>
          </a:xfrm>
        </p:spPr>
        <p:txBody>
          <a:bodyPr/>
          <a:lstStyle/>
          <a:p>
            <a:r>
              <a:rPr lang="en-US" dirty="0" smtClean="0"/>
              <a:t>Simple Payback Period=3+40,000/1,20,000 = 3.333 years</a:t>
            </a:r>
          </a:p>
          <a:p>
            <a:r>
              <a:rPr lang="en-US" dirty="0" smtClean="0"/>
              <a:t>Discounted Payback Period=4+19,616/1,36,602=4.1435 years</a:t>
            </a:r>
          </a:p>
          <a:p>
            <a:pPr marL="0" indent="0">
              <a:buNone/>
            </a:pPr>
            <a:r>
              <a:rPr lang="en-US" dirty="0" smtClean="0"/>
              <a:t>v) </a:t>
            </a:r>
            <a:r>
              <a:rPr lang="en-US" b="1" dirty="0" smtClean="0"/>
              <a:t>Using MIRR Method</a:t>
            </a:r>
            <a:r>
              <a:rPr lang="en-US" dirty="0" smtClean="0"/>
              <a:t>:</a:t>
            </a:r>
          </a:p>
          <a:p>
            <a:pPr marL="0" indent="0">
              <a:buNone/>
            </a:pPr>
            <a:r>
              <a:rPr lang="en-US" dirty="0" smtClean="0"/>
              <a:t>PV of outflow=4,00,000</a:t>
            </a:r>
          </a:p>
          <a:p>
            <a:pPr marL="0" indent="0">
              <a:buNone/>
            </a:pPr>
            <a:r>
              <a:rPr lang="en-US" dirty="0" smtClean="0"/>
              <a:t>FV of inflow=1,20,000*(1.2)</a:t>
            </a:r>
            <a:r>
              <a:rPr lang="en-US" baseline="30000" dirty="0" smtClean="0"/>
              <a:t>4</a:t>
            </a:r>
            <a:r>
              <a:rPr lang="en-US" dirty="0" smtClean="0"/>
              <a:t> +1,20,000*(1.2)</a:t>
            </a:r>
            <a:r>
              <a:rPr lang="en-US" baseline="30000" dirty="0" smtClean="0"/>
              <a:t>3</a:t>
            </a:r>
            <a:r>
              <a:rPr lang="en-US" dirty="0" smtClean="0"/>
              <a:t> +1,20,000*(1.2)</a:t>
            </a:r>
            <a:r>
              <a:rPr lang="en-US" baseline="30000" dirty="0" smtClean="0"/>
              <a:t>2 </a:t>
            </a:r>
            <a:r>
              <a:rPr lang="en-US" dirty="0" smtClean="0"/>
              <a:t>+1,20,000*(1.2)</a:t>
            </a:r>
            <a:r>
              <a:rPr lang="en-US" baseline="30000" dirty="0" smtClean="0"/>
              <a:t>1</a:t>
            </a:r>
            <a:r>
              <a:rPr lang="en-US" dirty="0" smtClean="0"/>
              <a:t> +2,20,000*(1.2)</a:t>
            </a:r>
            <a:r>
              <a:rPr lang="en-US" baseline="30000" dirty="0" smtClean="0"/>
              <a:t>0</a:t>
            </a:r>
            <a:r>
              <a:rPr lang="en-US" dirty="0" smtClean="0"/>
              <a:t> = 992,992</a:t>
            </a:r>
          </a:p>
          <a:p>
            <a:pPr marL="0" indent="0">
              <a:buNone/>
            </a:pPr>
            <a:r>
              <a:rPr lang="en-US" dirty="0" smtClean="0"/>
              <a:t>Then, For MIRR; </a:t>
            </a:r>
          </a:p>
          <a:p>
            <a:pPr marL="0" indent="0">
              <a:buNone/>
            </a:pPr>
            <a:r>
              <a:rPr lang="en-US" dirty="0" smtClean="0"/>
              <a:t>PV of cash outflow=FV of cash inflow/ (1+MIRR)</a:t>
            </a:r>
            <a:r>
              <a:rPr lang="en-US" baseline="30000" dirty="0" smtClean="0"/>
              <a:t>N</a:t>
            </a:r>
          </a:p>
          <a:p>
            <a:pPr marL="0" indent="0">
              <a:buNone/>
            </a:pPr>
            <a:r>
              <a:rPr lang="en-US" baseline="30000" dirty="0" smtClean="0"/>
              <a:t> </a:t>
            </a:r>
            <a:r>
              <a:rPr lang="en-US" dirty="0"/>
              <a:t>(</a:t>
            </a:r>
            <a:r>
              <a:rPr lang="en-US" dirty="0" smtClean="0"/>
              <a:t>1+MIRR)</a:t>
            </a:r>
            <a:r>
              <a:rPr lang="en-US" baseline="30000" dirty="0" smtClean="0"/>
              <a:t>5</a:t>
            </a:r>
            <a:r>
              <a:rPr lang="en-US" dirty="0" smtClean="0"/>
              <a:t>=992,992/4,00,000; or 5Log(1+MIRR)= log 2.48; or MIRR=19.94%,</a:t>
            </a:r>
          </a:p>
          <a:p>
            <a:pPr marL="0" indent="0">
              <a:buNone/>
            </a:pPr>
            <a:r>
              <a:rPr lang="en-US" dirty="0" smtClean="0"/>
              <a:t>As MIRR(19.94%)&gt;MARR (10%, we accept </a:t>
            </a:r>
            <a:r>
              <a:rPr lang="en-US" smtClean="0"/>
              <a:t>the project. </a:t>
            </a:r>
            <a:endParaRPr lang="en-US" dirty="0" smtClean="0"/>
          </a:p>
          <a:p>
            <a:pPr marL="0" indent="0">
              <a:buNone/>
            </a:pPr>
            <a:endParaRPr lang="en-US" baseline="30000" dirty="0"/>
          </a:p>
          <a:p>
            <a:pPr marL="0" indent="0">
              <a:buNone/>
            </a:pPr>
            <a:endParaRPr lang="en-US" baseline="300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9194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Terminologies </a:t>
            </a:r>
            <a:r>
              <a:rPr lang="en-US" sz="2400" dirty="0" smtClean="0"/>
              <a:t>(Refer to EE notes (doc. </a:t>
            </a:r>
            <a:r>
              <a:rPr lang="en-US" sz="2400" dirty="0"/>
              <a:t>f</a:t>
            </a:r>
            <a:r>
              <a:rPr lang="en-US" sz="2400" dirty="0" smtClean="0"/>
              <a:t>ile) for more detail) </a:t>
            </a:r>
            <a:endParaRPr lang="en-US" dirty="0"/>
          </a:p>
        </p:txBody>
      </p:sp>
      <p:sp>
        <p:nvSpPr>
          <p:cNvPr id="3" name="Content Placeholder 2"/>
          <p:cNvSpPr>
            <a:spLocks noGrp="1"/>
          </p:cNvSpPr>
          <p:nvPr>
            <p:ph idx="1"/>
          </p:nvPr>
        </p:nvSpPr>
        <p:spPr/>
        <p:txBody>
          <a:bodyPr/>
          <a:lstStyle/>
          <a:p>
            <a:pPr marL="0" indent="0">
              <a:buNone/>
            </a:pPr>
            <a:r>
              <a:rPr lang="en-US" b="1" dirty="0" smtClean="0"/>
              <a:t>Demand: </a:t>
            </a:r>
          </a:p>
          <a:p>
            <a:r>
              <a:rPr lang="en-US" dirty="0" smtClean="0"/>
              <a:t>Desire with ability to pay and willingness to pay. </a:t>
            </a:r>
          </a:p>
          <a:p>
            <a:r>
              <a:rPr lang="en-US" dirty="0" smtClean="0"/>
              <a:t>Various quantities of an item that a buyer is willing to buy at alternative prices, other things being equal. </a:t>
            </a:r>
          </a:p>
          <a:p>
            <a:pPr marL="0" indent="0">
              <a:buNone/>
            </a:pPr>
            <a:r>
              <a:rPr lang="en-US" b="1" dirty="0" smtClean="0"/>
              <a:t>Supply: </a:t>
            </a:r>
          </a:p>
          <a:p>
            <a:r>
              <a:rPr lang="en-US" dirty="0"/>
              <a:t>Desire with ability to sell and willingness to sell. </a:t>
            </a:r>
          </a:p>
          <a:p>
            <a:r>
              <a:rPr lang="en-US" dirty="0"/>
              <a:t>Various quantities of an item that a seller is willing to sell at alternative prices, other things being equal. </a:t>
            </a:r>
          </a:p>
          <a:p>
            <a:endParaRPr lang="en-US"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800927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Basic Methods of </a:t>
            </a:r>
            <a:r>
              <a:rPr lang="en-US" b="1" dirty="0" smtClean="0"/>
              <a:t>EE </a:t>
            </a:r>
            <a:r>
              <a:rPr lang="en-US" sz="2000" dirty="0" smtClean="0"/>
              <a:t>(NEC, 2015)</a:t>
            </a:r>
            <a:endParaRPr lang="en-US" dirty="0"/>
          </a:p>
        </p:txBody>
      </p:sp>
      <p:sp>
        <p:nvSpPr>
          <p:cNvPr id="3" name="Content Placeholder 2"/>
          <p:cNvSpPr>
            <a:spLocks noGrp="1"/>
          </p:cNvSpPr>
          <p:nvPr>
            <p:ph idx="1"/>
          </p:nvPr>
        </p:nvSpPr>
        <p:spPr>
          <a:xfrm>
            <a:off x="2589212" y="1792405"/>
            <a:ext cx="8915400" cy="3777622"/>
          </a:xfrm>
        </p:spPr>
        <p:txBody>
          <a:bodyPr>
            <a:noAutofit/>
          </a:bodyPr>
          <a:lstStyle/>
          <a:p>
            <a:r>
              <a:rPr lang="en-US" sz="2400" dirty="0"/>
              <a:t>Your college is considering to purchase a </a:t>
            </a:r>
            <a:r>
              <a:rPr lang="en-US" sz="2400" dirty="0" smtClean="0"/>
              <a:t>new machine costing </a:t>
            </a:r>
            <a:r>
              <a:rPr lang="en-US" sz="2400" dirty="0"/>
              <a:t>Rs. 3,00,000 that will have salvage </a:t>
            </a:r>
            <a:r>
              <a:rPr lang="en-US" sz="2400" dirty="0" smtClean="0"/>
              <a:t>value of Rs. 20,000 at the end of 8</a:t>
            </a:r>
            <a:r>
              <a:rPr lang="en-US" sz="2400" baseline="30000" dirty="0" smtClean="0"/>
              <a:t>th</a:t>
            </a:r>
            <a:r>
              <a:rPr lang="en-US" sz="2400" dirty="0" smtClean="0"/>
              <a:t> year generates </a:t>
            </a:r>
            <a:r>
              <a:rPr lang="en-US" sz="2400" dirty="0"/>
              <a:t>annual income of Rs. 80, 000 that needs Rs. 20,000 operating cost for each year where MARR= 10</a:t>
            </a:r>
            <a:r>
              <a:rPr lang="en-US" sz="2400" dirty="0" smtClean="0"/>
              <a:t>%. Find</a:t>
            </a:r>
            <a:r>
              <a:rPr lang="en-US" sz="2400" dirty="0"/>
              <a:t>, </a:t>
            </a:r>
          </a:p>
          <a:p>
            <a:r>
              <a:rPr lang="en-US" sz="2400" dirty="0"/>
              <a:t>i) </a:t>
            </a:r>
            <a:r>
              <a:rPr lang="en-US" sz="2400" dirty="0" smtClean="0"/>
              <a:t>PW,AW, &amp; FW</a:t>
            </a:r>
          </a:p>
          <a:p>
            <a:r>
              <a:rPr lang="en-US" sz="2400" dirty="0" smtClean="0"/>
              <a:t>Ii) IRR </a:t>
            </a:r>
            <a:r>
              <a:rPr lang="en-US" sz="2400" dirty="0"/>
              <a:t>&amp; interpret your result </a:t>
            </a:r>
          </a:p>
          <a:p>
            <a:r>
              <a:rPr lang="en-US" sz="2400" dirty="0" smtClean="0"/>
              <a:t>iii) </a:t>
            </a:r>
            <a:r>
              <a:rPr lang="en-US" sz="2400" dirty="0"/>
              <a:t>Both types of B/C ratio by </a:t>
            </a:r>
            <a:r>
              <a:rPr lang="en-US" sz="2400" dirty="0" smtClean="0"/>
              <a:t>AW &amp; FW formulation </a:t>
            </a:r>
            <a:endParaRPr lang="en-US" sz="2400" dirty="0"/>
          </a:p>
          <a:p>
            <a:r>
              <a:rPr lang="en-US" sz="2400" dirty="0" smtClean="0"/>
              <a:t>iv) </a:t>
            </a:r>
            <a:r>
              <a:rPr lang="en-US" sz="2400" dirty="0"/>
              <a:t>Both types of payback period </a:t>
            </a:r>
            <a:endParaRPr lang="en-US" sz="2400" dirty="0" smtClean="0"/>
          </a:p>
          <a:p>
            <a:r>
              <a:rPr lang="en-US" sz="2400" dirty="0" smtClean="0"/>
              <a:t>v) MIRR, if reinvestment rate is 20%</a:t>
            </a:r>
            <a:endParaRPr lang="en-US" sz="2400"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71479108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IRR (PU, 2009)</a:t>
            </a:r>
            <a:endParaRPr lang="en-US" b="1" dirty="0"/>
          </a:p>
        </p:txBody>
      </p:sp>
      <p:sp>
        <p:nvSpPr>
          <p:cNvPr id="3" name="Content Placeholder 2"/>
          <p:cNvSpPr>
            <a:spLocks noGrp="1"/>
          </p:cNvSpPr>
          <p:nvPr>
            <p:ph idx="1"/>
          </p:nvPr>
        </p:nvSpPr>
        <p:spPr>
          <a:xfrm>
            <a:off x="2589212" y="1687551"/>
            <a:ext cx="8915400" cy="3777622"/>
          </a:xfrm>
        </p:spPr>
        <p:txBody>
          <a:bodyPr/>
          <a:lstStyle/>
          <a:p>
            <a:r>
              <a:rPr lang="en-US" dirty="0" smtClean="0"/>
              <a:t>Consider an investment project with the following cash flow. Compute the IRR for this investment and determine its acceptability at MARR=10% and draw also an investment balance diagram. </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614653091"/>
              </p:ext>
            </p:extLst>
          </p:nvPr>
        </p:nvGraphicFramePr>
        <p:xfrm>
          <a:off x="2767980" y="2869293"/>
          <a:ext cx="8128000" cy="25958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End of Year</a:t>
                      </a:r>
                      <a:endParaRPr lang="en-US" dirty="0"/>
                    </a:p>
                  </a:txBody>
                  <a:tcPr/>
                </a:tc>
                <a:tc>
                  <a:txBody>
                    <a:bodyPr/>
                    <a:lstStyle/>
                    <a:p>
                      <a:r>
                        <a:rPr lang="en-US" dirty="0" smtClean="0"/>
                        <a:t>Net cash flows</a:t>
                      </a:r>
                      <a:endParaRPr lang="en-US" dirty="0"/>
                    </a:p>
                  </a:txBody>
                  <a:tcPr/>
                </a:tc>
              </a:tr>
              <a:tr h="370840">
                <a:tc>
                  <a:txBody>
                    <a:bodyPr/>
                    <a:lstStyle/>
                    <a:p>
                      <a:r>
                        <a:rPr lang="en-US" dirty="0" smtClean="0"/>
                        <a:t>0</a:t>
                      </a:r>
                      <a:endParaRPr lang="en-US" dirty="0"/>
                    </a:p>
                  </a:txBody>
                  <a:tcPr/>
                </a:tc>
                <a:tc>
                  <a:txBody>
                    <a:bodyPr/>
                    <a:lstStyle/>
                    <a:p>
                      <a:r>
                        <a:rPr lang="en-US" dirty="0" smtClean="0"/>
                        <a:t>-22,000</a:t>
                      </a:r>
                      <a:endParaRPr lang="en-US" dirty="0"/>
                    </a:p>
                  </a:txBody>
                  <a:tcPr/>
                </a:tc>
              </a:tr>
              <a:tr h="370840">
                <a:tc>
                  <a:txBody>
                    <a:bodyPr/>
                    <a:lstStyle/>
                    <a:p>
                      <a:r>
                        <a:rPr lang="en-US" dirty="0" smtClean="0"/>
                        <a:t>1</a:t>
                      </a:r>
                      <a:endParaRPr lang="en-US" dirty="0"/>
                    </a:p>
                  </a:txBody>
                  <a:tcPr/>
                </a:tc>
                <a:tc>
                  <a:txBody>
                    <a:bodyPr/>
                    <a:lstStyle/>
                    <a:p>
                      <a:r>
                        <a:rPr lang="en-US" dirty="0" smtClean="0"/>
                        <a:t>-1,000</a:t>
                      </a:r>
                      <a:endParaRPr lang="en-US" dirty="0"/>
                    </a:p>
                  </a:txBody>
                  <a:tcPr/>
                </a:tc>
              </a:tr>
              <a:tr h="370840">
                <a:tc>
                  <a:txBody>
                    <a:bodyPr/>
                    <a:lstStyle/>
                    <a:p>
                      <a:r>
                        <a:rPr lang="en-US" dirty="0" smtClean="0"/>
                        <a:t>2</a:t>
                      </a:r>
                      <a:endParaRPr lang="en-US" dirty="0"/>
                    </a:p>
                  </a:txBody>
                  <a:tcPr/>
                </a:tc>
                <a:tc>
                  <a:txBody>
                    <a:bodyPr/>
                    <a:lstStyle/>
                    <a:p>
                      <a:r>
                        <a:rPr lang="en-US" dirty="0" smtClean="0"/>
                        <a:t>0</a:t>
                      </a:r>
                      <a:endParaRPr lang="en-US" dirty="0"/>
                    </a:p>
                  </a:txBody>
                  <a:tcPr/>
                </a:tc>
              </a:tr>
              <a:tr h="370840">
                <a:tc>
                  <a:txBody>
                    <a:bodyPr/>
                    <a:lstStyle/>
                    <a:p>
                      <a:r>
                        <a:rPr lang="en-US" dirty="0" smtClean="0"/>
                        <a:t>3</a:t>
                      </a:r>
                      <a:endParaRPr lang="en-US" dirty="0"/>
                    </a:p>
                  </a:txBody>
                  <a:tcPr/>
                </a:tc>
                <a:tc>
                  <a:txBody>
                    <a:bodyPr/>
                    <a:lstStyle/>
                    <a:p>
                      <a:r>
                        <a:rPr lang="en-US" dirty="0" smtClean="0"/>
                        <a:t>8,000</a:t>
                      </a:r>
                      <a:endParaRPr lang="en-US" dirty="0"/>
                    </a:p>
                  </a:txBody>
                  <a:tcPr/>
                </a:tc>
              </a:tr>
              <a:tr h="370840">
                <a:tc>
                  <a:txBody>
                    <a:bodyPr/>
                    <a:lstStyle/>
                    <a:p>
                      <a:r>
                        <a:rPr lang="en-US" dirty="0" smtClean="0"/>
                        <a:t>4</a:t>
                      </a:r>
                      <a:endParaRPr lang="en-US" dirty="0"/>
                    </a:p>
                  </a:txBody>
                  <a:tcPr/>
                </a:tc>
                <a:tc>
                  <a:txBody>
                    <a:bodyPr/>
                    <a:lstStyle/>
                    <a:p>
                      <a:r>
                        <a:rPr lang="en-US" dirty="0" smtClean="0"/>
                        <a:t>3,000</a:t>
                      </a:r>
                      <a:endParaRPr lang="en-US" dirty="0"/>
                    </a:p>
                  </a:txBody>
                  <a:tcPr/>
                </a:tc>
              </a:tr>
              <a:tr h="370840">
                <a:tc>
                  <a:txBody>
                    <a:bodyPr/>
                    <a:lstStyle/>
                    <a:p>
                      <a:r>
                        <a:rPr lang="en-US" dirty="0" smtClean="0"/>
                        <a:t>5</a:t>
                      </a:r>
                      <a:endParaRPr lang="en-US" dirty="0"/>
                    </a:p>
                  </a:txBody>
                  <a:tcPr/>
                </a:tc>
                <a:tc>
                  <a:txBody>
                    <a:bodyPr/>
                    <a:lstStyle/>
                    <a:p>
                      <a:r>
                        <a:rPr lang="en-US" dirty="0" smtClean="0"/>
                        <a:t>15.000</a:t>
                      </a:r>
                      <a:endParaRPr lang="en-US" dirty="0"/>
                    </a:p>
                  </a:txBody>
                  <a:tcPr/>
                </a:tc>
              </a:tr>
            </a:tbl>
          </a:graphicData>
        </a:graphic>
      </p:graphicFrame>
    </p:spTree>
    <p:extLst>
      <p:ext uri="{BB962C8B-B14F-4D97-AF65-F5344CB8AC3E}">
        <p14:creationId xmlns:p14="http://schemas.microsoft.com/office/powerpoint/2010/main" xmlns="" val="20444504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 (PU, 2016)</a:t>
            </a:r>
            <a:endParaRPr lang="en-US" dirty="0"/>
          </a:p>
        </p:txBody>
      </p:sp>
      <p:sp>
        <p:nvSpPr>
          <p:cNvPr id="3" name="Content Placeholder 2"/>
          <p:cNvSpPr>
            <a:spLocks noGrp="1"/>
          </p:cNvSpPr>
          <p:nvPr>
            <p:ph idx="1"/>
          </p:nvPr>
        </p:nvSpPr>
        <p:spPr>
          <a:xfrm>
            <a:off x="2589212" y="1905000"/>
            <a:ext cx="8915400" cy="3777622"/>
          </a:xfrm>
        </p:spPr>
        <p:txBody>
          <a:bodyPr/>
          <a:lstStyle/>
          <a:p>
            <a:r>
              <a:rPr lang="en-US" dirty="0" smtClean="0"/>
              <a:t>Evaluate IRR of the following project and identify whether the project is feasible or not. </a:t>
            </a:r>
          </a:p>
          <a:p>
            <a:pPr lvl="1"/>
            <a:r>
              <a:rPr lang="en-US" dirty="0" smtClean="0"/>
              <a:t>Initial investment 	=</a:t>
            </a:r>
            <a:r>
              <a:rPr lang="en-US" dirty="0" err="1" smtClean="0"/>
              <a:t>Rs</a:t>
            </a:r>
            <a:r>
              <a:rPr lang="en-US" dirty="0" smtClean="0"/>
              <a:t>. </a:t>
            </a:r>
            <a:r>
              <a:rPr lang="en-US" dirty="0"/>
              <a:t>5</a:t>
            </a:r>
            <a:r>
              <a:rPr lang="en-US" dirty="0" smtClean="0"/>
              <a:t>,00,000</a:t>
            </a:r>
          </a:p>
          <a:p>
            <a:pPr lvl="1"/>
            <a:r>
              <a:rPr lang="en-US" dirty="0" smtClean="0"/>
              <a:t>Annual revenue	=</a:t>
            </a:r>
            <a:r>
              <a:rPr lang="en-US" dirty="0" err="1" smtClean="0"/>
              <a:t>Rs</a:t>
            </a:r>
            <a:r>
              <a:rPr lang="en-US" dirty="0" smtClean="0"/>
              <a:t>. 2,30,000</a:t>
            </a:r>
          </a:p>
          <a:p>
            <a:pPr lvl="1"/>
            <a:r>
              <a:rPr lang="en-US" dirty="0" smtClean="0"/>
              <a:t>Annual cost 		=</a:t>
            </a:r>
            <a:r>
              <a:rPr lang="en-US" dirty="0" err="1" smtClean="0"/>
              <a:t>Rs</a:t>
            </a:r>
            <a:r>
              <a:rPr lang="en-US" dirty="0" smtClean="0"/>
              <a:t>. 45,000</a:t>
            </a:r>
          </a:p>
          <a:p>
            <a:pPr lvl="1"/>
            <a:r>
              <a:rPr lang="en-US" dirty="0" smtClean="0"/>
              <a:t>Useful life			=8 </a:t>
            </a:r>
            <a:r>
              <a:rPr lang="en-US" dirty="0" err="1" smtClean="0"/>
              <a:t>yrs</a:t>
            </a:r>
            <a:endParaRPr lang="en-US" dirty="0" smtClean="0"/>
          </a:p>
          <a:p>
            <a:pPr lvl="1"/>
            <a:r>
              <a:rPr lang="en-US" dirty="0" smtClean="0"/>
              <a:t>Repair and maintenance cost at 4</a:t>
            </a:r>
            <a:r>
              <a:rPr lang="en-US" baseline="30000" dirty="0" smtClean="0"/>
              <a:t>th</a:t>
            </a:r>
            <a:r>
              <a:rPr lang="en-US" dirty="0" smtClean="0"/>
              <a:t> and 6</a:t>
            </a:r>
            <a:r>
              <a:rPr lang="en-US" baseline="30000" dirty="0" smtClean="0"/>
              <a:t>th</a:t>
            </a:r>
            <a:r>
              <a:rPr lang="en-US" dirty="0" smtClean="0"/>
              <a:t> year 	=</a:t>
            </a:r>
            <a:r>
              <a:rPr lang="en-US" dirty="0" err="1" smtClean="0"/>
              <a:t>Rs</a:t>
            </a:r>
            <a:r>
              <a:rPr lang="en-US" dirty="0" smtClean="0"/>
              <a:t>. 30,000</a:t>
            </a:r>
          </a:p>
          <a:p>
            <a:pPr lvl="1"/>
            <a:r>
              <a:rPr lang="en-US" dirty="0" smtClean="0"/>
              <a:t>MARR				=10% per year</a:t>
            </a:r>
          </a:p>
          <a:p>
            <a:r>
              <a:rPr lang="en-US" dirty="0" smtClean="0"/>
              <a:t>Also draw investment balance diagram.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0418659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a:t>
            </a:r>
            <a:r>
              <a:rPr lang="en-US" b="1" dirty="0"/>
              <a:t>4</a:t>
            </a:r>
            <a:r>
              <a:rPr lang="en-US" b="1" dirty="0" smtClean="0"/>
              <a:t>: Assignment</a:t>
            </a:r>
            <a:r>
              <a:rPr lang="en-US" b="1" dirty="0"/>
              <a:t>s</a:t>
            </a:r>
            <a:r>
              <a:rPr lang="en-US" b="1" dirty="0" smtClean="0"/>
              <a:t> </a:t>
            </a:r>
            <a:endParaRPr lang="en-US" b="1" dirty="0"/>
          </a:p>
        </p:txBody>
      </p:sp>
      <p:sp>
        <p:nvSpPr>
          <p:cNvPr id="3" name="Content Placeholder 2"/>
          <p:cNvSpPr>
            <a:spLocks noGrp="1"/>
          </p:cNvSpPr>
          <p:nvPr>
            <p:ph idx="1"/>
          </p:nvPr>
        </p:nvSpPr>
        <p:spPr/>
        <p:txBody>
          <a:bodyPr/>
          <a:lstStyle/>
          <a:p>
            <a:r>
              <a:rPr lang="en-US" dirty="0" smtClean="0"/>
              <a:t>What do you mean by pay back period? Discuss simple and discounted payback period. </a:t>
            </a:r>
          </a:p>
          <a:p>
            <a:r>
              <a:rPr lang="en-US" dirty="0" smtClean="0"/>
              <a:t>Discuss PW, FW and AW method of project evaluation. </a:t>
            </a:r>
          </a:p>
          <a:p>
            <a:r>
              <a:rPr lang="en-US" dirty="0" smtClean="0"/>
              <a:t>What is IRR? Why MIRR is better than IRR for project evaluation? </a:t>
            </a:r>
          </a:p>
          <a:p>
            <a:r>
              <a:rPr lang="en-US" dirty="0" smtClean="0"/>
              <a:t>What do you mean by BC Ratio. Discuss conventional and modified method of B/C. </a:t>
            </a:r>
          </a:p>
          <a:p>
            <a:r>
              <a:rPr lang="en-US" b="1" i="1" dirty="0" smtClean="0"/>
              <a:t>At least 30 Numerical Questions (.doc file)</a:t>
            </a:r>
            <a:endParaRPr lang="en-US" b="1" i="1"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8955702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5: Comparative </a:t>
            </a:r>
            <a:r>
              <a:rPr lang="en-US" b="1" dirty="0"/>
              <a:t>Analysis of Alternatives </a:t>
            </a:r>
            <a:endParaRPr lang="en-US" dirty="0"/>
          </a:p>
        </p:txBody>
      </p:sp>
      <p:sp>
        <p:nvSpPr>
          <p:cNvPr id="3" name="Content Placeholder 2"/>
          <p:cNvSpPr>
            <a:spLocks noGrp="1"/>
          </p:cNvSpPr>
          <p:nvPr>
            <p:ph idx="1"/>
          </p:nvPr>
        </p:nvSpPr>
        <p:spPr/>
        <p:txBody>
          <a:bodyPr/>
          <a:lstStyle/>
          <a:p>
            <a:r>
              <a:rPr lang="en-US" dirty="0"/>
              <a:t>Comparing Mutually Exclusive Alternatives having same useful life by Payback Period Method Equivalent Worth Method ;Rate of Return Method </a:t>
            </a:r>
            <a:r>
              <a:rPr lang="en-US" dirty="0" smtClean="0"/>
              <a:t>and </a:t>
            </a:r>
            <a:r>
              <a:rPr lang="en-US" dirty="0"/>
              <a:t>Benefit Cost  Ratio </a:t>
            </a:r>
            <a:r>
              <a:rPr lang="en-US" dirty="0" smtClean="0"/>
              <a:t>Method</a:t>
            </a:r>
          </a:p>
          <a:p>
            <a:r>
              <a:rPr lang="en-US" dirty="0"/>
              <a:t>Comparing Mutually Exclusive Alternatives having different  useful lives by Repeatability Assumption, Co-terminated Assumption, Capitalized Worth Method </a:t>
            </a:r>
            <a:endParaRPr lang="en-US" dirty="0" smtClean="0"/>
          </a:p>
          <a:p>
            <a:r>
              <a:rPr lang="en-US" dirty="0"/>
              <a:t>Comparing Mutually Exclusive, Contingent and Independent Project in Combination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3201901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Independent Project</a:t>
            </a:r>
            <a:endParaRPr lang="en-US" b="1" dirty="0"/>
          </a:p>
        </p:txBody>
      </p:sp>
      <p:sp>
        <p:nvSpPr>
          <p:cNvPr id="3" name="Content Placeholder 2"/>
          <p:cNvSpPr>
            <a:spLocks noGrp="1"/>
          </p:cNvSpPr>
          <p:nvPr>
            <p:ph idx="1"/>
          </p:nvPr>
        </p:nvSpPr>
        <p:spPr>
          <a:xfrm>
            <a:off x="2589212" y="1637731"/>
            <a:ext cx="8915400" cy="4273491"/>
          </a:xfrm>
        </p:spPr>
        <p:txBody>
          <a:bodyPr>
            <a:normAutofit fontScale="92500" lnSpcReduction="10000"/>
          </a:bodyPr>
          <a:lstStyle/>
          <a:p>
            <a:r>
              <a:rPr lang="en-US" dirty="0"/>
              <a:t>Most firms have a number of unrelated investment opportunities available. </a:t>
            </a:r>
            <a:endParaRPr lang="en-US" dirty="0" smtClean="0"/>
          </a:p>
          <a:p>
            <a:r>
              <a:rPr lang="en-US" dirty="0"/>
              <a:t>An </a:t>
            </a:r>
            <a:r>
              <a:rPr lang="en-US" b="1" dirty="0"/>
              <a:t>independent project </a:t>
            </a:r>
            <a:r>
              <a:rPr lang="en-US" dirty="0"/>
              <a:t>is a project that may be accepted or rejected without influencing the accept–reject decision of another independent project. For example, the purchase of a milling machine, office furniture, and a forklift truck constitutes three independent projects.</a:t>
            </a:r>
          </a:p>
          <a:p>
            <a:r>
              <a:rPr lang="en-US" dirty="0"/>
              <a:t>Only projects that are economically independent of one another can be evaluated separately.</a:t>
            </a:r>
          </a:p>
          <a:p>
            <a:r>
              <a:rPr lang="en-US" dirty="0" smtClean="0"/>
              <a:t>In </a:t>
            </a:r>
            <a:r>
              <a:rPr lang="en-US" dirty="0"/>
              <a:t>other words, the </a:t>
            </a:r>
            <a:r>
              <a:rPr lang="en-US" dirty="0" smtClean="0"/>
              <a:t>decision regarding </a:t>
            </a:r>
            <a:r>
              <a:rPr lang="en-US" dirty="0"/>
              <a:t>any one project has no effect on the decision to accept or reject another </a:t>
            </a:r>
            <a:r>
              <a:rPr lang="en-US" dirty="0" smtClean="0"/>
              <a:t>project. Such </a:t>
            </a:r>
            <a:r>
              <a:rPr lang="en-US" dirty="0"/>
              <a:t>projects are said to be </a:t>
            </a:r>
            <a:r>
              <a:rPr lang="en-US" b="1" dirty="0"/>
              <a:t>independent</a:t>
            </a:r>
            <a:r>
              <a:rPr lang="en-US" dirty="0" smtClean="0"/>
              <a:t>.</a:t>
            </a:r>
          </a:p>
          <a:p>
            <a:r>
              <a:rPr lang="en-US" b="1" dirty="0"/>
              <a:t>For a single project</a:t>
            </a:r>
            <a:r>
              <a:rPr lang="en-US" dirty="0"/>
              <a:t>, we have two investment </a:t>
            </a:r>
            <a:r>
              <a:rPr lang="en-US" dirty="0" smtClean="0"/>
              <a:t>alternatives: to </a:t>
            </a:r>
            <a:r>
              <a:rPr lang="en-US" dirty="0"/>
              <a:t>accept or reject the project. </a:t>
            </a:r>
            <a:endParaRPr lang="en-US" dirty="0" smtClean="0"/>
          </a:p>
          <a:p>
            <a:r>
              <a:rPr lang="en-US" b="1" dirty="0" smtClean="0"/>
              <a:t>For </a:t>
            </a:r>
            <a:r>
              <a:rPr lang="en-US" b="1" dirty="0"/>
              <a:t>two independent projects</a:t>
            </a:r>
            <a:r>
              <a:rPr lang="en-US" dirty="0"/>
              <a:t>, we can have </a:t>
            </a:r>
            <a:r>
              <a:rPr lang="en-US" dirty="0" smtClean="0"/>
              <a:t>four investment </a:t>
            </a:r>
            <a:r>
              <a:rPr lang="en-US" dirty="0"/>
              <a:t>alternatives: (1) to accept both projects, (2) to reject both projects, (3) to </a:t>
            </a:r>
            <a:r>
              <a:rPr lang="en-US" dirty="0" smtClean="0"/>
              <a:t>accept only </a:t>
            </a:r>
            <a:r>
              <a:rPr lang="en-US" dirty="0"/>
              <a:t>the first project, and (4) to accept only the second project.</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5207742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Dependent Project</a:t>
            </a:r>
            <a:endParaRPr lang="en-US" b="1" dirty="0"/>
          </a:p>
        </p:txBody>
      </p:sp>
      <p:sp>
        <p:nvSpPr>
          <p:cNvPr id="3" name="Content Placeholder 2"/>
          <p:cNvSpPr>
            <a:spLocks noGrp="1"/>
          </p:cNvSpPr>
          <p:nvPr>
            <p:ph idx="1"/>
          </p:nvPr>
        </p:nvSpPr>
        <p:spPr/>
        <p:txBody>
          <a:bodyPr>
            <a:normAutofit/>
          </a:bodyPr>
          <a:lstStyle/>
          <a:p>
            <a:r>
              <a:rPr lang="en-US" dirty="0"/>
              <a:t>In many decision problems, several investment projects are related to one another such </a:t>
            </a:r>
            <a:r>
              <a:rPr lang="en-US" dirty="0" smtClean="0"/>
              <a:t>that the </a:t>
            </a:r>
            <a:r>
              <a:rPr lang="en-US" dirty="0"/>
              <a:t>acceptance or rejection of one project influences the acceptance or rejection of others.</a:t>
            </a:r>
          </a:p>
          <a:p>
            <a:r>
              <a:rPr lang="en-US" dirty="0"/>
              <a:t>Two such types of dependencies are </a:t>
            </a:r>
            <a:r>
              <a:rPr lang="en-US" b="1" dirty="0"/>
              <a:t>mutually exclusive </a:t>
            </a:r>
            <a:r>
              <a:rPr lang="en-US" dirty="0"/>
              <a:t>projects and </a:t>
            </a:r>
            <a:r>
              <a:rPr lang="en-US" b="1" dirty="0"/>
              <a:t>contingent</a:t>
            </a:r>
            <a:r>
              <a:rPr lang="en-US" dirty="0"/>
              <a:t> projects.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03103619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Contingent Project</a:t>
            </a:r>
            <a:endParaRPr lang="en-US" b="1" dirty="0"/>
          </a:p>
        </p:txBody>
      </p:sp>
      <p:sp>
        <p:nvSpPr>
          <p:cNvPr id="3" name="Content Placeholder 2"/>
          <p:cNvSpPr>
            <a:spLocks noGrp="1"/>
          </p:cNvSpPr>
          <p:nvPr>
            <p:ph idx="1"/>
          </p:nvPr>
        </p:nvSpPr>
        <p:spPr/>
        <p:txBody>
          <a:bodyPr/>
          <a:lstStyle/>
          <a:p>
            <a:r>
              <a:rPr lang="en-US" dirty="0"/>
              <a:t>We say that two or more projects are </a:t>
            </a:r>
            <a:r>
              <a:rPr lang="en-US" b="1" dirty="0"/>
              <a:t>contingent </a:t>
            </a:r>
            <a:r>
              <a:rPr lang="en-US" dirty="0"/>
              <a:t>if the acceptance of one requires the acceptance of the other. </a:t>
            </a:r>
          </a:p>
          <a:p>
            <a:r>
              <a:rPr lang="en-US" dirty="0"/>
              <a:t>For example, the purchase of a computer printer is dependent upon the purchase of a computer, but the computer may be purchased without purchasing the printer.</a:t>
            </a:r>
          </a:p>
          <a:p>
            <a:r>
              <a:rPr lang="en-US" dirty="0"/>
              <a:t>Suppose the acceptance of C is contingent on the acceptance of both A and B, and the </a:t>
            </a:r>
            <a:r>
              <a:rPr lang="en-US" dirty="0" smtClean="0"/>
              <a:t>acceptance of </a:t>
            </a:r>
            <a:r>
              <a:rPr lang="en-US" dirty="0"/>
              <a:t>B is contingent on the acceptance of A. Then the number of decision </a:t>
            </a:r>
            <a:r>
              <a:rPr lang="en-US" dirty="0" smtClean="0"/>
              <a:t>alternatives can </a:t>
            </a:r>
            <a:r>
              <a:rPr lang="en-US" dirty="0"/>
              <a:t>be formulated as follows: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6399211" y="4774496"/>
            <a:ext cx="4014080" cy="1867360"/>
          </a:xfrm>
          <a:prstGeom prst="rect">
            <a:avLst/>
          </a:prstGeom>
        </p:spPr>
      </p:pic>
    </p:spTree>
    <p:extLst>
      <p:ext uri="{BB962C8B-B14F-4D97-AF65-F5344CB8AC3E}">
        <p14:creationId xmlns:p14="http://schemas.microsoft.com/office/powerpoint/2010/main" xmlns="" val="38998139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Meaning of Mutually </a:t>
            </a:r>
            <a:r>
              <a:rPr lang="en-US" b="1" dirty="0" smtClean="0"/>
              <a:t>Exclusive Project</a:t>
            </a:r>
            <a:endParaRPr lang="en-US" b="1" dirty="0"/>
          </a:p>
        </p:txBody>
      </p:sp>
      <p:sp>
        <p:nvSpPr>
          <p:cNvPr id="3" name="Content Placeholder 2"/>
          <p:cNvSpPr>
            <a:spLocks noGrp="1"/>
          </p:cNvSpPr>
          <p:nvPr>
            <p:ph idx="1"/>
          </p:nvPr>
        </p:nvSpPr>
        <p:spPr/>
        <p:txBody>
          <a:bodyPr>
            <a:normAutofit/>
          </a:bodyPr>
          <a:lstStyle/>
          <a:p>
            <a:r>
              <a:rPr lang="en-US" dirty="0"/>
              <a:t>Many engineering situations we face are with selecting the most economically attractive project from a number of alternative projects, all of which solve the same problem or meet the same need. </a:t>
            </a:r>
          </a:p>
          <a:p>
            <a:r>
              <a:rPr lang="en-US" dirty="0"/>
              <a:t>It is unnecessary to choose more than one project in this situation, and the acceptance of one automatically entails the rejection of all of the others. Such projects are said to be </a:t>
            </a:r>
            <a:r>
              <a:rPr lang="en-US" b="1" dirty="0"/>
              <a:t>mutually exclusive</a:t>
            </a:r>
            <a:r>
              <a:rPr lang="en-US" dirty="0"/>
              <a:t>. </a:t>
            </a:r>
          </a:p>
          <a:p>
            <a:r>
              <a:rPr lang="en-US" dirty="0" smtClean="0"/>
              <a:t>Several </a:t>
            </a:r>
            <a:r>
              <a:rPr lang="en-US" dirty="0"/>
              <a:t>alternatives are </a:t>
            </a:r>
            <a:r>
              <a:rPr lang="en-US" b="1" dirty="0"/>
              <a:t>mutually </a:t>
            </a:r>
            <a:r>
              <a:rPr lang="en-US" b="1" dirty="0" smtClean="0"/>
              <a:t>exclusive </a:t>
            </a:r>
            <a:r>
              <a:rPr lang="en-US" dirty="0" smtClean="0"/>
              <a:t>when </a:t>
            </a:r>
            <a:r>
              <a:rPr lang="en-US" dirty="0"/>
              <a:t>any one of them will fulfill the same need and the selection of one of them </a:t>
            </a:r>
            <a:r>
              <a:rPr lang="en-US" dirty="0" smtClean="0"/>
              <a:t>implies that </a:t>
            </a:r>
            <a:r>
              <a:rPr lang="en-US" dirty="0"/>
              <a:t>the others will be excluded. </a:t>
            </a:r>
            <a:endParaRPr lang="en-US" dirty="0" smtClean="0"/>
          </a:p>
          <a:p>
            <a:r>
              <a:rPr lang="en-US" dirty="0" smtClean="0"/>
              <a:t>Take</a:t>
            </a:r>
            <a:r>
              <a:rPr lang="en-US" dirty="0"/>
              <a:t>, for example, buying versus leasing an </a:t>
            </a:r>
            <a:r>
              <a:rPr lang="en-US" dirty="0" smtClean="0"/>
              <a:t>automobile for </a:t>
            </a:r>
            <a:r>
              <a:rPr lang="en-US" dirty="0"/>
              <a:t>business use; when one alternative is accepted, the other is excluded.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59714253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015" y="364803"/>
            <a:ext cx="10071597" cy="1280890"/>
          </a:xfrm>
        </p:spPr>
        <p:txBody>
          <a:bodyPr>
            <a:normAutofit fontScale="90000"/>
          </a:bodyPr>
          <a:lstStyle/>
          <a:p>
            <a:r>
              <a:rPr lang="en-US" b="1" dirty="0"/>
              <a:t>Comparing </a:t>
            </a:r>
            <a:r>
              <a:rPr lang="en-US" b="1" dirty="0" smtClean="0"/>
              <a:t>Mutually Exclusive Alternatives having same useful life: PW, AW, FW and B/C Ratio</a:t>
            </a:r>
            <a:endParaRPr lang="en-US" dirty="0"/>
          </a:p>
        </p:txBody>
      </p:sp>
      <p:sp>
        <p:nvSpPr>
          <p:cNvPr id="3" name="Content Placeholder 2"/>
          <p:cNvSpPr>
            <a:spLocks noGrp="1"/>
          </p:cNvSpPr>
          <p:nvPr>
            <p:ph idx="1"/>
          </p:nvPr>
        </p:nvSpPr>
        <p:spPr/>
        <p:txBody>
          <a:bodyPr/>
          <a:lstStyle/>
          <a:p>
            <a:r>
              <a:rPr lang="en-US" dirty="0" smtClean="0"/>
              <a:t>Compute </a:t>
            </a:r>
            <a:r>
              <a:rPr lang="en-US" dirty="0"/>
              <a:t>the PW(</a:t>
            </a:r>
            <a:r>
              <a:rPr lang="en-US" i="1" dirty="0" err="1"/>
              <a:t>i</a:t>
            </a:r>
            <a:r>
              <a:rPr lang="en-US" dirty="0"/>
              <a:t>) for each alternative and select the one with the largest PW(</a:t>
            </a:r>
            <a:r>
              <a:rPr lang="en-US" i="1" dirty="0" err="1"/>
              <a:t>i</a:t>
            </a:r>
            <a:r>
              <a:rPr lang="en-US" dirty="0"/>
              <a:t>). </a:t>
            </a:r>
            <a:endParaRPr lang="en-US" dirty="0" smtClean="0"/>
          </a:p>
          <a:p>
            <a:r>
              <a:rPr lang="en-US" dirty="0" smtClean="0"/>
              <a:t>When </a:t>
            </a:r>
            <a:r>
              <a:rPr lang="en-US" dirty="0"/>
              <a:t>you compare mutually exclusive alternatives with the </a:t>
            </a:r>
            <a:r>
              <a:rPr lang="en-US" i="1" dirty="0"/>
              <a:t>same revenues</a:t>
            </a:r>
            <a:r>
              <a:rPr lang="en-US" dirty="0"/>
              <a:t>, they are compared on a </a:t>
            </a:r>
            <a:r>
              <a:rPr lang="en-US" i="1" dirty="0"/>
              <a:t>cost-only basis</a:t>
            </a:r>
            <a:r>
              <a:rPr lang="en-US" dirty="0"/>
              <a:t>. In this situation (because you are minimizing costs, rather than maximizing profits), you should accept the project that results in the </a:t>
            </a:r>
            <a:r>
              <a:rPr lang="en-US" i="1" dirty="0"/>
              <a:t>smallest</a:t>
            </a:r>
            <a:r>
              <a:rPr lang="en-US" dirty="0"/>
              <a:t>, or </a:t>
            </a:r>
            <a:r>
              <a:rPr lang="en-US" i="1" dirty="0"/>
              <a:t>least negative</a:t>
            </a:r>
            <a:r>
              <a:rPr lang="en-US" dirty="0"/>
              <a:t>, NPW</a:t>
            </a:r>
            <a:r>
              <a:rPr lang="en-US" dirty="0" smtClean="0"/>
              <a:t>.</a:t>
            </a:r>
          </a:p>
          <a:p>
            <a:r>
              <a:rPr lang="en-US" dirty="0" smtClean="0"/>
              <a:t>Similarly, use same decision criteria for AW, FW, and B/C Ratio method while comparing and selecting between multiple alternatives.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4104695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Terminologies</a:t>
            </a:r>
            <a:endParaRPr lang="en-US" b="1" dirty="0"/>
          </a:p>
        </p:txBody>
      </p:sp>
      <p:sp>
        <p:nvSpPr>
          <p:cNvPr id="3" name="Content Placeholder 2"/>
          <p:cNvSpPr>
            <a:spLocks noGrp="1"/>
          </p:cNvSpPr>
          <p:nvPr>
            <p:ph idx="1"/>
          </p:nvPr>
        </p:nvSpPr>
        <p:spPr/>
        <p:txBody>
          <a:bodyPr/>
          <a:lstStyle/>
          <a:p>
            <a:pPr marL="0" indent="0">
              <a:buNone/>
            </a:pPr>
            <a:r>
              <a:rPr lang="en-US" b="1" dirty="0" smtClean="0"/>
              <a:t>Utility: </a:t>
            </a:r>
          </a:p>
          <a:p>
            <a:r>
              <a:rPr lang="en-US" dirty="0" smtClean="0"/>
              <a:t>The level/power of satisfaction to a consumer by consuming goods and services. </a:t>
            </a:r>
          </a:p>
          <a:p>
            <a:pPr marL="0" indent="0">
              <a:buNone/>
            </a:pPr>
            <a:r>
              <a:rPr lang="en-US" b="1" dirty="0" smtClean="0"/>
              <a:t>Marginal Utility: </a:t>
            </a:r>
          </a:p>
          <a:p>
            <a:r>
              <a:rPr lang="en-US" dirty="0" smtClean="0"/>
              <a:t>The change in total utility due to one more/additional unit of consumption.</a:t>
            </a:r>
          </a:p>
          <a:p>
            <a:r>
              <a:rPr lang="en-US" dirty="0" smtClean="0"/>
              <a:t>It is the utility derived by single unit of consumption. </a:t>
            </a:r>
          </a:p>
          <a:p>
            <a:r>
              <a:rPr lang="en-US" b="1" dirty="0" smtClean="0"/>
              <a:t>MU=</a:t>
            </a:r>
            <a:r>
              <a:rPr lang="en-US" b="1" dirty="0" err="1" smtClean="0"/>
              <a:t>TU</a:t>
            </a:r>
            <a:r>
              <a:rPr lang="en-US" b="1" baseline="-25000" dirty="0" err="1" smtClean="0"/>
              <a:t>n</a:t>
            </a:r>
            <a:r>
              <a:rPr lang="en-US" b="1" dirty="0" smtClean="0"/>
              <a:t> –TU</a:t>
            </a:r>
            <a:r>
              <a:rPr lang="en-US" b="1" baseline="-25000" dirty="0" smtClean="0"/>
              <a:t>n-1 </a:t>
            </a:r>
          </a:p>
          <a:p>
            <a:r>
              <a:rPr lang="en-US" b="1" dirty="0" smtClean="0"/>
              <a:t>MU=Change in </a:t>
            </a:r>
            <a:r>
              <a:rPr lang="en-US" b="1" dirty="0"/>
              <a:t>T</a:t>
            </a:r>
            <a:r>
              <a:rPr lang="en-US" b="1" dirty="0" smtClean="0"/>
              <a:t>otal Utility/Change in quantity consumption</a:t>
            </a:r>
            <a:endParaRPr lang="en-US" b="1"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23114482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624110"/>
            <a:ext cx="10208525" cy="1280890"/>
          </a:xfrm>
        </p:spPr>
        <p:txBody>
          <a:bodyPr>
            <a:normAutofit fontScale="90000"/>
          </a:bodyPr>
          <a:lstStyle/>
          <a:p>
            <a:r>
              <a:rPr lang="en-US" b="1" dirty="0"/>
              <a:t>Comparing Mutually Exclusive Alternatives having different </a:t>
            </a:r>
            <a:r>
              <a:rPr lang="en-US" b="1" dirty="0" smtClean="0"/>
              <a:t>useful </a:t>
            </a:r>
            <a:r>
              <a:rPr lang="en-US" b="1" dirty="0"/>
              <a:t>lives by Repeatability Assumption</a:t>
            </a:r>
          </a:p>
        </p:txBody>
      </p:sp>
      <p:sp>
        <p:nvSpPr>
          <p:cNvPr id="3" name="Content Placeholder 2"/>
          <p:cNvSpPr>
            <a:spLocks noGrp="1"/>
          </p:cNvSpPr>
          <p:nvPr>
            <p:ph idx="1"/>
          </p:nvPr>
        </p:nvSpPr>
        <p:spPr/>
        <p:txBody>
          <a:bodyPr/>
          <a:lstStyle/>
          <a:p>
            <a:r>
              <a:rPr lang="en-US" dirty="0" smtClean="0"/>
              <a:t>Two projects will have two different useful life, so comparing is difficult for them, Thus;</a:t>
            </a:r>
          </a:p>
          <a:p>
            <a:pPr lvl="1"/>
            <a:r>
              <a:rPr lang="en-US" sz="1800" dirty="0" smtClean="0"/>
              <a:t>Assume that projects will be repeated for certain times so both projects will have same  useful life </a:t>
            </a:r>
          </a:p>
          <a:p>
            <a:pPr lvl="1"/>
            <a:r>
              <a:rPr lang="en-US" sz="1800" dirty="0" smtClean="0"/>
              <a:t>Times to be repeated for any project can be accessed by computing LCM of useful life of both projects</a:t>
            </a:r>
          </a:p>
          <a:p>
            <a:pPr lvl="1"/>
            <a:r>
              <a:rPr lang="en-US" sz="1800" dirty="0" smtClean="0"/>
              <a:t>Their overall PW/FW will be accessed (including their repeated project cycle assuming they are repeated at the end of each cycle, till their useful life becomes same) </a:t>
            </a:r>
          </a:p>
          <a:p>
            <a:pPr lvl="1"/>
            <a:r>
              <a:rPr lang="en-US" sz="1800" dirty="0" smtClean="0"/>
              <a:t>Compare PW/FW with each other and select best one.  </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64960377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959" y="446689"/>
            <a:ext cx="10249018" cy="1280890"/>
          </a:xfrm>
        </p:spPr>
        <p:txBody>
          <a:bodyPr>
            <a:normAutofit fontScale="90000"/>
          </a:bodyPr>
          <a:lstStyle/>
          <a:p>
            <a:r>
              <a:rPr lang="en-US" b="1" dirty="0"/>
              <a:t>Comparing Mutually Exclusive Alternatives having different </a:t>
            </a:r>
            <a:r>
              <a:rPr lang="en-US" b="1" dirty="0" smtClean="0"/>
              <a:t>useful </a:t>
            </a:r>
            <a:r>
              <a:rPr lang="en-US" b="1" dirty="0"/>
              <a:t>lives by </a:t>
            </a:r>
            <a:r>
              <a:rPr lang="en-US" b="1" dirty="0" smtClean="0"/>
              <a:t>Co-terminated Assumption</a:t>
            </a:r>
            <a:r>
              <a:rPr lang="en-US" dirty="0"/>
              <a:t/>
            </a:r>
            <a:br>
              <a:rPr lang="en-US" dirty="0"/>
            </a:br>
            <a:endParaRPr lang="en-US" dirty="0"/>
          </a:p>
        </p:txBody>
      </p:sp>
      <p:sp>
        <p:nvSpPr>
          <p:cNvPr id="3" name="Content Placeholder 2"/>
          <p:cNvSpPr>
            <a:spLocks noGrp="1"/>
          </p:cNvSpPr>
          <p:nvPr>
            <p:ph idx="1"/>
          </p:nvPr>
        </p:nvSpPr>
        <p:spPr>
          <a:xfrm>
            <a:off x="2589212" y="2133599"/>
            <a:ext cx="8915400" cy="4185313"/>
          </a:xfrm>
        </p:spPr>
        <p:txBody>
          <a:bodyPr>
            <a:normAutofit/>
          </a:bodyPr>
          <a:lstStyle/>
          <a:p>
            <a:r>
              <a:rPr lang="en-US" dirty="0"/>
              <a:t>Two projects will have two different useful life, so comparing is difficult for them, Thus;</a:t>
            </a:r>
          </a:p>
          <a:p>
            <a:pPr lvl="1"/>
            <a:r>
              <a:rPr lang="en-US" sz="2000" dirty="0" smtClean="0"/>
              <a:t>Access shorter project’s PW/FW (Project A)</a:t>
            </a:r>
          </a:p>
          <a:p>
            <a:pPr lvl="1"/>
            <a:r>
              <a:rPr lang="en-US" sz="2000" dirty="0" smtClean="0"/>
              <a:t>For projects with longer useful life (Project B), assume this project will be terminated on shorter projects useful life, Thus; </a:t>
            </a:r>
          </a:p>
          <a:p>
            <a:pPr marL="1257300" lvl="2" indent="-342900">
              <a:buAutoNum type="arabicPeriod"/>
            </a:pPr>
            <a:r>
              <a:rPr lang="en-US" sz="1800" dirty="0" smtClean="0"/>
              <a:t>Find CR of initial investment and salvage value of Project B</a:t>
            </a:r>
          </a:p>
          <a:p>
            <a:pPr marL="1257300" lvl="2" indent="-342900">
              <a:buAutoNum type="arabicPeriod"/>
            </a:pPr>
            <a:r>
              <a:rPr lang="en-US" sz="1800" dirty="0" smtClean="0"/>
              <a:t>Find </a:t>
            </a:r>
            <a:r>
              <a:rPr lang="en-US" sz="1800" dirty="0" smtClean="0">
                <a:solidFill>
                  <a:srgbClr val="FF0000"/>
                </a:solidFill>
              </a:rPr>
              <a:t>PW of CR </a:t>
            </a:r>
            <a:r>
              <a:rPr lang="en-US" sz="1800" dirty="0" smtClean="0"/>
              <a:t>(computed on above step) for remaining useful life of Project B beyond short project (Project A)</a:t>
            </a:r>
          </a:p>
          <a:p>
            <a:pPr marL="1257300" lvl="2" indent="-342900">
              <a:buAutoNum type="arabicPeriod"/>
            </a:pPr>
            <a:r>
              <a:rPr lang="en-US" sz="1800" dirty="0" smtClean="0"/>
              <a:t>Find PW/FW of overall project including </a:t>
            </a:r>
            <a:r>
              <a:rPr lang="en-US" sz="1800" dirty="0" smtClean="0">
                <a:solidFill>
                  <a:srgbClr val="FF0000"/>
                </a:solidFill>
              </a:rPr>
              <a:t>PW of CR </a:t>
            </a:r>
            <a:r>
              <a:rPr lang="en-US" sz="1800" dirty="0" smtClean="0"/>
              <a:t>(accessed in step 2)</a:t>
            </a:r>
          </a:p>
          <a:p>
            <a:pPr marL="1257300" lvl="2" indent="-342900">
              <a:buFont typeface="Wingdings 3" charset="2"/>
              <a:buAutoNum type="arabicPeriod"/>
            </a:pPr>
            <a:r>
              <a:rPr lang="en-US" sz="1800" dirty="0"/>
              <a:t>Compare PW/FW with each other and select best one.  </a:t>
            </a:r>
          </a:p>
          <a:p>
            <a:pPr marL="1257300" lvl="2" indent="-342900">
              <a:buAutoNum type="arabicPeriod"/>
            </a:pPr>
            <a:endParaRPr lang="en-US" sz="18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03404692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267" y="624110"/>
            <a:ext cx="9771346" cy="1280890"/>
          </a:xfrm>
        </p:spPr>
        <p:txBody>
          <a:bodyPr>
            <a:normAutofit fontScale="90000"/>
          </a:bodyPr>
          <a:lstStyle/>
          <a:p>
            <a:r>
              <a:rPr lang="en-US" sz="3100" b="1" dirty="0"/>
              <a:t>Comparing Mutually Exclusive Alternatives having </a:t>
            </a:r>
            <a:r>
              <a:rPr lang="en-US" sz="3100" b="1" dirty="0" smtClean="0"/>
              <a:t>perpetual lives by Capitalized </a:t>
            </a:r>
            <a:r>
              <a:rPr lang="en-US" sz="3100" b="1" dirty="0"/>
              <a:t>Equivalent Method</a:t>
            </a:r>
            <a:r>
              <a:rPr lang="en-US" b="1" dirty="0"/>
              <a:t/>
            </a:r>
            <a:br>
              <a:rPr lang="en-US" b="1" dirty="0"/>
            </a:br>
            <a:endParaRPr lang="en-US" b="1" dirty="0"/>
          </a:p>
        </p:txBody>
      </p:sp>
      <p:sp>
        <p:nvSpPr>
          <p:cNvPr id="3" name="Content Placeholder 2"/>
          <p:cNvSpPr>
            <a:spLocks noGrp="1"/>
          </p:cNvSpPr>
          <p:nvPr>
            <p:ph idx="1"/>
          </p:nvPr>
        </p:nvSpPr>
        <p:spPr/>
        <p:txBody>
          <a:bodyPr>
            <a:normAutofit/>
          </a:bodyPr>
          <a:lstStyle/>
          <a:p>
            <a:r>
              <a:rPr lang="en-US" dirty="0" smtClean="0"/>
              <a:t>Another </a:t>
            </a:r>
            <a:r>
              <a:rPr lang="en-US" dirty="0"/>
              <a:t>special case of the PW criterion is useful when the life of a proposed project </a:t>
            </a:r>
            <a:r>
              <a:rPr lang="en-US" dirty="0" smtClean="0"/>
              <a:t>is </a:t>
            </a:r>
            <a:r>
              <a:rPr lang="en-US" b="1" dirty="0" smtClean="0"/>
              <a:t>perpetual </a:t>
            </a:r>
            <a:r>
              <a:rPr lang="en-US" dirty="0"/>
              <a:t>or the planning horizon is extremely long (say, 40 years or more). </a:t>
            </a:r>
            <a:endParaRPr lang="en-US" dirty="0" smtClean="0"/>
          </a:p>
          <a:p>
            <a:r>
              <a:rPr lang="en-US" dirty="0" smtClean="0"/>
              <a:t>Many public </a:t>
            </a:r>
            <a:r>
              <a:rPr lang="en-US" dirty="0"/>
              <a:t>projects, such as bridges, waterway structures, irrigation systems, and </a:t>
            </a:r>
            <a:r>
              <a:rPr lang="en-US" dirty="0" smtClean="0"/>
              <a:t>hydroelectric dams</a:t>
            </a:r>
            <a:r>
              <a:rPr lang="en-US" dirty="0"/>
              <a:t>, are expected to generate benefits over an extended period (or forever). </a:t>
            </a:r>
            <a:endParaRPr lang="en-US" dirty="0" smtClean="0"/>
          </a:p>
          <a:p>
            <a:r>
              <a:rPr lang="en-US" dirty="0" smtClean="0"/>
              <a:t>We </a:t>
            </a:r>
            <a:r>
              <a:rPr lang="en-US" dirty="0"/>
              <a:t>will </a:t>
            </a:r>
            <a:r>
              <a:rPr lang="en-US" dirty="0" smtClean="0"/>
              <a:t>use  the </a:t>
            </a:r>
            <a:r>
              <a:rPr lang="en-US" b="1" dirty="0"/>
              <a:t>capitalized equivalent </a:t>
            </a:r>
            <a:r>
              <a:rPr lang="en-US" dirty="0"/>
              <a:t>(CE(</a:t>
            </a:r>
            <a:r>
              <a:rPr lang="en-US" i="1" dirty="0" err="1"/>
              <a:t>i</a:t>
            </a:r>
            <a:r>
              <a:rPr lang="en-US" dirty="0"/>
              <a:t>)) method for </a:t>
            </a:r>
            <a:r>
              <a:rPr lang="en-US" dirty="0" smtClean="0"/>
              <a:t>evaluating such </a:t>
            </a:r>
            <a:r>
              <a:rPr lang="en-US" dirty="0"/>
              <a:t>projects.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6096984" y="4579142"/>
            <a:ext cx="6207007" cy="2278858"/>
          </a:xfrm>
          <a:prstGeom prst="rect">
            <a:avLst/>
          </a:prstGeom>
        </p:spPr>
      </p:pic>
      <p:pic>
        <p:nvPicPr>
          <p:cNvPr id="6" name="Picture 5"/>
          <p:cNvPicPr>
            <a:picLocks noChangeAspect="1"/>
          </p:cNvPicPr>
          <p:nvPr/>
        </p:nvPicPr>
        <p:blipFill>
          <a:blip r:embed="rId3"/>
          <a:stretch>
            <a:fillRect/>
          </a:stretch>
        </p:blipFill>
        <p:spPr>
          <a:xfrm>
            <a:off x="2080265" y="5194397"/>
            <a:ext cx="4318946" cy="584344"/>
          </a:xfrm>
          <a:prstGeom prst="rect">
            <a:avLst/>
          </a:prstGeom>
        </p:spPr>
      </p:pic>
    </p:spTree>
    <p:extLst>
      <p:ext uri="{BB962C8B-B14F-4D97-AF65-F5344CB8AC3E}">
        <p14:creationId xmlns:p14="http://schemas.microsoft.com/office/powerpoint/2010/main" xmlns="" val="34959210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Use FW/PW/AW Formulation</a:t>
            </a:r>
            <a:endParaRPr lang="en-US" b="1"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6" name="Picture 5"/>
          <p:cNvPicPr>
            <a:picLocks noChangeAspect="1"/>
          </p:cNvPicPr>
          <p:nvPr/>
        </p:nvPicPr>
        <p:blipFill>
          <a:blip r:embed="rId2"/>
          <a:stretch>
            <a:fillRect/>
          </a:stretch>
        </p:blipFill>
        <p:spPr>
          <a:xfrm>
            <a:off x="1484780" y="1410308"/>
            <a:ext cx="10290199" cy="4267159"/>
          </a:xfrm>
          <a:prstGeom prst="rect">
            <a:avLst/>
          </a:prstGeom>
        </p:spPr>
      </p:pic>
    </p:spTree>
    <p:extLst>
      <p:ext uri="{BB962C8B-B14F-4D97-AF65-F5344CB8AC3E}">
        <p14:creationId xmlns:p14="http://schemas.microsoft.com/office/powerpoint/2010/main" xmlns="" val="172274270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624110"/>
            <a:ext cx="10208525" cy="1280890"/>
          </a:xfrm>
        </p:spPr>
        <p:txBody>
          <a:bodyPr>
            <a:normAutofit/>
          </a:bodyPr>
          <a:lstStyle/>
          <a:p>
            <a:r>
              <a:rPr lang="en-US" b="1" dirty="0" smtClean="0"/>
              <a:t>Solution: Repeatability </a:t>
            </a:r>
            <a:r>
              <a:rPr lang="en-US" b="1" dirty="0"/>
              <a:t>Assumption</a:t>
            </a:r>
          </a:p>
        </p:txBody>
      </p:sp>
      <p:sp>
        <p:nvSpPr>
          <p:cNvPr id="3" name="Content Placeholder 2"/>
          <p:cNvSpPr>
            <a:spLocks noGrp="1"/>
          </p:cNvSpPr>
          <p:nvPr>
            <p:ph idx="1"/>
          </p:nvPr>
        </p:nvSpPr>
        <p:spPr>
          <a:xfrm>
            <a:off x="731520" y="1706880"/>
            <a:ext cx="11257280" cy="3777622"/>
          </a:xfrm>
        </p:spPr>
        <p:txBody>
          <a:bodyPr/>
          <a:lstStyle/>
          <a:p>
            <a:r>
              <a:rPr lang="en-US" sz="1800" dirty="0" smtClean="0"/>
              <a:t>LCM of 2 and 4 years= 4 years</a:t>
            </a:r>
          </a:p>
          <a:p>
            <a:pPr marL="0" indent="0">
              <a:buNone/>
            </a:pPr>
            <a:r>
              <a:rPr lang="en-US" dirty="0" smtClean="0"/>
              <a:t>For Project A </a:t>
            </a:r>
          </a:p>
          <a:p>
            <a:r>
              <a:rPr lang="en-US" dirty="0" smtClean="0"/>
              <a:t>PW for 4 years=-150,000-150,000(P/F,10%,2)+(90,000-20,000)(P/A,10%,4)+ 50,000(P/F,10%,2)+ 50,000(P/F,10%,4)=-150,000-150,000*0.8264+70,000*3.1699+50,000*0.8264+50,000*0.6830</a:t>
            </a:r>
          </a:p>
          <a:p>
            <a:r>
              <a:rPr lang="en-US" dirty="0" smtClean="0"/>
              <a:t>=23,403</a:t>
            </a:r>
          </a:p>
          <a:p>
            <a:pPr marL="0" indent="0">
              <a:buNone/>
            </a:pPr>
            <a:r>
              <a:rPr lang="en-US" dirty="0"/>
              <a:t>For Project </a:t>
            </a:r>
            <a:r>
              <a:rPr lang="en-US" dirty="0" smtClean="0"/>
              <a:t>B </a:t>
            </a:r>
            <a:endParaRPr lang="en-US" dirty="0"/>
          </a:p>
          <a:p>
            <a:r>
              <a:rPr lang="en-US" dirty="0"/>
              <a:t>PW for 4 </a:t>
            </a:r>
            <a:r>
              <a:rPr lang="en-US" dirty="0" smtClean="0"/>
              <a:t>years=-200,000+(100,000-22,000) (P/A, 10%, 4)+100,000(P/F,10%,4)</a:t>
            </a:r>
          </a:p>
          <a:p>
            <a:r>
              <a:rPr lang="en-US" dirty="0" smtClean="0"/>
              <a:t>PW=-2,00,000+78,000*3.1699+1,00,000*0.6830=1,15,552</a:t>
            </a:r>
          </a:p>
          <a:p>
            <a:pPr marL="0" indent="0">
              <a:buNone/>
            </a:pPr>
            <a:r>
              <a:rPr lang="en-US" sz="1800" dirty="0" smtClean="0"/>
              <a:t>Then, PW of B &gt; PW of A, So Select B. </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87118288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959" y="446689"/>
            <a:ext cx="10249018" cy="1280890"/>
          </a:xfrm>
        </p:spPr>
        <p:txBody>
          <a:bodyPr>
            <a:normAutofit/>
          </a:bodyPr>
          <a:lstStyle/>
          <a:p>
            <a:r>
              <a:rPr lang="en-US" b="1" dirty="0" smtClean="0"/>
              <a:t>Solution: Co-terminated Assumption</a:t>
            </a:r>
            <a:r>
              <a:rPr lang="en-US" dirty="0"/>
              <a:t/>
            </a:r>
            <a:br>
              <a:rPr lang="en-US" dirty="0"/>
            </a:br>
            <a:endParaRPr lang="en-US" dirty="0"/>
          </a:p>
        </p:txBody>
      </p:sp>
      <p:sp>
        <p:nvSpPr>
          <p:cNvPr id="3" name="Content Placeholder 2"/>
          <p:cNvSpPr>
            <a:spLocks noGrp="1"/>
          </p:cNvSpPr>
          <p:nvPr>
            <p:ph idx="1"/>
          </p:nvPr>
        </p:nvSpPr>
        <p:spPr>
          <a:xfrm>
            <a:off x="2052320" y="1198880"/>
            <a:ext cx="9452292" cy="5302053"/>
          </a:xfrm>
        </p:spPr>
        <p:txBody>
          <a:bodyPr>
            <a:normAutofit lnSpcReduction="10000"/>
          </a:bodyPr>
          <a:lstStyle/>
          <a:p>
            <a:r>
              <a:rPr lang="en-US" dirty="0" smtClean="0"/>
              <a:t>For Project A</a:t>
            </a:r>
          </a:p>
          <a:p>
            <a:r>
              <a:rPr lang="en-US" sz="1800" dirty="0" smtClean="0"/>
              <a:t>PW of A=-1,50,000+70,000(P/A,10%,2)+50,000(P/F,10%,2)</a:t>
            </a:r>
            <a:endParaRPr lang="en-US" sz="1600" dirty="0"/>
          </a:p>
          <a:p>
            <a:pPr marL="0" indent="0">
              <a:buNone/>
            </a:pPr>
            <a:r>
              <a:rPr lang="en-US" sz="1600" dirty="0" smtClean="0"/>
              <a:t>			</a:t>
            </a:r>
            <a:r>
              <a:rPr lang="en-US" dirty="0" smtClean="0"/>
              <a:t>=-150,000+70,000*1.7355+50,000*0.8264 = 12,805</a:t>
            </a:r>
          </a:p>
          <a:p>
            <a:pPr marL="0" indent="0">
              <a:buNone/>
            </a:pPr>
            <a:r>
              <a:rPr lang="en-US" sz="2000" dirty="0" smtClean="0"/>
              <a:t>PW of B (Project B should be terminated at the end of 2</a:t>
            </a:r>
            <a:r>
              <a:rPr lang="en-US" sz="2000" baseline="30000" dirty="0" smtClean="0"/>
              <a:t>nd</a:t>
            </a:r>
            <a:r>
              <a:rPr lang="en-US" sz="2000" dirty="0" smtClean="0"/>
              <a:t> year.)</a:t>
            </a:r>
          </a:p>
          <a:p>
            <a:pPr marL="0" indent="0">
              <a:buNone/>
            </a:pPr>
            <a:r>
              <a:rPr lang="en-US" sz="2000" dirty="0" smtClean="0"/>
              <a:t>CR for Project B=2,00(A/P,10%,4)-100,000(A/F,10%,4)</a:t>
            </a:r>
          </a:p>
          <a:p>
            <a:pPr marL="0" indent="0">
              <a:buNone/>
            </a:pPr>
            <a:r>
              <a:rPr lang="en-US" sz="2000" dirty="0"/>
              <a:t>	</a:t>
            </a:r>
            <a:r>
              <a:rPr lang="en-US" sz="2000" dirty="0" smtClean="0"/>
              <a:t>			=200,000*(0.3155)-100,000*0.2155=41,550</a:t>
            </a:r>
          </a:p>
          <a:p>
            <a:pPr marL="0" indent="0">
              <a:buNone/>
            </a:pPr>
            <a:r>
              <a:rPr lang="en-US" sz="2000" dirty="0" smtClean="0"/>
              <a:t>PW of CR at the end of 2</a:t>
            </a:r>
            <a:r>
              <a:rPr lang="en-US" sz="2000" baseline="30000" dirty="0" smtClean="0"/>
              <a:t>nd</a:t>
            </a:r>
            <a:r>
              <a:rPr lang="en-US" sz="2000" dirty="0" smtClean="0"/>
              <a:t> year</a:t>
            </a:r>
          </a:p>
          <a:p>
            <a:pPr marL="0" indent="0">
              <a:buNone/>
            </a:pPr>
            <a:r>
              <a:rPr lang="en-US" sz="2000" dirty="0" smtClean="0"/>
              <a:t>PW of CR (10%)=41550 (P/A,10%,2)=72110</a:t>
            </a:r>
          </a:p>
          <a:p>
            <a:pPr marL="0" indent="0">
              <a:buNone/>
            </a:pPr>
            <a:r>
              <a:rPr lang="en-US" sz="2000" dirty="0" smtClean="0"/>
              <a:t>PW of Project B terminating at the end of 2</a:t>
            </a:r>
            <a:r>
              <a:rPr lang="en-US" sz="2000" baseline="30000" dirty="0" smtClean="0"/>
              <a:t>nd</a:t>
            </a:r>
            <a:r>
              <a:rPr lang="en-US" sz="2000" dirty="0" smtClean="0"/>
              <a:t> year </a:t>
            </a:r>
          </a:p>
          <a:p>
            <a:pPr marL="0" indent="0">
              <a:buNone/>
            </a:pPr>
            <a:r>
              <a:rPr lang="en-US" sz="2000" dirty="0" smtClean="0"/>
              <a:t>PW(10%)=-200,000+78,000(P/A,10%,2)+72,110(P/F,10%,2)</a:t>
            </a:r>
          </a:p>
          <a:p>
            <a:pPr marL="0" indent="0">
              <a:buNone/>
            </a:pPr>
            <a:r>
              <a:rPr lang="en-US" sz="2000" dirty="0"/>
              <a:t>	</a:t>
            </a:r>
            <a:r>
              <a:rPr lang="en-US" sz="2000" dirty="0" smtClean="0"/>
              <a:t>	=-200,000+78,000*1.7355+72,110*0.8264</a:t>
            </a:r>
          </a:p>
          <a:p>
            <a:pPr marL="0" indent="0">
              <a:buNone/>
            </a:pPr>
            <a:r>
              <a:rPr lang="en-US" sz="2000" dirty="0"/>
              <a:t>	</a:t>
            </a:r>
            <a:r>
              <a:rPr lang="en-US" sz="2000" dirty="0" smtClean="0"/>
              <a:t>	=-5,039</a:t>
            </a:r>
          </a:p>
          <a:p>
            <a:pPr marL="0" indent="0">
              <a:buNone/>
            </a:pPr>
            <a:r>
              <a:rPr lang="en-US" sz="2000" dirty="0" smtClean="0"/>
              <a:t>Thus, PW of A&gt; PW of B, So select Project A. </a:t>
            </a:r>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p14="http://schemas.microsoft.com/office/powerpoint/2010/main" xmlns="" val="396750859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5: Assignment</a:t>
            </a:r>
            <a:r>
              <a:rPr lang="en-US" b="1" dirty="0"/>
              <a:t>s</a:t>
            </a:r>
            <a:r>
              <a:rPr lang="en-US" b="1" dirty="0" smtClean="0"/>
              <a:t> </a:t>
            </a:r>
            <a:endParaRPr lang="en-US" b="1" dirty="0"/>
          </a:p>
        </p:txBody>
      </p:sp>
      <p:sp>
        <p:nvSpPr>
          <p:cNvPr id="3" name="Content Placeholder 2"/>
          <p:cNvSpPr>
            <a:spLocks noGrp="1"/>
          </p:cNvSpPr>
          <p:nvPr>
            <p:ph idx="1"/>
          </p:nvPr>
        </p:nvSpPr>
        <p:spPr/>
        <p:txBody>
          <a:bodyPr/>
          <a:lstStyle/>
          <a:p>
            <a:pPr marL="342900" lvl="1" indent="-342900"/>
            <a:r>
              <a:rPr lang="en-US" sz="1800" dirty="0" smtClean="0"/>
              <a:t>What do you mean </a:t>
            </a:r>
            <a:r>
              <a:rPr lang="en-US" sz="1800" dirty="0"/>
              <a:t>by </a:t>
            </a:r>
            <a:r>
              <a:rPr lang="en-US" sz="1800" dirty="0" smtClean="0"/>
              <a:t>mutually exclusive</a:t>
            </a:r>
            <a:r>
              <a:rPr lang="en-US" sz="1800" dirty="0"/>
              <a:t>, </a:t>
            </a:r>
            <a:r>
              <a:rPr lang="en-US" sz="1800" dirty="0" smtClean="0"/>
              <a:t>independent </a:t>
            </a:r>
            <a:r>
              <a:rPr lang="en-US" sz="1800" dirty="0"/>
              <a:t>and </a:t>
            </a:r>
            <a:r>
              <a:rPr lang="en-US" sz="1800" dirty="0" smtClean="0"/>
              <a:t>contingent projects, describe with suitable example. </a:t>
            </a:r>
          </a:p>
          <a:p>
            <a:r>
              <a:rPr lang="en-US" dirty="0"/>
              <a:t>Write short notes on:</a:t>
            </a:r>
          </a:p>
          <a:p>
            <a:pPr lvl="1"/>
            <a:r>
              <a:rPr lang="en-US" dirty="0"/>
              <a:t>Co-terminated assumption for comparing alternatives</a:t>
            </a:r>
          </a:p>
          <a:p>
            <a:pPr lvl="1"/>
            <a:r>
              <a:rPr lang="en-US" dirty="0"/>
              <a:t>Repeatability assumption for comparing alternatives</a:t>
            </a:r>
          </a:p>
          <a:p>
            <a:pPr marL="342900" lvl="1" indent="-342900"/>
            <a:r>
              <a:rPr lang="en-US" sz="1800" b="1" i="1" dirty="0" smtClean="0"/>
              <a:t>Numerical </a:t>
            </a:r>
            <a:r>
              <a:rPr lang="en-US" sz="1800" b="1" i="1" dirty="0"/>
              <a:t>Questions for each </a:t>
            </a:r>
            <a:r>
              <a:rPr lang="en-US" sz="1800" b="1" i="1" dirty="0" smtClean="0"/>
              <a:t>methods</a:t>
            </a:r>
            <a:endParaRPr lang="en-US" sz="1800" dirty="0"/>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21811654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6:Risk Analysis</a:t>
            </a:r>
            <a:endParaRPr lang="en-US" dirty="0"/>
          </a:p>
        </p:txBody>
      </p:sp>
      <p:sp>
        <p:nvSpPr>
          <p:cNvPr id="3" name="Content Placeholder 2"/>
          <p:cNvSpPr>
            <a:spLocks noGrp="1"/>
          </p:cNvSpPr>
          <p:nvPr>
            <p:ph idx="1"/>
          </p:nvPr>
        </p:nvSpPr>
        <p:spPr/>
        <p:txBody>
          <a:bodyPr/>
          <a:lstStyle/>
          <a:p>
            <a:r>
              <a:rPr lang="en-US" dirty="0"/>
              <a:t>Origin/Sources of Project Risks</a:t>
            </a:r>
            <a:r>
              <a:rPr lang="en-US" dirty="0" smtClean="0"/>
              <a:t>.</a:t>
            </a:r>
          </a:p>
          <a:p>
            <a:r>
              <a:rPr lang="en-US" dirty="0"/>
              <a:t>Method of Describing Project Risks; Sensitivity Analysis, Breakeven Analysis, Scenario Analysis.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58461033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p>
        </p:txBody>
      </p:sp>
      <p:sp>
        <p:nvSpPr>
          <p:cNvPr id="3" name="Content Placeholder 2"/>
          <p:cNvSpPr>
            <a:spLocks noGrp="1"/>
          </p:cNvSpPr>
          <p:nvPr>
            <p:ph idx="1"/>
          </p:nvPr>
        </p:nvSpPr>
        <p:spPr/>
        <p:txBody>
          <a:bodyPr>
            <a:normAutofit/>
          </a:bodyPr>
          <a:lstStyle/>
          <a:p>
            <a:r>
              <a:rPr lang="en-US" dirty="0"/>
              <a:t>In previous chapters, cash flows from projects were assumed to be known </a:t>
            </a:r>
            <a:r>
              <a:rPr lang="en-US" dirty="0" smtClean="0"/>
              <a:t>with complete </a:t>
            </a:r>
            <a:r>
              <a:rPr lang="en-US" dirty="0"/>
              <a:t>certainty; our analysis was concerned with measuring the economic worth </a:t>
            </a:r>
            <a:r>
              <a:rPr lang="en-US" dirty="0" smtClean="0"/>
              <a:t>of projects </a:t>
            </a:r>
            <a:r>
              <a:rPr lang="en-US" dirty="0"/>
              <a:t>and selecting the best ones to invest in. </a:t>
            </a:r>
            <a:endParaRPr lang="en-US" dirty="0" smtClean="0"/>
          </a:p>
          <a:p>
            <a:r>
              <a:rPr lang="en-US" dirty="0" smtClean="0"/>
              <a:t>Although </a:t>
            </a:r>
            <a:r>
              <a:rPr lang="en-US" dirty="0"/>
              <a:t>that type of analysis can </a:t>
            </a:r>
            <a:r>
              <a:rPr lang="en-US" dirty="0" smtClean="0"/>
              <a:t>provide a </a:t>
            </a:r>
            <a:r>
              <a:rPr lang="en-US" dirty="0"/>
              <a:t>reasonable basis for decision making in many investment situations, we </a:t>
            </a:r>
            <a:r>
              <a:rPr lang="en-US" dirty="0" smtClean="0"/>
              <a:t>should certainly </a:t>
            </a:r>
            <a:r>
              <a:rPr lang="en-US" dirty="0"/>
              <a:t>consider the more usual </a:t>
            </a:r>
            <a:r>
              <a:rPr lang="en-US" i="1" dirty="0"/>
              <a:t>un</a:t>
            </a:r>
            <a:r>
              <a:rPr lang="en-US" dirty="0"/>
              <a:t>certainty</a:t>
            </a:r>
            <a:r>
              <a:rPr lang="en-US" dirty="0" smtClean="0"/>
              <a:t>.</a:t>
            </a:r>
          </a:p>
          <a:p>
            <a:r>
              <a:rPr lang="en-US" dirty="0" smtClean="0"/>
              <a:t>In </a:t>
            </a:r>
            <a:r>
              <a:rPr lang="en-US" dirty="0"/>
              <a:t>this type of situation, </a:t>
            </a:r>
            <a:r>
              <a:rPr lang="en-US" dirty="0" smtClean="0"/>
              <a:t>management rarely </a:t>
            </a:r>
            <a:r>
              <a:rPr lang="en-US" dirty="0"/>
              <a:t>has precise expectations about the future cash flows to be derived from a </a:t>
            </a:r>
            <a:r>
              <a:rPr lang="en-US" dirty="0" smtClean="0"/>
              <a:t>particular project.</a:t>
            </a:r>
          </a:p>
          <a:p>
            <a:r>
              <a:rPr lang="en-US" dirty="0" smtClean="0"/>
              <a:t>In </a:t>
            </a:r>
            <a:r>
              <a:rPr lang="en-US" dirty="0"/>
              <a:t>fact, the best that a firm can reasonably expect to do is to estimate </a:t>
            </a:r>
            <a:r>
              <a:rPr lang="en-US" dirty="0" smtClean="0"/>
              <a:t>the range </a:t>
            </a:r>
            <a:r>
              <a:rPr lang="en-US" dirty="0"/>
              <a:t>of possible future costs and benefits and the relative chances of achieving a </a:t>
            </a:r>
            <a:r>
              <a:rPr lang="en-US" dirty="0" smtClean="0"/>
              <a:t>reasonable return </a:t>
            </a:r>
            <a:r>
              <a:rPr lang="en-US" dirty="0"/>
              <a:t>on the investment.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722377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endParaRPr lang="en-US" dirty="0"/>
          </a:p>
        </p:txBody>
      </p:sp>
      <p:sp>
        <p:nvSpPr>
          <p:cNvPr id="3" name="Content Placeholder 2"/>
          <p:cNvSpPr>
            <a:spLocks noGrp="1"/>
          </p:cNvSpPr>
          <p:nvPr>
            <p:ph idx="1"/>
          </p:nvPr>
        </p:nvSpPr>
        <p:spPr>
          <a:xfrm>
            <a:off x="2589212" y="1746913"/>
            <a:ext cx="8915400" cy="4754019"/>
          </a:xfrm>
        </p:spPr>
        <p:txBody>
          <a:bodyPr>
            <a:normAutofit/>
          </a:bodyPr>
          <a:lstStyle/>
          <a:p>
            <a:r>
              <a:rPr lang="en-US" dirty="0"/>
              <a:t>The decision to make a major capital investment such as introducing a new product requires information about cash flow over the life of a project. The profitability estimate of an investment depends on cash flow estimations, which are generally uncertain. </a:t>
            </a:r>
          </a:p>
          <a:p>
            <a:r>
              <a:rPr lang="en-US" dirty="0"/>
              <a:t>The factors to be estimated include the total market for the product; the market share that the firm can attain; the growth in the market; the cost of producing the product, including labor and materials; the selling price; the life of the product; the cost and life of the equipment needed; and the effective tax rates. Many of these factors are subject to substantial uncertainty</a:t>
            </a:r>
            <a:r>
              <a:rPr lang="en-US" dirty="0" smtClean="0"/>
              <a:t>.</a:t>
            </a:r>
          </a:p>
          <a:p>
            <a:r>
              <a:rPr lang="en-US" dirty="0" smtClean="0"/>
              <a:t>We </a:t>
            </a:r>
            <a:r>
              <a:rPr lang="en-US" dirty="0"/>
              <a:t>use the term </a:t>
            </a:r>
            <a:r>
              <a:rPr lang="en-US" b="1" dirty="0"/>
              <a:t>risk </a:t>
            </a:r>
            <a:r>
              <a:rPr lang="en-US" dirty="0"/>
              <a:t>to describe an investment project whose cash flow is not known in advance with absolute certainty, but for which an array of alternative outcomes and their probabilities (odds) are known. </a:t>
            </a:r>
            <a:r>
              <a:rPr lang="en-US" dirty="0" smtClean="0"/>
              <a:t> </a:t>
            </a:r>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188695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Demand</a:t>
            </a:r>
            <a:r>
              <a:rPr lang="en-US" sz="2800" dirty="0"/>
              <a:t>(Refer to EE notes (doc.) file for more detail) </a:t>
            </a:r>
            <a:endParaRPr lang="en-US" sz="2800" b="1" dirty="0"/>
          </a:p>
        </p:txBody>
      </p:sp>
      <p:sp>
        <p:nvSpPr>
          <p:cNvPr id="3" name="Content Placeholder 2"/>
          <p:cNvSpPr>
            <a:spLocks noGrp="1"/>
          </p:cNvSpPr>
          <p:nvPr>
            <p:ph idx="1"/>
          </p:nvPr>
        </p:nvSpPr>
        <p:spPr/>
        <p:txBody>
          <a:bodyPr/>
          <a:lstStyle/>
          <a:p>
            <a:r>
              <a:rPr lang="en-US" dirty="0" smtClean="0"/>
              <a:t>Law of demand states the relationship between quantity demanded and price of the commodity. </a:t>
            </a:r>
          </a:p>
          <a:p>
            <a:r>
              <a:rPr lang="en-US" dirty="0" smtClean="0"/>
              <a:t>It explain the inverse relationship between price and quantity demanded. </a:t>
            </a:r>
          </a:p>
          <a:p>
            <a:r>
              <a:rPr lang="en-US" dirty="0" smtClean="0"/>
              <a:t>It states: </a:t>
            </a:r>
            <a:r>
              <a:rPr lang="en-US" i="1" dirty="0" smtClean="0"/>
              <a:t>“All other things being equal, demand varies inversely with price.” </a:t>
            </a:r>
          </a:p>
          <a:p>
            <a:r>
              <a:rPr lang="en-US" dirty="0" smtClean="0"/>
              <a:t>It is defined as </a:t>
            </a:r>
            <a:r>
              <a:rPr lang="en-US" i="1" dirty="0" smtClean="0"/>
              <a:t>“all other things remaining the same, the quantity demanded of commodity increases when its price decreases and vice versa.”</a:t>
            </a:r>
          </a:p>
          <a:p>
            <a:r>
              <a:rPr lang="en-US" dirty="0" smtClean="0"/>
              <a:t>This law assumes all other factors are remained constant.</a:t>
            </a:r>
          </a:p>
          <a:p>
            <a:pPr lvl="1"/>
            <a:endParaRPr lang="en-US" dirty="0" smtClean="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9820843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endParaRPr lang="en-US" dirty="0"/>
          </a:p>
        </p:txBody>
      </p:sp>
      <p:sp>
        <p:nvSpPr>
          <p:cNvPr id="3" name="Content Placeholder 2"/>
          <p:cNvSpPr>
            <a:spLocks noGrp="1"/>
          </p:cNvSpPr>
          <p:nvPr>
            <p:ph idx="1"/>
          </p:nvPr>
        </p:nvSpPr>
        <p:spPr/>
        <p:txBody>
          <a:bodyPr/>
          <a:lstStyle/>
          <a:p>
            <a:r>
              <a:rPr lang="en-US" dirty="0"/>
              <a:t>We will also use the term </a:t>
            </a:r>
            <a:r>
              <a:rPr lang="en-US" b="1" dirty="0"/>
              <a:t>project risk </a:t>
            </a:r>
            <a:r>
              <a:rPr lang="en-US" dirty="0"/>
              <a:t>to refer to variability in a project’s NPW. </a:t>
            </a:r>
          </a:p>
          <a:p>
            <a:r>
              <a:rPr lang="en-US" dirty="0"/>
              <a:t>A greater project risk usually means a greater variability in a project’s NPW, or simply that the </a:t>
            </a:r>
            <a:r>
              <a:rPr lang="en-US" i="1" dirty="0"/>
              <a:t>risk is the potential for loss. </a:t>
            </a:r>
            <a:r>
              <a:rPr lang="en-US" dirty="0"/>
              <a:t>This chapter begins by exploring the origins of project risk</a:t>
            </a:r>
            <a:r>
              <a:rPr lang="en-US" dirty="0" smtClean="0"/>
              <a:t>.</a:t>
            </a:r>
          </a:p>
          <a:p>
            <a:pPr marL="342900" lvl="1" indent="-342900"/>
            <a:r>
              <a:rPr lang="en-US" dirty="0"/>
              <a:t>In particular, managers have no way of determining either the probability that a project will lose money or the probability that it will generate large profits.</a:t>
            </a:r>
          </a:p>
          <a:p>
            <a:pPr marL="342900" lvl="1" indent="-342900"/>
            <a:r>
              <a:rPr lang="en-US" dirty="0"/>
              <a:t>Because cash flows can be so difficult to estimate accurately, project managers frequently consider a range of possible values for cash flow elements. </a:t>
            </a:r>
          </a:p>
          <a:p>
            <a:pPr marL="342900" lvl="1" indent="-342900"/>
            <a:r>
              <a:rPr lang="en-US" dirty="0"/>
              <a:t>If a range of values </a:t>
            </a:r>
            <a:r>
              <a:rPr lang="en-US" b="1" dirty="0"/>
              <a:t>Risk: </a:t>
            </a:r>
            <a:r>
              <a:rPr lang="en-US" dirty="0"/>
              <a:t>The chance that an investment’s actual return will be different than expected.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42891721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endParaRPr lang="en-US" dirty="0"/>
          </a:p>
        </p:txBody>
      </p:sp>
      <p:sp>
        <p:nvSpPr>
          <p:cNvPr id="3" name="Content Placeholder 2"/>
          <p:cNvSpPr>
            <a:spLocks noGrp="1"/>
          </p:cNvSpPr>
          <p:nvPr>
            <p:ph idx="1"/>
          </p:nvPr>
        </p:nvSpPr>
        <p:spPr>
          <a:xfrm>
            <a:off x="2589212" y="1905000"/>
            <a:ext cx="8915400" cy="4482152"/>
          </a:xfrm>
        </p:spPr>
        <p:txBody>
          <a:bodyPr>
            <a:normAutofit fontScale="92500" lnSpcReduction="20000"/>
          </a:bodyPr>
          <a:lstStyle/>
          <a:p>
            <a:pPr marL="342900" lvl="1" indent="-342900"/>
            <a:r>
              <a:rPr lang="en-US" sz="1900" dirty="0" smtClean="0"/>
              <a:t>Boston </a:t>
            </a:r>
            <a:r>
              <a:rPr lang="en-US" sz="1900" dirty="0"/>
              <a:t>Metal Company (BMC), a small manufacturer of fabricated metal parts, must decide whether to enter the competition to become the supplier of transmission housings for Gulf Electric, a company that produces the housings in its own in-house manufacturing facility, but that has almost reached its maximum production capacity. Therefore, Gulf is looking for an outside supplier. To compete, BMC must design a new fixture for </a:t>
            </a:r>
            <a:r>
              <a:rPr lang="en-US" sz="1900" dirty="0" smtClean="0"/>
              <a:t>individual </a:t>
            </a:r>
            <a:r>
              <a:rPr lang="en-US" sz="1900" dirty="0"/>
              <a:t>cash flows is possible, it follows that a range of values for the NPW of a given project is also possible. Clearly, the analyst will want to gauge the probability and reliability of individual cash flows and, consequently, the level of certainty about the overall project worth</a:t>
            </a:r>
          </a:p>
          <a:p>
            <a:r>
              <a:rPr lang="en-US" dirty="0" smtClean="0"/>
              <a:t>A </a:t>
            </a:r>
            <a:r>
              <a:rPr lang="en-US" dirty="0"/>
              <a:t>common approach is to make single-number “best </a:t>
            </a:r>
            <a:r>
              <a:rPr lang="en-US" dirty="0" smtClean="0"/>
              <a:t>estimates” for </a:t>
            </a:r>
            <a:r>
              <a:rPr lang="en-US" dirty="0"/>
              <a:t>each of the uncertain factors and then to calculate measures of profitability, such as </a:t>
            </a:r>
            <a:r>
              <a:rPr lang="en-US" dirty="0" smtClean="0"/>
              <a:t>the NPW </a:t>
            </a:r>
            <a:r>
              <a:rPr lang="en-US" dirty="0"/>
              <a:t>or rate of return for the project. </a:t>
            </a:r>
            <a:endParaRPr lang="en-US" dirty="0" smtClean="0"/>
          </a:p>
          <a:p>
            <a:r>
              <a:rPr lang="en-US" dirty="0" smtClean="0"/>
              <a:t>This </a:t>
            </a:r>
            <a:r>
              <a:rPr lang="en-US" dirty="0"/>
              <a:t>approach, however, has two </a:t>
            </a:r>
            <a:r>
              <a:rPr lang="en-US" dirty="0" smtClean="0"/>
              <a:t>drawbacks: </a:t>
            </a:r>
          </a:p>
          <a:p>
            <a:pPr lvl="1"/>
            <a:r>
              <a:rPr lang="en-US" b="1" dirty="0" smtClean="0"/>
              <a:t>1</a:t>
            </a:r>
            <a:r>
              <a:rPr lang="en-US" b="1" dirty="0"/>
              <a:t>. </a:t>
            </a:r>
            <a:r>
              <a:rPr lang="en-US" dirty="0"/>
              <a:t>No guarantee can ever ensure that the “best estimates” will match actual values.</a:t>
            </a:r>
          </a:p>
          <a:p>
            <a:pPr lvl="1"/>
            <a:r>
              <a:rPr lang="en-US" b="1" dirty="0"/>
              <a:t>2. </a:t>
            </a:r>
            <a:r>
              <a:rPr lang="en-US" dirty="0"/>
              <a:t>No provision is made to measure the risk associated with an investment, or the </a:t>
            </a:r>
            <a:r>
              <a:rPr lang="en-US" dirty="0" smtClean="0"/>
              <a:t>project risk</a:t>
            </a:r>
            <a:r>
              <a:rPr lang="en-US" dirty="0"/>
              <a:t>.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2251686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913" y="624110"/>
            <a:ext cx="9757699" cy="1280890"/>
          </a:xfrm>
        </p:spPr>
        <p:txBody>
          <a:bodyPr>
            <a:normAutofit fontScale="90000"/>
          </a:bodyPr>
          <a:lstStyle/>
          <a:p>
            <a:r>
              <a:rPr lang="en-US" b="1" dirty="0"/>
              <a:t>Method of Describing Project Risks; Sensitivity Analysis, Breakeven Analysis, Scenario Analysis</a:t>
            </a:r>
          </a:p>
        </p:txBody>
      </p:sp>
      <p:sp>
        <p:nvSpPr>
          <p:cNvPr id="3" name="Content Placeholder 2"/>
          <p:cNvSpPr>
            <a:spLocks noGrp="1"/>
          </p:cNvSpPr>
          <p:nvPr>
            <p:ph idx="1"/>
          </p:nvPr>
        </p:nvSpPr>
        <p:spPr/>
        <p:txBody>
          <a:bodyPr/>
          <a:lstStyle/>
          <a:p>
            <a:r>
              <a:rPr lang="en-US" dirty="0"/>
              <a:t>We may begin analyzing project risk by first determining the uncertainty inherent in </a:t>
            </a:r>
            <a:r>
              <a:rPr lang="en-US" dirty="0" smtClean="0"/>
              <a:t>a project’s </a:t>
            </a:r>
            <a:r>
              <a:rPr lang="en-US" dirty="0"/>
              <a:t>cash flows. We can do this analysis in a number of ways, which range </a:t>
            </a:r>
            <a:r>
              <a:rPr lang="en-US" dirty="0" smtClean="0"/>
              <a:t>from making </a:t>
            </a:r>
            <a:r>
              <a:rPr lang="en-US" dirty="0"/>
              <a:t>informal judgments to calculating complex economic and statistical </a:t>
            </a:r>
            <a:r>
              <a:rPr lang="en-US" dirty="0" smtClean="0"/>
              <a:t>quantities. </a:t>
            </a:r>
          </a:p>
          <a:p>
            <a:r>
              <a:rPr lang="en-US" dirty="0" smtClean="0"/>
              <a:t>In </a:t>
            </a:r>
            <a:r>
              <a:rPr lang="en-US" dirty="0"/>
              <a:t>this section, we will introduce three methods of describing project risk: </a:t>
            </a:r>
            <a:endParaRPr lang="en-US" dirty="0" smtClean="0"/>
          </a:p>
          <a:p>
            <a:r>
              <a:rPr lang="en-US" b="1" dirty="0" smtClean="0"/>
              <a:t>(</a:t>
            </a:r>
            <a:r>
              <a:rPr lang="en-US" b="1" dirty="0"/>
              <a:t>1) </a:t>
            </a:r>
            <a:r>
              <a:rPr lang="en-US" b="1" dirty="0" smtClean="0"/>
              <a:t>sensitivity analysis,</a:t>
            </a:r>
          </a:p>
          <a:p>
            <a:r>
              <a:rPr lang="en-US" b="1" dirty="0" smtClean="0"/>
              <a:t>(</a:t>
            </a:r>
            <a:r>
              <a:rPr lang="en-US" b="1" dirty="0"/>
              <a:t>2) break-even analysis, and </a:t>
            </a:r>
            <a:endParaRPr lang="en-US" b="1" dirty="0" smtClean="0"/>
          </a:p>
          <a:p>
            <a:r>
              <a:rPr lang="en-US" b="1" dirty="0" smtClean="0"/>
              <a:t>(</a:t>
            </a:r>
            <a:r>
              <a:rPr lang="en-US" b="1" dirty="0"/>
              <a:t>3) scenario analysis. </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2050563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Sensitivity </a:t>
            </a:r>
            <a:r>
              <a:rPr lang="en-US" b="1" dirty="0" smtClean="0"/>
              <a:t>Analysis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One way to glean a sense of the possible outcomes of an investment is to perform a </a:t>
            </a:r>
            <a:r>
              <a:rPr lang="en-US" dirty="0" smtClean="0"/>
              <a:t>sensitivity analysis</a:t>
            </a:r>
            <a:r>
              <a:rPr lang="en-US" dirty="0"/>
              <a:t>. </a:t>
            </a:r>
            <a:endParaRPr lang="en-US" dirty="0" smtClean="0"/>
          </a:p>
          <a:p>
            <a:r>
              <a:rPr lang="en-US" dirty="0" smtClean="0"/>
              <a:t>This </a:t>
            </a:r>
            <a:r>
              <a:rPr lang="en-US" dirty="0"/>
              <a:t>kind of analysis determines the effect on the NPW of </a:t>
            </a:r>
            <a:r>
              <a:rPr lang="en-US" dirty="0" smtClean="0"/>
              <a:t>variations in </a:t>
            </a:r>
            <a:r>
              <a:rPr lang="en-US" dirty="0"/>
              <a:t>the input variables (such as revenues, operating cost, and salvage value) used to </a:t>
            </a:r>
            <a:r>
              <a:rPr lang="en-US" dirty="0" smtClean="0"/>
              <a:t>estimate after-tax </a:t>
            </a:r>
            <a:r>
              <a:rPr lang="en-US" dirty="0"/>
              <a:t>cash flows. </a:t>
            </a:r>
            <a:endParaRPr lang="en-US" dirty="0" smtClean="0"/>
          </a:p>
          <a:p>
            <a:r>
              <a:rPr lang="en-US" dirty="0" smtClean="0"/>
              <a:t>A </a:t>
            </a:r>
            <a:r>
              <a:rPr lang="en-US" b="1" dirty="0"/>
              <a:t>sensitivity analysis </a:t>
            </a:r>
            <a:r>
              <a:rPr lang="en-US" dirty="0"/>
              <a:t>reveals how much the NPW </a:t>
            </a:r>
            <a:r>
              <a:rPr lang="en-US" dirty="0" smtClean="0"/>
              <a:t>will change </a:t>
            </a:r>
            <a:r>
              <a:rPr lang="en-US" dirty="0"/>
              <a:t>in response to a given change in an input variable. </a:t>
            </a:r>
            <a:endParaRPr lang="en-US" dirty="0" smtClean="0"/>
          </a:p>
          <a:p>
            <a:r>
              <a:rPr lang="en-US" dirty="0" smtClean="0"/>
              <a:t>In </a:t>
            </a:r>
            <a:r>
              <a:rPr lang="en-US" dirty="0"/>
              <a:t>calculating cash </a:t>
            </a:r>
            <a:r>
              <a:rPr lang="en-US" dirty="0" smtClean="0"/>
              <a:t>flows, some </a:t>
            </a:r>
            <a:r>
              <a:rPr lang="en-US" dirty="0"/>
              <a:t>items have a greater influence on the final result than others. In some </a:t>
            </a:r>
            <a:r>
              <a:rPr lang="en-US" dirty="0" smtClean="0"/>
              <a:t>problems, the </a:t>
            </a:r>
            <a:r>
              <a:rPr lang="en-US" dirty="0"/>
              <a:t>most significant item may be easily identified. </a:t>
            </a:r>
            <a:endParaRPr lang="en-US" dirty="0" smtClean="0"/>
          </a:p>
          <a:p>
            <a:r>
              <a:rPr lang="en-US" dirty="0" smtClean="0"/>
              <a:t>For </a:t>
            </a:r>
            <a:r>
              <a:rPr lang="en-US" dirty="0"/>
              <a:t>example, the estimate of </a:t>
            </a:r>
            <a:r>
              <a:rPr lang="en-US" dirty="0" smtClean="0"/>
              <a:t>sales volume </a:t>
            </a:r>
            <a:r>
              <a:rPr lang="en-US" dirty="0"/>
              <a:t>is often a major factor in a problem in which the quantity sold varies with </a:t>
            </a:r>
            <a:r>
              <a:rPr lang="en-US" dirty="0" smtClean="0"/>
              <a:t>the alternatives</a:t>
            </a:r>
            <a:r>
              <a:rPr lang="en-US" dirty="0"/>
              <a:t>. In other problems, we may want to locate the items that have an </a:t>
            </a:r>
            <a:r>
              <a:rPr lang="en-US" dirty="0" smtClean="0"/>
              <a:t>important influence </a:t>
            </a:r>
            <a:r>
              <a:rPr lang="en-US" dirty="0"/>
              <a:t>on the final results so that they can be subjected to special </a:t>
            </a:r>
            <a:r>
              <a:rPr lang="en-US" dirty="0" smtClean="0"/>
              <a:t>scrutiny.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86166987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Describing Project Risks; Sensitivity Analysis</a:t>
            </a:r>
            <a:endParaRPr lang="en-US" dirty="0"/>
          </a:p>
        </p:txBody>
      </p:sp>
      <p:sp>
        <p:nvSpPr>
          <p:cNvPr id="3" name="Content Placeholder 2"/>
          <p:cNvSpPr>
            <a:spLocks noGrp="1"/>
          </p:cNvSpPr>
          <p:nvPr>
            <p:ph idx="1"/>
          </p:nvPr>
        </p:nvSpPr>
        <p:spPr>
          <a:xfrm>
            <a:off x="2589212" y="2133599"/>
            <a:ext cx="8915400" cy="4367333"/>
          </a:xfrm>
        </p:spPr>
        <p:txBody>
          <a:bodyPr>
            <a:normAutofit fontScale="92500" lnSpcReduction="10000"/>
          </a:bodyPr>
          <a:lstStyle/>
          <a:p>
            <a:r>
              <a:rPr lang="en-US" dirty="0"/>
              <a:t>Sensitivity analysis is sometimes called “what-if” analysis, because it answers questions such as “What if incremental sales are only 1,000 units, rather than 2,000 units? Then what will the NPW be?” </a:t>
            </a:r>
            <a:endParaRPr lang="en-US" dirty="0" smtClean="0"/>
          </a:p>
          <a:p>
            <a:r>
              <a:rPr lang="en-US" dirty="0" smtClean="0"/>
              <a:t>Sensitivity </a:t>
            </a:r>
            <a:r>
              <a:rPr lang="en-US" dirty="0"/>
              <a:t>analysis begins with a base-case situation, which is developed by using the most likely values for each input. We then change the specific variable of interest by several specified percentage points above and below the most likely value, while holding other variables constant. </a:t>
            </a:r>
            <a:endParaRPr lang="en-US" dirty="0" smtClean="0"/>
          </a:p>
          <a:p>
            <a:r>
              <a:rPr lang="en-US" dirty="0" smtClean="0"/>
              <a:t>Next</a:t>
            </a:r>
            <a:r>
              <a:rPr lang="en-US" dirty="0"/>
              <a:t>, we calculate a new NPW for each of the values we obtained. </a:t>
            </a:r>
            <a:endParaRPr lang="en-US" dirty="0" smtClean="0"/>
          </a:p>
          <a:p>
            <a:r>
              <a:rPr lang="en-US" dirty="0" smtClean="0"/>
              <a:t>A </a:t>
            </a:r>
            <a:r>
              <a:rPr lang="en-US" dirty="0"/>
              <a:t>convenient and useful way to present the results of a sensitivity analysis is to plot </a:t>
            </a:r>
            <a:r>
              <a:rPr lang="en-US" b="1" dirty="0"/>
              <a:t>sensitivity graphs</a:t>
            </a:r>
            <a:r>
              <a:rPr lang="en-US" dirty="0"/>
              <a:t>. </a:t>
            </a:r>
            <a:endParaRPr lang="en-US" dirty="0" smtClean="0"/>
          </a:p>
          <a:p>
            <a:r>
              <a:rPr lang="en-US" dirty="0" smtClean="0"/>
              <a:t>The </a:t>
            </a:r>
            <a:r>
              <a:rPr lang="en-US" dirty="0"/>
              <a:t>slopes of the lines show how sensitive the NPW is to changes in each of the inputs: The steeper the slope, the more sensitive the NPW is to a change in a particular variable. </a:t>
            </a:r>
            <a:endParaRPr lang="en-US" dirty="0" smtClean="0"/>
          </a:p>
          <a:p>
            <a:r>
              <a:rPr lang="en-US" dirty="0" smtClean="0"/>
              <a:t>Sensitivity </a:t>
            </a:r>
            <a:r>
              <a:rPr lang="en-US" dirty="0"/>
              <a:t>graphs identify the crucial variables that affect the final outcome most.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5013820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Sensitivity </a:t>
            </a:r>
            <a:r>
              <a:rPr lang="en-US" b="1" dirty="0" smtClean="0"/>
              <a:t>Analysis</a:t>
            </a:r>
            <a:endParaRPr lang="en-US" b="1" dirty="0"/>
          </a:p>
        </p:txBody>
      </p:sp>
      <p:sp>
        <p:nvSpPr>
          <p:cNvPr id="3" name="Content Placeholder 2"/>
          <p:cNvSpPr>
            <a:spLocks noGrp="1"/>
          </p:cNvSpPr>
          <p:nvPr>
            <p:ph idx="1"/>
          </p:nvPr>
        </p:nvSpPr>
        <p:spPr/>
        <p:txBody>
          <a:bodyPr/>
          <a:lstStyle/>
          <a:p>
            <a:r>
              <a:rPr lang="en-US" dirty="0"/>
              <a:t>Graphic displays </a:t>
            </a:r>
            <a:r>
              <a:rPr lang="en-US" dirty="0" smtClean="0"/>
              <a:t>provide </a:t>
            </a:r>
            <a:r>
              <a:rPr lang="en-US" dirty="0"/>
              <a:t>a useful means to </a:t>
            </a:r>
            <a:r>
              <a:rPr lang="en-US" dirty="0" smtClean="0"/>
              <a:t>communicate the </a:t>
            </a:r>
            <a:r>
              <a:rPr lang="en-US" dirty="0"/>
              <a:t>relative sensitivities of the different variables to the corresponding NPW value.</a:t>
            </a:r>
          </a:p>
          <a:p>
            <a:r>
              <a:rPr lang="en-US" dirty="0"/>
              <a:t>However, </a:t>
            </a:r>
            <a:r>
              <a:rPr lang="en-US" b="1" dirty="0"/>
              <a:t>sensitivity graphs </a:t>
            </a:r>
            <a:r>
              <a:rPr lang="en-US" dirty="0"/>
              <a:t>do not explain any interactions among the variables or </a:t>
            </a:r>
            <a:r>
              <a:rPr lang="en-US" dirty="0" smtClean="0"/>
              <a:t>the likelihood </a:t>
            </a:r>
            <a:r>
              <a:rPr lang="en-US" dirty="0"/>
              <a:t>of realizing any specific deviation from the base case. </a:t>
            </a:r>
            <a:endParaRPr lang="en-US" dirty="0" smtClean="0"/>
          </a:p>
          <a:p>
            <a:r>
              <a:rPr lang="en-US" dirty="0" smtClean="0"/>
              <a:t>Certainly</a:t>
            </a:r>
            <a:r>
              <a:rPr lang="en-US" dirty="0"/>
              <a:t>, it is </a:t>
            </a:r>
            <a:r>
              <a:rPr lang="en-US" dirty="0" smtClean="0"/>
              <a:t>conceivable that </a:t>
            </a:r>
            <a:r>
              <a:rPr lang="en-US" dirty="0"/>
              <a:t>an answer might not be very sensitive to changes in either of two items, but </a:t>
            </a:r>
            <a:r>
              <a:rPr lang="en-US" dirty="0" smtClean="0"/>
              <a:t>very sensitive </a:t>
            </a:r>
            <a:r>
              <a:rPr lang="en-US" dirty="0"/>
              <a:t>to combined changes in them.</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2875931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177070"/>
            <a:ext cx="8911687" cy="1280890"/>
          </a:xfrm>
        </p:spPr>
        <p:txBody>
          <a:bodyPr/>
          <a:lstStyle/>
          <a:p>
            <a:r>
              <a:rPr lang="en-US" b="1" dirty="0" smtClean="0"/>
              <a:t>Example: Sensitivity Analysis </a:t>
            </a:r>
            <a:r>
              <a:rPr lang="en-US" b="1" dirty="0"/>
              <a:t>(PU, 2015) </a:t>
            </a:r>
          </a:p>
        </p:txBody>
      </p:sp>
      <p:sp>
        <p:nvSpPr>
          <p:cNvPr id="3" name="Content Placeholder 2"/>
          <p:cNvSpPr>
            <a:spLocks noGrp="1"/>
          </p:cNvSpPr>
          <p:nvPr>
            <p:ph idx="1"/>
          </p:nvPr>
        </p:nvSpPr>
        <p:spPr>
          <a:xfrm>
            <a:off x="2589212" y="772160"/>
            <a:ext cx="8915400" cy="6085840"/>
          </a:xfrm>
        </p:spPr>
        <p:txBody>
          <a:bodyPr>
            <a:normAutofit lnSpcReduction="10000"/>
          </a:bodyPr>
          <a:lstStyle/>
          <a:p>
            <a:r>
              <a:rPr lang="en-US" dirty="0"/>
              <a:t>Perform sensitivity analysis over the range of </a:t>
            </a:r>
            <a:r>
              <a:rPr lang="en-US" dirty="0" smtClean="0"/>
              <a:t>±40</a:t>
            </a:r>
            <a:r>
              <a:rPr lang="en-US" dirty="0"/>
              <a:t>% by the parameters: </a:t>
            </a:r>
            <a:r>
              <a:rPr lang="en-US" dirty="0" smtClean="0"/>
              <a:t> i</a:t>
            </a:r>
            <a:r>
              <a:rPr lang="en-US" dirty="0"/>
              <a:t>) Initial investment </a:t>
            </a:r>
            <a:r>
              <a:rPr lang="en-US" dirty="0" smtClean="0"/>
              <a:t> ii</a:t>
            </a:r>
            <a:r>
              <a:rPr lang="en-US" dirty="0"/>
              <a:t>) Annual revenue </a:t>
            </a:r>
            <a:r>
              <a:rPr lang="en-US" dirty="0" smtClean="0"/>
              <a:t> iii) </a:t>
            </a:r>
            <a:r>
              <a:rPr lang="en-US" dirty="0"/>
              <a:t>Useful </a:t>
            </a:r>
            <a:r>
              <a:rPr lang="en-US" dirty="0" smtClean="0"/>
              <a:t>life</a:t>
            </a:r>
            <a:endParaRPr lang="en-US" dirty="0"/>
          </a:p>
          <a:p>
            <a:r>
              <a:rPr lang="en-US" dirty="0" smtClean="0"/>
              <a:t>If </a:t>
            </a:r>
            <a:r>
              <a:rPr lang="en-US" dirty="0"/>
              <a:t>I = </a:t>
            </a:r>
            <a:r>
              <a:rPr lang="en-US" dirty="0" smtClean="0"/>
              <a:t>11,500; AR = 3,000; N = </a:t>
            </a:r>
            <a:r>
              <a:rPr lang="en-US" dirty="0"/>
              <a:t>6 </a:t>
            </a:r>
            <a:r>
              <a:rPr lang="en-US" dirty="0" smtClean="0"/>
              <a:t>years; S </a:t>
            </a:r>
            <a:r>
              <a:rPr lang="en-US" dirty="0"/>
              <a:t>= </a:t>
            </a:r>
            <a:r>
              <a:rPr lang="en-US" dirty="0" smtClean="0"/>
              <a:t>1,000; MARR </a:t>
            </a:r>
            <a:r>
              <a:rPr lang="en-US" dirty="0"/>
              <a:t>= 10% </a:t>
            </a:r>
            <a:endParaRPr lang="en-US" dirty="0" smtClean="0"/>
          </a:p>
          <a:p>
            <a:pPr marL="0" indent="0">
              <a:buNone/>
            </a:pPr>
            <a:r>
              <a:rPr lang="en-US" dirty="0" smtClean="0"/>
              <a:t>Solution: </a:t>
            </a:r>
          </a:p>
          <a:p>
            <a:pPr marL="0" indent="0">
              <a:buNone/>
            </a:pPr>
            <a:r>
              <a:rPr lang="en-US" dirty="0" smtClean="0"/>
              <a:t>PW(10%)=-11,500+3,000(P/A, 10%,6)+1,000(P/F, 10%,6)</a:t>
            </a:r>
          </a:p>
          <a:p>
            <a:pPr marL="0" indent="0">
              <a:buNone/>
            </a:pPr>
            <a:r>
              <a:rPr lang="en-US" dirty="0"/>
              <a:t>	</a:t>
            </a:r>
            <a:r>
              <a:rPr lang="en-US" dirty="0" smtClean="0"/>
              <a:t>	=-11,500+3,000(4.3552)+1000(0.5644)=2,130. </a:t>
            </a:r>
          </a:p>
          <a:p>
            <a:pPr>
              <a:buAutoNum type="alphaLcPeriod"/>
            </a:pPr>
            <a:r>
              <a:rPr lang="en-US" dirty="0" smtClean="0"/>
              <a:t>When initial investment </a:t>
            </a:r>
            <a:r>
              <a:rPr lang="en-US" dirty="0"/>
              <a:t>varies ±40% </a:t>
            </a:r>
            <a:r>
              <a:rPr lang="en-US" dirty="0" smtClean="0"/>
              <a:t>, the PW would be: </a:t>
            </a:r>
          </a:p>
          <a:p>
            <a:pPr marL="0" indent="0">
              <a:buNone/>
            </a:pPr>
            <a:r>
              <a:rPr lang="en-US" dirty="0" smtClean="0"/>
              <a:t>PW(10</a:t>
            </a:r>
            <a:r>
              <a:rPr lang="en-US" dirty="0"/>
              <a:t>%)=-11,500+3,000(P/A, 10%,6)+1,000(P/F, 10%,6)</a:t>
            </a:r>
          </a:p>
          <a:p>
            <a:pPr marL="0" indent="0">
              <a:buNone/>
            </a:pPr>
            <a:r>
              <a:rPr lang="en-US" dirty="0" smtClean="0"/>
              <a:t>At I =+40%, PW=-11,500(1.4)+3,000(4.3552</a:t>
            </a:r>
            <a:r>
              <a:rPr lang="en-US" dirty="0"/>
              <a:t>)+1000(0.5644</a:t>
            </a:r>
            <a:r>
              <a:rPr lang="en-US" dirty="0" smtClean="0"/>
              <a:t>)=-2,470</a:t>
            </a:r>
            <a:r>
              <a:rPr lang="en-US" dirty="0"/>
              <a:t>. </a:t>
            </a:r>
          </a:p>
          <a:p>
            <a:pPr marL="0" indent="0">
              <a:buNone/>
            </a:pPr>
            <a:r>
              <a:rPr lang="en-US" dirty="0"/>
              <a:t>At I </a:t>
            </a:r>
            <a:r>
              <a:rPr lang="en-US" dirty="0" smtClean="0"/>
              <a:t>=-40</a:t>
            </a:r>
            <a:r>
              <a:rPr lang="en-US" dirty="0"/>
              <a:t>%, PW=-</a:t>
            </a:r>
            <a:r>
              <a:rPr lang="en-US" dirty="0" smtClean="0"/>
              <a:t>11,500(0.6)+</a:t>
            </a:r>
            <a:r>
              <a:rPr lang="en-US" dirty="0"/>
              <a:t>3,000(4.3552)+1000(0.5644</a:t>
            </a:r>
            <a:r>
              <a:rPr lang="en-US" dirty="0" smtClean="0"/>
              <a:t>)=6730. </a:t>
            </a:r>
            <a:endParaRPr lang="en-US" dirty="0"/>
          </a:p>
          <a:p>
            <a:pPr marL="0" indent="0">
              <a:buNone/>
            </a:pPr>
            <a:r>
              <a:rPr lang="en-US" dirty="0" smtClean="0"/>
              <a:t>b. When Annual Revenue varies </a:t>
            </a:r>
            <a:r>
              <a:rPr lang="en-US" dirty="0"/>
              <a:t>±40% , the PW would be: </a:t>
            </a:r>
          </a:p>
          <a:p>
            <a:pPr marL="0" indent="0">
              <a:buNone/>
            </a:pPr>
            <a:r>
              <a:rPr lang="en-US" dirty="0" smtClean="0"/>
              <a:t>At AR </a:t>
            </a:r>
            <a:r>
              <a:rPr lang="en-US" dirty="0"/>
              <a:t>=+40%, PW=-</a:t>
            </a:r>
            <a:r>
              <a:rPr lang="en-US" dirty="0" smtClean="0"/>
              <a:t>11,500+3,000(1.4)(4.3552</a:t>
            </a:r>
            <a:r>
              <a:rPr lang="en-US" dirty="0"/>
              <a:t>)+1000(0.5644</a:t>
            </a:r>
            <a:r>
              <a:rPr lang="en-US" dirty="0" smtClean="0"/>
              <a:t>)=7,356</a:t>
            </a:r>
            <a:endParaRPr lang="en-US" dirty="0"/>
          </a:p>
          <a:p>
            <a:pPr marL="0" indent="0">
              <a:buNone/>
            </a:pPr>
            <a:r>
              <a:rPr lang="en-US" dirty="0"/>
              <a:t>At </a:t>
            </a:r>
            <a:r>
              <a:rPr lang="en-US" dirty="0" smtClean="0"/>
              <a:t>AR </a:t>
            </a:r>
            <a:r>
              <a:rPr lang="en-US" dirty="0"/>
              <a:t>=-40%, PW=-</a:t>
            </a:r>
            <a:r>
              <a:rPr lang="en-US" dirty="0" smtClean="0"/>
              <a:t>11,500+3,000(1.4)(4.3552</a:t>
            </a:r>
            <a:r>
              <a:rPr lang="en-US" dirty="0"/>
              <a:t>)+1000(0.5644</a:t>
            </a:r>
            <a:r>
              <a:rPr lang="en-US" dirty="0" smtClean="0"/>
              <a:t>)=-3,096. </a:t>
            </a:r>
          </a:p>
          <a:p>
            <a:pPr marL="0" indent="0">
              <a:buNone/>
            </a:pPr>
            <a:r>
              <a:rPr lang="en-US" dirty="0" smtClean="0"/>
              <a:t>c. </a:t>
            </a:r>
            <a:r>
              <a:rPr lang="en-US" dirty="0"/>
              <a:t>. When </a:t>
            </a:r>
            <a:r>
              <a:rPr lang="en-US" dirty="0" smtClean="0"/>
              <a:t>Useful life varies </a:t>
            </a:r>
            <a:r>
              <a:rPr lang="en-US" dirty="0"/>
              <a:t>±40% , the PW would be: </a:t>
            </a:r>
          </a:p>
          <a:p>
            <a:pPr marL="0" indent="0">
              <a:buNone/>
            </a:pPr>
            <a:r>
              <a:rPr lang="en-US" dirty="0" smtClean="0"/>
              <a:t>At </a:t>
            </a:r>
            <a:r>
              <a:rPr lang="en-US" dirty="0"/>
              <a:t>N</a:t>
            </a:r>
            <a:r>
              <a:rPr lang="en-US" dirty="0" smtClean="0"/>
              <a:t>=+</a:t>
            </a:r>
            <a:r>
              <a:rPr lang="en-US" dirty="0"/>
              <a:t>40%, PW(10%)=-11,500+3,000(P/A, 10%,8.4)+1,000(P/F, 10%,8.4)</a:t>
            </a:r>
          </a:p>
          <a:p>
            <a:pPr marL="0" indent="0">
              <a:buNone/>
            </a:pPr>
            <a:r>
              <a:rPr lang="en-US" dirty="0" smtClean="0"/>
              <a:t>At N </a:t>
            </a:r>
            <a:r>
              <a:rPr lang="en-US" dirty="0"/>
              <a:t>=-40%, PW(10%)=-11,500+3,000(P/A, 10</a:t>
            </a:r>
            <a:r>
              <a:rPr lang="en-US" dirty="0" smtClean="0"/>
              <a:t>%,3.6)+</a:t>
            </a:r>
            <a:r>
              <a:rPr lang="en-US" dirty="0"/>
              <a:t>1,000(P/F, 10</a:t>
            </a:r>
            <a:r>
              <a:rPr lang="en-US" dirty="0" smtClean="0"/>
              <a:t>%,3.6)</a:t>
            </a:r>
            <a:endParaRPr lang="en-US" dirty="0"/>
          </a:p>
          <a:p>
            <a:pPr marL="0" indent="0">
              <a:buNone/>
            </a:pPr>
            <a:endParaRPr lang="en-US" dirty="0"/>
          </a:p>
        </p:txBody>
      </p:sp>
    </p:spTree>
    <p:extLst>
      <p:ext uri="{BB962C8B-B14F-4D97-AF65-F5344CB8AC3E}">
        <p14:creationId xmlns:p14="http://schemas.microsoft.com/office/powerpoint/2010/main" xmlns="" val="61434352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177070"/>
            <a:ext cx="8911687" cy="1280890"/>
          </a:xfrm>
        </p:spPr>
        <p:txBody>
          <a:bodyPr/>
          <a:lstStyle/>
          <a:p>
            <a:r>
              <a:rPr lang="en-US" b="1" dirty="0" smtClean="0"/>
              <a:t>Example: Sensitivity Analysis </a:t>
            </a:r>
            <a:endParaRPr lang="en-US" b="1" dirty="0"/>
          </a:p>
        </p:txBody>
      </p:sp>
      <p:sp>
        <p:nvSpPr>
          <p:cNvPr id="3" name="Content Placeholder 2"/>
          <p:cNvSpPr>
            <a:spLocks noGrp="1"/>
          </p:cNvSpPr>
          <p:nvPr>
            <p:ph idx="1"/>
          </p:nvPr>
        </p:nvSpPr>
        <p:spPr>
          <a:xfrm>
            <a:off x="2589212" y="772160"/>
            <a:ext cx="8915400" cy="6085840"/>
          </a:xfrm>
        </p:spPr>
        <p:txBody>
          <a:bodyPr>
            <a:normAutofit/>
          </a:bodyPr>
          <a:lstStyle/>
          <a:p>
            <a:pPr marL="0" indent="0">
              <a:buNone/>
            </a:pPr>
            <a:r>
              <a:rPr lang="en-US" dirty="0" smtClean="0"/>
              <a:t>Sensitivity Analysis Table</a:t>
            </a:r>
          </a:p>
          <a:p>
            <a:pPr marL="0" indent="0">
              <a:buNone/>
            </a:pPr>
            <a:r>
              <a:rPr lang="en-US" dirty="0" smtClean="0"/>
              <a:t>PW (10%) with sensitivity of  ±40%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533806656"/>
              </p:ext>
            </p:extLst>
          </p:nvPr>
        </p:nvGraphicFramePr>
        <p:xfrm>
          <a:off x="2438400" y="1788160"/>
          <a:ext cx="8639492" cy="1478280"/>
        </p:xfrm>
        <a:graphic>
          <a:graphicData uri="http://schemas.openxmlformats.org/drawingml/2006/table">
            <a:tbl>
              <a:tblPr firstRow="1" bandRow="1">
                <a:tableStyleId>{5C22544A-7EE6-4342-B048-85BDC9FD1C3A}</a:tableStyleId>
              </a:tblPr>
              <a:tblGrid>
                <a:gridCol w="2682240"/>
                <a:gridCol w="1637506"/>
                <a:gridCol w="2159873"/>
                <a:gridCol w="2159873"/>
              </a:tblGrid>
              <a:tr h="203200">
                <a:tc>
                  <a:txBody>
                    <a:bodyPr/>
                    <a:lstStyle/>
                    <a:p>
                      <a:r>
                        <a:rPr lang="en-US" dirty="0" smtClean="0"/>
                        <a:t>Parameters</a:t>
                      </a:r>
                      <a:endParaRPr lang="en-US" dirty="0"/>
                    </a:p>
                  </a:txBody>
                  <a:tcPr/>
                </a:tc>
                <a:tc>
                  <a:txBody>
                    <a:bodyPr/>
                    <a:lstStyle/>
                    <a:p>
                      <a:r>
                        <a:rPr lang="en-US" dirty="0" smtClean="0"/>
                        <a:t>-40%</a:t>
                      </a:r>
                      <a:endParaRPr lang="en-US" dirty="0"/>
                    </a:p>
                  </a:txBody>
                  <a:tcPr/>
                </a:tc>
                <a:tc>
                  <a:txBody>
                    <a:bodyPr/>
                    <a:lstStyle/>
                    <a:p>
                      <a:r>
                        <a:rPr lang="en-US" dirty="0" smtClean="0"/>
                        <a:t>0%</a:t>
                      </a:r>
                      <a:endParaRPr lang="en-US" dirty="0"/>
                    </a:p>
                  </a:txBody>
                  <a:tcPr/>
                </a:tc>
                <a:tc>
                  <a:txBody>
                    <a:bodyPr/>
                    <a:lstStyle/>
                    <a:p>
                      <a:r>
                        <a:rPr lang="en-US" dirty="0" smtClean="0"/>
                        <a:t>+40%</a:t>
                      </a:r>
                      <a:endParaRPr lang="en-US" dirty="0"/>
                    </a:p>
                  </a:txBody>
                  <a:tcPr/>
                </a:tc>
              </a:tr>
              <a:tr h="370840">
                <a:tc>
                  <a:txBody>
                    <a:bodyPr/>
                    <a:lstStyle/>
                    <a:p>
                      <a:r>
                        <a:rPr lang="en-US" dirty="0" smtClean="0"/>
                        <a:t>Investment (I)</a:t>
                      </a:r>
                      <a:endParaRPr lang="en-US" dirty="0"/>
                    </a:p>
                  </a:txBody>
                  <a:tcPr/>
                </a:tc>
                <a:tc>
                  <a:txBody>
                    <a:bodyPr/>
                    <a:lstStyle/>
                    <a:p>
                      <a:r>
                        <a:rPr lang="en-US" dirty="0" smtClean="0"/>
                        <a:t>6,730</a:t>
                      </a:r>
                      <a:endParaRPr lang="en-US" dirty="0"/>
                    </a:p>
                  </a:txBody>
                  <a:tcPr/>
                </a:tc>
                <a:tc>
                  <a:txBody>
                    <a:bodyPr/>
                    <a:lstStyle/>
                    <a:p>
                      <a:r>
                        <a:rPr lang="en-US" dirty="0" smtClean="0"/>
                        <a:t>2,130</a:t>
                      </a:r>
                      <a:endParaRPr lang="en-US" dirty="0"/>
                    </a:p>
                  </a:txBody>
                  <a:tcPr/>
                </a:tc>
                <a:tc>
                  <a:txBody>
                    <a:bodyPr/>
                    <a:lstStyle/>
                    <a:p>
                      <a:r>
                        <a:rPr lang="en-US" dirty="0" smtClean="0"/>
                        <a:t>-2,470</a:t>
                      </a:r>
                      <a:endParaRPr lang="en-US" dirty="0"/>
                    </a:p>
                  </a:txBody>
                  <a:tcPr/>
                </a:tc>
              </a:tr>
              <a:tr h="370840">
                <a:tc>
                  <a:txBody>
                    <a:bodyPr/>
                    <a:lstStyle/>
                    <a:p>
                      <a:r>
                        <a:rPr lang="en-US" dirty="0" smtClean="0"/>
                        <a:t>Annual Revenue (AR)</a:t>
                      </a:r>
                      <a:endParaRPr lang="en-US" dirty="0"/>
                    </a:p>
                  </a:txBody>
                  <a:tcPr/>
                </a:tc>
                <a:tc>
                  <a:txBody>
                    <a:bodyPr/>
                    <a:lstStyle/>
                    <a:p>
                      <a:r>
                        <a:rPr lang="en-US" dirty="0" smtClean="0"/>
                        <a:t>-3,096</a:t>
                      </a:r>
                      <a:endParaRPr lang="en-US" dirty="0"/>
                    </a:p>
                  </a:txBody>
                  <a:tcPr/>
                </a:tc>
                <a:tc>
                  <a:txBody>
                    <a:bodyPr/>
                    <a:lstStyle/>
                    <a:p>
                      <a:r>
                        <a:rPr lang="en-US" dirty="0" smtClean="0"/>
                        <a:t>2,130</a:t>
                      </a:r>
                      <a:endParaRPr lang="en-US" dirty="0"/>
                    </a:p>
                  </a:txBody>
                  <a:tcPr/>
                </a:tc>
                <a:tc>
                  <a:txBody>
                    <a:bodyPr/>
                    <a:lstStyle/>
                    <a:p>
                      <a:r>
                        <a:rPr lang="en-US" dirty="0" smtClean="0"/>
                        <a:t>7,356</a:t>
                      </a:r>
                      <a:endParaRPr lang="en-US" dirty="0"/>
                    </a:p>
                  </a:txBody>
                  <a:tcPr/>
                </a:tc>
              </a:tr>
              <a:tr h="370840">
                <a:tc>
                  <a:txBody>
                    <a:bodyPr/>
                    <a:lstStyle/>
                    <a:p>
                      <a:r>
                        <a:rPr lang="en-US" dirty="0" smtClean="0"/>
                        <a:t>Useful life</a:t>
                      </a:r>
                      <a:r>
                        <a:rPr lang="en-US" baseline="0" dirty="0" smtClean="0"/>
                        <a:t> (N)</a:t>
                      </a:r>
                      <a:endParaRPr lang="en-US" dirty="0"/>
                    </a:p>
                  </a:txBody>
                  <a:tcPr/>
                </a:tc>
                <a:tc>
                  <a:txBody>
                    <a:bodyPr/>
                    <a:lstStyle/>
                    <a:p>
                      <a:r>
                        <a:rPr lang="en-US" dirty="0" smtClean="0"/>
                        <a:t>-2,077</a:t>
                      </a:r>
                      <a:endParaRPr lang="en-US" dirty="0"/>
                    </a:p>
                  </a:txBody>
                  <a:tcPr/>
                </a:tc>
                <a:tc>
                  <a:txBody>
                    <a:bodyPr/>
                    <a:lstStyle/>
                    <a:p>
                      <a:r>
                        <a:rPr lang="en-US" dirty="0" smtClean="0"/>
                        <a:t>2,130</a:t>
                      </a:r>
                      <a:endParaRPr lang="en-US" dirty="0"/>
                    </a:p>
                  </a:txBody>
                  <a:tcPr/>
                </a:tc>
                <a:tc>
                  <a:txBody>
                    <a:bodyPr/>
                    <a:lstStyle/>
                    <a:p>
                      <a:r>
                        <a:rPr lang="en-US" dirty="0" smtClean="0"/>
                        <a:t>5,476</a:t>
                      </a:r>
                      <a:endParaRPr lang="en-US" dirty="0"/>
                    </a:p>
                  </a:txBody>
                  <a:tcPr/>
                </a:tc>
              </a:tr>
            </a:tbl>
          </a:graphicData>
        </a:graphic>
      </p:graphicFrame>
    </p:spTree>
    <p:extLst>
      <p:ext uri="{BB962C8B-B14F-4D97-AF65-F5344CB8AC3E}">
        <p14:creationId xmlns:p14="http://schemas.microsoft.com/office/powerpoint/2010/main" xmlns="" val="354584213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a:t>
            </a:r>
            <a:r>
              <a:rPr lang="en-US" b="1" dirty="0" smtClean="0"/>
              <a:t>Breakeven Analysis</a:t>
            </a:r>
            <a:endParaRPr lang="en-US" b="1" dirty="0"/>
          </a:p>
        </p:txBody>
      </p:sp>
      <p:sp>
        <p:nvSpPr>
          <p:cNvPr id="3" name="Content Placeholder 2"/>
          <p:cNvSpPr>
            <a:spLocks noGrp="1"/>
          </p:cNvSpPr>
          <p:nvPr>
            <p:ph idx="1"/>
          </p:nvPr>
        </p:nvSpPr>
        <p:spPr/>
        <p:txBody>
          <a:bodyPr>
            <a:normAutofit/>
          </a:bodyPr>
          <a:lstStyle/>
          <a:p>
            <a:r>
              <a:rPr lang="en-US" dirty="0"/>
              <a:t>When we perform a sensitivity analysis of a project, we are asking how serious the </a:t>
            </a:r>
            <a:r>
              <a:rPr lang="en-US" dirty="0" smtClean="0"/>
              <a:t>effect of </a:t>
            </a:r>
            <a:r>
              <a:rPr lang="en-US" dirty="0"/>
              <a:t>lower revenues or higher costs will be on the project’s profitability. </a:t>
            </a:r>
            <a:endParaRPr lang="en-US" dirty="0" smtClean="0"/>
          </a:p>
          <a:p>
            <a:r>
              <a:rPr lang="en-US" dirty="0" smtClean="0"/>
              <a:t>Managers sometimes prefer </a:t>
            </a:r>
            <a:r>
              <a:rPr lang="en-US" dirty="0"/>
              <a:t>to ask instead how much sales can decrease below forecasts before the </a:t>
            </a:r>
            <a:r>
              <a:rPr lang="en-US" dirty="0" smtClean="0"/>
              <a:t>project begins </a:t>
            </a:r>
            <a:r>
              <a:rPr lang="en-US" dirty="0"/>
              <a:t>to lose money. This type of analysis is known as </a:t>
            </a:r>
            <a:r>
              <a:rPr lang="en-US" b="1" dirty="0"/>
              <a:t>break-even analysis</a:t>
            </a:r>
            <a:r>
              <a:rPr lang="en-US" dirty="0" smtClean="0"/>
              <a:t>.</a:t>
            </a:r>
          </a:p>
          <a:p>
            <a:r>
              <a:rPr lang="en-US" dirty="0" smtClean="0"/>
              <a:t>In other words</a:t>
            </a:r>
            <a:r>
              <a:rPr lang="en-US" dirty="0"/>
              <a:t>, break-even analysis is a technique for studying the effect of variations in </a:t>
            </a:r>
            <a:r>
              <a:rPr lang="en-US" dirty="0" smtClean="0"/>
              <a:t>output on </a:t>
            </a:r>
            <a:r>
              <a:rPr lang="en-US" dirty="0"/>
              <a:t>a firm’s NPW (or other measures). We will present an approach to break-even </a:t>
            </a:r>
            <a:r>
              <a:rPr lang="en-US" dirty="0" smtClean="0"/>
              <a:t>analysis based </a:t>
            </a:r>
            <a:r>
              <a:rPr lang="en-US" dirty="0"/>
              <a:t>on the project’s cash </a:t>
            </a:r>
            <a:r>
              <a:rPr lang="en-US" dirty="0" smtClean="0"/>
              <a:t>flows. </a:t>
            </a:r>
          </a:p>
          <a:p>
            <a:r>
              <a:rPr lang="en-US" dirty="0" smtClean="0"/>
              <a:t>In this approach, the value of cash inflow equals to the cash outflow and this point is called as breakeven point and analysis is called as BEP Analysis.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567889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Describing Project Risks; Breakeven Analysis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To illustrate the procedure of break-even analysis based on NPW, we use the generalized cash flow </a:t>
            </a:r>
            <a:r>
              <a:rPr lang="en-US" dirty="0" smtClean="0"/>
              <a:t>approach. </a:t>
            </a:r>
          </a:p>
          <a:p>
            <a:r>
              <a:rPr lang="en-US" dirty="0" smtClean="0"/>
              <a:t>We </a:t>
            </a:r>
            <a:r>
              <a:rPr lang="en-US" dirty="0"/>
              <a:t>compute the PW of cash inflows as a function of an unknown variable (say, </a:t>
            </a:r>
            <a:r>
              <a:rPr lang="en-US" i="1" dirty="0"/>
              <a:t>x</a:t>
            </a:r>
            <a:r>
              <a:rPr lang="en-US" dirty="0"/>
              <a:t>), perhaps annual sales. For example,</a:t>
            </a:r>
          </a:p>
          <a:p>
            <a:pPr lvl="1"/>
            <a:r>
              <a:rPr lang="en-US" dirty="0"/>
              <a:t>PW of cash inflows = f(x)</a:t>
            </a:r>
            <a:r>
              <a:rPr lang="en-US" baseline="-25000" dirty="0"/>
              <a:t>1</a:t>
            </a:r>
            <a:r>
              <a:rPr lang="en-US" dirty="0"/>
              <a:t> .</a:t>
            </a:r>
          </a:p>
          <a:p>
            <a:pPr lvl="1"/>
            <a:r>
              <a:rPr lang="en-US" dirty="0"/>
              <a:t>Next, we compute the PW of cash outflows as a function of </a:t>
            </a:r>
            <a:r>
              <a:rPr lang="en-US" i="1" dirty="0"/>
              <a:t>x</a:t>
            </a:r>
            <a:r>
              <a:rPr lang="en-US" dirty="0"/>
              <a:t>:</a:t>
            </a:r>
          </a:p>
          <a:p>
            <a:pPr lvl="1"/>
            <a:r>
              <a:rPr lang="en-US" dirty="0"/>
              <a:t>PW of cash outflows = f(x)</a:t>
            </a:r>
            <a:r>
              <a:rPr lang="en-US" baseline="-25000" dirty="0"/>
              <a:t>2</a:t>
            </a:r>
          </a:p>
          <a:p>
            <a:r>
              <a:rPr lang="en-US" dirty="0"/>
              <a:t>NPW is, of course, the difference between these two numbers. Accordingly, we look for the break-even value of </a:t>
            </a:r>
            <a:r>
              <a:rPr lang="en-US" i="1" dirty="0"/>
              <a:t>x </a:t>
            </a:r>
            <a:r>
              <a:rPr lang="en-US" dirty="0"/>
              <a:t>that makes Note that this break-even value is similar to that used to calculate the internal rate of return when we want to find the interest rate that makes </a:t>
            </a:r>
          </a:p>
          <a:p>
            <a:pPr marL="3657600" lvl="8" indent="0">
              <a:buNone/>
            </a:pPr>
            <a:r>
              <a:rPr lang="en-US" sz="2600" dirty="0"/>
              <a:t>F(x)</a:t>
            </a:r>
            <a:r>
              <a:rPr lang="en-US" sz="2600" baseline="-25000" dirty="0"/>
              <a:t>1</a:t>
            </a:r>
            <a:r>
              <a:rPr lang="en-US" sz="2600" dirty="0"/>
              <a:t> = f(x)</a:t>
            </a:r>
            <a:r>
              <a:rPr lang="en-US" sz="2600" baseline="-25000" dirty="0"/>
              <a:t>2</a:t>
            </a:r>
            <a:r>
              <a:rPr lang="en-US" sz="2600" dirty="0"/>
              <a:t> .</a:t>
            </a:r>
          </a:p>
          <a:p>
            <a:r>
              <a:rPr lang="en-US" dirty="0"/>
              <a:t>the NPW equal zero. The break-even value is also used to calculate many other similar “cutoff values” at which a choice changes</a:t>
            </a:r>
            <a:r>
              <a:rPr lang="en-US" dirty="0" smtClean="0"/>
              <a:t>.</a:t>
            </a:r>
            <a:endParaRPr lang="en-US" baseline="-250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727955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184" y="514928"/>
            <a:ext cx="8911687" cy="1280890"/>
          </a:xfrm>
        </p:spPr>
        <p:txBody>
          <a:bodyPr/>
          <a:lstStyle/>
          <a:p>
            <a:r>
              <a:rPr lang="en-US" b="1" dirty="0" smtClean="0"/>
              <a:t>Demand Schedule</a:t>
            </a:r>
            <a:endParaRPr lang="en-US" b="1"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xmlns="" val="1836266649"/>
              </p:ext>
            </p:extLst>
          </p:nvPr>
        </p:nvGraphicFramePr>
        <p:xfrm>
          <a:off x="2856431" y="1795818"/>
          <a:ext cx="6796585" cy="2287896"/>
        </p:xfrm>
        <a:graphic>
          <a:graphicData uri="http://schemas.openxmlformats.org/drawingml/2006/table">
            <a:tbl>
              <a:tblPr firstRow="1" bandRow="1">
                <a:tableStyleId>{073A0DAA-6AF3-43AB-8588-CEC1D06C72B9}</a:tableStyleId>
              </a:tblPr>
              <a:tblGrid>
                <a:gridCol w="2779705"/>
                <a:gridCol w="4016880"/>
              </a:tblGrid>
              <a:tr h="334446">
                <a:tc>
                  <a:txBody>
                    <a:bodyPr/>
                    <a:lstStyle/>
                    <a:p>
                      <a:pPr algn="r"/>
                      <a:r>
                        <a:rPr lang="en-US" dirty="0" smtClean="0"/>
                        <a:t>Price of Potato (</a:t>
                      </a:r>
                      <a:r>
                        <a:rPr lang="en-US" dirty="0" err="1" smtClean="0"/>
                        <a:t>Rs</a:t>
                      </a:r>
                      <a:r>
                        <a:rPr lang="en-US" dirty="0" smtClean="0"/>
                        <a:t>/Kg)</a:t>
                      </a:r>
                      <a:endParaRPr lang="en-US" dirty="0"/>
                    </a:p>
                  </a:txBody>
                  <a:tcPr/>
                </a:tc>
                <a:tc>
                  <a:txBody>
                    <a:bodyPr/>
                    <a:lstStyle/>
                    <a:p>
                      <a:pPr algn="r"/>
                      <a:r>
                        <a:rPr lang="en-US" dirty="0" smtClean="0"/>
                        <a:t>Quantity demand (Kg)</a:t>
                      </a:r>
                      <a:endParaRPr lang="en-US" dirty="0"/>
                    </a:p>
                  </a:txBody>
                  <a:tcPr/>
                </a:tc>
              </a:tr>
              <a:tr h="370840">
                <a:tc>
                  <a:txBody>
                    <a:bodyPr/>
                    <a:lstStyle/>
                    <a:p>
                      <a:pPr algn="r"/>
                      <a:r>
                        <a:rPr lang="en-US" dirty="0" smtClean="0"/>
                        <a:t>20</a:t>
                      </a:r>
                      <a:endParaRPr lang="en-US" dirty="0"/>
                    </a:p>
                  </a:txBody>
                  <a:tcPr/>
                </a:tc>
                <a:tc>
                  <a:txBody>
                    <a:bodyPr/>
                    <a:lstStyle/>
                    <a:p>
                      <a:pPr algn="r"/>
                      <a:r>
                        <a:rPr lang="en-US" dirty="0" smtClean="0"/>
                        <a:t>20</a:t>
                      </a:r>
                      <a:endParaRPr lang="en-US" dirty="0"/>
                    </a:p>
                  </a:txBody>
                  <a:tcPr/>
                </a:tc>
              </a:tr>
              <a:tr h="370840">
                <a:tc>
                  <a:txBody>
                    <a:bodyPr/>
                    <a:lstStyle/>
                    <a:p>
                      <a:pPr algn="r"/>
                      <a:r>
                        <a:rPr lang="en-US" dirty="0" smtClean="0"/>
                        <a:t>30</a:t>
                      </a:r>
                      <a:endParaRPr lang="en-US" dirty="0"/>
                    </a:p>
                  </a:txBody>
                  <a:tcPr/>
                </a:tc>
                <a:tc>
                  <a:txBody>
                    <a:bodyPr/>
                    <a:lstStyle/>
                    <a:p>
                      <a:pPr algn="r"/>
                      <a:r>
                        <a:rPr lang="en-US" dirty="0" smtClean="0"/>
                        <a:t>16</a:t>
                      </a:r>
                      <a:endParaRPr lang="en-US" dirty="0"/>
                    </a:p>
                  </a:txBody>
                  <a:tcPr/>
                </a:tc>
              </a:tr>
              <a:tr h="438776">
                <a:tc>
                  <a:txBody>
                    <a:bodyPr/>
                    <a:lstStyle/>
                    <a:p>
                      <a:pPr algn="r"/>
                      <a:r>
                        <a:rPr lang="en-US" dirty="0" smtClean="0"/>
                        <a:t>40</a:t>
                      </a:r>
                      <a:endParaRPr lang="en-US" dirty="0"/>
                    </a:p>
                  </a:txBody>
                  <a:tcPr/>
                </a:tc>
                <a:tc>
                  <a:txBody>
                    <a:bodyPr/>
                    <a:lstStyle/>
                    <a:p>
                      <a:pPr algn="r"/>
                      <a:r>
                        <a:rPr lang="en-US" dirty="0" smtClean="0"/>
                        <a:t>12</a:t>
                      </a:r>
                      <a:endParaRPr lang="en-US" dirty="0"/>
                    </a:p>
                  </a:txBody>
                  <a:tcPr/>
                </a:tc>
              </a:tr>
              <a:tr h="370840">
                <a:tc>
                  <a:txBody>
                    <a:bodyPr/>
                    <a:lstStyle/>
                    <a:p>
                      <a:pPr algn="r"/>
                      <a:r>
                        <a:rPr lang="en-US" dirty="0" smtClean="0"/>
                        <a:t>50</a:t>
                      </a:r>
                      <a:endParaRPr lang="en-US" dirty="0"/>
                    </a:p>
                  </a:txBody>
                  <a:tcPr/>
                </a:tc>
                <a:tc>
                  <a:txBody>
                    <a:bodyPr/>
                    <a:lstStyle/>
                    <a:p>
                      <a:pPr algn="r"/>
                      <a:r>
                        <a:rPr lang="en-US" dirty="0" smtClean="0"/>
                        <a:t>8</a:t>
                      </a:r>
                      <a:endParaRPr lang="en-US" dirty="0"/>
                    </a:p>
                  </a:txBody>
                  <a:tcPr/>
                </a:tc>
              </a:tr>
              <a:tr h="370840">
                <a:tc>
                  <a:txBody>
                    <a:bodyPr/>
                    <a:lstStyle/>
                    <a:p>
                      <a:pPr algn="r"/>
                      <a:r>
                        <a:rPr lang="en-US" dirty="0" smtClean="0"/>
                        <a:t>60</a:t>
                      </a:r>
                      <a:endParaRPr lang="en-US" dirty="0"/>
                    </a:p>
                  </a:txBody>
                  <a:tcPr/>
                </a:tc>
                <a:tc>
                  <a:txBody>
                    <a:bodyPr/>
                    <a:lstStyle/>
                    <a:p>
                      <a:pPr algn="r"/>
                      <a:r>
                        <a:rPr lang="en-US" dirty="0" smtClean="0"/>
                        <a:t>4</a:t>
                      </a:r>
                      <a:endParaRPr lang="en-US" dirty="0"/>
                    </a:p>
                  </a:txBody>
                  <a:tcPr/>
                </a:tc>
              </a:tr>
            </a:tbl>
          </a:graphicData>
        </a:graphic>
      </p:graphicFrame>
      <p:sp>
        <p:nvSpPr>
          <p:cNvPr id="5" name="Title 1"/>
          <p:cNvSpPr txBox="1">
            <a:spLocks/>
          </p:cNvSpPr>
          <p:nvPr/>
        </p:nvSpPr>
        <p:spPr>
          <a:xfrm>
            <a:off x="2049288" y="4243041"/>
            <a:ext cx="8911687" cy="128089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Demand Curve</a:t>
            </a:r>
          </a:p>
          <a:p>
            <a:r>
              <a:rPr lang="en-US" sz="2600" dirty="0" smtClean="0"/>
              <a:t>Demand </a:t>
            </a:r>
            <a:r>
              <a:rPr lang="en-US" sz="2600" dirty="0"/>
              <a:t>curve is graphical representation of </a:t>
            </a:r>
            <a:r>
              <a:rPr lang="en-US" sz="2600" dirty="0" smtClean="0"/>
              <a:t>demand </a:t>
            </a:r>
            <a:r>
              <a:rPr lang="en-US" sz="2600" dirty="0"/>
              <a:t>schedule. </a:t>
            </a:r>
            <a:r>
              <a:rPr lang="en-US" sz="2600" dirty="0" smtClean="0"/>
              <a:t>Demand </a:t>
            </a:r>
            <a:r>
              <a:rPr lang="en-US" sz="2600" dirty="0"/>
              <a:t>curve always slopes </a:t>
            </a:r>
            <a:r>
              <a:rPr lang="en-US" sz="2600" dirty="0" smtClean="0"/>
              <a:t>downwards. </a:t>
            </a:r>
          </a:p>
          <a:p>
            <a:endParaRPr lang="en-US" sz="2600" dirty="0"/>
          </a:p>
        </p:txBody>
      </p:sp>
      <p:sp>
        <p:nvSpPr>
          <p:cNvPr id="3" name="Footer Placeholder 2"/>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6509786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Breakeven Analysis for a Single Project</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cost of producing a good can be split into two main parts:</a:t>
            </a:r>
          </a:p>
          <a:p>
            <a:pPr lvl="1"/>
            <a:r>
              <a:rPr lang="en-US" dirty="0" smtClean="0"/>
              <a:t>Fixed Cost (FC)</a:t>
            </a:r>
          </a:p>
          <a:p>
            <a:pPr lvl="1"/>
            <a:r>
              <a:rPr lang="en-US" dirty="0" smtClean="0"/>
              <a:t>Variable Cost (VC)=Variable cost per unit* Total no. of units (VCPU*X)</a:t>
            </a:r>
          </a:p>
          <a:p>
            <a:pPr marL="457200" lvl="1" indent="0">
              <a:buNone/>
            </a:pPr>
            <a:r>
              <a:rPr lang="en-US" dirty="0" smtClean="0"/>
              <a:t>Total cost is the sum of fixed cost and variable cost</a:t>
            </a:r>
          </a:p>
          <a:p>
            <a:pPr marL="457200" lvl="1" indent="0">
              <a:buNone/>
            </a:pPr>
            <a:r>
              <a:rPr lang="en-US" dirty="0" smtClean="0"/>
              <a:t>TC=FC+VC or, TC=FC+VCPU*X</a:t>
            </a:r>
          </a:p>
          <a:p>
            <a:pPr marL="457200" lvl="1" indent="0">
              <a:buNone/>
            </a:pPr>
            <a:endParaRPr lang="en-US" sz="1800" dirty="0"/>
          </a:p>
          <a:p>
            <a:pPr marL="457200" lvl="1" indent="0">
              <a:buNone/>
            </a:pPr>
            <a:r>
              <a:rPr lang="en-US" sz="1800" dirty="0" smtClean="0"/>
              <a:t>Again, Total Sales Revenue =Selling Price Per Unit* No of Units</a:t>
            </a:r>
          </a:p>
          <a:p>
            <a:pPr marL="457200" lvl="1" indent="0">
              <a:buNone/>
            </a:pPr>
            <a:r>
              <a:rPr lang="en-US" sz="1800" dirty="0" smtClean="0"/>
              <a:t>TR=SPPU*X</a:t>
            </a:r>
          </a:p>
          <a:p>
            <a:pPr marL="457200" lvl="1" indent="0">
              <a:buNone/>
            </a:pPr>
            <a:r>
              <a:rPr lang="en-US" sz="1800" dirty="0" smtClean="0"/>
              <a:t>For BEP, TC=TR; Net profit=0.  </a:t>
            </a:r>
          </a:p>
          <a:p>
            <a:pPr marL="457200" lvl="1" indent="0">
              <a:buNone/>
            </a:pPr>
            <a:r>
              <a:rPr lang="en-US" sz="1800" dirty="0" smtClean="0"/>
              <a:t>Then, BEP units,  X=FC/(SPPU-VCPU)</a:t>
            </a:r>
          </a:p>
          <a:p>
            <a:pPr marL="457200" lvl="1" indent="0">
              <a:buNone/>
            </a:pPr>
            <a:endParaRPr lang="en-US" sz="1800"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992528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Breakeven Analysis for a Single Project</a:t>
            </a:r>
            <a:endParaRPr lang="en-US" b="1" dirty="0"/>
          </a:p>
        </p:txBody>
      </p:sp>
      <p:sp>
        <p:nvSpPr>
          <p:cNvPr id="3" name="Content Placeholder 2"/>
          <p:cNvSpPr>
            <a:spLocks noGrp="1"/>
          </p:cNvSpPr>
          <p:nvPr>
            <p:ph idx="1"/>
          </p:nvPr>
        </p:nvSpPr>
        <p:spPr>
          <a:xfrm>
            <a:off x="2589212" y="2133599"/>
            <a:ext cx="8915400" cy="4367333"/>
          </a:xfrm>
        </p:spPr>
        <p:txBody>
          <a:bodyPr>
            <a:normAutofit fontScale="92500" lnSpcReduction="20000"/>
          </a:bodyPr>
          <a:lstStyle/>
          <a:p>
            <a:r>
              <a:rPr lang="en-US" dirty="0" smtClean="0"/>
              <a:t>Find BEP (volume) and BEP (amount) from following information. Also what would be the output if company wishes profit of Rs. 5,00,00. </a:t>
            </a:r>
          </a:p>
          <a:p>
            <a:r>
              <a:rPr lang="en-US" sz="1800" dirty="0" smtClean="0"/>
              <a:t>Fixed cost=Rs. 5,00,000</a:t>
            </a:r>
          </a:p>
          <a:p>
            <a:r>
              <a:rPr lang="en-US" dirty="0" smtClean="0"/>
              <a:t>Variable Cost Per Unit=Rs. 20,000</a:t>
            </a:r>
          </a:p>
          <a:p>
            <a:r>
              <a:rPr lang="en-US" sz="1800" dirty="0" smtClean="0"/>
              <a:t>Selling Price Per Unit=Rs. 30,000</a:t>
            </a:r>
          </a:p>
          <a:p>
            <a:pPr marL="0" indent="0">
              <a:buNone/>
            </a:pPr>
            <a:r>
              <a:rPr lang="en-US" dirty="0" smtClean="0"/>
              <a:t>Solution: </a:t>
            </a:r>
          </a:p>
          <a:p>
            <a:pPr marL="0" indent="0">
              <a:buNone/>
            </a:pPr>
            <a:r>
              <a:rPr lang="en-US" sz="1800" dirty="0" smtClean="0"/>
              <a:t>BEP(volume)=FC/(SPPU-VCPU)=5,00,000/(30,000-20,000)=50 Units</a:t>
            </a:r>
          </a:p>
          <a:p>
            <a:pPr marL="0" indent="0">
              <a:buNone/>
            </a:pPr>
            <a:r>
              <a:rPr lang="en-US" dirty="0" smtClean="0"/>
              <a:t>BEP (amount)=SPPU*BEP (volume)=30,000*50=Rs.15,00,000</a:t>
            </a:r>
          </a:p>
          <a:p>
            <a:pPr marL="0" indent="0">
              <a:buNone/>
            </a:pPr>
            <a:r>
              <a:rPr lang="en-US" sz="1800" dirty="0" smtClean="0"/>
              <a:t>For Profit 5,00,000, </a:t>
            </a:r>
          </a:p>
          <a:p>
            <a:pPr marL="0" indent="0">
              <a:buNone/>
            </a:pPr>
            <a:r>
              <a:rPr lang="en-US" dirty="0" smtClean="0"/>
              <a:t>Net Profit=TR-TC; Net Profit=SPPU*X-(FC+VCPU*X)</a:t>
            </a:r>
          </a:p>
          <a:p>
            <a:pPr marL="0" indent="0">
              <a:buNone/>
            </a:pPr>
            <a:r>
              <a:rPr lang="en-US" sz="1800" dirty="0" smtClean="0"/>
              <a:t>Rs. 500,000=Rs. </a:t>
            </a:r>
            <a:r>
              <a:rPr lang="en-US" dirty="0" smtClean="0"/>
              <a:t>30,000*X-(Rs. 5,00,000+Rs. 20,000*X); or 500,000+500,000=10,000X; </a:t>
            </a:r>
          </a:p>
          <a:p>
            <a:pPr marL="0" indent="0">
              <a:buNone/>
            </a:pPr>
            <a:r>
              <a:rPr lang="en-US" sz="1800" dirty="0" smtClean="0"/>
              <a:t>Or X= 100. Thus, for generating Rs, 5,00,000 profit, we need to sell 100 units of product. </a:t>
            </a:r>
          </a:p>
          <a:p>
            <a:pPr lvl="1"/>
            <a:endParaRPr lang="en-US"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p14="http://schemas.microsoft.com/office/powerpoint/2010/main" xmlns="" val="35165389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1" y="156750"/>
            <a:ext cx="9777412" cy="1280890"/>
          </a:xfrm>
        </p:spPr>
        <p:txBody>
          <a:bodyPr>
            <a:normAutofit fontScale="90000"/>
          </a:bodyPr>
          <a:lstStyle/>
          <a:p>
            <a:r>
              <a:rPr lang="en-US" b="1" dirty="0" smtClean="0"/>
              <a:t>Example: Breakeven Analysis for comparing two Alternatives (</a:t>
            </a:r>
            <a:r>
              <a:rPr lang="en-US" b="1" dirty="0"/>
              <a:t>PU, 2011)</a:t>
            </a:r>
            <a:r>
              <a:rPr lang="en-US" dirty="0"/>
              <a:t/>
            </a:r>
            <a:br>
              <a:rPr lang="en-US" dirty="0"/>
            </a:br>
            <a:r>
              <a:rPr lang="en-US" b="1" dirty="0" smtClean="0"/>
              <a:t> </a:t>
            </a:r>
            <a:endParaRPr lang="en-US" b="1" dirty="0"/>
          </a:p>
        </p:txBody>
      </p:sp>
      <p:sp>
        <p:nvSpPr>
          <p:cNvPr id="3" name="Content Placeholder 2"/>
          <p:cNvSpPr>
            <a:spLocks noGrp="1"/>
          </p:cNvSpPr>
          <p:nvPr>
            <p:ph idx="1"/>
          </p:nvPr>
        </p:nvSpPr>
        <p:spPr>
          <a:xfrm>
            <a:off x="2589213" y="1437640"/>
            <a:ext cx="8915400" cy="6085840"/>
          </a:xfrm>
        </p:spPr>
        <p:txBody>
          <a:bodyPr>
            <a:normAutofit/>
          </a:bodyPr>
          <a:lstStyle/>
          <a:p>
            <a:r>
              <a:rPr lang="en-US" dirty="0" smtClean="0"/>
              <a:t>From the following information, find that how many hours/year would the motors have to be operated at full load for annual costs to be equal if MARR is 15%? </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Annual tax and insurance: 1.5% of investment for both motors and electricity cost Rs. 5/KW hr. Power of both motors =100hp.</a:t>
            </a:r>
          </a:p>
          <a:p>
            <a:pPr marL="0" indent="0">
              <a:buNone/>
            </a:pPr>
            <a:r>
              <a:rPr lang="en-US" b="1" dirty="0" smtClean="0"/>
              <a:t>Solution:  For Motor A, </a:t>
            </a:r>
          </a:p>
          <a:p>
            <a:pPr marL="0" indent="0">
              <a:buNone/>
            </a:pPr>
            <a:r>
              <a:rPr lang="en-US" dirty="0" smtClean="0"/>
              <a:t>Calculating annual equivalent cost:</a:t>
            </a:r>
          </a:p>
          <a:p>
            <a:pPr>
              <a:buAutoNum type="arabicPeriod"/>
            </a:pPr>
            <a:r>
              <a:rPr lang="en-US" dirty="0" smtClean="0"/>
              <a:t>Capital recovery cost=125,000(A/P,15%,10)=Rs. 24,906.5</a:t>
            </a:r>
          </a:p>
          <a:p>
            <a:pPr>
              <a:buAutoNum type="arabicPeriod"/>
            </a:pPr>
            <a:r>
              <a:rPr lang="en-US" dirty="0" smtClean="0"/>
              <a:t>Maintenance cost= Rs. 5,000</a:t>
            </a:r>
          </a:p>
        </p:txBody>
      </p:sp>
      <p:graphicFrame>
        <p:nvGraphicFramePr>
          <p:cNvPr id="5" name="Table 4"/>
          <p:cNvGraphicFramePr>
            <a:graphicFrameLocks noGrp="1"/>
          </p:cNvGraphicFramePr>
          <p:nvPr>
            <p:extLst>
              <p:ext uri="{D42A27DB-BD31-4B8C-83A1-F6EECF244321}">
                <p14:modId xmlns:p14="http://schemas.microsoft.com/office/powerpoint/2010/main" xmlns="" val="322195907"/>
              </p:ext>
            </p:extLst>
          </p:nvPr>
        </p:nvGraphicFramePr>
        <p:xfrm>
          <a:off x="2589213" y="2413000"/>
          <a:ext cx="8127999" cy="1854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en-US" dirty="0"/>
                    </a:p>
                  </a:txBody>
                  <a:tcPr/>
                </a:tc>
                <a:tc>
                  <a:txBody>
                    <a:bodyPr/>
                    <a:lstStyle/>
                    <a:p>
                      <a:r>
                        <a:rPr lang="en-US" dirty="0" smtClean="0"/>
                        <a:t>Motor A</a:t>
                      </a:r>
                      <a:endParaRPr lang="en-US" dirty="0"/>
                    </a:p>
                  </a:txBody>
                  <a:tcPr/>
                </a:tc>
                <a:tc>
                  <a:txBody>
                    <a:bodyPr/>
                    <a:lstStyle/>
                    <a:p>
                      <a:r>
                        <a:rPr lang="en-US" dirty="0" smtClean="0"/>
                        <a:t>Motor B</a:t>
                      </a:r>
                      <a:endParaRPr lang="en-US" dirty="0"/>
                    </a:p>
                  </a:txBody>
                  <a:tcPr/>
                </a:tc>
              </a:tr>
              <a:tr h="370840">
                <a:tc>
                  <a:txBody>
                    <a:bodyPr/>
                    <a:lstStyle/>
                    <a:p>
                      <a:r>
                        <a:rPr lang="en-US" dirty="0" smtClean="0"/>
                        <a:t>Purchase cost</a:t>
                      </a:r>
                      <a:endParaRPr lang="en-US" dirty="0"/>
                    </a:p>
                  </a:txBody>
                  <a:tcPr/>
                </a:tc>
                <a:tc>
                  <a:txBody>
                    <a:bodyPr/>
                    <a:lstStyle/>
                    <a:p>
                      <a:r>
                        <a:rPr lang="en-US" dirty="0" smtClean="0"/>
                        <a:t>Rs. 125000</a:t>
                      </a:r>
                      <a:endParaRPr lang="en-US" dirty="0"/>
                    </a:p>
                  </a:txBody>
                  <a:tcPr/>
                </a:tc>
                <a:tc>
                  <a:txBody>
                    <a:bodyPr/>
                    <a:lstStyle/>
                    <a:p>
                      <a:r>
                        <a:rPr lang="en-US" dirty="0" smtClean="0"/>
                        <a:t>Rs. 160,000</a:t>
                      </a:r>
                      <a:endParaRPr lang="en-US" dirty="0"/>
                    </a:p>
                  </a:txBody>
                  <a:tcPr/>
                </a:tc>
              </a:tr>
              <a:tr h="370840">
                <a:tc>
                  <a:txBody>
                    <a:bodyPr/>
                    <a:lstStyle/>
                    <a:p>
                      <a:r>
                        <a:rPr lang="en-US" dirty="0" smtClean="0"/>
                        <a:t>Efficiency</a:t>
                      </a:r>
                      <a:endParaRPr lang="en-US" dirty="0"/>
                    </a:p>
                  </a:txBody>
                  <a:tcPr/>
                </a:tc>
                <a:tc>
                  <a:txBody>
                    <a:bodyPr/>
                    <a:lstStyle/>
                    <a:p>
                      <a:r>
                        <a:rPr lang="en-US" dirty="0" smtClean="0"/>
                        <a:t>74%</a:t>
                      </a:r>
                      <a:endParaRPr lang="en-US" dirty="0"/>
                    </a:p>
                  </a:txBody>
                  <a:tcPr/>
                </a:tc>
                <a:tc>
                  <a:txBody>
                    <a:bodyPr/>
                    <a:lstStyle/>
                    <a:p>
                      <a:r>
                        <a:rPr lang="en-US" dirty="0" smtClean="0"/>
                        <a:t>92%</a:t>
                      </a:r>
                      <a:endParaRPr lang="en-US" dirty="0"/>
                    </a:p>
                  </a:txBody>
                  <a:tcPr/>
                </a:tc>
              </a:tr>
              <a:tr h="370840">
                <a:tc>
                  <a:txBody>
                    <a:bodyPr/>
                    <a:lstStyle/>
                    <a:p>
                      <a:r>
                        <a:rPr lang="en-US" dirty="0" smtClean="0"/>
                        <a:t>Life</a:t>
                      </a:r>
                      <a:endParaRPr lang="en-US" dirty="0"/>
                    </a:p>
                  </a:txBody>
                  <a:tcPr/>
                </a:tc>
                <a:tc>
                  <a:txBody>
                    <a:bodyPr/>
                    <a:lstStyle/>
                    <a:p>
                      <a:r>
                        <a:rPr lang="en-US" dirty="0" smtClean="0"/>
                        <a:t>10 </a:t>
                      </a:r>
                      <a:r>
                        <a:rPr lang="en-US" dirty="0" err="1" smtClean="0"/>
                        <a:t>yrs</a:t>
                      </a:r>
                      <a:endParaRPr lang="en-US" dirty="0"/>
                    </a:p>
                  </a:txBody>
                  <a:tcPr/>
                </a:tc>
                <a:tc>
                  <a:txBody>
                    <a:bodyPr/>
                    <a:lstStyle/>
                    <a:p>
                      <a:r>
                        <a:rPr lang="en-US" dirty="0" smtClean="0"/>
                        <a:t>10 </a:t>
                      </a:r>
                      <a:r>
                        <a:rPr lang="en-US" dirty="0" err="1" smtClean="0"/>
                        <a:t>yrs</a:t>
                      </a:r>
                      <a:endParaRPr lang="en-US" dirty="0"/>
                    </a:p>
                  </a:txBody>
                  <a:tcPr/>
                </a:tc>
              </a:tr>
              <a:tr h="370840">
                <a:tc>
                  <a:txBody>
                    <a:bodyPr/>
                    <a:lstStyle/>
                    <a:p>
                      <a:r>
                        <a:rPr lang="en-US" dirty="0" smtClean="0"/>
                        <a:t>Maintenance Cost</a:t>
                      </a:r>
                      <a:endParaRPr lang="en-US" dirty="0"/>
                    </a:p>
                  </a:txBody>
                  <a:tcPr/>
                </a:tc>
                <a:tc>
                  <a:txBody>
                    <a:bodyPr/>
                    <a:lstStyle/>
                    <a:p>
                      <a:r>
                        <a:rPr lang="en-US" dirty="0" smtClean="0"/>
                        <a:t>Rs. 5,000/year</a:t>
                      </a:r>
                      <a:endParaRPr lang="en-US" dirty="0"/>
                    </a:p>
                  </a:txBody>
                  <a:tcPr/>
                </a:tc>
                <a:tc>
                  <a:txBody>
                    <a:bodyPr/>
                    <a:lstStyle/>
                    <a:p>
                      <a:r>
                        <a:rPr lang="en-US" dirty="0" smtClean="0"/>
                        <a:t>Rs. 2500/year</a:t>
                      </a:r>
                      <a:endParaRPr lang="en-US" dirty="0"/>
                    </a:p>
                  </a:txBody>
                  <a:tcPr/>
                </a:tc>
              </a:tr>
            </a:tbl>
          </a:graphicData>
        </a:graphic>
      </p:graphicFrame>
    </p:spTree>
    <p:extLst>
      <p:ext uri="{BB962C8B-B14F-4D97-AF65-F5344CB8AC3E}">
        <p14:creationId xmlns:p14="http://schemas.microsoft.com/office/powerpoint/2010/main" xmlns="" val="125211269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177070"/>
            <a:ext cx="8911687" cy="1280890"/>
          </a:xfrm>
        </p:spPr>
        <p:txBody>
          <a:bodyPr/>
          <a:lstStyle/>
          <a:p>
            <a:r>
              <a:rPr lang="en-US" b="1" dirty="0" smtClean="0"/>
              <a:t>Example: Breakeven Analysis </a:t>
            </a:r>
            <a:endParaRPr lang="en-US" b="1" dirty="0"/>
          </a:p>
        </p:txBody>
      </p:sp>
      <p:sp>
        <p:nvSpPr>
          <p:cNvPr id="3" name="Content Placeholder 2"/>
          <p:cNvSpPr>
            <a:spLocks noGrp="1"/>
          </p:cNvSpPr>
          <p:nvPr>
            <p:ph idx="1"/>
          </p:nvPr>
        </p:nvSpPr>
        <p:spPr>
          <a:xfrm>
            <a:off x="2589212" y="772160"/>
            <a:ext cx="8915400" cy="6085840"/>
          </a:xfrm>
        </p:spPr>
        <p:txBody>
          <a:bodyPr>
            <a:normAutofit/>
          </a:bodyPr>
          <a:lstStyle/>
          <a:p>
            <a:pPr marL="0" indent="0">
              <a:buNone/>
            </a:pPr>
            <a:r>
              <a:rPr lang="en-US" dirty="0" smtClean="0"/>
              <a:t>3. Tax </a:t>
            </a:r>
            <a:r>
              <a:rPr lang="en-US" dirty="0"/>
              <a:t>and insurance=1.5% of 125,000=Rs. 1,875</a:t>
            </a:r>
          </a:p>
          <a:p>
            <a:pPr marL="0" indent="0">
              <a:buNone/>
            </a:pPr>
            <a:r>
              <a:rPr lang="en-US" dirty="0" smtClean="0"/>
              <a:t>4. Operating expenses for power (electricity cost),</a:t>
            </a:r>
          </a:p>
          <a:p>
            <a:pPr marL="0" indent="0">
              <a:buNone/>
            </a:pPr>
            <a:r>
              <a:rPr lang="en-US" dirty="0" smtClean="0"/>
              <a:t>We know that, Efficiency= Output/Input or Input=Output/Efficiency </a:t>
            </a:r>
          </a:p>
          <a:p>
            <a:pPr marL="0" indent="0">
              <a:buNone/>
            </a:pPr>
            <a:r>
              <a:rPr lang="en-US" dirty="0" smtClean="0"/>
              <a:t>Let X be the number of hours of operation per year. </a:t>
            </a:r>
          </a:p>
          <a:p>
            <a:pPr marL="0" indent="0">
              <a:buNone/>
            </a:pPr>
            <a:r>
              <a:rPr lang="en-US" dirty="0" smtClean="0"/>
              <a:t>Operating Expenses =Input*Rate*Hours of operation</a:t>
            </a:r>
          </a:p>
          <a:p>
            <a:pPr marL="0" indent="0">
              <a:buNone/>
            </a:pPr>
            <a:r>
              <a:rPr lang="en-US" dirty="0"/>
              <a:t>	</a:t>
            </a:r>
            <a:r>
              <a:rPr lang="en-US" dirty="0" smtClean="0"/>
              <a:t>				=Output/Efficiency*Rate*Hours of Operation</a:t>
            </a:r>
          </a:p>
          <a:p>
            <a:pPr marL="0" indent="0">
              <a:buNone/>
            </a:pPr>
            <a:r>
              <a:rPr lang="en-US" dirty="0"/>
              <a:t>	</a:t>
            </a:r>
            <a:r>
              <a:rPr lang="en-US" dirty="0" smtClean="0"/>
              <a:t>				=((100*0.746)/0.74) *5*X=504.05X (Note: 1HP=0.746KW)</a:t>
            </a:r>
          </a:p>
          <a:p>
            <a:pPr marL="0" indent="0">
              <a:buNone/>
            </a:pPr>
            <a:r>
              <a:rPr lang="en-US" dirty="0" smtClean="0"/>
              <a:t>Total annual cost for motor A (AW of A)</a:t>
            </a:r>
          </a:p>
          <a:p>
            <a:pPr marL="0" indent="0">
              <a:buNone/>
            </a:pPr>
            <a:r>
              <a:rPr lang="en-US" dirty="0"/>
              <a:t>	</a:t>
            </a:r>
            <a:r>
              <a:rPr lang="en-US" dirty="0" smtClean="0"/>
              <a:t>		=Rs. 24,906.5+Rs. 5,000+Rs. 1,875+504.05X</a:t>
            </a:r>
          </a:p>
          <a:p>
            <a:pPr marL="0" indent="0">
              <a:buNone/>
            </a:pPr>
            <a:r>
              <a:rPr lang="en-US" dirty="0"/>
              <a:t>	</a:t>
            </a:r>
            <a:r>
              <a:rPr lang="en-US" dirty="0" smtClean="0"/>
              <a:t>		=Rs. 31,781.5+504.05X-----------------(</a:t>
            </a:r>
            <a:r>
              <a:rPr lang="en-US" dirty="0" err="1" smtClean="0"/>
              <a:t>i</a:t>
            </a:r>
            <a:r>
              <a:rPr lang="en-US" dirty="0" smtClean="0"/>
              <a:t>)</a:t>
            </a:r>
          </a:p>
          <a:p>
            <a:pPr marL="0" indent="0">
              <a:buNone/>
            </a:pPr>
            <a:r>
              <a:rPr lang="en-US" b="1" dirty="0"/>
              <a:t>For Motor </a:t>
            </a:r>
            <a:r>
              <a:rPr lang="en-US" b="1" dirty="0" smtClean="0"/>
              <a:t>B,</a:t>
            </a:r>
          </a:p>
          <a:p>
            <a:pPr marL="0" indent="0">
              <a:buNone/>
            </a:pPr>
            <a:r>
              <a:rPr lang="en-US" dirty="0" smtClean="0"/>
              <a:t>Calculating annual equivalent cost:</a:t>
            </a:r>
            <a:endParaRPr lang="en-US" dirty="0"/>
          </a:p>
          <a:p>
            <a:pPr>
              <a:buAutoNum type="arabicPeriod"/>
            </a:pPr>
            <a:r>
              <a:rPr lang="en-US" dirty="0"/>
              <a:t>Capital recovery </a:t>
            </a:r>
            <a:r>
              <a:rPr lang="en-US" dirty="0" smtClean="0"/>
              <a:t>cost=160,000(A/P,15</a:t>
            </a:r>
            <a:r>
              <a:rPr lang="en-US" dirty="0"/>
              <a:t>%,10)=Rs. </a:t>
            </a:r>
            <a:r>
              <a:rPr lang="en-US" dirty="0" smtClean="0"/>
              <a:t>31,880.32</a:t>
            </a:r>
            <a:endParaRPr lang="en-US" dirty="0"/>
          </a:p>
          <a:p>
            <a:pPr>
              <a:buAutoNum type="arabicPeriod"/>
            </a:pPr>
            <a:r>
              <a:rPr lang="en-US" dirty="0"/>
              <a:t>Maintenance cost= Rs. </a:t>
            </a:r>
            <a:r>
              <a:rPr lang="en-US" dirty="0" smtClean="0"/>
              <a:t>2,500</a:t>
            </a:r>
            <a:endParaRPr lang="en-US" dirty="0"/>
          </a:p>
          <a:p>
            <a:pPr>
              <a:buAutoNum type="arabicPeriod"/>
            </a:pPr>
            <a:r>
              <a:rPr lang="en-US" dirty="0"/>
              <a:t>Tax and insurance=1.5% of </a:t>
            </a:r>
            <a:r>
              <a:rPr lang="en-US" dirty="0" smtClean="0"/>
              <a:t>160,000=</a:t>
            </a:r>
            <a:r>
              <a:rPr lang="en-US" dirty="0" err="1" smtClean="0"/>
              <a:t>Rs</a:t>
            </a:r>
            <a:r>
              <a:rPr lang="en-US" dirty="0"/>
              <a:t>. </a:t>
            </a:r>
            <a:r>
              <a:rPr lang="en-US" dirty="0" smtClean="0"/>
              <a:t>2,400</a:t>
            </a: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20146411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177070"/>
            <a:ext cx="8911687" cy="1280890"/>
          </a:xfrm>
        </p:spPr>
        <p:txBody>
          <a:bodyPr/>
          <a:lstStyle/>
          <a:p>
            <a:r>
              <a:rPr lang="en-US" b="1" dirty="0" smtClean="0"/>
              <a:t>Example: Breakeven Analysis </a:t>
            </a:r>
            <a:endParaRPr lang="en-US" b="1" dirty="0"/>
          </a:p>
        </p:txBody>
      </p:sp>
      <p:sp>
        <p:nvSpPr>
          <p:cNvPr id="3" name="Content Placeholder 2"/>
          <p:cNvSpPr>
            <a:spLocks noGrp="1"/>
          </p:cNvSpPr>
          <p:nvPr>
            <p:ph idx="1"/>
          </p:nvPr>
        </p:nvSpPr>
        <p:spPr>
          <a:xfrm>
            <a:off x="2589212" y="772160"/>
            <a:ext cx="8915400" cy="6085840"/>
          </a:xfrm>
        </p:spPr>
        <p:txBody>
          <a:bodyPr>
            <a:normAutofit/>
          </a:bodyPr>
          <a:lstStyle/>
          <a:p>
            <a:pPr marL="0" indent="0">
              <a:buNone/>
            </a:pPr>
            <a:r>
              <a:rPr lang="en-US" dirty="0" smtClean="0"/>
              <a:t>4. Operating expenses for power (electricity cost),</a:t>
            </a:r>
          </a:p>
          <a:p>
            <a:pPr marL="0" indent="0">
              <a:buNone/>
            </a:pPr>
            <a:r>
              <a:rPr lang="en-US" dirty="0" smtClean="0"/>
              <a:t>Operating Expenses =Input*Rate*Hours of operation</a:t>
            </a:r>
          </a:p>
          <a:p>
            <a:pPr marL="0" indent="0">
              <a:buNone/>
            </a:pPr>
            <a:r>
              <a:rPr lang="en-US" dirty="0"/>
              <a:t>	</a:t>
            </a:r>
            <a:r>
              <a:rPr lang="en-US" dirty="0" smtClean="0"/>
              <a:t>				=Output/Efficiency*Rate*Hours of Operation</a:t>
            </a:r>
          </a:p>
          <a:p>
            <a:pPr marL="0" indent="0">
              <a:buNone/>
            </a:pPr>
            <a:r>
              <a:rPr lang="en-US" dirty="0"/>
              <a:t>	</a:t>
            </a:r>
            <a:r>
              <a:rPr lang="en-US" dirty="0" smtClean="0"/>
              <a:t>				=((100*0.746)/0.92) *5*X=405.43X (Note: 1HP=0.746KW)</a:t>
            </a:r>
          </a:p>
          <a:p>
            <a:pPr marL="0" indent="0">
              <a:buNone/>
            </a:pPr>
            <a:r>
              <a:rPr lang="en-US" dirty="0" smtClean="0"/>
              <a:t>Total annual cost for motor B (AW of B)</a:t>
            </a:r>
          </a:p>
          <a:p>
            <a:pPr marL="0" indent="0">
              <a:buNone/>
            </a:pPr>
            <a:r>
              <a:rPr lang="en-US" dirty="0"/>
              <a:t>	</a:t>
            </a:r>
            <a:r>
              <a:rPr lang="en-US" dirty="0" smtClean="0"/>
              <a:t>		=Rs. 31,880.32+Rs. 2,500+Rs. 2,400+405.43X</a:t>
            </a:r>
          </a:p>
          <a:p>
            <a:pPr marL="0" indent="0">
              <a:buNone/>
            </a:pPr>
            <a:r>
              <a:rPr lang="en-US" dirty="0"/>
              <a:t>	</a:t>
            </a:r>
            <a:r>
              <a:rPr lang="en-US" dirty="0" smtClean="0"/>
              <a:t>		=Rs. 36,780.32+405.43X-----------------(ii)</a:t>
            </a:r>
          </a:p>
          <a:p>
            <a:pPr marL="0" indent="0">
              <a:buNone/>
            </a:pPr>
            <a:r>
              <a:rPr lang="en-US" dirty="0" smtClean="0"/>
              <a:t>To get break even point, </a:t>
            </a:r>
          </a:p>
          <a:p>
            <a:pPr marL="0" indent="0">
              <a:buNone/>
            </a:pPr>
            <a:r>
              <a:rPr lang="en-US" dirty="0" smtClean="0"/>
              <a:t>AW of A=AW of B </a:t>
            </a:r>
          </a:p>
          <a:p>
            <a:pPr marL="0" indent="0">
              <a:buNone/>
            </a:pPr>
            <a:r>
              <a:rPr lang="en-US" dirty="0" smtClean="0"/>
              <a:t>Or, Rs. 31781.5+504.05X=</a:t>
            </a:r>
            <a:r>
              <a:rPr lang="en-US" dirty="0"/>
              <a:t>Rs. </a:t>
            </a:r>
            <a:r>
              <a:rPr lang="en-US" dirty="0" smtClean="0"/>
              <a:t>36,780.32+405.43X</a:t>
            </a:r>
          </a:p>
          <a:p>
            <a:pPr marL="0" indent="0">
              <a:buNone/>
            </a:pPr>
            <a:r>
              <a:rPr lang="en-US" dirty="0" smtClean="0"/>
              <a:t>Thus, X=51 hours per year (break even hour) </a:t>
            </a:r>
          </a:p>
          <a:p>
            <a:pPr marL="0" indent="0">
              <a:buNone/>
            </a:pPr>
            <a:r>
              <a:rPr lang="en-US" dirty="0" smtClean="0"/>
              <a:t>If annual operation hour is more than 51 hours, motor B is selected and if it is less than 51 hours then motor A is selected. </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358372638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a:t>
            </a:r>
            <a:r>
              <a:rPr lang="en-US" b="1" dirty="0" smtClean="0"/>
              <a:t>Scenario </a:t>
            </a:r>
            <a:r>
              <a:rPr lang="en-US" b="1" dirty="0"/>
              <a:t>Analysis</a:t>
            </a:r>
          </a:p>
        </p:txBody>
      </p:sp>
      <p:sp>
        <p:nvSpPr>
          <p:cNvPr id="3" name="Content Placeholder 2"/>
          <p:cNvSpPr>
            <a:spLocks noGrp="1"/>
          </p:cNvSpPr>
          <p:nvPr>
            <p:ph idx="1"/>
          </p:nvPr>
        </p:nvSpPr>
        <p:spPr/>
        <p:txBody>
          <a:bodyPr>
            <a:normAutofit lnSpcReduction="10000"/>
          </a:bodyPr>
          <a:lstStyle/>
          <a:p>
            <a:r>
              <a:rPr lang="en-US" dirty="0"/>
              <a:t>Although both sensitivity and break-even analyses are useful, they have </a:t>
            </a:r>
            <a:r>
              <a:rPr lang="en-US" dirty="0" smtClean="0"/>
              <a:t>limitations. Often</a:t>
            </a:r>
            <a:r>
              <a:rPr lang="en-US" dirty="0"/>
              <a:t>, it is difficult to specify precisely the relationship between a particular variable </a:t>
            </a:r>
            <a:r>
              <a:rPr lang="en-US" dirty="0" smtClean="0"/>
              <a:t>and the </a:t>
            </a:r>
            <a:r>
              <a:rPr lang="en-US" dirty="0"/>
              <a:t>NPW. The relationship is further complicated by interdependencies among the variables.</a:t>
            </a:r>
          </a:p>
          <a:p>
            <a:r>
              <a:rPr lang="en-US" dirty="0"/>
              <a:t>Holding operating costs constant while varying unit sales may ease the </a:t>
            </a:r>
            <a:r>
              <a:rPr lang="en-US" dirty="0" smtClean="0"/>
              <a:t>analysis, but </a:t>
            </a:r>
            <a:r>
              <a:rPr lang="en-US" dirty="0"/>
              <a:t>in reality, operating costs do not behave in this manner. Yet, it may complicate </a:t>
            </a:r>
            <a:r>
              <a:rPr lang="en-US" dirty="0" smtClean="0"/>
              <a:t>the analysis </a:t>
            </a:r>
            <a:r>
              <a:rPr lang="en-US" dirty="0"/>
              <a:t>too much to permit movement in more than one variable at a </a:t>
            </a:r>
            <a:r>
              <a:rPr lang="en-US" dirty="0" smtClean="0"/>
              <a:t>time. </a:t>
            </a:r>
          </a:p>
          <a:p>
            <a:r>
              <a:rPr lang="en-US" b="1" dirty="0" smtClean="0"/>
              <a:t>Scenario </a:t>
            </a:r>
            <a:r>
              <a:rPr lang="en-US" b="1" dirty="0"/>
              <a:t>analysis </a:t>
            </a:r>
            <a:r>
              <a:rPr lang="en-US" dirty="0"/>
              <a:t>is a technique that considers the sensitivity of NPW both to </a:t>
            </a:r>
            <a:r>
              <a:rPr lang="en-US" dirty="0" smtClean="0"/>
              <a:t>changes in </a:t>
            </a:r>
            <a:r>
              <a:rPr lang="en-US" dirty="0"/>
              <a:t>key variables and to the range of likely values of those variables. For example, the </a:t>
            </a:r>
            <a:r>
              <a:rPr lang="en-US" dirty="0" smtClean="0"/>
              <a:t>decision maker </a:t>
            </a:r>
            <a:r>
              <a:rPr lang="en-US" dirty="0"/>
              <a:t>may examine two extreme cases: a “worst-case” scenario (low unit </a:t>
            </a:r>
            <a:r>
              <a:rPr lang="en-US" dirty="0" smtClean="0"/>
              <a:t>sales, low </a:t>
            </a:r>
            <a:r>
              <a:rPr lang="en-US" dirty="0"/>
              <a:t>unit price, high variable cost per unit, high fixed cost, and so on) and a “</a:t>
            </a:r>
            <a:r>
              <a:rPr lang="en-US" dirty="0" smtClean="0"/>
              <a:t>best-case” scenario</a:t>
            </a:r>
            <a:r>
              <a:rPr lang="en-US" dirty="0"/>
              <a:t>.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22864151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Describing Project Risks; Scenario Analysis</a:t>
            </a:r>
            <a:endParaRPr lang="en-US" dirty="0"/>
          </a:p>
        </p:txBody>
      </p:sp>
      <p:sp>
        <p:nvSpPr>
          <p:cNvPr id="3" name="Content Placeholder 2"/>
          <p:cNvSpPr>
            <a:spLocks noGrp="1"/>
          </p:cNvSpPr>
          <p:nvPr>
            <p:ph idx="1"/>
          </p:nvPr>
        </p:nvSpPr>
        <p:spPr/>
        <p:txBody>
          <a:bodyPr/>
          <a:lstStyle/>
          <a:p>
            <a:r>
              <a:rPr lang="en-US" dirty="0"/>
              <a:t>The NPWs under the worst and the best conditions are then calculated and compared with the expected, or base-case, NPW. </a:t>
            </a:r>
          </a:p>
          <a:p>
            <a:r>
              <a:rPr lang="en-US" dirty="0"/>
              <a:t>The need to estimate probabilities leads us directly to our next step: developing a probability distribution (or, put another way, the probability that the variable in question takes on a certain value). </a:t>
            </a:r>
            <a:endParaRPr lang="en-US" dirty="0" smtClean="0"/>
          </a:p>
          <a:p>
            <a:r>
              <a:rPr lang="en-US" dirty="0" smtClean="0"/>
              <a:t>If </a:t>
            </a:r>
            <a:r>
              <a:rPr lang="en-US" dirty="0"/>
              <a:t>we can predict the effects on the NPW of variations in the parameters, why should we not assign a probability distribution to the possible outcomes of each parameter and combine these distributions in some way to produce a probability distribution for the possible outcomes of the NPW?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24567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Scenario </a:t>
            </a:r>
            <a:r>
              <a:rPr lang="en-US" b="1" dirty="0"/>
              <a:t>Analysis</a:t>
            </a:r>
            <a:endParaRPr lang="en-US" dirty="0"/>
          </a:p>
        </p:txBody>
      </p:sp>
      <p:sp>
        <p:nvSpPr>
          <p:cNvPr id="3" name="Content Placeholder 2"/>
          <p:cNvSpPr>
            <a:spLocks noGrp="1"/>
          </p:cNvSpPr>
          <p:nvPr>
            <p:ph idx="1"/>
          </p:nvPr>
        </p:nvSpPr>
        <p:spPr>
          <a:xfrm>
            <a:off x="2426652" y="1282868"/>
            <a:ext cx="8915400" cy="3777622"/>
          </a:xfrm>
        </p:spPr>
        <p:txBody>
          <a:bodyPr/>
          <a:lstStyle/>
          <a:p>
            <a:r>
              <a:rPr lang="en-US" dirty="0" smtClean="0"/>
              <a:t>Calculate PW of Worst case, most likely case and best case based on following information. I=$1,25,000, MARR=15%, N=5 years </a:t>
            </a:r>
            <a:r>
              <a:rPr lang="en-US" b="1" dirty="0" smtClean="0"/>
              <a:t>(CS Park, Example 12.3, Page: 595)</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1370494" y="2231545"/>
            <a:ext cx="10579961" cy="4086825"/>
          </a:xfrm>
          <a:prstGeom prst="rect">
            <a:avLst/>
          </a:prstGeom>
        </p:spPr>
      </p:pic>
    </p:spTree>
    <p:extLst>
      <p:ext uri="{BB962C8B-B14F-4D97-AF65-F5344CB8AC3E}">
        <p14:creationId xmlns:p14="http://schemas.microsoft.com/office/powerpoint/2010/main" xmlns="" val="305747996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6: </a:t>
            </a:r>
            <a:r>
              <a:rPr lang="en-US" b="1" dirty="0"/>
              <a:t>Assignments </a:t>
            </a:r>
            <a:endParaRPr lang="en-US" dirty="0"/>
          </a:p>
        </p:txBody>
      </p:sp>
      <p:sp>
        <p:nvSpPr>
          <p:cNvPr id="3" name="Content Placeholder 2"/>
          <p:cNvSpPr>
            <a:spLocks noGrp="1"/>
          </p:cNvSpPr>
          <p:nvPr>
            <p:ph idx="1"/>
          </p:nvPr>
        </p:nvSpPr>
        <p:spPr/>
        <p:txBody>
          <a:bodyPr>
            <a:normAutofit/>
          </a:bodyPr>
          <a:lstStyle/>
          <a:p>
            <a:r>
              <a:rPr lang="en-US" dirty="0" smtClean="0"/>
              <a:t>Describe project risk. Explain sensitivity analysis method of describing project risk. </a:t>
            </a:r>
          </a:p>
          <a:p>
            <a:r>
              <a:rPr lang="en-US" dirty="0" smtClean="0"/>
              <a:t>What do you mean by breakeven analysis? Why do we need to use breakeven analysis in engineering field?</a:t>
            </a:r>
          </a:p>
          <a:p>
            <a:r>
              <a:rPr lang="en-US" dirty="0"/>
              <a:t>Write short notes on:</a:t>
            </a:r>
          </a:p>
          <a:p>
            <a:pPr lvl="1"/>
            <a:r>
              <a:rPr lang="en-US" dirty="0"/>
              <a:t>Project risk</a:t>
            </a:r>
          </a:p>
          <a:p>
            <a:pPr lvl="1"/>
            <a:r>
              <a:rPr lang="en-US" dirty="0"/>
              <a:t>Sensitivity analysis</a:t>
            </a:r>
          </a:p>
          <a:p>
            <a:pPr lvl="1"/>
            <a:r>
              <a:rPr lang="en-US" dirty="0"/>
              <a:t>Breakeven analysis</a:t>
            </a:r>
          </a:p>
          <a:p>
            <a:pPr lvl="1"/>
            <a:r>
              <a:rPr lang="en-US" dirty="0"/>
              <a:t>Scenario analysis</a:t>
            </a:r>
          </a:p>
          <a:p>
            <a:r>
              <a:rPr lang="en-US" b="1" i="1" dirty="0" smtClean="0"/>
              <a:t>Numerical </a:t>
            </a:r>
            <a:r>
              <a:rPr lang="en-US" b="1" i="1" dirty="0"/>
              <a:t>Questions for each </a:t>
            </a:r>
            <a:r>
              <a:rPr lang="en-US" b="1" i="1" dirty="0" smtClean="0"/>
              <a:t>analysis</a:t>
            </a:r>
            <a:endParaRPr lang="en-US" b="1" i="1" dirty="0"/>
          </a:p>
          <a:p>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0276901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7: Ecological Limits and Economic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latin typeface="+mj-lt"/>
              </a:rPr>
              <a:t>Economic Theory and Ecological </a:t>
            </a:r>
            <a:r>
              <a:rPr lang="en-US" sz="2000" dirty="0" smtClean="0">
                <a:latin typeface="+mj-lt"/>
              </a:rPr>
              <a:t>Limits</a:t>
            </a:r>
          </a:p>
          <a:p>
            <a:r>
              <a:rPr lang="en-US" sz="2000" dirty="0" smtClean="0">
                <a:latin typeface="+mj-lt"/>
                <a:ea typeface="Calibri" panose="020F0502020204030204" pitchFamily="34" charset="0"/>
                <a:cs typeface="Times New Roman" panose="02020603050405020304" pitchFamily="18" charset="0"/>
              </a:rPr>
              <a:t>Concepts of Sustainable Development</a:t>
            </a:r>
          </a:p>
          <a:p>
            <a:r>
              <a:rPr lang="en-US" sz="2000" dirty="0" smtClean="0">
                <a:latin typeface="+mj-lt"/>
                <a:ea typeface="Calibri" panose="020F0502020204030204" pitchFamily="34" charset="0"/>
                <a:cs typeface="Times New Roman" panose="02020603050405020304" pitchFamily="18" charset="0"/>
              </a:rPr>
              <a:t>Ecological Footprint</a:t>
            </a:r>
          </a:p>
          <a:p>
            <a:r>
              <a:rPr lang="en-US" sz="2000" dirty="0" smtClean="0">
                <a:latin typeface="+mj-lt"/>
                <a:ea typeface="Calibri" panose="020F0502020204030204" pitchFamily="34" charset="0"/>
                <a:cs typeface="Times New Roman" panose="02020603050405020304" pitchFamily="18" charset="0"/>
              </a:rPr>
              <a:t>Overcoming Ecological Limit</a:t>
            </a:r>
          </a:p>
          <a:p>
            <a:endParaRPr lang="en-US" sz="2000" dirty="0">
              <a:latin typeface="+mj-lt"/>
              <a:ea typeface="Calibri" panose="020F0502020204030204" pitchFamily="34" charset="0"/>
              <a:cs typeface="Times New Roman" panose="02020603050405020304" pitchFamily="18" charset="0"/>
            </a:endParaRPr>
          </a:p>
          <a:p>
            <a:r>
              <a:rPr lang="en-US" sz="2000" b="1" i="1" dirty="0"/>
              <a:t>Why </a:t>
            </a:r>
            <a:r>
              <a:rPr lang="en-US" sz="2000" b="1" i="1" dirty="0" smtClean="0"/>
              <a:t>do </a:t>
            </a:r>
            <a:r>
              <a:rPr lang="en-US" sz="2000" b="1" i="1" dirty="0"/>
              <a:t>we </a:t>
            </a:r>
            <a:r>
              <a:rPr lang="en-US" sz="2000" b="1" i="1" dirty="0" smtClean="0"/>
              <a:t>spend </a:t>
            </a:r>
            <a:r>
              <a:rPr lang="en-US" sz="2000" b="1" i="1" dirty="0"/>
              <a:t>so much for a better future world at the cost of present</a:t>
            </a:r>
            <a:r>
              <a:rPr lang="en-US" sz="2000" b="1" i="1" dirty="0" smtClean="0"/>
              <a:t>?”</a:t>
            </a:r>
          </a:p>
          <a:p>
            <a:r>
              <a:rPr lang="en-US" sz="2000" dirty="0"/>
              <a:t>Professor </a:t>
            </a:r>
            <a:r>
              <a:rPr lang="en-US" sz="2000" dirty="0" err="1"/>
              <a:t>Ramprasad</a:t>
            </a:r>
            <a:r>
              <a:rPr lang="en-US" sz="2000" dirty="0"/>
              <a:t> </a:t>
            </a:r>
            <a:r>
              <a:rPr lang="en-US" sz="2000" dirty="0" err="1"/>
              <a:t>Sengupta</a:t>
            </a:r>
            <a:r>
              <a:rPr lang="en-US" sz="2000" dirty="0"/>
              <a:t> formerly the </a:t>
            </a:r>
            <a:r>
              <a:rPr lang="en-US" sz="2000" dirty="0" err="1"/>
              <a:t>Sukhamay</a:t>
            </a:r>
            <a:r>
              <a:rPr lang="en-US" sz="2000" dirty="0"/>
              <a:t> </a:t>
            </a:r>
            <a:r>
              <a:rPr lang="en-US" sz="2000" dirty="0" err="1"/>
              <a:t>Chakraborti</a:t>
            </a:r>
            <a:r>
              <a:rPr lang="en-US" sz="2000" dirty="0"/>
              <a:t> Chair Professor in </a:t>
            </a:r>
            <a:r>
              <a:rPr lang="en-US" sz="2000" dirty="0" smtClean="0"/>
              <a:t> Centre </a:t>
            </a:r>
            <a:r>
              <a:rPr lang="en-US" sz="2000" dirty="0"/>
              <a:t>for Economic Studies and Planning, </a:t>
            </a:r>
            <a:r>
              <a:rPr lang="en-US" sz="2000" dirty="0" smtClean="0"/>
              <a:t>Jawaharlal </a:t>
            </a:r>
            <a:r>
              <a:rPr lang="en-US" sz="2000" dirty="0"/>
              <a:t>Nehru University, New Delhi has made a </a:t>
            </a:r>
            <a:r>
              <a:rPr lang="en-US" sz="2000" dirty="0" smtClean="0"/>
              <a:t>deeply </a:t>
            </a:r>
            <a:r>
              <a:rPr lang="en-US" sz="2000" dirty="0"/>
              <a:t>significant contribution in economics and </a:t>
            </a:r>
            <a:r>
              <a:rPr lang="en-US" sz="2000" dirty="0" smtClean="0"/>
              <a:t>ecological </a:t>
            </a:r>
            <a:r>
              <a:rPr lang="en-US" sz="2000" dirty="0"/>
              <a:t>economics through writing </a:t>
            </a:r>
            <a:r>
              <a:rPr lang="en-US" sz="2000" dirty="0" smtClean="0"/>
              <a:t>book: </a:t>
            </a:r>
            <a:r>
              <a:rPr lang="en-US" sz="2000" i="1" dirty="0" smtClean="0"/>
              <a:t>Ecological </a:t>
            </a:r>
            <a:r>
              <a:rPr lang="en-US" sz="2000" i="1" dirty="0"/>
              <a:t>Limits and Economic </a:t>
            </a:r>
            <a:r>
              <a:rPr lang="en-US" sz="2000" i="1" dirty="0" smtClean="0"/>
              <a:t>Development. </a:t>
            </a:r>
            <a:endParaRPr lang="en-US" sz="2000" i="1" dirty="0"/>
          </a:p>
          <a:p>
            <a:endParaRPr lang="en-US" sz="2000" b="1" i="1" dirty="0"/>
          </a:p>
          <a:p>
            <a:endParaRPr lang="en-US" sz="2000" dirty="0" smtClean="0">
              <a:latin typeface="+mj-lt"/>
              <a:ea typeface="Calibri" panose="020F0502020204030204" pitchFamily="34" charset="0"/>
              <a:cs typeface="Times New Roman" panose="02020603050405020304" pitchFamily="18" charset="0"/>
            </a:endParaRPr>
          </a:p>
          <a:p>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424984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Demand Curve</a:t>
            </a:r>
            <a:endParaRPr lang="en-US" b="1" dirty="0"/>
          </a:p>
        </p:txBody>
      </p:sp>
      <p:pic>
        <p:nvPicPr>
          <p:cNvPr id="5" name="Content Placeholder 4"/>
          <p:cNvPicPr>
            <a:picLocks noGrp="1" noChangeAspect="1"/>
          </p:cNvPicPr>
          <p:nvPr>
            <p:ph idx="1"/>
          </p:nvPr>
        </p:nvPicPr>
        <p:blipFill>
          <a:blip r:embed="rId2"/>
          <a:stretch>
            <a:fillRect/>
          </a:stretch>
        </p:blipFill>
        <p:spPr>
          <a:xfrm>
            <a:off x="4796888" y="1542562"/>
            <a:ext cx="4503760" cy="4593246"/>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1801429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Ecological Limits and Economic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Ram Prasad </a:t>
            </a:r>
            <a:r>
              <a:rPr lang="en-US" dirty="0" err="1" smtClean="0"/>
              <a:t>Sengupta</a:t>
            </a:r>
            <a:r>
              <a:rPr lang="en-US" dirty="0" smtClean="0"/>
              <a:t>  explain ‘the </a:t>
            </a:r>
            <a:r>
              <a:rPr lang="en-US" dirty="0"/>
              <a:t>environmental pressure </a:t>
            </a:r>
            <a:r>
              <a:rPr lang="en-US" dirty="0" smtClean="0"/>
              <a:t> on </a:t>
            </a:r>
            <a:r>
              <a:rPr lang="en-US" dirty="0"/>
              <a:t>resources and ecosystem capacity as created </a:t>
            </a:r>
            <a:r>
              <a:rPr lang="en-US" dirty="0" smtClean="0"/>
              <a:t>by (a</a:t>
            </a:r>
            <a:r>
              <a:rPr lang="en-US" dirty="0"/>
              <a:t>) growth of population and (b) the scale of </a:t>
            </a:r>
            <a:r>
              <a:rPr lang="en-US" dirty="0" smtClean="0"/>
              <a:t> an economy</a:t>
            </a:r>
            <a:r>
              <a:rPr lang="en-US" dirty="0"/>
              <a:t> </a:t>
            </a:r>
            <a:r>
              <a:rPr lang="en-US" dirty="0" smtClean="0"/>
              <a:t>is really threatening.  </a:t>
            </a:r>
          </a:p>
          <a:p>
            <a:r>
              <a:rPr lang="en-US" dirty="0" smtClean="0"/>
              <a:t>As </a:t>
            </a:r>
            <a:r>
              <a:rPr lang="en-US" dirty="0"/>
              <a:t>a result </a:t>
            </a:r>
            <a:r>
              <a:rPr lang="en-US" dirty="0" smtClean="0"/>
              <a:t>of international </a:t>
            </a:r>
            <a:r>
              <a:rPr lang="en-US" dirty="0"/>
              <a:t>trade, instead of being an </a:t>
            </a:r>
            <a:r>
              <a:rPr lang="en-US" dirty="0" smtClean="0"/>
              <a:t>‘</a:t>
            </a:r>
            <a:r>
              <a:rPr lang="en-US" dirty="0"/>
              <a:t>engine of growth’ as often claimed in </a:t>
            </a:r>
            <a:r>
              <a:rPr lang="en-US" dirty="0" smtClean="0"/>
              <a:t>different literatures, </a:t>
            </a:r>
            <a:r>
              <a:rPr lang="en-US" dirty="0"/>
              <a:t>turned out to be a vanguard of depletion of </a:t>
            </a:r>
            <a:r>
              <a:rPr lang="en-US" dirty="0" smtClean="0"/>
              <a:t> nature </a:t>
            </a:r>
            <a:r>
              <a:rPr lang="en-US" dirty="0"/>
              <a:t>at the same time. </a:t>
            </a:r>
            <a:endParaRPr lang="en-US" dirty="0" smtClean="0"/>
          </a:p>
          <a:p>
            <a:r>
              <a:rPr lang="en-US" dirty="0" smtClean="0"/>
              <a:t>This is due to the incessant non-satiety </a:t>
            </a:r>
            <a:r>
              <a:rPr lang="en-US" dirty="0"/>
              <a:t>of profit-hungry aspect of </a:t>
            </a:r>
            <a:r>
              <a:rPr lang="en-US" dirty="0" smtClean="0"/>
              <a:t>capitalism (classical and neo-classical economics).</a:t>
            </a:r>
          </a:p>
          <a:p>
            <a:r>
              <a:rPr lang="en-US" dirty="0" smtClean="0"/>
              <a:t>This is due to the microeconomic </a:t>
            </a:r>
            <a:r>
              <a:rPr lang="en-US" dirty="0"/>
              <a:t>and macroeconomic </a:t>
            </a:r>
            <a:r>
              <a:rPr lang="en-US" dirty="0" smtClean="0"/>
              <a:t>visions </a:t>
            </a:r>
            <a:r>
              <a:rPr lang="en-US" dirty="0"/>
              <a:t>of large scale growth which look rather thin for comprehending the problem of </a:t>
            </a:r>
            <a:r>
              <a:rPr lang="en-US" dirty="0" smtClean="0"/>
              <a:t>sustainability. </a:t>
            </a:r>
          </a:p>
          <a:p>
            <a:r>
              <a:rPr lang="en-US" dirty="0" smtClean="0"/>
              <a:t>Thus, he claimed that, emphasizing </a:t>
            </a:r>
            <a:r>
              <a:rPr lang="en-US" dirty="0"/>
              <a:t>the role of ecology economics </a:t>
            </a:r>
            <a:r>
              <a:rPr lang="en-US" dirty="0" smtClean="0"/>
              <a:t>interdisciplinary inquiry is most important and urgent need for </a:t>
            </a:r>
            <a:r>
              <a:rPr lang="en-US" dirty="0"/>
              <a:t>a paradigm </a:t>
            </a:r>
            <a:r>
              <a:rPr lang="en-US" dirty="0" smtClean="0"/>
              <a:t>shift. </a:t>
            </a:r>
            <a:endParaRPr lang="en-US" dirty="0"/>
          </a:p>
          <a:p>
            <a:r>
              <a:rPr lang="en-US" dirty="0" smtClean="0"/>
              <a:t>So before making any economic decisions, analytical investigations on ecology-environment-economy interaction should be done. </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55072693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Economic </a:t>
            </a:r>
            <a:r>
              <a:rPr lang="en-US" b="1" dirty="0" smtClean="0"/>
              <a:t>Theory and Ecological Limits</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Micro </a:t>
            </a:r>
            <a:r>
              <a:rPr lang="en-US" dirty="0"/>
              <a:t>and the macroeconomic theory </a:t>
            </a:r>
            <a:r>
              <a:rPr lang="en-US" dirty="0" smtClean="0"/>
              <a:t>focuses on resource scarcity and allocation </a:t>
            </a:r>
            <a:r>
              <a:rPr lang="en-US" dirty="0"/>
              <a:t>of resources</a:t>
            </a:r>
            <a:r>
              <a:rPr lang="en-US" dirty="0" smtClean="0"/>
              <a:t>. They neglect different environmental aspects.</a:t>
            </a:r>
          </a:p>
          <a:p>
            <a:r>
              <a:rPr lang="en-US" dirty="0"/>
              <a:t>Economic development has traditionally required a growth in the </a:t>
            </a:r>
            <a:r>
              <a:rPr lang="en-US" dirty="0">
                <a:hlinkClick r:id="rId2" tooltip="Gross domestic product"/>
              </a:rPr>
              <a:t>gross domestic product</a:t>
            </a:r>
            <a:r>
              <a:rPr lang="en-US" dirty="0"/>
              <a:t>. This model </a:t>
            </a:r>
            <a:r>
              <a:rPr lang="en-US" dirty="0" smtClean="0"/>
              <a:t>focused on unlimited </a:t>
            </a:r>
            <a:r>
              <a:rPr lang="en-US" dirty="0"/>
              <a:t>personal and GDP growth </a:t>
            </a:r>
            <a:r>
              <a:rPr lang="en-US" dirty="0" smtClean="0"/>
              <a:t>rate. </a:t>
            </a:r>
          </a:p>
          <a:p>
            <a:r>
              <a:rPr lang="en-US" dirty="0" smtClean="0"/>
              <a:t>But, environmental </a:t>
            </a:r>
            <a:r>
              <a:rPr lang="en-US" dirty="0"/>
              <a:t>resources should be treated as important economic assets, called </a:t>
            </a:r>
            <a:r>
              <a:rPr lang="en-US" dirty="0">
                <a:hlinkClick r:id="rId3" tooltip="Natural capital"/>
              </a:rPr>
              <a:t>natural </a:t>
            </a:r>
            <a:r>
              <a:rPr lang="en-US" dirty="0" smtClean="0">
                <a:hlinkClick r:id="rId3" tooltip="Natural capital"/>
              </a:rPr>
              <a:t>capital</a:t>
            </a:r>
            <a:r>
              <a:rPr lang="en-US" dirty="0" smtClean="0"/>
              <a:t>. </a:t>
            </a:r>
          </a:p>
          <a:p>
            <a:r>
              <a:rPr lang="en-US" dirty="0" smtClean="0"/>
              <a:t>Ecological </a:t>
            </a:r>
            <a:r>
              <a:rPr lang="en-US" dirty="0"/>
              <a:t>constraints </a:t>
            </a:r>
            <a:r>
              <a:rPr lang="en-US" dirty="0" smtClean="0"/>
              <a:t>are limiting </a:t>
            </a:r>
            <a:r>
              <a:rPr lang="en-US" dirty="0"/>
              <a:t>the availability of natural </a:t>
            </a:r>
            <a:r>
              <a:rPr lang="en-US" dirty="0" smtClean="0"/>
              <a:t>resources. </a:t>
            </a:r>
          </a:p>
          <a:p>
            <a:r>
              <a:rPr lang="en-US" dirty="0" smtClean="0"/>
              <a:t>In response to classical and neoclassical economics, the </a:t>
            </a:r>
            <a:r>
              <a:rPr lang="en-US" dirty="0"/>
              <a:t>approaches of the two schools of thought - environmental economics and ecological economics </a:t>
            </a:r>
            <a:r>
              <a:rPr lang="en-US" dirty="0" smtClean="0"/>
              <a:t>–emerged. </a:t>
            </a:r>
          </a:p>
          <a:p>
            <a:r>
              <a:rPr lang="en-US" dirty="0" smtClean="0"/>
              <a:t>This two schools of thoughts are emerged in </a:t>
            </a:r>
            <a:r>
              <a:rPr lang="en-US" dirty="0"/>
              <a:t>response to the challenges posed by the ecological limits on economic development. </a:t>
            </a:r>
            <a:endParaRPr lang="en-US" dirty="0" smtClean="0"/>
          </a:p>
          <a:p>
            <a:r>
              <a:rPr lang="en-US" dirty="0" smtClean="0"/>
              <a:t>The </a:t>
            </a:r>
            <a:r>
              <a:rPr lang="en-US" dirty="0"/>
              <a:t>environmental economics treats the natural environment as a separate sector for internationalizing the </a:t>
            </a:r>
            <a:r>
              <a:rPr lang="en-US" dirty="0" smtClean="0"/>
              <a:t>externalities. </a:t>
            </a:r>
          </a:p>
          <a:p>
            <a:r>
              <a:rPr lang="en-US" dirty="0" smtClean="0"/>
              <a:t>The </a:t>
            </a:r>
            <a:r>
              <a:rPr lang="en-US" dirty="0"/>
              <a:t>ecological economics takes a more interdisciplinary approach of integrating the ecological factors governing resource regeneration and waste absorption into the economic models.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44136473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Concepts of Sustainable Development</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589212" y="1514901"/>
            <a:ext cx="8915400" cy="4396321"/>
          </a:xfrm>
        </p:spPr>
        <p:txBody>
          <a:bodyPr>
            <a:normAutofit fontScale="92500" lnSpcReduction="20000"/>
          </a:bodyPr>
          <a:lstStyle/>
          <a:p>
            <a:r>
              <a:rPr lang="en-US" dirty="0"/>
              <a:t>"Sustainable development is development that meets the needs of the present without compromising the ability of future generations to meet their own needs. </a:t>
            </a:r>
            <a:endParaRPr lang="en-US" dirty="0" smtClean="0"/>
          </a:p>
          <a:p>
            <a:r>
              <a:rPr lang="en-US" b="1" dirty="0"/>
              <a:t>Sustainable development</a:t>
            </a:r>
            <a:r>
              <a:rPr lang="en-US" dirty="0"/>
              <a:t> is a process for meeting </a:t>
            </a:r>
            <a:r>
              <a:rPr lang="en-US" dirty="0">
                <a:hlinkClick r:id="rId2" tooltip="Human development (humanity)"/>
              </a:rPr>
              <a:t>human development</a:t>
            </a:r>
            <a:r>
              <a:rPr lang="en-US" dirty="0"/>
              <a:t> goals while </a:t>
            </a:r>
            <a:r>
              <a:rPr lang="en-US" dirty="0">
                <a:hlinkClick r:id="rId3" tooltip="Sustainability"/>
              </a:rPr>
              <a:t>sustaining</a:t>
            </a:r>
            <a:r>
              <a:rPr lang="en-US" dirty="0"/>
              <a:t> the ability of natural systems to continue to provide the </a:t>
            </a:r>
            <a:r>
              <a:rPr lang="en-US" dirty="0">
                <a:hlinkClick r:id="rId4" tooltip="Natural resources"/>
              </a:rPr>
              <a:t>natural resources</a:t>
            </a:r>
            <a:r>
              <a:rPr lang="en-US" dirty="0"/>
              <a:t> and </a:t>
            </a:r>
            <a:r>
              <a:rPr lang="en-US" dirty="0">
                <a:hlinkClick r:id="rId5" tooltip="Ecosystem services"/>
              </a:rPr>
              <a:t>ecosystem services</a:t>
            </a:r>
            <a:r>
              <a:rPr lang="en-US" dirty="0"/>
              <a:t> upon which the </a:t>
            </a:r>
            <a:r>
              <a:rPr lang="en-US" dirty="0">
                <a:hlinkClick r:id="rId6" tooltip="Economy"/>
              </a:rPr>
              <a:t>economy</a:t>
            </a:r>
            <a:r>
              <a:rPr lang="en-US" dirty="0"/>
              <a:t> and </a:t>
            </a:r>
            <a:r>
              <a:rPr lang="en-US" dirty="0">
                <a:hlinkClick r:id="rId7" tooltip="Society"/>
              </a:rPr>
              <a:t>society</a:t>
            </a:r>
            <a:r>
              <a:rPr lang="en-US" dirty="0"/>
              <a:t> depend. </a:t>
            </a:r>
            <a:endParaRPr lang="en-US" dirty="0" smtClean="0"/>
          </a:p>
          <a:p>
            <a:r>
              <a:rPr lang="en-US" dirty="0" smtClean="0"/>
              <a:t>While </a:t>
            </a:r>
            <a:r>
              <a:rPr lang="en-US" dirty="0"/>
              <a:t>the modern concept of sustainable development is derived most strongly from the 1987 </a:t>
            </a:r>
            <a:r>
              <a:rPr lang="en-US" dirty="0" err="1">
                <a:hlinkClick r:id="rId8" tooltip="Brundtland Commission"/>
              </a:rPr>
              <a:t>Brundtland</a:t>
            </a:r>
            <a:r>
              <a:rPr lang="en-US" dirty="0">
                <a:hlinkClick r:id="rId8" tooltip="Brundtland Commission"/>
              </a:rPr>
              <a:t> Report</a:t>
            </a:r>
            <a:r>
              <a:rPr lang="en-US" dirty="0"/>
              <a:t>, it is rooted in earlier ideas about </a:t>
            </a:r>
            <a:r>
              <a:rPr lang="en-US" dirty="0">
                <a:hlinkClick r:id="rId9" tooltip="Sustainable forest management"/>
              </a:rPr>
              <a:t>sustainable forest management</a:t>
            </a:r>
            <a:r>
              <a:rPr lang="en-US" dirty="0"/>
              <a:t> and twentieth century environmental concerns</a:t>
            </a:r>
            <a:r>
              <a:rPr lang="en-US" dirty="0" smtClean="0"/>
              <a:t>.</a:t>
            </a:r>
          </a:p>
          <a:p>
            <a:r>
              <a:rPr lang="en-US" dirty="0" smtClean="0"/>
              <a:t>As </a:t>
            </a:r>
            <a:r>
              <a:rPr lang="en-US" dirty="0"/>
              <a:t>the concept developed, it has shifted to focus more on </a:t>
            </a:r>
            <a:r>
              <a:rPr lang="en-US" dirty="0">
                <a:hlinkClick r:id="rId10" tooltip="Economic development"/>
              </a:rPr>
              <a:t>economic development</a:t>
            </a:r>
            <a:r>
              <a:rPr lang="en-US" dirty="0"/>
              <a:t>, </a:t>
            </a:r>
            <a:r>
              <a:rPr lang="en-US" dirty="0">
                <a:hlinkClick r:id="rId11" tooltip="Social change"/>
              </a:rPr>
              <a:t>social development</a:t>
            </a:r>
            <a:r>
              <a:rPr lang="en-US" dirty="0"/>
              <a:t> and </a:t>
            </a:r>
            <a:r>
              <a:rPr lang="en-US" dirty="0">
                <a:hlinkClick r:id="rId12" tooltip="Environmental protection"/>
              </a:rPr>
              <a:t>environmental protection</a:t>
            </a:r>
            <a:r>
              <a:rPr lang="en-US" dirty="0" smtClean="0"/>
              <a:t>.</a:t>
            </a:r>
          </a:p>
          <a:p>
            <a:r>
              <a:rPr lang="en-US" dirty="0"/>
              <a:t>Sustainable development ties together concern for the </a:t>
            </a:r>
            <a:r>
              <a:rPr lang="en-US" dirty="0">
                <a:hlinkClick r:id="rId13" tooltip="Carrying capacity"/>
              </a:rPr>
              <a:t>carrying capacity</a:t>
            </a:r>
            <a:r>
              <a:rPr lang="en-US" dirty="0"/>
              <a:t> of </a:t>
            </a:r>
            <a:r>
              <a:rPr lang="en-US" dirty="0">
                <a:hlinkClick r:id="rId14" tooltip="Systems ecology"/>
              </a:rPr>
              <a:t>natural systems</a:t>
            </a:r>
            <a:r>
              <a:rPr lang="en-US" dirty="0"/>
              <a:t> with the social, political, and economic challenges faced by humanity</a:t>
            </a:r>
            <a:r>
              <a:rPr lang="en-US" dirty="0" smtClean="0"/>
              <a:t>.</a:t>
            </a:r>
          </a:p>
          <a:p>
            <a:r>
              <a:rPr lang="en-US" dirty="0"/>
              <a:t>There is an additional focus on the present generations' responsibility to regenerate, maintain and improve planetary resources for use by future generations</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p14="http://schemas.microsoft.com/office/powerpoint/2010/main" xmlns="" val="277923743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Concepts of Sustainable Development</a:t>
            </a:r>
            <a:endParaRPr lang="en-US" dirty="0"/>
          </a:p>
        </p:txBody>
      </p:sp>
      <p:sp>
        <p:nvSpPr>
          <p:cNvPr id="3" name="Content Placeholder 2"/>
          <p:cNvSpPr>
            <a:spLocks noGrp="1"/>
          </p:cNvSpPr>
          <p:nvPr>
            <p:ph idx="1"/>
          </p:nvPr>
        </p:nvSpPr>
        <p:spPr>
          <a:xfrm>
            <a:off x="2589212" y="1460310"/>
            <a:ext cx="8915400" cy="4450912"/>
          </a:xfrm>
        </p:spPr>
        <p:txBody>
          <a:bodyPr>
            <a:normAutofit/>
          </a:bodyPr>
          <a:lstStyle/>
          <a:p>
            <a:r>
              <a:rPr lang="en-US" dirty="0"/>
              <a:t>In 1980 the </a:t>
            </a:r>
            <a:r>
              <a:rPr lang="en-US" dirty="0">
                <a:hlinkClick r:id="rId2" tooltip="International Union for the Conservation of Nature"/>
              </a:rPr>
              <a:t>International Union for the Conservation of Nature</a:t>
            </a:r>
            <a:r>
              <a:rPr lang="en-US" dirty="0"/>
              <a:t> published a world conservation strategy that included one of the first references to sustainable development as a global </a:t>
            </a:r>
            <a:r>
              <a:rPr lang="en-US" dirty="0" smtClean="0"/>
              <a:t>priority</a:t>
            </a:r>
            <a:r>
              <a:rPr lang="en-US" baseline="30000" dirty="0"/>
              <a:t> </a:t>
            </a:r>
            <a:r>
              <a:rPr lang="en-US" dirty="0" smtClean="0"/>
              <a:t>and </a:t>
            </a:r>
            <a:r>
              <a:rPr lang="en-US" dirty="0"/>
              <a:t>introduced the term "sustainable </a:t>
            </a:r>
            <a:r>
              <a:rPr lang="en-US" dirty="0" smtClean="0"/>
              <a:t>development“. </a:t>
            </a:r>
          </a:p>
          <a:p>
            <a:r>
              <a:rPr lang="en-US" dirty="0"/>
              <a:t>n 1987 the </a:t>
            </a:r>
            <a:r>
              <a:rPr lang="en-US" dirty="0">
                <a:hlinkClick r:id="rId3" tooltip="United Nations"/>
              </a:rPr>
              <a:t>United Nations</a:t>
            </a:r>
            <a:r>
              <a:rPr lang="en-US" dirty="0"/>
              <a:t> </a:t>
            </a:r>
            <a:r>
              <a:rPr lang="en-US" dirty="0">
                <a:hlinkClick r:id="rId4" tooltip="World Commission on Environment and Development"/>
              </a:rPr>
              <a:t>World Commission on Environment and Development</a:t>
            </a:r>
            <a:r>
              <a:rPr lang="en-US" dirty="0"/>
              <a:t> released the report </a:t>
            </a:r>
            <a:r>
              <a:rPr lang="en-US" i="1" dirty="0"/>
              <a:t>Our Common Future</a:t>
            </a:r>
            <a:r>
              <a:rPr lang="en-US" dirty="0"/>
              <a:t>, commonly called the </a:t>
            </a:r>
            <a:r>
              <a:rPr lang="en-US" dirty="0" err="1"/>
              <a:t>Brundtland</a:t>
            </a:r>
            <a:r>
              <a:rPr lang="en-US" dirty="0"/>
              <a:t> </a:t>
            </a:r>
            <a:r>
              <a:rPr lang="en-US" dirty="0" smtClean="0"/>
              <a:t>Report stated widely recognized definitions of Sustainable Development: </a:t>
            </a:r>
          </a:p>
          <a:p>
            <a:pPr lvl="1"/>
            <a:r>
              <a:rPr lang="en-US" dirty="0"/>
              <a:t>Sustainable development is development that meets the needs of the present without compromising the ability of future generations to meet their own needs. It contains within it two key concepts:</a:t>
            </a:r>
            <a:br>
              <a:rPr lang="en-US" dirty="0"/>
            </a:br>
            <a:r>
              <a:rPr lang="en-US" dirty="0"/>
              <a:t>· The concept of 'needs', in particular, the essential needs of the world's poor, to which overriding priority should be given; and</a:t>
            </a:r>
            <a:br>
              <a:rPr lang="en-US" dirty="0"/>
            </a:br>
            <a:r>
              <a:rPr lang="en-US" dirty="0"/>
              <a:t>· The idea of limitations imposed by the state of technology and social organization on the environment's ability to meet present and future needs.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3961349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Concepts of Sustainable Development</a:t>
            </a:r>
            <a:endParaRPr lang="en-US" dirty="0"/>
          </a:p>
        </p:txBody>
      </p:sp>
      <p:sp>
        <p:nvSpPr>
          <p:cNvPr id="3" name="Content Placeholder 2"/>
          <p:cNvSpPr>
            <a:spLocks noGrp="1"/>
          </p:cNvSpPr>
          <p:nvPr>
            <p:ph idx="1"/>
          </p:nvPr>
        </p:nvSpPr>
        <p:spPr>
          <a:xfrm>
            <a:off x="2589212" y="1546746"/>
            <a:ext cx="8915400" cy="4267200"/>
          </a:xfrm>
        </p:spPr>
        <p:txBody>
          <a:bodyPr>
            <a:normAutofit fontScale="85000" lnSpcReduction="20000"/>
          </a:bodyPr>
          <a:lstStyle/>
          <a:p>
            <a:r>
              <a:rPr lang="en-US" dirty="0"/>
              <a:t>An unsustainable situation occurs when </a:t>
            </a:r>
            <a:r>
              <a:rPr lang="en-US" dirty="0">
                <a:hlinkClick r:id="rId2" tooltip="Natural capital"/>
              </a:rPr>
              <a:t>natural capital</a:t>
            </a:r>
            <a:r>
              <a:rPr lang="en-US" dirty="0"/>
              <a:t> (the sum total of nature's resources) is used up faster than it can be replenished</a:t>
            </a:r>
            <a:r>
              <a:rPr lang="en-US" dirty="0" smtClean="0"/>
              <a:t>.</a:t>
            </a:r>
          </a:p>
          <a:p>
            <a:r>
              <a:rPr lang="en-US" dirty="0" smtClean="0"/>
              <a:t>Sustainability </a:t>
            </a:r>
            <a:r>
              <a:rPr lang="en-US" dirty="0"/>
              <a:t>requires that human activity only uses nature's resources at a rate at which they can be replenished naturally. </a:t>
            </a:r>
            <a:endParaRPr lang="en-US" dirty="0" smtClean="0"/>
          </a:p>
          <a:p>
            <a:r>
              <a:rPr lang="en-US" dirty="0" smtClean="0"/>
              <a:t>Inherently </a:t>
            </a:r>
            <a:r>
              <a:rPr lang="en-US" dirty="0"/>
              <a:t>the concept of sustainable development is intertwined with the concept of carrying capacity. </a:t>
            </a:r>
            <a:endParaRPr lang="en-US" dirty="0" smtClean="0"/>
          </a:p>
          <a:p>
            <a:r>
              <a:rPr lang="en-US" dirty="0" smtClean="0"/>
              <a:t>Theoretically</a:t>
            </a:r>
            <a:r>
              <a:rPr lang="en-US" dirty="0"/>
              <a:t>, the long-term result of </a:t>
            </a:r>
            <a:r>
              <a:rPr lang="en-US" dirty="0">
                <a:hlinkClick r:id="rId3" tooltip="Environmental degradation"/>
              </a:rPr>
              <a:t>environmental degradation</a:t>
            </a:r>
            <a:r>
              <a:rPr lang="en-US" dirty="0"/>
              <a:t> is the inability to sustain human life. </a:t>
            </a:r>
            <a:endParaRPr lang="en-US" dirty="0" smtClean="0"/>
          </a:p>
          <a:p>
            <a:r>
              <a:rPr lang="en-US" dirty="0" smtClean="0"/>
              <a:t>Such </a:t>
            </a:r>
            <a:r>
              <a:rPr lang="en-US" dirty="0"/>
              <a:t>degradation on a global scale should imply an increase in human death rate until population falls to what the degraded environment can </a:t>
            </a:r>
            <a:r>
              <a:rPr lang="en-US" dirty="0" smtClean="0"/>
              <a:t>support.</a:t>
            </a:r>
            <a:endParaRPr lang="en-US" baseline="30000" dirty="0"/>
          </a:p>
          <a:p>
            <a:r>
              <a:rPr lang="en-US" dirty="0" smtClean="0"/>
              <a:t>If </a:t>
            </a:r>
            <a:r>
              <a:rPr lang="en-US" dirty="0"/>
              <a:t>the degradation continues beyond a certain </a:t>
            </a:r>
            <a:r>
              <a:rPr lang="en-US" dirty="0">
                <a:hlinkClick r:id="rId4" tooltip="Planetary boundaries"/>
              </a:rPr>
              <a:t>tipping point</a:t>
            </a:r>
            <a:r>
              <a:rPr lang="en-US" dirty="0"/>
              <a:t> or critical threshold it would lead to eventual </a:t>
            </a:r>
            <a:r>
              <a:rPr lang="en-US" dirty="0">
                <a:hlinkClick r:id="rId5" tooltip="Extinction"/>
              </a:rPr>
              <a:t>extinction</a:t>
            </a:r>
            <a:r>
              <a:rPr lang="en-US" dirty="0"/>
              <a:t> for </a:t>
            </a:r>
            <a:r>
              <a:rPr lang="en-US" dirty="0" smtClean="0"/>
              <a:t>humanity.</a:t>
            </a:r>
          </a:p>
          <a:p>
            <a:r>
              <a:rPr lang="en-US" dirty="0"/>
              <a:t>Sustainable development </a:t>
            </a:r>
            <a:r>
              <a:rPr lang="en-US" dirty="0" smtClean="0"/>
              <a:t>is </a:t>
            </a:r>
            <a:r>
              <a:rPr lang="en-US" dirty="0"/>
              <a:t>about improving the standard of living by protecting human health, conserving the environment, using resources efficiently and advancing long-term economic competitiveness</a:t>
            </a:r>
            <a:r>
              <a:rPr lang="en-US" dirty="0" smtClean="0"/>
              <a:t>.</a:t>
            </a:r>
          </a:p>
          <a:p>
            <a:r>
              <a:rPr lang="en-US" dirty="0" smtClean="0"/>
              <a:t>It </a:t>
            </a:r>
            <a:r>
              <a:rPr lang="en-US" dirty="0"/>
              <a:t>requires the integration of environmental, economic and social priorities into policies and programs and requires action at all levels--citizens, industry, and governments</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50162875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Sustainable Development</a:t>
            </a:r>
            <a:endParaRPr lang="en-US" b="1" dirty="0"/>
          </a:p>
        </p:txBody>
      </p:sp>
      <p:sp>
        <p:nvSpPr>
          <p:cNvPr id="3" name="Content Placeholder 2"/>
          <p:cNvSpPr>
            <a:spLocks noGrp="1"/>
          </p:cNvSpPr>
          <p:nvPr>
            <p:ph idx="1"/>
          </p:nvPr>
        </p:nvSpPr>
        <p:spPr>
          <a:xfrm>
            <a:off x="3808340" y="1378423"/>
            <a:ext cx="7696272" cy="5122509"/>
          </a:xfrm>
        </p:spPr>
        <p:txBody>
          <a:bodyPr>
            <a:normAutofit fontScale="92500" lnSpcReduction="10000"/>
          </a:bodyPr>
          <a:lstStyle/>
          <a:p>
            <a:r>
              <a:rPr lang="en-US" dirty="0"/>
              <a:t>There are three dimensions to sustainable development: economic, social and environmental. These dimensions give rise to the need for the planning system to perform a number of roles:</a:t>
            </a:r>
          </a:p>
          <a:p>
            <a:r>
              <a:rPr lang="en-US" b="1" dirty="0"/>
              <a:t>an economic role </a:t>
            </a:r>
            <a:r>
              <a:rPr lang="en-US" dirty="0"/>
              <a:t>– contributing to building a strong, responsive and competitive economy, by ensuring that sufficient land of the right type is available in the right places and at the right time to support growth and innovation; and by identifying and coordinating development requirements, including the provision of infrastructure;</a:t>
            </a:r>
          </a:p>
          <a:p>
            <a:r>
              <a:rPr lang="en-US" b="1" dirty="0"/>
              <a:t>a social role </a:t>
            </a:r>
            <a:r>
              <a:rPr lang="en-US" dirty="0"/>
              <a:t>– supporting strong, vibrant and healthy communities, by providing the supply of housing required to meet the needs of present and future generations; and by creating a high quality built environment, with accessible local services that reflect the community’s needs and support its health, social and cultural well-being; and</a:t>
            </a:r>
          </a:p>
          <a:p>
            <a:r>
              <a:rPr lang="en-US" b="1" dirty="0"/>
              <a:t>an environmental role </a:t>
            </a:r>
            <a:r>
              <a:rPr lang="en-US" dirty="0"/>
              <a:t>– contributing to protecting and enhancing our natural, built and historic environment; and, as part of this, helping to improve biodiversity, use natural resources prudently, </a:t>
            </a:r>
            <a:r>
              <a:rPr lang="en-US" dirty="0" err="1"/>
              <a:t>minimise</a:t>
            </a:r>
            <a:r>
              <a:rPr lang="en-US" dirty="0"/>
              <a:t> waste and pollution, and mitigate and adapt to climate change including moving to a low carbon economy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2050" name="Picture 2" descr="https://qph.ec.quoracdn.net/main-qimg-10da412b9542fd60f76f35761c9852c2-c?convert_to_webp=tru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0290" y="3335457"/>
            <a:ext cx="3448050" cy="28003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6277502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Ecological Footprint</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589212" y="1282890"/>
            <a:ext cx="8915400" cy="4628332"/>
          </a:xfrm>
        </p:spPr>
        <p:txBody>
          <a:bodyPr>
            <a:normAutofit lnSpcReduction="10000"/>
          </a:bodyPr>
          <a:lstStyle/>
          <a:p>
            <a:r>
              <a:rPr lang="en-US" dirty="0"/>
              <a:t>Human activities consume resources and produce waste. As our populations grow and global consumption increases, it is essential that we measure nature’s capacity to meet these demands on our planet. The </a:t>
            </a:r>
            <a:r>
              <a:rPr lang="en-US" b="1" dirty="0"/>
              <a:t>Ecological Footprint </a:t>
            </a:r>
            <a:r>
              <a:rPr lang="en-US" dirty="0"/>
              <a:t>has emerged as one of the world’s leading measures of human demand on nature. It allows us to calculate human pressure on the planet and come up with facts such as: If everyone lived the lifestyle of the average American, we would need 5 planets</a:t>
            </a:r>
            <a:r>
              <a:rPr lang="en-US" dirty="0" smtClean="0"/>
              <a:t>.</a:t>
            </a:r>
          </a:p>
          <a:p>
            <a:r>
              <a:rPr lang="en-US" dirty="0"/>
              <a:t>The </a:t>
            </a:r>
            <a:r>
              <a:rPr lang="en-US" b="1" dirty="0"/>
              <a:t>Ecological Footprint </a:t>
            </a:r>
            <a:r>
              <a:rPr lang="en-US" dirty="0"/>
              <a:t>is a resource accounting tool that measures how much biologically productive land and sea is used by a given population or activity, and compares this to how much land and sea is available. Productive land and sea areas support human demands for food, fiber, timber, energy, and space for infrastructure. These areas also absorb the waste products from the human economy. </a:t>
            </a:r>
            <a:endParaRPr lang="en-US" dirty="0" smtClean="0"/>
          </a:p>
          <a:p>
            <a:r>
              <a:rPr lang="en-US" dirty="0" smtClean="0"/>
              <a:t>The </a:t>
            </a:r>
            <a:r>
              <a:rPr lang="en-US" dirty="0"/>
              <a:t>Ecological Footprint measures the sum of these areas, wherever they physically occur on the planet. The Ecological Footprint is used widely as a management and communication tool by governments, businesses, educational institutions, and non-governmental organizations.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2883272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Ecological Footprint</a:t>
            </a:r>
            <a:endParaRPr lang="en-US" dirty="0"/>
          </a:p>
        </p:txBody>
      </p:sp>
      <p:sp>
        <p:nvSpPr>
          <p:cNvPr id="3" name="Content Placeholder 2"/>
          <p:cNvSpPr>
            <a:spLocks noGrp="1"/>
          </p:cNvSpPr>
          <p:nvPr>
            <p:ph idx="1"/>
          </p:nvPr>
        </p:nvSpPr>
        <p:spPr>
          <a:xfrm>
            <a:off x="2589212" y="1364776"/>
            <a:ext cx="8915400" cy="4546446"/>
          </a:xfrm>
        </p:spPr>
        <p:txBody>
          <a:bodyPr>
            <a:normAutofit fontScale="92500" lnSpcReduction="20000"/>
          </a:bodyPr>
          <a:lstStyle/>
          <a:p>
            <a:r>
              <a:rPr lang="en-US" dirty="0"/>
              <a:t>Ecological Footprint measures the amount of biologically productive land and water area an individual, a city, a country, a region, or all of humanity uses to produce the resources it consumes and to absorb the waste it generates with today’s technology and resource management practices. This demand on the biosphere can be compared to </a:t>
            </a:r>
            <a:r>
              <a:rPr lang="en-US" dirty="0" err="1"/>
              <a:t>biocapacity</a:t>
            </a:r>
            <a:r>
              <a:rPr lang="en-US" dirty="0"/>
              <a:t>, a measure of the amount of biologically productive land and water available for human use. Biologically productive land includes areas such as cropland, forest, and fishing grounds, and excludes deserts, glaciers, and the open ocean</a:t>
            </a:r>
            <a:r>
              <a:rPr lang="en-US" dirty="0" smtClean="0"/>
              <a:t>.</a:t>
            </a:r>
          </a:p>
          <a:p>
            <a:r>
              <a:rPr lang="en-US" dirty="0"/>
              <a:t>An </a:t>
            </a:r>
            <a:r>
              <a:rPr lang="en-US" b="1" dirty="0"/>
              <a:t>ecological footprint</a:t>
            </a:r>
            <a:r>
              <a:rPr lang="en-US" dirty="0"/>
              <a:t> is a measure of </a:t>
            </a:r>
            <a:r>
              <a:rPr lang="en-US" dirty="0">
                <a:hlinkClick r:id="rId2" tooltip="Human impact on the environment"/>
              </a:rPr>
              <a:t>human impact on Earth's ecosystems</a:t>
            </a:r>
            <a:r>
              <a:rPr lang="en-US" dirty="0"/>
              <a:t>.</a:t>
            </a:r>
            <a:endParaRPr lang="en-US" dirty="0" smtClean="0"/>
          </a:p>
          <a:p>
            <a:r>
              <a:rPr lang="en-US" dirty="0"/>
              <a:t>Global hectares are hectares with world-average productivity for all productive land and water areas in a given year. Studies that are compliant with current </a:t>
            </a:r>
            <a:r>
              <a:rPr lang="en-US" b="1" dirty="0"/>
              <a:t>Ecological Footprint Standards use global hectares as a measurement unit</a:t>
            </a:r>
            <a:r>
              <a:rPr lang="en-US" dirty="0"/>
              <a:t>. This makes Ecological Footprint results globally comparable, just as financial assessments use one currency, such as dollars or Euros, to compare transactions and financial </a:t>
            </a:r>
            <a:r>
              <a:rPr lang="en-US" dirty="0" smtClean="0"/>
              <a:t>flows</a:t>
            </a:r>
          </a:p>
          <a:p>
            <a:r>
              <a:rPr lang="en-US" dirty="0"/>
              <a:t>At a global scale, it is used to estimate how rapidly we are depleting </a:t>
            </a:r>
            <a:r>
              <a:rPr lang="en-US" dirty="0">
                <a:hlinkClick r:id="rId3" tooltip="Natural capital"/>
              </a:rPr>
              <a:t>natural capital</a:t>
            </a:r>
            <a:r>
              <a:rPr lang="en-US" dirty="0"/>
              <a:t>. The </a:t>
            </a:r>
            <a:r>
              <a:rPr lang="en-US" dirty="0">
                <a:hlinkClick r:id="rId4" tooltip="Global Footprint Network"/>
              </a:rPr>
              <a:t>Global Footprint Network</a:t>
            </a:r>
            <a:r>
              <a:rPr lang="en-US" dirty="0"/>
              <a:t> calculates the global ecological footprint from UN and other data. They estimate that as of 2007 our planet has been using natural capital 1.5 times as fast as nature can renew it.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20430242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Ecological Footprint</a:t>
            </a:r>
            <a:endParaRPr lang="en-US" dirty="0"/>
          </a:p>
        </p:txBody>
      </p:sp>
      <p:sp>
        <p:nvSpPr>
          <p:cNvPr id="3" name="Content Placeholder 2"/>
          <p:cNvSpPr>
            <a:spLocks noGrp="1"/>
          </p:cNvSpPr>
          <p:nvPr>
            <p:ph idx="1"/>
          </p:nvPr>
        </p:nvSpPr>
        <p:spPr>
          <a:xfrm>
            <a:off x="2589212" y="1760561"/>
            <a:ext cx="8915400" cy="4150661"/>
          </a:xfrm>
        </p:spPr>
        <p:txBody>
          <a:bodyPr>
            <a:normAutofit lnSpcReduction="10000"/>
          </a:bodyPr>
          <a:lstStyle/>
          <a:p>
            <a:r>
              <a:rPr lang="en-US" dirty="0">
                <a:solidFill>
                  <a:schemeClr val="tx1"/>
                </a:solidFill>
              </a:rPr>
              <a:t>The world-average ecological footprint in 2012 was 1.8 global hectares per person. The average per country ranges from over 10 to under 1 hectares per person. </a:t>
            </a:r>
            <a:endParaRPr lang="en-US" dirty="0" smtClean="0">
              <a:solidFill>
                <a:schemeClr val="tx1"/>
              </a:solidFill>
            </a:endParaRPr>
          </a:p>
          <a:p>
            <a:r>
              <a:rPr lang="en-US" dirty="0" smtClean="0">
                <a:solidFill>
                  <a:schemeClr val="tx1"/>
                </a:solidFill>
              </a:rPr>
              <a:t>There </a:t>
            </a:r>
            <a:r>
              <a:rPr lang="en-US" dirty="0">
                <a:solidFill>
                  <a:schemeClr val="tx1"/>
                </a:solidFill>
              </a:rPr>
              <a:t>is also a high variation within countries, based on individual lifestyle and economic situation. The world-average </a:t>
            </a:r>
            <a:r>
              <a:rPr lang="en-US" dirty="0">
                <a:solidFill>
                  <a:schemeClr val="tx1"/>
                </a:solidFill>
                <a:hlinkClick r:id="rId2" tooltip="Ecological footprint"/>
              </a:rPr>
              <a:t>ecological footprint</a:t>
            </a:r>
            <a:r>
              <a:rPr lang="en-US" dirty="0">
                <a:solidFill>
                  <a:schemeClr val="tx1"/>
                </a:solidFill>
              </a:rPr>
              <a:t> in 2007 was 2.7 global hectares per person (18.0 billion in total</a:t>
            </a:r>
            <a:r>
              <a:rPr lang="en-US" dirty="0" smtClean="0">
                <a:solidFill>
                  <a:schemeClr val="tx1"/>
                </a:solidFill>
              </a:rPr>
              <a:t>). </a:t>
            </a:r>
          </a:p>
          <a:p>
            <a:r>
              <a:rPr lang="en-US" dirty="0" smtClean="0">
                <a:solidFill>
                  <a:schemeClr val="tx1"/>
                </a:solidFill>
              </a:rPr>
              <a:t>The </a:t>
            </a:r>
            <a:r>
              <a:rPr lang="en-US" dirty="0">
                <a:solidFill>
                  <a:schemeClr val="tx1"/>
                </a:solidFill>
                <a:hlinkClick r:id="rId3" tooltip="United States"/>
              </a:rPr>
              <a:t>U.S.</a:t>
            </a:r>
            <a:r>
              <a:rPr lang="en-US" dirty="0">
                <a:solidFill>
                  <a:schemeClr val="tx1"/>
                </a:solidFill>
              </a:rPr>
              <a:t> footprint per capita was 9.0 </a:t>
            </a:r>
            <a:r>
              <a:rPr lang="en-US" dirty="0" err="1">
                <a:solidFill>
                  <a:schemeClr val="tx1"/>
                </a:solidFill>
              </a:rPr>
              <a:t>gha</a:t>
            </a:r>
            <a:r>
              <a:rPr lang="en-US" dirty="0">
                <a:solidFill>
                  <a:schemeClr val="tx1"/>
                </a:solidFill>
              </a:rPr>
              <a:t>, and that of </a:t>
            </a:r>
            <a:r>
              <a:rPr lang="en-US" dirty="0">
                <a:solidFill>
                  <a:schemeClr val="tx1"/>
                </a:solidFill>
                <a:hlinkClick r:id="rId4" tooltip="Switzerland"/>
              </a:rPr>
              <a:t>Switzerland</a:t>
            </a:r>
            <a:r>
              <a:rPr lang="en-US" dirty="0">
                <a:solidFill>
                  <a:schemeClr val="tx1"/>
                </a:solidFill>
              </a:rPr>
              <a:t> was 5.6 </a:t>
            </a:r>
            <a:r>
              <a:rPr lang="en-US" dirty="0" err="1">
                <a:solidFill>
                  <a:schemeClr val="tx1"/>
                </a:solidFill>
              </a:rPr>
              <a:t>gha</a:t>
            </a:r>
            <a:r>
              <a:rPr lang="en-US" dirty="0">
                <a:solidFill>
                  <a:schemeClr val="tx1"/>
                </a:solidFill>
              </a:rPr>
              <a:t>, while </a:t>
            </a:r>
            <a:r>
              <a:rPr lang="en-US" dirty="0">
                <a:solidFill>
                  <a:schemeClr val="tx1"/>
                </a:solidFill>
                <a:hlinkClick r:id="rId5" tooltip="China"/>
              </a:rPr>
              <a:t>China</a:t>
            </a:r>
            <a:r>
              <a:rPr lang="en-US" dirty="0">
                <a:solidFill>
                  <a:schemeClr val="tx1"/>
                </a:solidFill>
              </a:rPr>
              <a:t>'s was 1.8 </a:t>
            </a:r>
            <a:r>
              <a:rPr lang="en-US" dirty="0" err="1" smtClean="0">
                <a:solidFill>
                  <a:schemeClr val="tx1"/>
                </a:solidFill>
              </a:rPr>
              <a:t>gha.The</a:t>
            </a:r>
            <a:r>
              <a:rPr lang="en-US" dirty="0" smtClean="0">
                <a:solidFill>
                  <a:schemeClr val="tx1"/>
                </a:solidFill>
              </a:rPr>
              <a:t> </a:t>
            </a:r>
            <a:r>
              <a:rPr lang="en-US" dirty="0">
                <a:solidFill>
                  <a:schemeClr val="tx1"/>
                </a:solidFill>
                <a:hlinkClick r:id="rId6" tooltip="World Wide Fund for Nature"/>
              </a:rPr>
              <a:t>WWF</a:t>
            </a:r>
            <a:r>
              <a:rPr lang="en-US" dirty="0">
                <a:solidFill>
                  <a:schemeClr val="tx1"/>
                </a:solidFill>
              </a:rPr>
              <a:t> claims that the human footprint has exceeded the </a:t>
            </a:r>
            <a:r>
              <a:rPr lang="en-US" dirty="0" err="1">
                <a:solidFill>
                  <a:schemeClr val="tx1"/>
                </a:solidFill>
                <a:hlinkClick r:id="rId7" tooltip="Biocapacity"/>
              </a:rPr>
              <a:t>biocapacity</a:t>
            </a:r>
            <a:r>
              <a:rPr lang="en-US" dirty="0">
                <a:solidFill>
                  <a:schemeClr val="tx1"/>
                </a:solidFill>
              </a:rPr>
              <a:t> (the available supply of natural resources) of the planet by 20</a:t>
            </a:r>
            <a:r>
              <a:rPr lang="en-US" dirty="0" smtClean="0">
                <a:solidFill>
                  <a:schemeClr val="tx1"/>
                </a:solidFill>
              </a:rPr>
              <a:t>%. </a:t>
            </a:r>
          </a:p>
          <a:p>
            <a:r>
              <a:rPr lang="en-US" dirty="0">
                <a:solidFill>
                  <a:schemeClr val="tx1"/>
                </a:solidFill>
              </a:rPr>
              <a:t>If a country does not have enough ecological resources within its own territory, then there is a local ecological deficit and it is called an ecological debtor country. Otherwise, it has an ecological remainder and it is called an ecological creditor country.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36997350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ea typeface="Calibri" panose="020F0502020204030204" pitchFamily="34" charset="0"/>
                <a:cs typeface="Times New Roman" panose="02020603050405020304" pitchFamily="18" charset="0"/>
              </a:rPr>
              <a:t>Ecological Footprint</a:t>
            </a:r>
            <a:r>
              <a:rPr lang="en-US" b="1" dirty="0">
                <a:ea typeface="Calibri" panose="020F0502020204030204" pitchFamily="34" charset="0"/>
                <a:cs typeface="Times New Roman" panose="02020603050405020304" pitchFamily="18" charset="0"/>
              </a:rPr>
              <a:t/>
            </a:r>
            <a:br>
              <a:rPr lang="en-US" b="1" dirty="0">
                <a:ea typeface="Calibri" panose="020F0502020204030204" pitchFamily="34" charset="0"/>
                <a:cs typeface="Times New Roman" panose="02020603050405020304" pitchFamily="18" charset="0"/>
              </a:rPr>
            </a:br>
            <a:r>
              <a:rPr lang="en-US" sz="2200" b="1" dirty="0">
                <a:ea typeface="Calibri" panose="020F0502020204030204" pitchFamily="34" charset="0"/>
                <a:cs typeface="Times New Roman" panose="02020603050405020304" pitchFamily="18" charset="0"/>
              </a:rPr>
              <a:t>https://en.wikipedia.org/wiki/List_of_countries_by_ecological_footprint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1026" name="Picture 2" descr="https://upload.wikimedia.org/wikipedia/commons/thumb/9/96/World_map_of_countries_by_ecological_footprint_%282007%29.svg/940px-World_map_of_countries_by_ecological_footprint_%282007%29.svg.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767931" y="2133600"/>
            <a:ext cx="8557963" cy="3778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94052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influencing demand </a:t>
            </a:r>
            <a:endParaRPr lang="en-US" b="1" dirty="0"/>
          </a:p>
        </p:txBody>
      </p:sp>
      <p:sp>
        <p:nvSpPr>
          <p:cNvPr id="3" name="Content Placeholder 2"/>
          <p:cNvSpPr>
            <a:spLocks noGrp="1"/>
          </p:cNvSpPr>
          <p:nvPr>
            <p:ph idx="1"/>
          </p:nvPr>
        </p:nvSpPr>
        <p:spPr>
          <a:xfrm>
            <a:off x="2589212" y="1746913"/>
            <a:ext cx="8915400" cy="4164309"/>
          </a:xfrm>
        </p:spPr>
        <p:txBody>
          <a:bodyPr/>
          <a:lstStyle/>
          <a:p>
            <a:pPr>
              <a:buAutoNum type="arabicPeriod"/>
            </a:pPr>
            <a:r>
              <a:rPr lang="en-US" dirty="0" smtClean="0"/>
              <a:t>Price of commodity</a:t>
            </a:r>
          </a:p>
          <a:p>
            <a:pPr>
              <a:buAutoNum type="arabicPeriod"/>
            </a:pPr>
            <a:r>
              <a:rPr lang="en-US" dirty="0" smtClean="0"/>
              <a:t>Income of consumer</a:t>
            </a:r>
          </a:p>
          <a:p>
            <a:pPr>
              <a:buAutoNum type="arabicPeriod"/>
            </a:pPr>
            <a:r>
              <a:rPr lang="en-US" dirty="0" smtClean="0"/>
              <a:t>Price of related goods</a:t>
            </a:r>
            <a:r>
              <a:rPr lang="en-US" dirty="0"/>
              <a:t> (competitive or complimentary) </a:t>
            </a:r>
            <a:endParaRPr lang="en-US" dirty="0" smtClean="0"/>
          </a:p>
          <a:p>
            <a:pPr>
              <a:buAutoNum type="arabicPeriod"/>
            </a:pPr>
            <a:r>
              <a:rPr lang="en-US" dirty="0" smtClean="0"/>
              <a:t>Weather</a:t>
            </a:r>
          </a:p>
          <a:p>
            <a:pPr>
              <a:buAutoNum type="arabicPeriod"/>
            </a:pPr>
            <a:r>
              <a:rPr lang="en-US" dirty="0" smtClean="0"/>
              <a:t>Custom and fashion</a:t>
            </a:r>
          </a:p>
          <a:p>
            <a:pPr>
              <a:buAutoNum type="arabicPeriod"/>
            </a:pPr>
            <a:r>
              <a:rPr lang="en-US" dirty="0" smtClean="0"/>
              <a:t>Size of population</a:t>
            </a:r>
          </a:p>
          <a:p>
            <a:pPr>
              <a:buAutoNum type="arabicPeriod"/>
            </a:pPr>
            <a:r>
              <a:rPr lang="en-US" dirty="0" smtClean="0"/>
              <a:t>Future expectation etc. </a:t>
            </a:r>
          </a:p>
          <a:p>
            <a:pPr>
              <a:buAutoNum type="arabicPeriod"/>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97426423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Overcoming Ecological Limit</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470245" y="1514901"/>
            <a:ext cx="9034367" cy="4986032"/>
          </a:xfrm>
        </p:spPr>
        <p:txBody>
          <a:bodyPr>
            <a:normAutofit fontScale="92500" lnSpcReduction="10000"/>
          </a:bodyPr>
          <a:lstStyle/>
          <a:p>
            <a:r>
              <a:rPr lang="en-US" dirty="0" smtClean="0"/>
              <a:t>If </a:t>
            </a:r>
            <a:r>
              <a:rPr lang="en-US" dirty="0"/>
              <a:t>sustainable development is considered possible as per the </a:t>
            </a:r>
            <a:r>
              <a:rPr lang="en-US" b="1" dirty="0"/>
              <a:t>holistic approach </a:t>
            </a:r>
            <a:r>
              <a:rPr lang="en-US" dirty="0"/>
              <a:t>which takes account of the interactive relation between the human system and the </a:t>
            </a:r>
            <a:r>
              <a:rPr lang="en-US" dirty="0" smtClean="0"/>
              <a:t>ecosystem, overcoming ecological limit is possible. </a:t>
            </a:r>
          </a:p>
          <a:p>
            <a:r>
              <a:rPr lang="en-US" b="1" dirty="0" smtClean="0"/>
              <a:t>Technology </a:t>
            </a:r>
            <a:r>
              <a:rPr lang="en-US" b="1" dirty="0"/>
              <a:t>and human values </a:t>
            </a:r>
            <a:r>
              <a:rPr lang="en-US" dirty="0"/>
              <a:t>can </a:t>
            </a:r>
            <a:r>
              <a:rPr lang="en-US" dirty="0" smtClean="0"/>
              <a:t>also play </a:t>
            </a:r>
            <a:r>
              <a:rPr lang="en-US" dirty="0"/>
              <a:t>a significant role in creating space for economic development by relaxing the ecological </a:t>
            </a:r>
            <a:r>
              <a:rPr lang="en-US" dirty="0" smtClean="0"/>
              <a:t>constraints. </a:t>
            </a:r>
          </a:p>
          <a:p>
            <a:r>
              <a:rPr lang="en-US" dirty="0" smtClean="0"/>
              <a:t>Also, delinking </a:t>
            </a:r>
            <a:r>
              <a:rPr lang="en-US" dirty="0"/>
              <a:t>economic growth and the environment through dematerialization of development, </a:t>
            </a:r>
            <a:r>
              <a:rPr lang="en-US" dirty="0" smtClean="0"/>
              <a:t>de-</a:t>
            </a:r>
            <a:r>
              <a:rPr lang="en-US" dirty="0" err="1" smtClean="0"/>
              <a:t>carbonisation</a:t>
            </a:r>
            <a:r>
              <a:rPr lang="en-US" dirty="0" smtClean="0"/>
              <a:t> </a:t>
            </a:r>
            <a:r>
              <a:rPr lang="en-US" dirty="0"/>
              <a:t>of energy, development of the renewables as alternative energy sources, recycling of wastes, etc</a:t>
            </a:r>
            <a:r>
              <a:rPr lang="en-US" b="1" dirty="0"/>
              <a:t>. taking an organic view of technology and resource </a:t>
            </a:r>
            <a:r>
              <a:rPr lang="en-US" b="1" dirty="0" smtClean="0"/>
              <a:t>development</a:t>
            </a:r>
            <a:r>
              <a:rPr lang="en-US" dirty="0"/>
              <a:t> </a:t>
            </a:r>
            <a:r>
              <a:rPr lang="en-US" dirty="0" smtClean="0"/>
              <a:t>also help on overcoming ecological limit. </a:t>
            </a:r>
          </a:p>
          <a:p>
            <a:r>
              <a:rPr lang="en-US" dirty="0" smtClean="0"/>
              <a:t>Finally, the </a:t>
            </a:r>
            <a:r>
              <a:rPr lang="en-US" b="1" dirty="0"/>
              <a:t>role of institutions </a:t>
            </a:r>
            <a:r>
              <a:rPr lang="en-US" dirty="0"/>
              <a:t>in shaping the character and implementation of sustainable development by realizing the potential of such delinking of economic growth and the natural </a:t>
            </a:r>
            <a:r>
              <a:rPr lang="en-US" dirty="0" smtClean="0"/>
              <a:t>environment is important for overcoming ecological limit.</a:t>
            </a:r>
          </a:p>
          <a:p>
            <a:r>
              <a:rPr lang="en-US" dirty="0" smtClean="0"/>
              <a:t>Also, to overcome ecological limit, the </a:t>
            </a:r>
            <a:r>
              <a:rPr lang="en-US" b="1" dirty="0"/>
              <a:t>integration of the concerned ecological factors into primarily economic models</a:t>
            </a:r>
            <a:r>
              <a:rPr lang="en-US" dirty="0"/>
              <a:t> of development </a:t>
            </a:r>
            <a:r>
              <a:rPr lang="en-US" dirty="0" smtClean="0"/>
              <a:t>should be done. </a:t>
            </a:r>
          </a:p>
          <a:p>
            <a:r>
              <a:rPr lang="en-US" dirty="0" smtClean="0"/>
              <a:t>Further, the </a:t>
            </a:r>
            <a:r>
              <a:rPr lang="en-US" dirty="0"/>
              <a:t>framework and the </a:t>
            </a:r>
            <a:r>
              <a:rPr lang="en-US" b="1" dirty="0"/>
              <a:t>methodological approach of neoclassical economics </a:t>
            </a:r>
            <a:r>
              <a:rPr lang="en-US" b="1" dirty="0" smtClean="0"/>
              <a:t>should be amended</a:t>
            </a:r>
            <a:r>
              <a:rPr lang="en-US" dirty="0" smtClean="0"/>
              <a:t> </a:t>
            </a:r>
            <a:r>
              <a:rPr lang="en-US" dirty="0"/>
              <a:t>to appropriate modifications required for addressing such issues. </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70272197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7: </a:t>
            </a:r>
            <a:r>
              <a:rPr lang="en-US" b="1" dirty="0"/>
              <a:t>Assignments </a:t>
            </a:r>
            <a:endParaRPr lang="en-US" dirty="0"/>
          </a:p>
        </p:txBody>
      </p:sp>
      <p:sp>
        <p:nvSpPr>
          <p:cNvPr id="3" name="Content Placeholder 2"/>
          <p:cNvSpPr>
            <a:spLocks noGrp="1"/>
          </p:cNvSpPr>
          <p:nvPr>
            <p:ph idx="1"/>
          </p:nvPr>
        </p:nvSpPr>
        <p:spPr/>
        <p:txBody>
          <a:bodyPr/>
          <a:lstStyle/>
          <a:p>
            <a:r>
              <a:rPr lang="en-US" dirty="0" smtClean="0"/>
              <a:t>Define ecological footprint. Explain the concept of sustainable development. </a:t>
            </a:r>
          </a:p>
          <a:p>
            <a:r>
              <a:rPr lang="en-US" dirty="0" smtClean="0"/>
              <a:t>Define </a:t>
            </a:r>
            <a:r>
              <a:rPr lang="en-US" dirty="0"/>
              <a:t>e</a:t>
            </a:r>
            <a:r>
              <a:rPr lang="en-US" dirty="0" smtClean="0"/>
              <a:t>cological limit. Explain the ways to overcome ecological limits.</a:t>
            </a:r>
          </a:p>
          <a:p>
            <a:r>
              <a:rPr lang="en-US" dirty="0" smtClean="0"/>
              <a:t>Write on short notes:</a:t>
            </a:r>
          </a:p>
          <a:p>
            <a:pPr lvl="1"/>
            <a:r>
              <a:rPr lang="en-US" dirty="0" smtClean="0"/>
              <a:t>Economic Theory </a:t>
            </a:r>
          </a:p>
          <a:p>
            <a:pPr lvl="1"/>
            <a:r>
              <a:rPr lang="en-US" dirty="0" smtClean="0"/>
              <a:t>Ecological Footprint</a:t>
            </a:r>
          </a:p>
          <a:p>
            <a:pPr lvl="1"/>
            <a:r>
              <a:rPr lang="en-US" dirty="0" smtClean="0"/>
              <a:t>Sustainable Development</a:t>
            </a:r>
          </a:p>
          <a:p>
            <a:pPr lvl="1"/>
            <a:r>
              <a:rPr lang="en-US" dirty="0" smtClean="0"/>
              <a:t>Ecological Limits </a:t>
            </a:r>
          </a:p>
          <a:p>
            <a:pPr lvl="1"/>
            <a:r>
              <a:rPr lang="en-US" dirty="0" smtClean="0"/>
              <a:t>Overcoming ecological limit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1853798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8: Depreciation and Corporate income taxes</a:t>
            </a:r>
            <a:endParaRPr lang="en-US" b="1" dirty="0"/>
          </a:p>
        </p:txBody>
      </p:sp>
      <p:sp>
        <p:nvSpPr>
          <p:cNvPr id="3" name="Content Placeholder 2"/>
          <p:cNvSpPr>
            <a:spLocks noGrp="1"/>
          </p:cNvSpPr>
          <p:nvPr>
            <p:ph idx="1"/>
          </p:nvPr>
        </p:nvSpPr>
        <p:spPr/>
        <p:txBody>
          <a:bodyPr/>
          <a:lstStyle/>
          <a:p>
            <a:r>
              <a:rPr lang="en-US" dirty="0"/>
              <a:t>Depreciation and its causes, Asset Depreciation and Accounting Depreciation </a:t>
            </a:r>
            <a:endParaRPr lang="en-US" dirty="0" smtClean="0"/>
          </a:p>
          <a:p>
            <a:r>
              <a:rPr lang="en-US" dirty="0"/>
              <a:t>Basic Method of Depreciation, Straight Line Method, Declining Balance Method, Sinking Fund Method, Sum of Year Digit Method, Unit of Production Method, Modified Accelerated Cost Recovery System (MACRS)</a:t>
            </a:r>
            <a:endParaRPr lang="en-US" dirty="0" smtClean="0"/>
          </a:p>
          <a:p>
            <a:r>
              <a:rPr lang="en-US" dirty="0"/>
              <a:t>Introduction to Corporate Income Tax, Taxation Law, Depreciation Rate, Personal  Tax, VAT </a:t>
            </a:r>
            <a:endParaRPr lang="en-US" dirty="0" smtClean="0"/>
          </a:p>
          <a:p>
            <a:r>
              <a:rPr lang="en-US" dirty="0"/>
              <a:t>After Tax Cash Flow Estimate, General Procedure for Making After Tax Economic Analysis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7484649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Depreciation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Organization must deal with and account for different types of fixed assets like plant and machinery, buildings, equipment, furniture, vehicles etc. </a:t>
            </a:r>
          </a:p>
          <a:p>
            <a:r>
              <a:rPr lang="en-US" dirty="0" smtClean="0"/>
              <a:t>This assets lose their value  due to use and the lapse of the time. This </a:t>
            </a:r>
            <a:r>
              <a:rPr lang="en-US" dirty="0"/>
              <a:t>loss of </a:t>
            </a:r>
            <a:r>
              <a:rPr lang="en-US" dirty="0" smtClean="0"/>
              <a:t>value is called as </a:t>
            </a:r>
            <a:r>
              <a:rPr lang="en-US" b="1" dirty="0" smtClean="0"/>
              <a:t>depreciation</a:t>
            </a:r>
            <a:r>
              <a:rPr lang="en-US" dirty="0" smtClean="0"/>
              <a:t>. </a:t>
            </a:r>
          </a:p>
          <a:p>
            <a:r>
              <a:rPr lang="en-US" b="1" i="1" dirty="0" smtClean="0"/>
              <a:t>“Depreciation </a:t>
            </a:r>
            <a:r>
              <a:rPr lang="en-US" i="1" dirty="0"/>
              <a:t>can be defined </a:t>
            </a:r>
            <a:r>
              <a:rPr lang="en-US" i="1" dirty="0" smtClean="0"/>
              <a:t>as a </a:t>
            </a:r>
            <a:r>
              <a:rPr lang="en-US" i="1" dirty="0"/>
              <a:t>gradual decrease in the utility of fixed assets with use and time</a:t>
            </a:r>
            <a:r>
              <a:rPr lang="en-US" dirty="0" smtClean="0"/>
              <a:t>.”- Chan S. Park</a:t>
            </a:r>
          </a:p>
          <a:p>
            <a:r>
              <a:rPr lang="en-US" dirty="0" smtClean="0"/>
              <a:t>Depreciation is the gradual and permanent decrease in the value of an asset from any causes. </a:t>
            </a:r>
          </a:p>
          <a:p>
            <a:r>
              <a:rPr lang="en-US" dirty="0" smtClean="0"/>
              <a:t>The reduction in value of such capital assets is known as depreciation. </a:t>
            </a:r>
          </a:p>
          <a:p>
            <a:r>
              <a:rPr lang="en-US" dirty="0" smtClean="0"/>
              <a:t>Organization consider those decreased  value of capital assets for accounting purpose.</a:t>
            </a:r>
          </a:p>
          <a:p>
            <a:r>
              <a:rPr lang="en-US" dirty="0" smtClean="0"/>
              <a:t>This non cash expense (loss) will collected as depreciation fund for replacement of assets and get fair financial position of firm.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45651782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Depreciation</a:t>
            </a:r>
            <a:endParaRPr lang="en-US" b="1" dirty="0"/>
          </a:p>
        </p:txBody>
      </p:sp>
      <p:sp>
        <p:nvSpPr>
          <p:cNvPr id="3" name="Content Placeholder 2"/>
          <p:cNvSpPr>
            <a:spLocks noGrp="1"/>
          </p:cNvSpPr>
          <p:nvPr>
            <p:ph idx="1"/>
          </p:nvPr>
        </p:nvSpPr>
        <p:spPr/>
        <p:txBody>
          <a:bodyPr/>
          <a:lstStyle/>
          <a:p>
            <a:r>
              <a:rPr lang="en-US" b="1" dirty="0"/>
              <a:t>D</a:t>
            </a:r>
            <a:r>
              <a:rPr lang="en-US" b="1" dirty="0" smtClean="0"/>
              <a:t>epreciation </a:t>
            </a:r>
            <a:r>
              <a:rPr lang="en-US" b="1" dirty="0"/>
              <a:t>accounting </a:t>
            </a:r>
            <a:r>
              <a:rPr lang="en-US" dirty="0"/>
              <a:t>is to account for the cost of fixed </a:t>
            </a:r>
            <a:r>
              <a:rPr lang="en-US" dirty="0" smtClean="0"/>
              <a:t>assets in </a:t>
            </a:r>
            <a:r>
              <a:rPr lang="en-US" dirty="0"/>
              <a:t>a pattern that matches their decline in value over time</a:t>
            </a:r>
            <a:r>
              <a:rPr lang="en-US" dirty="0" smtClean="0"/>
              <a:t>.</a:t>
            </a:r>
          </a:p>
          <a:p>
            <a:r>
              <a:rPr lang="en-US" dirty="0"/>
              <a:t>On a project level, engineers must be able to assess how the practice of </a:t>
            </a:r>
            <a:r>
              <a:rPr lang="en-US" dirty="0" smtClean="0"/>
              <a:t>depreciating fixed </a:t>
            </a:r>
            <a:r>
              <a:rPr lang="en-US" dirty="0"/>
              <a:t>assets influences the investment value of a given project. </a:t>
            </a:r>
            <a:endParaRPr lang="en-US" dirty="0" smtClean="0"/>
          </a:p>
          <a:p>
            <a:r>
              <a:rPr lang="en-US" dirty="0" smtClean="0"/>
              <a:t>To </a:t>
            </a:r>
            <a:r>
              <a:rPr lang="en-US" dirty="0"/>
              <a:t>do this, the </a:t>
            </a:r>
            <a:r>
              <a:rPr lang="en-US" dirty="0" smtClean="0"/>
              <a:t>engineers need </a:t>
            </a:r>
            <a:r>
              <a:rPr lang="en-US" dirty="0"/>
              <a:t>to estimate the allocation of capital costs over the life of the project, which </a:t>
            </a:r>
            <a:r>
              <a:rPr lang="en-US" dirty="0" smtClean="0"/>
              <a:t>requires an </a:t>
            </a:r>
            <a:r>
              <a:rPr lang="en-US" dirty="0"/>
              <a:t>understanding of the conventions and techniques that accountants use to depreciate assets.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12250874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Depreciation</a:t>
            </a:r>
            <a:endParaRPr lang="en-US" b="1" dirty="0"/>
          </a:p>
        </p:txBody>
      </p:sp>
      <p:pic>
        <p:nvPicPr>
          <p:cNvPr id="5" name="Content Placeholder 4"/>
          <p:cNvPicPr>
            <a:picLocks noGrp="1" noChangeAspect="1"/>
          </p:cNvPicPr>
          <p:nvPr>
            <p:ph idx="1"/>
          </p:nvPr>
        </p:nvPicPr>
        <p:blipFill>
          <a:blip r:embed="rId2"/>
          <a:stretch>
            <a:fillRect/>
          </a:stretch>
        </p:blipFill>
        <p:spPr>
          <a:xfrm>
            <a:off x="2347415" y="1364776"/>
            <a:ext cx="9621672" cy="5493224"/>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87126851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1155"/>
            <a:ext cx="8911687" cy="1280890"/>
          </a:xfrm>
        </p:spPr>
        <p:txBody>
          <a:bodyPr/>
          <a:lstStyle/>
          <a:p>
            <a:r>
              <a:rPr lang="en-US" b="1" dirty="0" smtClean="0"/>
              <a:t>Causes of Depreciation</a:t>
            </a:r>
            <a:endParaRPr lang="en-US" b="1" dirty="0"/>
          </a:p>
        </p:txBody>
      </p:sp>
      <p:sp>
        <p:nvSpPr>
          <p:cNvPr id="3" name="Content Placeholder 2"/>
          <p:cNvSpPr>
            <a:spLocks noGrp="1"/>
          </p:cNvSpPr>
          <p:nvPr>
            <p:ph idx="1"/>
          </p:nvPr>
        </p:nvSpPr>
        <p:spPr>
          <a:xfrm>
            <a:off x="2589212" y="1140726"/>
            <a:ext cx="8915400" cy="3777622"/>
          </a:xfrm>
        </p:spPr>
        <p:txBody>
          <a:bodyPr>
            <a:noAutofit/>
          </a:bodyPr>
          <a:lstStyle/>
          <a:p>
            <a:r>
              <a:rPr lang="en-US" dirty="0"/>
              <a:t>We can define </a:t>
            </a:r>
            <a:r>
              <a:rPr lang="en-US" b="1" dirty="0"/>
              <a:t>economic depreciation </a:t>
            </a:r>
            <a:r>
              <a:rPr lang="en-US" dirty="0"/>
              <a:t>as follows</a:t>
            </a:r>
            <a:r>
              <a:rPr lang="en-US" dirty="0" smtClean="0"/>
              <a:t>:</a:t>
            </a:r>
          </a:p>
          <a:p>
            <a:pPr lvl="1"/>
            <a:r>
              <a:rPr lang="en-US" sz="1800" b="1" dirty="0"/>
              <a:t>Economic depreciation = Purchase price - market </a:t>
            </a:r>
            <a:r>
              <a:rPr lang="en-US" sz="1800" b="1" dirty="0" smtClean="0"/>
              <a:t>value</a:t>
            </a:r>
          </a:p>
          <a:p>
            <a:pPr marL="342900" lvl="1" indent="-342900"/>
            <a:r>
              <a:rPr lang="en-US" sz="2400" b="1" dirty="0" smtClean="0"/>
              <a:t>Causes </a:t>
            </a:r>
            <a:r>
              <a:rPr lang="en-US" sz="2400" b="1" dirty="0"/>
              <a:t>of Depreciation</a:t>
            </a:r>
          </a:p>
          <a:p>
            <a:pPr marL="0" indent="0">
              <a:buNone/>
            </a:pPr>
            <a:r>
              <a:rPr lang="en-US" sz="1400" b="1" dirty="0" smtClean="0"/>
              <a:t>1. Physical </a:t>
            </a:r>
            <a:r>
              <a:rPr lang="en-US" sz="1400" b="1" dirty="0"/>
              <a:t>depreciation </a:t>
            </a:r>
            <a:r>
              <a:rPr lang="en-US" sz="1400" dirty="0"/>
              <a:t>can be defined as a reduction in an asset’s capacity to </a:t>
            </a:r>
            <a:r>
              <a:rPr lang="en-US" sz="1400" dirty="0" smtClean="0"/>
              <a:t>perform its </a:t>
            </a:r>
            <a:r>
              <a:rPr lang="en-US" sz="1400" dirty="0"/>
              <a:t>intended service due to physical impairment. Physical depreciation can occur </a:t>
            </a:r>
            <a:r>
              <a:rPr lang="en-US" sz="1400" dirty="0" smtClean="0"/>
              <a:t>in any </a:t>
            </a:r>
            <a:r>
              <a:rPr lang="en-US" sz="1400" dirty="0"/>
              <a:t>fixed asset in the form of </a:t>
            </a:r>
            <a:endParaRPr lang="en-US" sz="1400" dirty="0" smtClean="0"/>
          </a:p>
          <a:p>
            <a:pPr>
              <a:buAutoNum type="alphaLcPeriod"/>
            </a:pPr>
            <a:r>
              <a:rPr lang="en-US" sz="1400" b="1" dirty="0" smtClean="0"/>
              <a:t>deterioration </a:t>
            </a:r>
            <a:r>
              <a:rPr lang="en-US" sz="1400" b="1" dirty="0"/>
              <a:t>from interaction with the environment</a:t>
            </a:r>
            <a:r>
              <a:rPr lang="en-US" sz="1400" dirty="0"/>
              <a:t>, </a:t>
            </a:r>
            <a:r>
              <a:rPr lang="en-US" sz="1400" dirty="0" smtClean="0"/>
              <a:t>including such </a:t>
            </a:r>
            <a:r>
              <a:rPr lang="en-US" sz="1400" dirty="0"/>
              <a:t>agents as corrosion, rotting, and other chemical changes, and </a:t>
            </a:r>
          </a:p>
          <a:p>
            <a:pPr>
              <a:buAutoNum type="alphaLcPeriod"/>
            </a:pPr>
            <a:r>
              <a:rPr lang="en-US" sz="1400" b="1" dirty="0" smtClean="0"/>
              <a:t>wear and tear </a:t>
            </a:r>
            <a:r>
              <a:rPr lang="en-US" sz="1400" dirty="0"/>
              <a:t>from use. </a:t>
            </a:r>
            <a:endParaRPr lang="en-US" sz="1400" dirty="0" smtClean="0"/>
          </a:p>
          <a:p>
            <a:pPr>
              <a:buAutoNum type="alphaLcPeriod"/>
            </a:pPr>
            <a:r>
              <a:rPr lang="en-US" sz="1400" b="1" dirty="0" smtClean="0"/>
              <a:t>Accidental causes </a:t>
            </a:r>
            <a:r>
              <a:rPr lang="en-US" sz="1400" dirty="0" smtClean="0"/>
              <a:t>due to natural disaster or by man made disaster</a:t>
            </a:r>
          </a:p>
          <a:p>
            <a:pPr marL="0" indent="0">
              <a:buNone/>
            </a:pPr>
            <a:r>
              <a:rPr lang="en-US" sz="1400" dirty="0" smtClean="0"/>
              <a:t>Physical </a:t>
            </a:r>
            <a:r>
              <a:rPr lang="en-US" sz="1400" dirty="0"/>
              <a:t>depreciation leads to a decline in performance and high </a:t>
            </a:r>
            <a:r>
              <a:rPr lang="en-US" sz="1400" dirty="0" smtClean="0"/>
              <a:t>maintenance costs.</a:t>
            </a:r>
          </a:p>
          <a:p>
            <a:pPr marL="0" indent="0">
              <a:buNone/>
            </a:pPr>
            <a:r>
              <a:rPr lang="en-US" sz="1400" b="1" dirty="0" smtClean="0"/>
              <a:t>2. Functional </a:t>
            </a:r>
            <a:r>
              <a:rPr lang="en-US" sz="1400" b="1" dirty="0"/>
              <a:t>depreciation </a:t>
            </a:r>
            <a:r>
              <a:rPr lang="en-US" sz="1400" dirty="0"/>
              <a:t>occurs as a result of changes in the organization or </a:t>
            </a:r>
            <a:r>
              <a:rPr lang="en-US" sz="1400" dirty="0" smtClean="0"/>
              <a:t>in technology </a:t>
            </a:r>
            <a:r>
              <a:rPr lang="en-US" sz="1400" dirty="0"/>
              <a:t>that decrease or eliminate the need for an asset</a:t>
            </a:r>
            <a:r>
              <a:rPr lang="en-US" sz="1400" dirty="0" smtClean="0"/>
              <a:t>.</a:t>
            </a:r>
          </a:p>
          <a:p>
            <a:pPr>
              <a:buAutoNum type="alphaLcPeriod"/>
            </a:pPr>
            <a:r>
              <a:rPr lang="en-US" sz="1400" b="1" dirty="0" smtClean="0"/>
              <a:t>obsolescence</a:t>
            </a:r>
            <a:r>
              <a:rPr lang="en-US" sz="1400" dirty="0" smtClean="0"/>
              <a:t> </a:t>
            </a:r>
            <a:r>
              <a:rPr lang="en-US" sz="1400" dirty="0"/>
              <a:t>attributable to advances in technology</a:t>
            </a:r>
            <a:r>
              <a:rPr lang="en-US" sz="1400" dirty="0" smtClean="0"/>
              <a:t>,</a:t>
            </a:r>
          </a:p>
          <a:p>
            <a:pPr>
              <a:buAutoNum type="alphaLcPeriod"/>
            </a:pPr>
            <a:r>
              <a:rPr lang="en-US" sz="1400" dirty="0" smtClean="0"/>
              <a:t>a </a:t>
            </a:r>
            <a:r>
              <a:rPr lang="en-US" sz="1400" b="1" dirty="0" smtClean="0"/>
              <a:t>declining need </a:t>
            </a:r>
            <a:r>
              <a:rPr lang="en-US" sz="1400" b="1" dirty="0"/>
              <a:t>for the services </a:t>
            </a:r>
            <a:r>
              <a:rPr lang="en-US" sz="1400" dirty="0"/>
              <a:t>performed by an asset, </a:t>
            </a:r>
            <a:r>
              <a:rPr lang="en-US" sz="1400" dirty="0" smtClean="0"/>
              <a:t>and</a:t>
            </a:r>
          </a:p>
          <a:p>
            <a:pPr>
              <a:buAutoNum type="alphaLcPeriod"/>
            </a:pPr>
            <a:r>
              <a:rPr lang="en-US" sz="1400" dirty="0" smtClean="0"/>
              <a:t>the </a:t>
            </a:r>
            <a:r>
              <a:rPr lang="en-US" sz="1400" b="1" dirty="0"/>
              <a:t>inability to meet increased </a:t>
            </a:r>
            <a:r>
              <a:rPr lang="en-US" sz="1400" b="1" dirty="0" smtClean="0"/>
              <a:t>quantity or </a:t>
            </a:r>
            <a:r>
              <a:rPr lang="en-US" sz="1400" b="1" dirty="0"/>
              <a:t>quality </a:t>
            </a:r>
            <a:r>
              <a:rPr lang="en-US" sz="1400" dirty="0"/>
              <a:t>demands</a:t>
            </a:r>
            <a:r>
              <a:rPr lang="en-US" sz="1400" dirty="0" smtClean="0"/>
              <a:t>.</a:t>
            </a:r>
          </a:p>
          <a:p>
            <a:pPr>
              <a:buAutoNum type="alphaLcPeriod"/>
            </a:pPr>
            <a:r>
              <a:rPr lang="en-US" sz="1400" dirty="0" smtClean="0"/>
              <a:t>Time: Decline in market value due to </a:t>
            </a:r>
            <a:r>
              <a:rPr lang="en-US" sz="1400" b="1" dirty="0" smtClean="0"/>
              <a:t>passage of time</a:t>
            </a:r>
          </a:p>
          <a:p>
            <a:pPr marL="0" indent="0">
              <a:buNone/>
            </a:pPr>
            <a:endParaRPr lang="en-US" sz="1600" dirty="0"/>
          </a:p>
        </p:txBody>
      </p:sp>
      <p:sp>
        <p:nvSpPr>
          <p:cNvPr id="4" name="Footer Placeholder 3"/>
          <p:cNvSpPr>
            <a:spLocks noGrp="1"/>
          </p:cNvSpPr>
          <p:nvPr>
            <p:ph type="ftr" sz="quarter" idx="11"/>
          </p:nvPr>
        </p:nvSpPr>
        <p:spPr>
          <a:xfrm>
            <a:off x="2589212" y="6492875"/>
            <a:ext cx="7619999" cy="365125"/>
          </a:xfrm>
        </p:spPr>
        <p:txBody>
          <a:bodyPr/>
          <a:lstStyle/>
          <a:p>
            <a:r>
              <a:rPr lang="en-US" dirty="0" smtClean="0"/>
              <a:t>@</a:t>
            </a:r>
            <a:r>
              <a:rPr lang="en-US" dirty="0" err="1" smtClean="0"/>
              <a:t>Sam</a:t>
            </a:r>
            <a:r>
              <a:rPr lang="en-US" b="1" dirty="0" err="1" smtClean="0"/>
              <a:t>undra</a:t>
            </a:r>
            <a:r>
              <a:rPr lang="en-US" b="1"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17200157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Accounting Depreciation</a:t>
            </a:r>
            <a:endParaRPr lang="en-US" b="1" dirty="0"/>
          </a:p>
        </p:txBody>
      </p:sp>
      <p:sp>
        <p:nvSpPr>
          <p:cNvPr id="3" name="Content Placeholder 2"/>
          <p:cNvSpPr>
            <a:spLocks noGrp="1"/>
          </p:cNvSpPr>
          <p:nvPr>
            <p:ph idx="1"/>
          </p:nvPr>
        </p:nvSpPr>
        <p:spPr/>
        <p:txBody>
          <a:bodyPr/>
          <a:lstStyle/>
          <a:p>
            <a:r>
              <a:rPr lang="en-US" dirty="0" smtClean="0"/>
              <a:t>Accounting Depreciation is the </a:t>
            </a:r>
            <a:r>
              <a:rPr lang="en-US" dirty="0"/>
              <a:t>systematic allocation of the initial cost of an </a:t>
            </a:r>
            <a:r>
              <a:rPr lang="en-US" dirty="0" smtClean="0"/>
              <a:t>asset in </a:t>
            </a:r>
            <a:r>
              <a:rPr lang="en-US" dirty="0"/>
              <a:t>parts over a time, known as the asset’s depreciable </a:t>
            </a:r>
            <a:r>
              <a:rPr lang="en-US" dirty="0" smtClean="0"/>
              <a:t>life. </a:t>
            </a:r>
          </a:p>
          <a:p>
            <a:r>
              <a:rPr lang="en-US" dirty="0" smtClean="0"/>
              <a:t>Because </a:t>
            </a:r>
            <a:r>
              <a:rPr lang="en-US" dirty="0"/>
              <a:t>accounting depreciation is the standard of the business world, </a:t>
            </a:r>
            <a:r>
              <a:rPr lang="en-US" dirty="0" smtClean="0"/>
              <a:t>we sometimes </a:t>
            </a:r>
            <a:r>
              <a:rPr lang="en-US" dirty="0"/>
              <a:t>refer to it more generally as </a:t>
            </a:r>
            <a:r>
              <a:rPr lang="en-US" b="1" dirty="0"/>
              <a:t>asset </a:t>
            </a:r>
            <a:r>
              <a:rPr lang="en-US" b="1" dirty="0" smtClean="0"/>
              <a:t>depreciation. </a:t>
            </a:r>
          </a:p>
          <a:p>
            <a:r>
              <a:rPr lang="en-US" dirty="0"/>
              <a:t>In engineering </a:t>
            </a:r>
            <a:r>
              <a:rPr lang="en-US" dirty="0" smtClean="0"/>
              <a:t>economic analysis</a:t>
            </a:r>
            <a:r>
              <a:rPr lang="en-US" dirty="0"/>
              <a:t>, we use the concept of accounting depreciation exclusively</a:t>
            </a:r>
            <a:r>
              <a:rPr lang="en-US" dirty="0" smtClean="0"/>
              <a:t>.</a:t>
            </a:r>
            <a:r>
              <a:rPr lang="en-US" dirty="0"/>
              <a:t> This is because </a:t>
            </a:r>
            <a:r>
              <a:rPr lang="en-US" dirty="0" smtClean="0"/>
              <a:t>accounting depreciation </a:t>
            </a:r>
            <a:r>
              <a:rPr lang="en-US" dirty="0"/>
              <a:t>provides a basis for determining the income taxes associated </a:t>
            </a:r>
            <a:r>
              <a:rPr lang="en-US" dirty="0" smtClean="0"/>
              <a:t>with any </a:t>
            </a:r>
            <a:r>
              <a:rPr lang="en-US" dirty="0"/>
              <a:t>project undertaken.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701380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affecting Depreciation amount</a:t>
            </a:r>
            <a:endParaRPr lang="en-US" b="1" dirty="0"/>
          </a:p>
        </p:txBody>
      </p:sp>
      <p:sp>
        <p:nvSpPr>
          <p:cNvPr id="3" name="Content Placeholder 2"/>
          <p:cNvSpPr>
            <a:spLocks noGrp="1"/>
          </p:cNvSpPr>
          <p:nvPr>
            <p:ph idx="1"/>
          </p:nvPr>
        </p:nvSpPr>
        <p:spPr>
          <a:xfrm>
            <a:off x="2589212" y="1770798"/>
            <a:ext cx="8915400" cy="4499212"/>
          </a:xfrm>
        </p:spPr>
        <p:txBody>
          <a:bodyPr>
            <a:normAutofit/>
          </a:bodyPr>
          <a:lstStyle/>
          <a:p>
            <a:pPr marL="0" indent="0">
              <a:buNone/>
            </a:pPr>
            <a:r>
              <a:rPr lang="en-US" b="1" dirty="0" smtClean="0"/>
              <a:t>1. Depreciable Property: </a:t>
            </a:r>
            <a:r>
              <a:rPr lang="en-US" dirty="0" smtClean="0"/>
              <a:t>Properties with following features: </a:t>
            </a:r>
          </a:p>
          <a:p>
            <a:pPr marL="0" indent="0">
              <a:buNone/>
            </a:pPr>
            <a:r>
              <a:rPr lang="en-US" dirty="0" smtClean="0"/>
              <a:t>	1. It </a:t>
            </a:r>
            <a:r>
              <a:rPr lang="en-US" dirty="0"/>
              <a:t>must be used in business or must be held for the production of income.</a:t>
            </a:r>
          </a:p>
          <a:p>
            <a:pPr marL="0" indent="0">
              <a:buNone/>
            </a:pPr>
            <a:r>
              <a:rPr lang="en-US" dirty="0" smtClean="0"/>
              <a:t>	2. It </a:t>
            </a:r>
            <a:r>
              <a:rPr lang="en-US" dirty="0"/>
              <a:t>must have a definite service life, and that life must be longer than 1 year.</a:t>
            </a:r>
          </a:p>
          <a:p>
            <a:pPr marL="0" indent="0">
              <a:buNone/>
            </a:pPr>
            <a:r>
              <a:rPr lang="en-US" b="1" dirty="0"/>
              <a:t>	</a:t>
            </a:r>
            <a:r>
              <a:rPr lang="en-US" dirty="0" smtClean="0"/>
              <a:t>3.</a:t>
            </a:r>
            <a:r>
              <a:rPr lang="en-US" b="1" dirty="0" smtClean="0"/>
              <a:t>  </a:t>
            </a:r>
            <a:r>
              <a:rPr lang="en-US" dirty="0" smtClean="0"/>
              <a:t>It </a:t>
            </a:r>
            <a:r>
              <a:rPr lang="en-US" dirty="0"/>
              <a:t>must be something that wears out, decays, gets used up, becomes obsolete, or </a:t>
            </a:r>
            <a:r>
              <a:rPr lang="en-US" dirty="0" smtClean="0"/>
              <a:t>	loses value </a:t>
            </a:r>
            <a:r>
              <a:rPr lang="en-US" dirty="0"/>
              <a:t>from natural causes</a:t>
            </a:r>
            <a:r>
              <a:rPr lang="en-US" dirty="0" smtClean="0"/>
              <a:t>.</a:t>
            </a:r>
          </a:p>
          <a:p>
            <a:r>
              <a:rPr lang="en-US" dirty="0"/>
              <a:t>Depreciable property includes buildings, machinery, equipment, and vehicles</a:t>
            </a:r>
            <a:r>
              <a:rPr lang="en-US" dirty="0" smtClean="0"/>
              <a:t>.</a:t>
            </a:r>
          </a:p>
          <a:p>
            <a:r>
              <a:rPr lang="en-US" dirty="0" smtClean="0"/>
              <a:t>Inventories are </a:t>
            </a:r>
            <a:r>
              <a:rPr lang="en-US" dirty="0"/>
              <a:t>not depreciable property, because they are held primarily for sale to </a:t>
            </a:r>
            <a:r>
              <a:rPr lang="en-US" dirty="0" smtClean="0"/>
              <a:t>customers in </a:t>
            </a:r>
            <a:r>
              <a:rPr lang="en-US" dirty="0"/>
              <a:t>the ordinary course of business. </a:t>
            </a:r>
            <a:endParaRPr lang="en-US" dirty="0" smtClean="0"/>
          </a:p>
          <a:p>
            <a:r>
              <a:rPr lang="en-US" dirty="0" smtClean="0"/>
              <a:t>If </a:t>
            </a:r>
            <a:r>
              <a:rPr lang="en-US" dirty="0"/>
              <a:t>an asset has no definite service life, the asset </a:t>
            </a:r>
            <a:r>
              <a:rPr lang="en-US" dirty="0" smtClean="0"/>
              <a:t>cannot be </a:t>
            </a:r>
            <a:r>
              <a:rPr lang="en-US" dirty="0"/>
              <a:t>depreciated. For example, </a:t>
            </a:r>
            <a:r>
              <a:rPr lang="en-US" i="1" dirty="0"/>
              <a:t>you can never depreciate </a:t>
            </a:r>
            <a:r>
              <a:rPr lang="en-US" i="1" dirty="0" smtClean="0"/>
              <a:t>land.</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9541693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Depreciation amount</a:t>
            </a:r>
            <a:endParaRPr lang="en-US" dirty="0"/>
          </a:p>
        </p:txBody>
      </p:sp>
      <p:sp>
        <p:nvSpPr>
          <p:cNvPr id="3" name="Content Placeholder 2"/>
          <p:cNvSpPr>
            <a:spLocks noGrp="1"/>
          </p:cNvSpPr>
          <p:nvPr>
            <p:ph idx="1"/>
          </p:nvPr>
        </p:nvSpPr>
        <p:spPr/>
        <p:txBody>
          <a:bodyPr/>
          <a:lstStyle/>
          <a:p>
            <a:pPr marL="0" indent="0">
              <a:buNone/>
            </a:pPr>
            <a:r>
              <a:rPr lang="en-US" b="1" dirty="0"/>
              <a:t>2. Total cost of property (Cost basis): </a:t>
            </a:r>
          </a:p>
          <a:p>
            <a:r>
              <a:rPr lang="en-US" dirty="0"/>
              <a:t>The </a:t>
            </a:r>
            <a:r>
              <a:rPr lang="en-US" b="1" dirty="0"/>
              <a:t>cost basis </a:t>
            </a:r>
            <a:r>
              <a:rPr lang="en-US" dirty="0"/>
              <a:t>of an asset represents the total cost that is claimed as an expense over the asset’s life (i.e., the sum of the annual depreciation expenses). </a:t>
            </a:r>
          </a:p>
          <a:p>
            <a:r>
              <a:rPr lang="en-US" dirty="0"/>
              <a:t>The cost basis generally includes the actual cost of the asset and all other incidental expenses, such as freight, site preparation, and installation. </a:t>
            </a:r>
          </a:p>
          <a:p>
            <a:r>
              <a:rPr lang="en-US" dirty="0"/>
              <a:t>This total cost, rather than the cost of the asset only, must be the depreciation basis charged as an expense over the asset’s life</a:t>
            </a:r>
            <a:r>
              <a:rPr lang="en-US" dirty="0" smtClean="0"/>
              <a:t>.</a:t>
            </a:r>
          </a:p>
          <a:p>
            <a:pPr marL="0" indent="0">
              <a:buNone/>
            </a:pPr>
            <a:r>
              <a:rPr lang="en-US" b="1" dirty="0"/>
              <a:t>3. Useful life:  </a:t>
            </a:r>
          </a:p>
          <a:p>
            <a:r>
              <a:rPr lang="en-US" dirty="0"/>
              <a:t>Historically, depreciation accounting included choosing a depreciable life that was based on the service life of an asset.</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96419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Supply </a:t>
            </a:r>
            <a:r>
              <a:rPr lang="en-US" sz="2400" dirty="0"/>
              <a:t>(Refer to EE notes (doc</a:t>
            </a:r>
            <a:r>
              <a:rPr lang="en-US" sz="2400" dirty="0" smtClean="0"/>
              <a:t>. </a:t>
            </a:r>
            <a:r>
              <a:rPr lang="en-US" sz="2400" dirty="0"/>
              <a:t>f</a:t>
            </a:r>
            <a:r>
              <a:rPr lang="en-US" sz="2400" dirty="0" smtClean="0"/>
              <a:t>ile) </a:t>
            </a:r>
            <a:r>
              <a:rPr lang="en-US" sz="2400" dirty="0"/>
              <a:t>for more detail) </a:t>
            </a:r>
            <a:endParaRPr lang="en-US" b="1" dirty="0"/>
          </a:p>
        </p:txBody>
      </p:sp>
      <p:sp>
        <p:nvSpPr>
          <p:cNvPr id="3" name="Content Placeholder 2"/>
          <p:cNvSpPr>
            <a:spLocks noGrp="1"/>
          </p:cNvSpPr>
          <p:nvPr>
            <p:ph idx="1"/>
          </p:nvPr>
        </p:nvSpPr>
        <p:spPr/>
        <p:txBody>
          <a:bodyPr/>
          <a:lstStyle/>
          <a:p>
            <a:r>
              <a:rPr lang="en-US" dirty="0"/>
              <a:t>Law of </a:t>
            </a:r>
            <a:r>
              <a:rPr lang="en-US" dirty="0" smtClean="0"/>
              <a:t>supply </a:t>
            </a:r>
            <a:r>
              <a:rPr lang="en-US" dirty="0"/>
              <a:t>states the relationship between quantity </a:t>
            </a:r>
            <a:r>
              <a:rPr lang="en-US" dirty="0" smtClean="0"/>
              <a:t>supplied </a:t>
            </a:r>
            <a:r>
              <a:rPr lang="en-US" dirty="0"/>
              <a:t>and price of the commodity. </a:t>
            </a:r>
          </a:p>
          <a:p>
            <a:r>
              <a:rPr lang="en-US" dirty="0"/>
              <a:t>It explain the </a:t>
            </a:r>
            <a:r>
              <a:rPr lang="en-US" dirty="0" smtClean="0"/>
              <a:t>positive </a:t>
            </a:r>
            <a:r>
              <a:rPr lang="en-US" dirty="0"/>
              <a:t>relationship between price and quantity </a:t>
            </a:r>
            <a:r>
              <a:rPr lang="en-US" dirty="0" smtClean="0"/>
              <a:t>supplied</a:t>
            </a:r>
            <a:r>
              <a:rPr lang="en-US" dirty="0"/>
              <a:t>. </a:t>
            </a:r>
          </a:p>
          <a:p>
            <a:r>
              <a:rPr lang="en-US" dirty="0"/>
              <a:t>It states: </a:t>
            </a:r>
            <a:r>
              <a:rPr lang="en-US" i="1" dirty="0"/>
              <a:t>“All other things being equal, </a:t>
            </a:r>
            <a:r>
              <a:rPr lang="en-US" i="1" dirty="0" smtClean="0"/>
              <a:t>supply </a:t>
            </a:r>
            <a:r>
              <a:rPr lang="en-US" i="1" dirty="0"/>
              <a:t>varies </a:t>
            </a:r>
            <a:r>
              <a:rPr lang="en-US" i="1" dirty="0" smtClean="0"/>
              <a:t>positively </a:t>
            </a:r>
            <a:r>
              <a:rPr lang="en-US" i="1" dirty="0"/>
              <a:t>with price.” </a:t>
            </a:r>
          </a:p>
          <a:p>
            <a:r>
              <a:rPr lang="en-US" dirty="0"/>
              <a:t>It is defined as </a:t>
            </a:r>
            <a:r>
              <a:rPr lang="en-US" i="1" dirty="0"/>
              <a:t>“all other things remaining the same, the quantity </a:t>
            </a:r>
            <a:r>
              <a:rPr lang="en-US" i="1" dirty="0" smtClean="0"/>
              <a:t>supplied </a:t>
            </a:r>
            <a:r>
              <a:rPr lang="en-US" i="1" dirty="0"/>
              <a:t>of commodity increases when its price </a:t>
            </a:r>
            <a:r>
              <a:rPr lang="en-US" i="1" dirty="0" smtClean="0"/>
              <a:t>increases </a:t>
            </a:r>
            <a:r>
              <a:rPr lang="en-US" i="1" dirty="0"/>
              <a:t>and vice versa.”</a:t>
            </a:r>
          </a:p>
          <a:p>
            <a:r>
              <a:rPr lang="en-US" dirty="0"/>
              <a:t>This law assumes all other factors are remained constant</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80505672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Depreciation amount</a:t>
            </a:r>
            <a:endParaRPr lang="en-US" dirty="0"/>
          </a:p>
        </p:txBody>
      </p:sp>
      <p:sp>
        <p:nvSpPr>
          <p:cNvPr id="3" name="Content Placeholder 2"/>
          <p:cNvSpPr>
            <a:spLocks noGrp="1"/>
          </p:cNvSpPr>
          <p:nvPr>
            <p:ph idx="1"/>
          </p:nvPr>
        </p:nvSpPr>
        <p:spPr>
          <a:xfrm>
            <a:off x="2589212" y="1951036"/>
            <a:ext cx="8915400" cy="4553803"/>
          </a:xfrm>
        </p:spPr>
        <p:txBody>
          <a:bodyPr>
            <a:normAutofit fontScale="92500" lnSpcReduction="10000"/>
          </a:bodyPr>
          <a:lstStyle/>
          <a:p>
            <a:pPr marL="0" indent="0">
              <a:buNone/>
            </a:pPr>
            <a:r>
              <a:rPr lang="en-US" b="1" dirty="0" smtClean="0"/>
              <a:t>4. Salvage </a:t>
            </a:r>
            <a:r>
              <a:rPr lang="en-US" b="1" dirty="0"/>
              <a:t>value: </a:t>
            </a:r>
            <a:endParaRPr lang="en-US" b="1" dirty="0" smtClean="0"/>
          </a:p>
          <a:p>
            <a:r>
              <a:rPr lang="en-US" dirty="0" smtClean="0"/>
              <a:t>The </a:t>
            </a:r>
            <a:r>
              <a:rPr lang="en-US" b="1" dirty="0"/>
              <a:t>salvage value </a:t>
            </a:r>
            <a:r>
              <a:rPr lang="en-US" dirty="0"/>
              <a:t>is an asset’s estimated value at the end of its life—the amount eventually recovered through sale, trade-in, or salvage. </a:t>
            </a:r>
            <a:endParaRPr lang="en-US" dirty="0" smtClean="0"/>
          </a:p>
          <a:p>
            <a:r>
              <a:rPr lang="en-US" dirty="0" smtClean="0"/>
              <a:t>The </a:t>
            </a:r>
            <a:r>
              <a:rPr lang="en-US" dirty="0"/>
              <a:t>eventual salvage value of an asset must be estimated when the depreciation schedule for the asset is established. </a:t>
            </a:r>
            <a:endParaRPr lang="en-US" dirty="0" smtClean="0"/>
          </a:p>
          <a:p>
            <a:r>
              <a:rPr lang="en-US" dirty="0" smtClean="0"/>
              <a:t>If </a:t>
            </a:r>
            <a:r>
              <a:rPr lang="en-US" dirty="0"/>
              <a:t>this estimate subsequently proves to be inaccurate, then an adjustment must be made.</a:t>
            </a:r>
          </a:p>
          <a:p>
            <a:pPr marL="0" indent="0">
              <a:buNone/>
            </a:pPr>
            <a:r>
              <a:rPr lang="en-US" b="1" dirty="0" smtClean="0"/>
              <a:t>5. Depreciation </a:t>
            </a:r>
            <a:r>
              <a:rPr lang="en-US" b="1" dirty="0"/>
              <a:t>Methods:  Book and Tax Depreciation: </a:t>
            </a:r>
            <a:endParaRPr lang="en-US" b="1" dirty="0" smtClean="0"/>
          </a:p>
          <a:p>
            <a:r>
              <a:rPr lang="en-US" dirty="0" smtClean="0"/>
              <a:t>Most </a:t>
            </a:r>
            <a:r>
              <a:rPr lang="en-US" dirty="0"/>
              <a:t>firms calculate depreciation in two different ways, depending on whether the calculation </a:t>
            </a:r>
            <a:r>
              <a:rPr lang="en-US" dirty="0" smtClean="0"/>
              <a:t>is: </a:t>
            </a:r>
          </a:p>
          <a:p>
            <a:pPr marL="0" indent="0">
              <a:buNone/>
            </a:pPr>
            <a:r>
              <a:rPr lang="en-US" dirty="0" smtClean="0"/>
              <a:t>	(1</a:t>
            </a:r>
            <a:r>
              <a:rPr lang="en-US" dirty="0"/>
              <a:t>) intended for financial reports (the </a:t>
            </a:r>
            <a:r>
              <a:rPr lang="en-US" b="1" dirty="0"/>
              <a:t>book depreciation method</a:t>
            </a:r>
            <a:r>
              <a:rPr lang="en-US" dirty="0"/>
              <a:t>), such as for the balance sheet or income statement, or </a:t>
            </a:r>
            <a:endParaRPr lang="en-US" dirty="0" smtClean="0"/>
          </a:p>
          <a:p>
            <a:pPr marL="0" indent="0">
              <a:buNone/>
            </a:pPr>
            <a:r>
              <a:rPr lang="en-US" dirty="0" smtClean="0"/>
              <a:t>	(</a:t>
            </a:r>
            <a:r>
              <a:rPr lang="en-US" dirty="0"/>
              <a:t>2) for the Internal Revenue Service (IRS), for the purpose of determining taxes (the </a:t>
            </a:r>
            <a:r>
              <a:rPr lang="en-US" b="1" dirty="0"/>
              <a:t>tax depreciation method</a:t>
            </a:r>
            <a:r>
              <a:rPr lang="en-US" dirty="0"/>
              <a:t>).</a:t>
            </a:r>
            <a:endParaRPr lang="en-US" b="1" dirty="0"/>
          </a:p>
          <a:p>
            <a:endParaRPr lang="en-US" dirty="0"/>
          </a:p>
        </p:txBody>
      </p:sp>
      <p:sp>
        <p:nvSpPr>
          <p:cNvPr id="4" name="Footer Placeholder 3"/>
          <p:cNvSpPr>
            <a:spLocks noGrp="1"/>
          </p:cNvSpPr>
          <p:nvPr>
            <p:ph type="ftr" sz="quarter" idx="11"/>
          </p:nvPr>
        </p:nvSpPr>
        <p:spPr>
          <a:xfrm>
            <a:off x="2589212" y="6322277"/>
            <a:ext cx="7619999" cy="365125"/>
          </a:xfrm>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86147722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Methods of Depreciation</a:t>
            </a:r>
            <a:endParaRPr lang="en-US" dirty="0"/>
          </a:p>
        </p:txBody>
      </p:sp>
      <p:sp>
        <p:nvSpPr>
          <p:cNvPr id="3" name="Content Placeholder 2"/>
          <p:cNvSpPr>
            <a:spLocks noGrp="1"/>
          </p:cNvSpPr>
          <p:nvPr>
            <p:ph idx="1"/>
          </p:nvPr>
        </p:nvSpPr>
        <p:spPr>
          <a:xfrm>
            <a:off x="2589212" y="1905000"/>
            <a:ext cx="8915400" cy="4367333"/>
          </a:xfrm>
        </p:spPr>
        <p:txBody>
          <a:bodyPr>
            <a:normAutofit fontScale="85000" lnSpcReduction="20000"/>
          </a:bodyPr>
          <a:lstStyle/>
          <a:p>
            <a:r>
              <a:rPr lang="en-US" b="1" dirty="0" smtClean="0"/>
              <a:t>Book Depreciation Methods</a:t>
            </a:r>
          </a:p>
          <a:p>
            <a:pPr>
              <a:buAutoNum type="arabicPeriod"/>
            </a:pPr>
            <a:r>
              <a:rPr lang="en-US" dirty="0" smtClean="0"/>
              <a:t>Straight Line </a:t>
            </a:r>
            <a:r>
              <a:rPr lang="en-US" dirty="0"/>
              <a:t>M</a:t>
            </a:r>
            <a:r>
              <a:rPr lang="en-US" dirty="0" smtClean="0"/>
              <a:t>ethod</a:t>
            </a:r>
            <a:r>
              <a:rPr lang="en-US" dirty="0"/>
              <a:t>, </a:t>
            </a:r>
            <a:endParaRPr lang="en-US" dirty="0" smtClean="0"/>
          </a:p>
          <a:p>
            <a:pPr>
              <a:buAutoNum type="arabicPeriod"/>
            </a:pPr>
            <a:r>
              <a:rPr lang="en-US" dirty="0"/>
              <a:t>A</a:t>
            </a:r>
            <a:r>
              <a:rPr lang="en-US" dirty="0" smtClean="0"/>
              <a:t>ccelerated Method </a:t>
            </a:r>
          </a:p>
          <a:p>
            <a:pPr lvl="1">
              <a:buAutoNum type="arabicPeriod"/>
            </a:pPr>
            <a:r>
              <a:rPr lang="en-US" dirty="0" smtClean="0"/>
              <a:t>Double Rate (200%) Declining balance method,</a:t>
            </a:r>
          </a:p>
          <a:p>
            <a:pPr lvl="1">
              <a:buAutoNum type="arabicPeriod"/>
            </a:pPr>
            <a:r>
              <a:rPr lang="en-US" dirty="0" smtClean="0"/>
              <a:t>150% Declining balance method</a:t>
            </a:r>
          </a:p>
          <a:p>
            <a:pPr lvl="1">
              <a:buAutoNum type="arabicPeriod"/>
            </a:pPr>
            <a:r>
              <a:rPr lang="en-US" dirty="0" smtClean="0"/>
              <a:t>Prescribed Depreciation Percentage</a:t>
            </a:r>
          </a:p>
          <a:p>
            <a:pPr>
              <a:buAutoNum type="arabicPeriod"/>
            </a:pPr>
            <a:r>
              <a:rPr lang="en-US" dirty="0" smtClean="0"/>
              <a:t>Declining </a:t>
            </a:r>
            <a:r>
              <a:rPr lang="en-US" dirty="0"/>
              <a:t>Balance with Conversion </a:t>
            </a:r>
            <a:r>
              <a:rPr lang="en-US" dirty="0" smtClean="0"/>
              <a:t>to Straight-Line </a:t>
            </a:r>
            <a:r>
              <a:rPr lang="en-US" dirty="0"/>
              <a:t>Depreciation</a:t>
            </a:r>
            <a:endParaRPr lang="en-US" dirty="0" smtClean="0"/>
          </a:p>
          <a:p>
            <a:pPr>
              <a:buFont typeface="Wingdings 3" charset="2"/>
              <a:buAutoNum type="arabicPeriod"/>
            </a:pPr>
            <a:r>
              <a:rPr lang="en-US" dirty="0"/>
              <a:t>Sinking Fund Method</a:t>
            </a:r>
          </a:p>
          <a:p>
            <a:pPr>
              <a:buFont typeface="Wingdings 3" charset="2"/>
              <a:buAutoNum type="arabicPeriod"/>
            </a:pPr>
            <a:r>
              <a:rPr lang="en-US" dirty="0"/>
              <a:t>Sum of the year Digit (SOYD) Method</a:t>
            </a:r>
          </a:p>
          <a:p>
            <a:pPr>
              <a:buAutoNum type="arabicPeriod"/>
            </a:pPr>
            <a:r>
              <a:rPr lang="en-US" dirty="0" smtClean="0"/>
              <a:t>Unit of Production </a:t>
            </a:r>
            <a:r>
              <a:rPr lang="en-US" dirty="0"/>
              <a:t>M</a:t>
            </a:r>
            <a:r>
              <a:rPr lang="en-US" dirty="0" smtClean="0"/>
              <a:t>ethod (Service Output Method)</a:t>
            </a:r>
          </a:p>
          <a:p>
            <a:pPr marL="0" indent="0">
              <a:buNone/>
            </a:pPr>
            <a:endParaRPr lang="en-US" dirty="0" smtClean="0"/>
          </a:p>
          <a:p>
            <a:r>
              <a:rPr lang="en-US" b="1" dirty="0" smtClean="0"/>
              <a:t>Tax depreciation Methods</a:t>
            </a:r>
          </a:p>
          <a:p>
            <a:pPr>
              <a:buAutoNum type="arabicPeriod"/>
            </a:pPr>
            <a:r>
              <a:rPr lang="en-US" dirty="0" smtClean="0"/>
              <a:t>As per MACRS Depreciation Rules(In USA)</a:t>
            </a:r>
          </a:p>
          <a:p>
            <a:pPr>
              <a:buAutoNum type="arabicPeriod"/>
            </a:pPr>
            <a:r>
              <a:rPr lang="en-US" dirty="0" smtClean="0"/>
              <a:t>As per Income Tax Act 2058 (In Nepal)</a:t>
            </a:r>
          </a:p>
          <a:p>
            <a:pPr>
              <a:buAutoNum type="arabicPeriod"/>
            </a:pPr>
            <a:endParaRPr lang="en-US" dirty="0"/>
          </a:p>
        </p:txBody>
      </p:sp>
      <p:sp>
        <p:nvSpPr>
          <p:cNvPr id="4" name="Footer Placeholder 3"/>
          <p:cNvSpPr>
            <a:spLocks noGrp="1"/>
          </p:cNvSpPr>
          <p:nvPr>
            <p:ph type="ftr" sz="quarter" idx="11"/>
          </p:nvPr>
        </p:nvSpPr>
        <p:spPr>
          <a:xfrm>
            <a:off x="2712042" y="6272333"/>
            <a:ext cx="7619999" cy="365125"/>
          </a:xfrm>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410202260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a:t>
            </a:r>
            <a:r>
              <a:rPr lang="en-US" b="1" dirty="0" smtClean="0"/>
              <a:t>Method: Straight </a:t>
            </a:r>
            <a:r>
              <a:rPr lang="en-US" b="1" dirty="0"/>
              <a:t>Line Method</a:t>
            </a:r>
          </a:p>
        </p:txBody>
      </p:sp>
      <p:sp>
        <p:nvSpPr>
          <p:cNvPr id="3" name="Content Placeholder 2"/>
          <p:cNvSpPr>
            <a:spLocks noGrp="1"/>
          </p:cNvSpPr>
          <p:nvPr>
            <p:ph idx="1"/>
          </p:nvPr>
        </p:nvSpPr>
        <p:spPr/>
        <p:txBody>
          <a:bodyPr>
            <a:normAutofit lnSpcReduction="10000"/>
          </a:bodyPr>
          <a:lstStyle/>
          <a:p>
            <a:r>
              <a:rPr lang="en-US" dirty="0"/>
              <a:t>The </a:t>
            </a:r>
            <a:r>
              <a:rPr lang="en-US" b="1" dirty="0"/>
              <a:t>straight-line (SL) method </a:t>
            </a:r>
            <a:r>
              <a:rPr lang="en-US" dirty="0"/>
              <a:t>of depreciation </a:t>
            </a:r>
            <a:r>
              <a:rPr lang="en-US" dirty="0" smtClean="0"/>
              <a:t>assumes that the </a:t>
            </a:r>
            <a:r>
              <a:rPr lang="en-US" dirty="0"/>
              <a:t>asset provides an equal amount of service in </a:t>
            </a:r>
            <a:r>
              <a:rPr lang="en-US" dirty="0" smtClean="0"/>
              <a:t>each year </a:t>
            </a:r>
            <a:r>
              <a:rPr lang="en-US" dirty="0"/>
              <a:t>of its useful life.</a:t>
            </a:r>
          </a:p>
          <a:p>
            <a:r>
              <a:rPr lang="en-US" dirty="0" smtClean="0"/>
              <a:t>Thus, this </a:t>
            </a:r>
            <a:r>
              <a:rPr lang="en-US" dirty="0"/>
              <a:t>method </a:t>
            </a:r>
            <a:r>
              <a:rPr lang="en-US" dirty="0" smtClean="0"/>
              <a:t>charges an </a:t>
            </a:r>
            <a:r>
              <a:rPr lang="en-US" dirty="0"/>
              <a:t>equal </a:t>
            </a:r>
            <a:r>
              <a:rPr lang="en-US" dirty="0" smtClean="0"/>
              <a:t>fraction or same or fixed amount expenses as depreciation each year. </a:t>
            </a:r>
          </a:p>
          <a:p>
            <a:r>
              <a:rPr lang="en-US" dirty="0" smtClean="0"/>
              <a:t>It is also known as fixed installment method and simplest method for charging depreciation. </a:t>
            </a:r>
          </a:p>
          <a:p>
            <a:pPr marL="0" indent="0">
              <a:buNone/>
            </a:pPr>
            <a:r>
              <a:rPr lang="en-US" dirty="0" smtClean="0"/>
              <a:t>Annual Depreciation=      (Original cost of asset-Estimated salvage value)</a:t>
            </a:r>
          </a:p>
          <a:p>
            <a:pPr marL="0" indent="0">
              <a:buNone/>
            </a:pPr>
            <a:r>
              <a:rPr lang="en-US" dirty="0" smtClean="0"/>
              <a:t>                                                                    Estimated life of assets</a:t>
            </a:r>
          </a:p>
          <a:p>
            <a:pPr marL="0" indent="0">
              <a:buNone/>
            </a:pPr>
            <a:r>
              <a:rPr lang="en-US" dirty="0" smtClean="0"/>
              <a:t>If rate is given, </a:t>
            </a:r>
          </a:p>
          <a:p>
            <a:pPr marL="0" indent="0">
              <a:buNone/>
            </a:pPr>
            <a:r>
              <a:rPr lang="en-US" dirty="0" smtClean="0"/>
              <a:t>Annual </a:t>
            </a:r>
            <a:r>
              <a:rPr lang="en-US" dirty="0"/>
              <a:t>Depreciation</a:t>
            </a:r>
            <a:r>
              <a:rPr lang="en-US" dirty="0" smtClean="0"/>
              <a:t>= Total depreciable value * (Rate %)/100</a:t>
            </a:r>
            <a:endParaRPr lang="en-US" dirty="0"/>
          </a:p>
          <a:p>
            <a:pPr marL="0" indent="0">
              <a:buNone/>
            </a:pPr>
            <a:r>
              <a:rPr lang="en-US" dirty="0" smtClean="0"/>
              <a:t>Rate of depreciation=(1/N)* 100 , (Where, N= Life of asset)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cxnSp>
        <p:nvCxnSpPr>
          <p:cNvPr id="6" name="Straight Connector 5"/>
          <p:cNvCxnSpPr/>
          <p:nvPr/>
        </p:nvCxnSpPr>
        <p:spPr>
          <a:xfrm flipV="1">
            <a:off x="5117911" y="4353636"/>
            <a:ext cx="6032310" cy="136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1785867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436" y="-16335"/>
            <a:ext cx="8911687" cy="1280890"/>
          </a:xfrm>
        </p:spPr>
        <p:txBody>
          <a:bodyPr/>
          <a:lstStyle/>
          <a:p>
            <a:r>
              <a:rPr lang="en-US" b="1" dirty="0" smtClean="0"/>
              <a:t>Example: Straight Line Method</a:t>
            </a:r>
            <a:endParaRPr lang="en-US" b="1" dirty="0"/>
          </a:p>
        </p:txBody>
      </p:sp>
      <p:sp>
        <p:nvSpPr>
          <p:cNvPr id="3" name="Content Placeholder 2"/>
          <p:cNvSpPr>
            <a:spLocks noGrp="1"/>
          </p:cNvSpPr>
          <p:nvPr>
            <p:ph idx="1"/>
          </p:nvPr>
        </p:nvSpPr>
        <p:spPr>
          <a:xfrm>
            <a:off x="2220723" y="977952"/>
            <a:ext cx="8915400" cy="3777622"/>
          </a:xfrm>
        </p:spPr>
        <p:txBody>
          <a:bodyPr>
            <a:normAutofit/>
          </a:bodyPr>
          <a:lstStyle/>
          <a:p>
            <a:r>
              <a:rPr lang="en-US" dirty="0"/>
              <a:t>Consider the following data on an </a:t>
            </a:r>
            <a:r>
              <a:rPr lang="en-US" dirty="0" smtClean="0"/>
              <a:t>automobile: Cost </a:t>
            </a:r>
            <a:r>
              <a:rPr lang="en-US" dirty="0"/>
              <a:t>basis of the asset, I = $</a:t>
            </a:r>
            <a:r>
              <a:rPr lang="en-US" dirty="0" smtClean="0"/>
              <a:t>10,000; Useful </a:t>
            </a:r>
            <a:r>
              <a:rPr lang="en-US" dirty="0"/>
              <a:t>life, N = </a:t>
            </a:r>
            <a:r>
              <a:rPr lang="en-US" dirty="0" smtClean="0"/>
              <a:t>5 years; Estimated </a:t>
            </a:r>
            <a:r>
              <a:rPr lang="en-US" dirty="0"/>
              <a:t>salvage value, S = $</a:t>
            </a:r>
            <a:r>
              <a:rPr lang="en-US" dirty="0" smtClean="0"/>
              <a:t>2,000. Use </a:t>
            </a:r>
            <a:r>
              <a:rPr lang="en-US" dirty="0"/>
              <a:t>the straight-line depreciation method to compute the annual depreciation </a:t>
            </a:r>
            <a:r>
              <a:rPr lang="en-US" dirty="0" smtClean="0"/>
              <a:t>and </a:t>
            </a:r>
            <a:r>
              <a:rPr lang="en-US" dirty="0"/>
              <a:t>the resulting book values</a:t>
            </a:r>
            <a:r>
              <a:rPr lang="en-US" dirty="0" smtClean="0"/>
              <a:t>.</a:t>
            </a:r>
          </a:p>
          <a:p>
            <a:r>
              <a:rPr lang="en-US" b="1" dirty="0" smtClean="0"/>
              <a:t>Solution: </a:t>
            </a:r>
          </a:p>
          <a:p>
            <a:r>
              <a:rPr lang="en-US" dirty="0"/>
              <a:t>Given: I = $10,000, S = $2,000, </a:t>
            </a:r>
            <a:r>
              <a:rPr lang="en-US" dirty="0" smtClean="0"/>
              <a:t>and N </a:t>
            </a:r>
            <a:r>
              <a:rPr lang="en-US" dirty="0"/>
              <a:t>= 5 years</a:t>
            </a:r>
          </a:p>
          <a:p>
            <a:r>
              <a:rPr lang="en-US" dirty="0" smtClean="0"/>
              <a:t>Find</a:t>
            </a:r>
            <a:r>
              <a:rPr lang="en-US" dirty="0"/>
              <a:t>: </a:t>
            </a:r>
            <a:r>
              <a:rPr lang="en-US" dirty="0" smtClean="0"/>
              <a:t>Annual depreciation and book value for 1 to 5 years</a:t>
            </a:r>
            <a:endParaRPr lang="en-US" dirty="0"/>
          </a:p>
          <a:p>
            <a:r>
              <a:rPr lang="en-US" dirty="0" smtClean="0"/>
              <a:t>Depreciation =(I-S)/N=(10,000-2,000)/5 = $ 1,600</a:t>
            </a:r>
          </a:p>
          <a:p>
            <a:r>
              <a:rPr lang="en-US" dirty="0" smtClean="0"/>
              <a:t>The </a:t>
            </a:r>
            <a:r>
              <a:rPr lang="en-US" dirty="0"/>
              <a:t>asset would then have the following book values during its useful life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3122767969"/>
              </p:ext>
            </p:extLst>
          </p:nvPr>
        </p:nvGraphicFramePr>
        <p:xfrm>
          <a:off x="3969982" y="4131607"/>
          <a:ext cx="6893636" cy="2595880"/>
        </p:xfrm>
        <a:graphic>
          <a:graphicData uri="http://schemas.openxmlformats.org/drawingml/2006/table">
            <a:tbl>
              <a:tblPr firstRow="1" bandRow="1">
                <a:tableStyleId>{5C22544A-7EE6-4342-B048-85BDC9FD1C3A}</a:tableStyleId>
              </a:tblPr>
              <a:tblGrid>
                <a:gridCol w="779439"/>
                <a:gridCol w="2471761"/>
                <a:gridCol w="1625600"/>
                <a:gridCol w="2016836"/>
              </a:tblGrid>
              <a:tr h="370840">
                <a:tc>
                  <a:txBody>
                    <a:bodyPr/>
                    <a:lstStyle/>
                    <a:p>
                      <a:r>
                        <a:rPr lang="en-US" dirty="0" smtClean="0"/>
                        <a:t>Year</a:t>
                      </a:r>
                      <a:endParaRPr lang="en-US" dirty="0"/>
                    </a:p>
                  </a:txBody>
                  <a:tcPr/>
                </a:tc>
                <a:tc>
                  <a:txBody>
                    <a:bodyPr/>
                    <a:lstStyle/>
                    <a:p>
                      <a:r>
                        <a:rPr lang="en-US" dirty="0" smtClean="0"/>
                        <a:t>Book Value</a:t>
                      </a:r>
                      <a:r>
                        <a:rPr lang="en-US" baseline="0" dirty="0" smtClean="0"/>
                        <a:t>  at B</a:t>
                      </a:r>
                      <a:endParaRPr lang="en-US" dirty="0"/>
                    </a:p>
                  </a:txBody>
                  <a:tcPr/>
                </a:tc>
                <a:tc>
                  <a:txBody>
                    <a:bodyPr/>
                    <a:lstStyle/>
                    <a:p>
                      <a:r>
                        <a:rPr lang="en-US" dirty="0" smtClean="0"/>
                        <a:t>Depreciation</a:t>
                      </a:r>
                      <a:endParaRPr lang="en-US" dirty="0"/>
                    </a:p>
                  </a:txBody>
                  <a:tcPr/>
                </a:tc>
                <a:tc>
                  <a:txBody>
                    <a:bodyPr/>
                    <a:lstStyle/>
                    <a:p>
                      <a:r>
                        <a:rPr lang="en-US" dirty="0" smtClean="0"/>
                        <a:t>Book Value at</a:t>
                      </a:r>
                      <a:r>
                        <a:rPr lang="en-US" baseline="0" dirty="0" smtClean="0"/>
                        <a:t> </a:t>
                      </a:r>
                      <a:r>
                        <a:rPr lang="en-US" dirty="0" smtClean="0"/>
                        <a:t>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1,600</a:t>
                      </a:r>
                      <a:endParaRPr lang="en-US" dirty="0"/>
                    </a:p>
                  </a:txBody>
                  <a:tcPr/>
                </a:tc>
                <a:tc>
                  <a:txBody>
                    <a:bodyPr/>
                    <a:lstStyle/>
                    <a:p>
                      <a:r>
                        <a:rPr lang="en-US" dirty="0" smtClean="0"/>
                        <a:t>8,400</a:t>
                      </a:r>
                      <a:endParaRPr lang="en-US" dirty="0"/>
                    </a:p>
                  </a:txBody>
                  <a:tcPr/>
                </a:tc>
              </a:tr>
              <a:tr h="370840">
                <a:tc>
                  <a:txBody>
                    <a:bodyPr/>
                    <a:lstStyle/>
                    <a:p>
                      <a:r>
                        <a:rPr lang="en-US" dirty="0" smtClean="0"/>
                        <a:t>2</a:t>
                      </a:r>
                      <a:endParaRPr lang="en-US" dirty="0"/>
                    </a:p>
                  </a:txBody>
                  <a:tcPr/>
                </a:tc>
                <a:tc>
                  <a:txBody>
                    <a:bodyPr/>
                    <a:lstStyle/>
                    <a:p>
                      <a:r>
                        <a:rPr lang="en-US" dirty="0" smtClean="0"/>
                        <a:t>8,400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6,800</a:t>
                      </a:r>
                      <a:endParaRPr lang="en-US" dirty="0"/>
                    </a:p>
                  </a:txBody>
                  <a:tcPr/>
                </a:tc>
              </a:tr>
              <a:tr h="370840">
                <a:tc>
                  <a:txBody>
                    <a:bodyPr/>
                    <a:lstStyle/>
                    <a:p>
                      <a:r>
                        <a:rPr lang="en-US" dirty="0" smtClean="0"/>
                        <a:t>3</a:t>
                      </a:r>
                      <a:endParaRPr lang="en-US" dirty="0"/>
                    </a:p>
                  </a:txBody>
                  <a:tcPr/>
                </a:tc>
                <a:tc>
                  <a:txBody>
                    <a:bodyPr/>
                    <a:lstStyle/>
                    <a:p>
                      <a:r>
                        <a:rPr lang="en-US" dirty="0" smtClean="0"/>
                        <a:t>6,800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5,200</a:t>
                      </a:r>
                      <a:endParaRPr lang="en-US" dirty="0"/>
                    </a:p>
                  </a:txBody>
                  <a:tcPr/>
                </a:tc>
              </a:tr>
              <a:tr h="370840">
                <a:tc>
                  <a:txBody>
                    <a:bodyPr/>
                    <a:lstStyle/>
                    <a:p>
                      <a:r>
                        <a:rPr lang="en-US" dirty="0" smtClean="0"/>
                        <a:t>4</a:t>
                      </a:r>
                      <a:endParaRPr lang="en-US" dirty="0"/>
                    </a:p>
                  </a:txBody>
                  <a:tcPr/>
                </a:tc>
                <a:tc>
                  <a:txBody>
                    <a:bodyPr/>
                    <a:lstStyle/>
                    <a:p>
                      <a:r>
                        <a:rPr lang="en-US" dirty="0" smtClean="0"/>
                        <a:t>5,200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3,600</a:t>
                      </a:r>
                      <a:endParaRPr lang="en-US" dirty="0"/>
                    </a:p>
                  </a:txBody>
                  <a:tcPr/>
                </a:tc>
              </a:tr>
              <a:tr h="370840">
                <a:tc>
                  <a:txBody>
                    <a:bodyPr/>
                    <a:lstStyle/>
                    <a:p>
                      <a:r>
                        <a:rPr lang="en-US" dirty="0" smtClean="0"/>
                        <a:t>5</a:t>
                      </a:r>
                      <a:endParaRPr lang="en-US" dirty="0"/>
                    </a:p>
                  </a:txBody>
                  <a:tcPr/>
                </a:tc>
                <a:tc>
                  <a:txBody>
                    <a:bodyPr/>
                    <a:lstStyle/>
                    <a:p>
                      <a:r>
                        <a:rPr lang="en-US" dirty="0" smtClean="0"/>
                        <a:t>3,600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2,000</a:t>
                      </a:r>
                      <a:endParaRPr lang="en-US" dirty="0"/>
                    </a:p>
                  </a:txBody>
                  <a:tcPr/>
                </a:tc>
              </a:tr>
            </a:tbl>
          </a:graphicData>
        </a:graphic>
      </p:graphicFrame>
    </p:spTree>
    <p:extLst>
      <p:ext uri="{BB962C8B-B14F-4D97-AF65-F5344CB8AC3E}">
        <p14:creationId xmlns:p14="http://schemas.microsoft.com/office/powerpoint/2010/main" xmlns="" val="401682576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447" y="282916"/>
            <a:ext cx="8911687" cy="1280890"/>
          </a:xfrm>
        </p:spPr>
        <p:txBody>
          <a:bodyPr/>
          <a:lstStyle/>
          <a:p>
            <a:r>
              <a:rPr lang="en-US" b="1" dirty="0"/>
              <a:t>Book Depreciation Method: Declining Balance Method</a:t>
            </a:r>
          </a:p>
        </p:txBody>
      </p:sp>
      <p:sp>
        <p:nvSpPr>
          <p:cNvPr id="3" name="Content Placeholder 2"/>
          <p:cNvSpPr>
            <a:spLocks noGrp="1"/>
          </p:cNvSpPr>
          <p:nvPr>
            <p:ph idx="1"/>
          </p:nvPr>
        </p:nvSpPr>
        <p:spPr>
          <a:xfrm>
            <a:off x="2589212" y="1460309"/>
            <a:ext cx="8915400" cy="5231691"/>
          </a:xfrm>
        </p:spPr>
        <p:txBody>
          <a:bodyPr>
            <a:normAutofit/>
          </a:bodyPr>
          <a:lstStyle/>
          <a:p>
            <a:r>
              <a:rPr lang="en-US" dirty="0" smtClean="0"/>
              <a:t>Some assets value may decrease greatest </a:t>
            </a:r>
            <a:r>
              <a:rPr lang="en-US" dirty="0"/>
              <a:t>in </a:t>
            </a:r>
            <a:r>
              <a:rPr lang="en-US" dirty="0" smtClean="0"/>
              <a:t>the first </a:t>
            </a:r>
            <a:r>
              <a:rPr lang="en-US" dirty="0"/>
              <a:t>year of an asset’s service life and least in its last year. </a:t>
            </a:r>
            <a:endParaRPr lang="en-US" dirty="0" smtClean="0"/>
          </a:p>
          <a:p>
            <a:r>
              <a:rPr lang="en-US" dirty="0" smtClean="0"/>
              <a:t>This </a:t>
            </a:r>
            <a:r>
              <a:rPr lang="en-US" dirty="0"/>
              <a:t>pattern may occur </a:t>
            </a:r>
            <a:r>
              <a:rPr lang="en-US" dirty="0" smtClean="0"/>
              <a:t>because the </a:t>
            </a:r>
            <a:r>
              <a:rPr lang="en-US" dirty="0"/>
              <a:t>mechanical efficiency of an asset tends </a:t>
            </a:r>
            <a:r>
              <a:rPr lang="en-US" dirty="0" smtClean="0"/>
              <a:t>to decline with age, because </a:t>
            </a:r>
            <a:r>
              <a:rPr lang="en-US" dirty="0"/>
              <a:t>of the increasing likelihood that </a:t>
            </a:r>
            <a:r>
              <a:rPr lang="en-US" dirty="0" smtClean="0"/>
              <a:t>better equipment </a:t>
            </a:r>
            <a:r>
              <a:rPr lang="en-US" dirty="0"/>
              <a:t>will become available and make the original asset </a:t>
            </a:r>
            <a:r>
              <a:rPr lang="en-US" dirty="0" smtClean="0"/>
              <a:t>obsolete</a:t>
            </a:r>
            <a:r>
              <a:rPr lang="en-US" dirty="0"/>
              <a:t> </a:t>
            </a:r>
            <a:r>
              <a:rPr lang="en-US" dirty="0" smtClean="0"/>
              <a:t>or higher maintenance cost of original asset. </a:t>
            </a:r>
          </a:p>
          <a:p>
            <a:r>
              <a:rPr lang="en-US" dirty="0" smtClean="0"/>
              <a:t>For this type of assets,</a:t>
            </a:r>
            <a:r>
              <a:rPr lang="en-US" dirty="0"/>
              <a:t> </a:t>
            </a:r>
            <a:r>
              <a:rPr lang="en-US" dirty="0" smtClean="0"/>
              <a:t>accelerated methods are used which charges </a:t>
            </a:r>
            <a:r>
              <a:rPr lang="en-US" dirty="0"/>
              <a:t>a larger fraction of the cost as an expense </a:t>
            </a:r>
            <a:r>
              <a:rPr lang="en-US" dirty="0" smtClean="0"/>
              <a:t>of the </a:t>
            </a:r>
            <a:r>
              <a:rPr lang="en-US" dirty="0"/>
              <a:t>early years than of the later years.</a:t>
            </a:r>
            <a:r>
              <a:rPr lang="en-US" dirty="0" smtClean="0"/>
              <a:t> </a:t>
            </a:r>
          </a:p>
          <a:p>
            <a:r>
              <a:rPr lang="en-US" dirty="0"/>
              <a:t>A depreciation method, in which double the straight-line depreciation amount is taken the first year, and then that same percentage is applied to the undepreciated amount in subsequent years. </a:t>
            </a: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5183790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Method: Declining Balance Method</a:t>
            </a:r>
            <a:endParaRPr lang="en-US" dirty="0"/>
          </a:p>
        </p:txBody>
      </p:sp>
      <p:sp>
        <p:nvSpPr>
          <p:cNvPr id="3" name="Content Placeholder 2"/>
          <p:cNvSpPr>
            <a:spLocks noGrp="1"/>
          </p:cNvSpPr>
          <p:nvPr>
            <p:ph idx="1"/>
          </p:nvPr>
        </p:nvSpPr>
        <p:spPr>
          <a:xfrm>
            <a:off x="2589212" y="1905000"/>
            <a:ext cx="8915400" cy="4006222"/>
          </a:xfrm>
        </p:spPr>
        <p:txBody>
          <a:bodyPr>
            <a:normAutofit/>
          </a:bodyPr>
          <a:lstStyle/>
          <a:p>
            <a:r>
              <a:rPr lang="en-US" dirty="0" smtClean="0"/>
              <a:t>The </a:t>
            </a:r>
            <a:r>
              <a:rPr lang="en-US" dirty="0"/>
              <a:t>most commonly used multipliers </a:t>
            </a:r>
            <a:r>
              <a:rPr lang="en-US" dirty="0" smtClean="0"/>
              <a:t>are:</a:t>
            </a:r>
          </a:p>
          <a:p>
            <a:pPr lvl="1"/>
            <a:r>
              <a:rPr lang="en-US" dirty="0" smtClean="0"/>
              <a:t>1.5 </a:t>
            </a:r>
            <a:r>
              <a:rPr lang="en-US" dirty="0"/>
              <a:t>(called </a:t>
            </a:r>
            <a:r>
              <a:rPr lang="en-US" b="1" dirty="0"/>
              <a:t>150% DB</a:t>
            </a:r>
            <a:r>
              <a:rPr lang="en-US" dirty="0"/>
              <a:t>) and </a:t>
            </a:r>
            <a:endParaRPr lang="en-US" dirty="0" smtClean="0"/>
          </a:p>
          <a:p>
            <a:pPr lvl="1"/>
            <a:r>
              <a:rPr lang="en-US" dirty="0" smtClean="0"/>
              <a:t>2.0 </a:t>
            </a:r>
            <a:r>
              <a:rPr lang="en-US" dirty="0"/>
              <a:t>(called 200%, or </a:t>
            </a:r>
            <a:r>
              <a:rPr lang="en-US" b="1" dirty="0"/>
              <a:t>double-declining balance</a:t>
            </a:r>
            <a:r>
              <a:rPr lang="en-US" dirty="0"/>
              <a:t>, DDB). </a:t>
            </a:r>
          </a:p>
          <a:p>
            <a:pPr lvl="1"/>
            <a:r>
              <a:rPr lang="en-US" b="1" dirty="0" smtClean="0"/>
              <a:t>Then, Declining </a:t>
            </a:r>
            <a:r>
              <a:rPr lang="en-US" b="1" dirty="0"/>
              <a:t>Balance Rate (R)=(1/N)*100</a:t>
            </a:r>
            <a:r>
              <a:rPr lang="en-US" b="1" dirty="0" smtClean="0"/>
              <a:t>* 2 or 1.5</a:t>
            </a:r>
          </a:p>
          <a:p>
            <a:pPr marL="342900" lvl="1" indent="-342900"/>
            <a:r>
              <a:rPr lang="en-US" dirty="0" smtClean="0"/>
              <a:t>As </a:t>
            </a:r>
            <a:r>
              <a:rPr lang="en-US" i="1" dirty="0"/>
              <a:t>N </a:t>
            </a:r>
            <a:r>
              <a:rPr lang="en-US" dirty="0"/>
              <a:t>increases, depreciation expenses decreases, resulting in a situation in which depreciation is highest in the first year and then decreases over the asset’s depreciable life.</a:t>
            </a:r>
          </a:p>
          <a:p>
            <a:r>
              <a:rPr lang="en-US" dirty="0" smtClean="0"/>
              <a:t>If question </a:t>
            </a:r>
            <a:r>
              <a:rPr lang="en-US" dirty="0"/>
              <a:t>asked to calculate declining balance method without giving any rate, then, calculate rate of depreciation first using following formula:</a:t>
            </a:r>
          </a:p>
          <a:p>
            <a:pPr lvl="1"/>
            <a:r>
              <a:rPr lang="en-US" dirty="0"/>
              <a:t>Rate of Depreciation (R)=</a:t>
            </a:r>
            <a:r>
              <a:rPr lang="en-US" sz="2100" dirty="0"/>
              <a:t> 1- </a:t>
            </a:r>
            <a:r>
              <a:rPr lang="en-US" sz="2900" baseline="30000" dirty="0"/>
              <a:t>N</a:t>
            </a:r>
            <a:r>
              <a:rPr lang="en-US" sz="2900" dirty="0"/>
              <a:t>√</a:t>
            </a:r>
            <a:r>
              <a:rPr lang="en-US" sz="2100" dirty="0"/>
              <a:t>(S/I), </a:t>
            </a:r>
          </a:p>
          <a:p>
            <a:pPr marL="457200" lvl="1" indent="0">
              <a:buNone/>
            </a:pPr>
            <a:r>
              <a:rPr lang="en-US" dirty="0"/>
              <a:t>where, N=Useful life; S=Salvage Value; I= Initial Cost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58213747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84496" y="793035"/>
            <a:ext cx="8915400" cy="2141234"/>
          </a:xfrm>
        </p:spPr>
        <p:txBody>
          <a:bodyPr>
            <a:normAutofit lnSpcReduction="10000"/>
          </a:bodyPr>
          <a:lstStyle/>
          <a:p>
            <a:r>
              <a:rPr lang="en-US" dirty="0"/>
              <a:t>Use the double-declining-depreciation method 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778</a:t>
            </a:r>
            <a:r>
              <a:rPr lang="en-US" dirty="0" smtClean="0"/>
              <a:t>. (CS Park, 9.4) </a:t>
            </a:r>
            <a:r>
              <a:rPr lang="en-US" b="1" dirty="0" smtClean="0"/>
              <a:t>(Salvage Value=Book Value)</a:t>
            </a:r>
          </a:p>
          <a:p>
            <a:r>
              <a:rPr lang="en-US" dirty="0" smtClean="0"/>
              <a:t>Given, I </a:t>
            </a:r>
            <a:r>
              <a:rPr lang="en-US" dirty="0"/>
              <a:t>= $10,000, </a:t>
            </a:r>
            <a:r>
              <a:rPr lang="en-US" b="1" dirty="0"/>
              <a:t>S = $778</a:t>
            </a:r>
            <a:r>
              <a:rPr lang="en-US" dirty="0"/>
              <a:t>, 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2673106315"/>
              </p:ext>
            </p:extLst>
          </p:nvPr>
        </p:nvGraphicFramePr>
        <p:xfrm>
          <a:off x="2476168" y="2934269"/>
          <a:ext cx="8128000" cy="2595880"/>
        </p:xfrm>
        <a:graphic>
          <a:graphicData uri="http://schemas.openxmlformats.org/drawingml/2006/table">
            <a:tbl>
              <a:tblPr firstRow="1" bandRow="1">
                <a:tableStyleId>{5C22544A-7EE6-4342-B048-85BDC9FD1C3A}</a:tableStyleId>
              </a:tblPr>
              <a:tblGrid>
                <a:gridCol w="754489"/>
                <a:gridCol w="2565779"/>
                <a:gridCol w="2775732"/>
                <a:gridCol w="2032000"/>
              </a:tblGrid>
              <a:tr h="37084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(40%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dirty="0" smtClean="0"/>
                        <a:t>1,296</a:t>
                      </a:r>
                      <a:endParaRPr lang="en-US" dirty="0"/>
                    </a:p>
                  </a:txBody>
                  <a:tcPr/>
                </a:tc>
              </a:tr>
              <a:tr h="370840">
                <a:tc>
                  <a:txBody>
                    <a:bodyPr/>
                    <a:lstStyle/>
                    <a:p>
                      <a:r>
                        <a:rPr lang="en-US" dirty="0" smtClean="0"/>
                        <a:t>5</a:t>
                      </a:r>
                      <a:endParaRPr lang="en-US" dirty="0"/>
                    </a:p>
                  </a:txBody>
                  <a:tcPr/>
                </a:tc>
                <a:tc>
                  <a:txBody>
                    <a:bodyPr/>
                    <a:lstStyle/>
                    <a:p>
                      <a:r>
                        <a:rPr lang="en-US" dirty="0" smtClean="0"/>
                        <a:t>1,296</a:t>
                      </a:r>
                      <a:endParaRPr lang="en-US" dirty="0"/>
                    </a:p>
                  </a:txBody>
                  <a:tcPr/>
                </a:tc>
                <a:tc>
                  <a:txBody>
                    <a:bodyPr/>
                    <a:lstStyle/>
                    <a:p>
                      <a:r>
                        <a:rPr lang="en-US" b="1" dirty="0" smtClean="0"/>
                        <a:t>518</a:t>
                      </a:r>
                      <a:endParaRPr lang="en-US" b="1" dirty="0"/>
                    </a:p>
                  </a:txBody>
                  <a:tcPr/>
                </a:tc>
                <a:tc>
                  <a:txBody>
                    <a:bodyPr/>
                    <a:lstStyle/>
                    <a:p>
                      <a:r>
                        <a:rPr lang="en-US" b="1" dirty="0" smtClean="0"/>
                        <a:t>778</a:t>
                      </a:r>
                      <a:endParaRPr lang="en-US" b="1" dirty="0"/>
                    </a:p>
                  </a:txBody>
                  <a:tcPr/>
                </a:tc>
              </a:tr>
            </a:tbl>
          </a:graphicData>
        </a:graphic>
      </p:graphicFrame>
    </p:spTree>
    <p:extLst>
      <p:ext uri="{BB962C8B-B14F-4D97-AF65-F5344CB8AC3E}">
        <p14:creationId xmlns:p14="http://schemas.microsoft.com/office/powerpoint/2010/main" xmlns="" val="145244536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84496" y="793035"/>
            <a:ext cx="8915400" cy="2141234"/>
          </a:xfrm>
        </p:spPr>
        <p:txBody>
          <a:bodyPr>
            <a:normAutofit lnSpcReduction="10000"/>
          </a:bodyPr>
          <a:lstStyle/>
          <a:p>
            <a:r>
              <a:rPr lang="en-US" dirty="0"/>
              <a:t>Use the double-declining-depreciation method 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$500</a:t>
            </a:r>
            <a:r>
              <a:rPr lang="en-US" dirty="0" smtClean="0"/>
              <a:t>. (CS Park, 9.4) </a:t>
            </a:r>
            <a:r>
              <a:rPr lang="en-US" b="1" dirty="0" smtClean="0"/>
              <a:t>(Salvage Value &lt;Book Value)</a:t>
            </a:r>
          </a:p>
          <a:p>
            <a:r>
              <a:rPr lang="en-US" dirty="0" smtClean="0"/>
              <a:t>Given, I </a:t>
            </a:r>
            <a:r>
              <a:rPr lang="en-US" dirty="0"/>
              <a:t>= $10,000, </a:t>
            </a:r>
            <a:r>
              <a:rPr lang="en-US" b="1" dirty="0"/>
              <a:t>S = </a:t>
            </a:r>
            <a:r>
              <a:rPr lang="en-US" b="1" dirty="0" smtClean="0"/>
              <a:t>$500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516110405"/>
              </p:ext>
            </p:extLst>
          </p:nvPr>
        </p:nvGraphicFramePr>
        <p:xfrm>
          <a:off x="2384496" y="2835069"/>
          <a:ext cx="8128000" cy="2595880"/>
        </p:xfrm>
        <a:graphic>
          <a:graphicData uri="http://schemas.openxmlformats.org/drawingml/2006/table">
            <a:tbl>
              <a:tblPr firstRow="1" bandRow="1">
                <a:tableStyleId>{5C22544A-7EE6-4342-B048-85BDC9FD1C3A}</a:tableStyleId>
              </a:tblPr>
              <a:tblGrid>
                <a:gridCol w="754489"/>
                <a:gridCol w="2565779"/>
                <a:gridCol w="2775732"/>
                <a:gridCol w="2032000"/>
              </a:tblGrid>
              <a:tr h="37084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(40%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dirty="0" smtClean="0"/>
                        <a:t>1,296</a:t>
                      </a:r>
                      <a:endParaRPr lang="en-US" dirty="0"/>
                    </a:p>
                  </a:txBody>
                  <a:tcPr/>
                </a:tc>
              </a:tr>
              <a:tr h="370840">
                <a:tc>
                  <a:txBody>
                    <a:bodyPr/>
                    <a:lstStyle/>
                    <a:p>
                      <a:r>
                        <a:rPr lang="en-US" dirty="0" smtClean="0"/>
                        <a:t>5</a:t>
                      </a:r>
                      <a:endParaRPr lang="en-US" dirty="0"/>
                    </a:p>
                  </a:txBody>
                  <a:tcPr/>
                </a:tc>
                <a:tc>
                  <a:txBody>
                    <a:bodyPr/>
                    <a:lstStyle/>
                    <a:p>
                      <a:r>
                        <a:rPr lang="en-US" dirty="0" smtClean="0"/>
                        <a:t>1,296</a:t>
                      </a:r>
                      <a:endParaRPr lang="en-US" dirty="0"/>
                    </a:p>
                  </a:txBody>
                  <a:tcPr/>
                </a:tc>
                <a:tc>
                  <a:txBody>
                    <a:bodyPr/>
                    <a:lstStyle/>
                    <a:p>
                      <a:r>
                        <a:rPr lang="en-US" b="1" dirty="0" smtClean="0"/>
                        <a:t>1,296-500=796</a:t>
                      </a:r>
                      <a:endParaRPr lang="en-US" b="1" dirty="0"/>
                    </a:p>
                  </a:txBody>
                  <a:tcPr/>
                </a:tc>
                <a:tc>
                  <a:txBody>
                    <a:bodyPr/>
                    <a:lstStyle/>
                    <a:p>
                      <a:r>
                        <a:rPr lang="en-US" b="1" dirty="0" smtClean="0"/>
                        <a:t>500</a:t>
                      </a:r>
                      <a:endParaRPr lang="en-US" b="1" dirty="0"/>
                    </a:p>
                  </a:txBody>
                  <a:tcPr/>
                </a:tc>
              </a:tr>
            </a:tbl>
          </a:graphicData>
        </a:graphic>
      </p:graphicFrame>
    </p:spTree>
    <p:extLst>
      <p:ext uri="{BB962C8B-B14F-4D97-AF65-F5344CB8AC3E}">
        <p14:creationId xmlns:p14="http://schemas.microsoft.com/office/powerpoint/2010/main" xmlns="" val="338659641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84496" y="793035"/>
            <a:ext cx="8915400" cy="2141234"/>
          </a:xfrm>
        </p:spPr>
        <p:txBody>
          <a:bodyPr>
            <a:normAutofit lnSpcReduction="10000"/>
          </a:bodyPr>
          <a:lstStyle/>
          <a:p>
            <a:r>
              <a:rPr lang="en-US" dirty="0"/>
              <a:t>Use the </a:t>
            </a:r>
            <a:r>
              <a:rPr lang="en-US" dirty="0" smtClean="0"/>
              <a:t>double-declining-depreciation </a:t>
            </a:r>
            <a:r>
              <a:rPr lang="en-US" dirty="0"/>
              <a:t>method 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$1000</a:t>
            </a:r>
            <a:r>
              <a:rPr lang="en-US" dirty="0" smtClean="0"/>
              <a:t>. (CS Park, 9.4) </a:t>
            </a:r>
            <a:r>
              <a:rPr lang="en-US" b="1" dirty="0" smtClean="0"/>
              <a:t>(Salvage Value &gt;Book Value)</a:t>
            </a:r>
          </a:p>
          <a:p>
            <a:r>
              <a:rPr lang="en-US" dirty="0" smtClean="0"/>
              <a:t>Given, I </a:t>
            </a:r>
            <a:r>
              <a:rPr lang="en-US" dirty="0"/>
              <a:t>= $10,000, </a:t>
            </a:r>
            <a:r>
              <a:rPr lang="en-US" b="1" dirty="0"/>
              <a:t>S = </a:t>
            </a:r>
            <a:r>
              <a:rPr lang="en-US" b="1" dirty="0" smtClean="0"/>
              <a:t>$1000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06393411"/>
              </p:ext>
            </p:extLst>
          </p:nvPr>
        </p:nvGraphicFramePr>
        <p:xfrm>
          <a:off x="2384496" y="2835069"/>
          <a:ext cx="8128000" cy="2595880"/>
        </p:xfrm>
        <a:graphic>
          <a:graphicData uri="http://schemas.openxmlformats.org/drawingml/2006/table">
            <a:tbl>
              <a:tblPr firstRow="1" bandRow="1">
                <a:tableStyleId>{5C22544A-7EE6-4342-B048-85BDC9FD1C3A}</a:tableStyleId>
              </a:tblPr>
              <a:tblGrid>
                <a:gridCol w="754489"/>
                <a:gridCol w="2565779"/>
                <a:gridCol w="2775732"/>
                <a:gridCol w="2032000"/>
              </a:tblGrid>
              <a:tr h="37084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(40%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dirty="0" smtClean="0"/>
                        <a:t>1,296</a:t>
                      </a:r>
                      <a:endParaRPr lang="en-US" dirty="0"/>
                    </a:p>
                  </a:txBody>
                  <a:tcPr/>
                </a:tc>
              </a:tr>
              <a:tr h="370840">
                <a:tc>
                  <a:txBody>
                    <a:bodyPr/>
                    <a:lstStyle/>
                    <a:p>
                      <a:r>
                        <a:rPr lang="en-US" dirty="0" smtClean="0"/>
                        <a:t>5</a:t>
                      </a:r>
                      <a:endParaRPr lang="en-US" dirty="0"/>
                    </a:p>
                  </a:txBody>
                  <a:tcPr/>
                </a:tc>
                <a:tc>
                  <a:txBody>
                    <a:bodyPr/>
                    <a:lstStyle/>
                    <a:p>
                      <a:r>
                        <a:rPr lang="en-US" dirty="0" smtClean="0"/>
                        <a:t>1,296</a:t>
                      </a:r>
                      <a:endParaRPr lang="en-US" dirty="0"/>
                    </a:p>
                  </a:txBody>
                  <a:tcPr/>
                </a:tc>
                <a:tc>
                  <a:txBody>
                    <a:bodyPr/>
                    <a:lstStyle/>
                    <a:p>
                      <a:r>
                        <a:rPr lang="en-US" b="1" dirty="0" smtClean="0"/>
                        <a:t>1,296-1000=296</a:t>
                      </a:r>
                      <a:endParaRPr lang="en-US" b="1" dirty="0"/>
                    </a:p>
                  </a:txBody>
                  <a:tcPr/>
                </a:tc>
                <a:tc>
                  <a:txBody>
                    <a:bodyPr/>
                    <a:lstStyle/>
                    <a:p>
                      <a:r>
                        <a:rPr lang="en-US" b="1" dirty="0" smtClean="0"/>
                        <a:t>1000</a:t>
                      </a:r>
                      <a:endParaRPr lang="en-US" b="1" dirty="0"/>
                    </a:p>
                  </a:txBody>
                  <a:tcPr/>
                </a:tc>
              </a:tr>
            </a:tbl>
          </a:graphicData>
        </a:graphic>
      </p:graphicFrame>
    </p:spTree>
    <p:extLst>
      <p:ext uri="{BB962C8B-B14F-4D97-AF65-F5344CB8AC3E}">
        <p14:creationId xmlns:p14="http://schemas.microsoft.com/office/powerpoint/2010/main" xmlns="" val="119334331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70848" y="717740"/>
            <a:ext cx="8915400" cy="2462188"/>
          </a:xfrm>
        </p:spPr>
        <p:txBody>
          <a:bodyPr>
            <a:normAutofit fontScale="92500"/>
          </a:bodyPr>
          <a:lstStyle/>
          <a:p>
            <a:r>
              <a:rPr lang="en-US" dirty="0"/>
              <a:t>Use the </a:t>
            </a:r>
            <a:r>
              <a:rPr lang="en-US" b="1" dirty="0" smtClean="0"/>
              <a:t>declining-depreciation </a:t>
            </a:r>
            <a:r>
              <a:rPr lang="en-US" b="1" dirty="0"/>
              <a:t>method </a:t>
            </a:r>
            <a:r>
              <a:rPr lang="en-US" dirty="0"/>
              <a:t>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$1000</a:t>
            </a:r>
            <a:r>
              <a:rPr lang="en-US" dirty="0" smtClean="0"/>
              <a:t>. (CS Park, 9.4) </a:t>
            </a:r>
            <a:r>
              <a:rPr lang="en-US" b="1" dirty="0" smtClean="0"/>
              <a:t>(Rate of depreciation not given)</a:t>
            </a:r>
          </a:p>
          <a:p>
            <a:r>
              <a:rPr lang="en-US" dirty="0" smtClean="0"/>
              <a:t>Given, I </a:t>
            </a:r>
            <a:r>
              <a:rPr lang="en-US" dirty="0"/>
              <a:t>= $10,000, </a:t>
            </a:r>
            <a:r>
              <a:rPr lang="en-US" b="1" dirty="0"/>
              <a:t>S = </a:t>
            </a:r>
            <a:r>
              <a:rPr lang="en-US" b="1" dirty="0" smtClean="0"/>
              <a:t>$1000</a:t>
            </a:r>
            <a:r>
              <a:rPr lang="en-US" dirty="0" smtClean="0"/>
              <a:t>, </a:t>
            </a:r>
            <a:r>
              <a:rPr lang="en-US" dirty="0"/>
              <a:t>N = 5 </a:t>
            </a:r>
            <a:r>
              <a:rPr lang="en-US" dirty="0" smtClean="0"/>
              <a:t>years; Depreciation and book value=?</a:t>
            </a:r>
          </a:p>
          <a:p>
            <a:pPr marL="0" lvl="1" indent="0">
              <a:buNone/>
            </a:pPr>
            <a:r>
              <a:rPr lang="en-US" sz="2000" dirty="0" smtClean="0">
                <a:solidFill>
                  <a:schemeClr val="tx1"/>
                </a:solidFill>
              </a:rPr>
              <a:t>Rate </a:t>
            </a:r>
            <a:r>
              <a:rPr lang="en-US" sz="2000" dirty="0">
                <a:solidFill>
                  <a:schemeClr val="tx1"/>
                </a:solidFill>
              </a:rPr>
              <a:t>of Depreciation (R)=</a:t>
            </a:r>
            <a:r>
              <a:rPr lang="en-US" sz="2600" dirty="0">
                <a:solidFill>
                  <a:schemeClr val="tx1"/>
                </a:solidFill>
              </a:rPr>
              <a:t> 1- </a:t>
            </a:r>
            <a:r>
              <a:rPr lang="en-US" sz="4000" baseline="30000" dirty="0">
                <a:solidFill>
                  <a:schemeClr val="tx1"/>
                </a:solidFill>
              </a:rPr>
              <a:t>N</a:t>
            </a:r>
            <a:r>
              <a:rPr lang="en-US" sz="4000" dirty="0">
                <a:solidFill>
                  <a:schemeClr val="tx1"/>
                </a:solidFill>
              </a:rPr>
              <a:t>√</a:t>
            </a:r>
            <a:r>
              <a:rPr lang="en-US" sz="2600" dirty="0">
                <a:solidFill>
                  <a:schemeClr val="tx1"/>
                </a:solidFill>
              </a:rPr>
              <a:t>(S/I), </a:t>
            </a:r>
            <a:r>
              <a:rPr lang="en-US" sz="2600" dirty="0" smtClean="0">
                <a:solidFill>
                  <a:schemeClr val="tx1"/>
                </a:solidFill>
              </a:rPr>
              <a:t>= 1- </a:t>
            </a:r>
            <a:r>
              <a:rPr lang="en-US" sz="4000" baseline="30000" dirty="0" smtClean="0">
                <a:solidFill>
                  <a:schemeClr val="tx1"/>
                </a:solidFill>
              </a:rPr>
              <a:t> 5</a:t>
            </a:r>
            <a:r>
              <a:rPr lang="en-US" sz="4000" dirty="0" smtClean="0">
                <a:solidFill>
                  <a:schemeClr val="tx1"/>
                </a:solidFill>
              </a:rPr>
              <a:t>√</a:t>
            </a:r>
            <a:r>
              <a:rPr lang="en-US" sz="2600" dirty="0" smtClean="0">
                <a:solidFill>
                  <a:schemeClr val="tx1"/>
                </a:solidFill>
              </a:rPr>
              <a:t>(1000/10000) = 37%</a:t>
            </a:r>
            <a:endParaRPr lang="en-US" sz="2600" dirty="0">
              <a:solidFill>
                <a:schemeClr val="tx1"/>
              </a:solidFill>
            </a:endParaRP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596035954"/>
              </p:ext>
            </p:extLst>
          </p:nvPr>
        </p:nvGraphicFramePr>
        <p:xfrm>
          <a:off x="2335211" y="3339619"/>
          <a:ext cx="8128000" cy="2590800"/>
        </p:xfrm>
        <a:graphic>
          <a:graphicData uri="http://schemas.openxmlformats.org/drawingml/2006/table">
            <a:tbl>
              <a:tblPr firstRow="1" bandRow="1">
                <a:tableStyleId>{5C22544A-7EE6-4342-B048-85BDC9FD1C3A}</a:tableStyleId>
              </a:tblPr>
              <a:tblGrid>
                <a:gridCol w="754489"/>
                <a:gridCol w="2565779"/>
                <a:gridCol w="2775732"/>
                <a:gridCol w="2032000"/>
              </a:tblGrid>
              <a:tr h="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(37%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3700</a:t>
                      </a:r>
                      <a:endParaRPr lang="en-US" dirty="0"/>
                    </a:p>
                  </a:txBody>
                  <a:tcPr/>
                </a:tc>
                <a:tc>
                  <a:txBody>
                    <a:bodyPr/>
                    <a:lstStyle/>
                    <a:p>
                      <a:r>
                        <a:rPr lang="en-US" dirty="0" smtClean="0"/>
                        <a:t>6300</a:t>
                      </a:r>
                      <a:endParaRPr lang="en-US" dirty="0"/>
                    </a:p>
                  </a:txBody>
                  <a:tcPr/>
                </a:tc>
              </a:tr>
              <a:tr h="370840">
                <a:tc>
                  <a:txBody>
                    <a:bodyPr/>
                    <a:lstStyle/>
                    <a:p>
                      <a:r>
                        <a:rPr lang="en-US" dirty="0" smtClean="0"/>
                        <a:t>2</a:t>
                      </a:r>
                      <a:endParaRPr lang="en-US" dirty="0"/>
                    </a:p>
                  </a:txBody>
                  <a:tcPr/>
                </a:tc>
                <a:tc>
                  <a:txBody>
                    <a:bodyPr/>
                    <a:lstStyle/>
                    <a:p>
                      <a:r>
                        <a:rPr lang="en-US" dirty="0" smtClean="0"/>
                        <a:t>6300</a:t>
                      </a:r>
                      <a:endParaRPr lang="en-US" dirty="0"/>
                    </a:p>
                  </a:txBody>
                  <a:tcPr/>
                </a:tc>
                <a:tc>
                  <a:txBody>
                    <a:bodyPr/>
                    <a:lstStyle/>
                    <a:p>
                      <a:r>
                        <a:rPr lang="en-US" dirty="0" smtClean="0"/>
                        <a:t>2331</a:t>
                      </a:r>
                      <a:endParaRPr lang="en-US" dirty="0"/>
                    </a:p>
                  </a:txBody>
                  <a:tcPr/>
                </a:tc>
                <a:tc>
                  <a:txBody>
                    <a:bodyPr/>
                    <a:lstStyle/>
                    <a:p>
                      <a:r>
                        <a:rPr lang="en-US" dirty="0" smtClean="0"/>
                        <a:t>3969</a:t>
                      </a:r>
                      <a:endParaRPr lang="en-US" dirty="0"/>
                    </a:p>
                  </a:txBody>
                  <a:tcPr/>
                </a:tc>
              </a:tr>
              <a:tr h="370840">
                <a:tc>
                  <a:txBody>
                    <a:bodyPr/>
                    <a:lstStyle/>
                    <a:p>
                      <a:r>
                        <a:rPr lang="en-US" dirty="0" smtClean="0"/>
                        <a:t>3</a:t>
                      </a:r>
                      <a:endParaRPr lang="en-US" dirty="0"/>
                    </a:p>
                  </a:txBody>
                  <a:tcPr/>
                </a:tc>
                <a:tc>
                  <a:txBody>
                    <a:bodyPr/>
                    <a:lstStyle/>
                    <a:p>
                      <a:r>
                        <a:rPr lang="en-US" dirty="0" smtClean="0"/>
                        <a:t>3969</a:t>
                      </a:r>
                      <a:endParaRPr lang="en-US" dirty="0"/>
                    </a:p>
                  </a:txBody>
                  <a:tcPr/>
                </a:tc>
                <a:tc>
                  <a:txBody>
                    <a:bodyPr/>
                    <a:lstStyle/>
                    <a:p>
                      <a:r>
                        <a:rPr lang="en-US" dirty="0" smtClean="0"/>
                        <a:t>1469</a:t>
                      </a:r>
                      <a:endParaRPr lang="en-US" dirty="0"/>
                    </a:p>
                  </a:txBody>
                  <a:tcPr/>
                </a:tc>
                <a:tc>
                  <a:txBody>
                    <a:bodyPr/>
                    <a:lstStyle/>
                    <a:p>
                      <a:r>
                        <a:rPr lang="en-US" dirty="0" smtClean="0"/>
                        <a:t>2500</a:t>
                      </a:r>
                      <a:endParaRPr lang="en-US" dirty="0"/>
                    </a:p>
                  </a:txBody>
                  <a:tcPr/>
                </a:tc>
              </a:tr>
              <a:tr h="370840">
                <a:tc>
                  <a:txBody>
                    <a:bodyPr/>
                    <a:lstStyle/>
                    <a:p>
                      <a:r>
                        <a:rPr lang="en-US" dirty="0" smtClean="0"/>
                        <a:t>4</a:t>
                      </a:r>
                      <a:endParaRPr lang="en-US" dirty="0"/>
                    </a:p>
                  </a:txBody>
                  <a:tcPr/>
                </a:tc>
                <a:tc>
                  <a:txBody>
                    <a:bodyPr/>
                    <a:lstStyle/>
                    <a:p>
                      <a:r>
                        <a:rPr lang="en-US" dirty="0" smtClean="0"/>
                        <a:t>2500</a:t>
                      </a:r>
                      <a:endParaRPr lang="en-US" dirty="0"/>
                    </a:p>
                  </a:txBody>
                  <a:tcPr/>
                </a:tc>
                <a:tc>
                  <a:txBody>
                    <a:bodyPr/>
                    <a:lstStyle/>
                    <a:p>
                      <a:r>
                        <a:rPr lang="en-US" dirty="0" smtClean="0"/>
                        <a:t>925</a:t>
                      </a:r>
                      <a:endParaRPr lang="en-US" dirty="0"/>
                    </a:p>
                  </a:txBody>
                  <a:tcPr/>
                </a:tc>
                <a:tc>
                  <a:txBody>
                    <a:bodyPr/>
                    <a:lstStyle/>
                    <a:p>
                      <a:r>
                        <a:rPr lang="en-US" dirty="0" smtClean="0"/>
                        <a:t>1575</a:t>
                      </a:r>
                      <a:endParaRPr lang="en-US" dirty="0"/>
                    </a:p>
                  </a:txBody>
                  <a:tcPr/>
                </a:tc>
              </a:tr>
              <a:tr h="370840">
                <a:tc>
                  <a:txBody>
                    <a:bodyPr/>
                    <a:lstStyle/>
                    <a:p>
                      <a:r>
                        <a:rPr lang="en-US" dirty="0" smtClean="0"/>
                        <a:t>5</a:t>
                      </a:r>
                      <a:endParaRPr lang="en-US" dirty="0"/>
                    </a:p>
                  </a:txBody>
                  <a:tcPr/>
                </a:tc>
                <a:tc>
                  <a:txBody>
                    <a:bodyPr/>
                    <a:lstStyle/>
                    <a:p>
                      <a:r>
                        <a:rPr lang="en-US" dirty="0" smtClean="0"/>
                        <a:t>1575</a:t>
                      </a:r>
                      <a:endParaRPr lang="en-US" dirty="0"/>
                    </a:p>
                  </a:txBody>
                  <a:tcPr/>
                </a:tc>
                <a:tc>
                  <a:txBody>
                    <a:bodyPr/>
                    <a:lstStyle/>
                    <a:p>
                      <a:r>
                        <a:rPr lang="en-US" b="1" dirty="0" smtClean="0"/>
                        <a:t>575 (adjusted)</a:t>
                      </a:r>
                      <a:endParaRPr lang="en-US" b="1" dirty="0"/>
                    </a:p>
                  </a:txBody>
                  <a:tcPr/>
                </a:tc>
                <a:tc>
                  <a:txBody>
                    <a:bodyPr/>
                    <a:lstStyle/>
                    <a:p>
                      <a:r>
                        <a:rPr lang="en-US" b="1" dirty="0" smtClean="0"/>
                        <a:t>1000</a:t>
                      </a:r>
                      <a:endParaRPr lang="en-US" b="1" dirty="0"/>
                    </a:p>
                  </a:txBody>
                  <a:tcPr/>
                </a:tc>
              </a:tr>
            </a:tbl>
          </a:graphicData>
        </a:graphic>
      </p:graphicFrame>
    </p:spTree>
    <p:extLst>
      <p:ext uri="{BB962C8B-B14F-4D97-AF65-F5344CB8AC3E}">
        <p14:creationId xmlns:p14="http://schemas.microsoft.com/office/powerpoint/2010/main" xmlns="" val="1139317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Objectives : </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t>After </a:t>
            </a:r>
            <a:r>
              <a:rPr lang="en-US" b="1" dirty="0"/>
              <a:t>completing this course students will be able to:</a:t>
            </a:r>
          </a:p>
          <a:p>
            <a:pPr lvl="0"/>
            <a:r>
              <a:rPr lang="en-US" dirty="0"/>
              <a:t>Understand and describe the basic concept of economics, cost accounting and time value of money.</a:t>
            </a:r>
          </a:p>
          <a:p>
            <a:pPr lvl="0"/>
            <a:r>
              <a:rPr lang="en-US" dirty="0"/>
              <a:t>Assist in the valuation of engineering projects in the public and private sectors to take decisions.</a:t>
            </a:r>
          </a:p>
          <a:p>
            <a:pPr lvl="0"/>
            <a:r>
              <a:rPr lang="en-US" dirty="0"/>
              <a:t>Analyzes the project risk and relate the concept of ecological limit and economic development.</a:t>
            </a:r>
          </a:p>
          <a:p>
            <a:pPr lvl="0"/>
            <a:r>
              <a:rPr lang="en-US" dirty="0"/>
              <a:t>Calculate depreciation, taxation and its application in analysis.</a:t>
            </a:r>
          </a:p>
          <a:p>
            <a:r>
              <a:rPr lang="en-US" dirty="0"/>
              <a:t>Identify different financing options and use to a limited extent, general accounting procedures.</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p14="http://schemas.microsoft.com/office/powerpoint/2010/main" xmlns="" val="2509537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184" y="514928"/>
            <a:ext cx="8911687" cy="1280890"/>
          </a:xfrm>
        </p:spPr>
        <p:txBody>
          <a:bodyPr/>
          <a:lstStyle/>
          <a:p>
            <a:r>
              <a:rPr lang="en-US" b="1" dirty="0" smtClean="0"/>
              <a:t>Supply Schedule</a:t>
            </a:r>
            <a:endParaRPr lang="en-US" b="1"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xmlns="" val="4206397098"/>
              </p:ext>
            </p:extLst>
          </p:nvPr>
        </p:nvGraphicFramePr>
        <p:xfrm>
          <a:off x="2856431" y="1795818"/>
          <a:ext cx="6796585" cy="2287896"/>
        </p:xfrm>
        <a:graphic>
          <a:graphicData uri="http://schemas.openxmlformats.org/drawingml/2006/table">
            <a:tbl>
              <a:tblPr firstRow="1" bandRow="1">
                <a:tableStyleId>{073A0DAA-6AF3-43AB-8588-CEC1D06C72B9}</a:tableStyleId>
              </a:tblPr>
              <a:tblGrid>
                <a:gridCol w="2779705"/>
                <a:gridCol w="4016880"/>
              </a:tblGrid>
              <a:tr h="334446">
                <a:tc>
                  <a:txBody>
                    <a:bodyPr/>
                    <a:lstStyle/>
                    <a:p>
                      <a:pPr algn="r"/>
                      <a:r>
                        <a:rPr lang="en-US" dirty="0" smtClean="0"/>
                        <a:t>Price of Onion (</a:t>
                      </a:r>
                      <a:r>
                        <a:rPr lang="en-US" dirty="0" err="1" smtClean="0"/>
                        <a:t>Rs</a:t>
                      </a:r>
                      <a:r>
                        <a:rPr lang="en-US" dirty="0" smtClean="0"/>
                        <a:t>/Kg)</a:t>
                      </a:r>
                      <a:endParaRPr lang="en-US" dirty="0"/>
                    </a:p>
                  </a:txBody>
                  <a:tcPr/>
                </a:tc>
                <a:tc>
                  <a:txBody>
                    <a:bodyPr/>
                    <a:lstStyle/>
                    <a:p>
                      <a:pPr algn="r"/>
                      <a:r>
                        <a:rPr lang="en-US" dirty="0" smtClean="0"/>
                        <a:t>Quantity if Supply (Kg)</a:t>
                      </a:r>
                      <a:endParaRPr lang="en-US" dirty="0"/>
                    </a:p>
                  </a:txBody>
                  <a:tcPr/>
                </a:tc>
              </a:tr>
              <a:tr h="370840">
                <a:tc>
                  <a:txBody>
                    <a:bodyPr/>
                    <a:lstStyle/>
                    <a:p>
                      <a:pPr algn="r"/>
                      <a:r>
                        <a:rPr lang="en-US" dirty="0" smtClean="0"/>
                        <a:t>20</a:t>
                      </a:r>
                      <a:endParaRPr lang="en-US" dirty="0"/>
                    </a:p>
                  </a:txBody>
                  <a:tcPr/>
                </a:tc>
                <a:tc>
                  <a:txBody>
                    <a:bodyPr/>
                    <a:lstStyle/>
                    <a:p>
                      <a:pPr algn="r"/>
                      <a:r>
                        <a:rPr lang="en-US" dirty="0" smtClean="0"/>
                        <a:t>40</a:t>
                      </a:r>
                      <a:endParaRPr lang="en-US" dirty="0"/>
                    </a:p>
                  </a:txBody>
                  <a:tcPr/>
                </a:tc>
              </a:tr>
              <a:tr h="370840">
                <a:tc>
                  <a:txBody>
                    <a:bodyPr/>
                    <a:lstStyle/>
                    <a:p>
                      <a:pPr algn="r"/>
                      <a:r>
                        <a:rPr lang="en-US" dirty="0" smtClean="0"/>
                        <a:t>30</a:t>
                      </a:r>
                      <a:endParaRPr lang="en-US" dirty="0"/>
                    </a:p>
                  </a:txBody>
                  <a:tcPr/>
                </a:tc>
                <a:tc>
                  <a:txBody>
                    <a:bodyPr/>
                    <a:lstStyle/>
                    <a:p>
                      <a:pPr algn="r"/>
                      <a:r>
                        <a:rPr lang="en-US" dirty="0" smtClean="0"/>
                        <a:t>60</a:t>
                      </a:r>
                      <a:endParaRPr lang="en-US" dirty="0"/>
                    </a:p>
                  </a:txBody>
                  <a:tcPr/>
                </a:tc>
              </a:tr>
              <a:tr h="438776">
                <a:tc>
                  <a:txBody>
                    <a:bodyPr/>
                    <a:lstStyle/>
                    <a:p>
                      <a:pPr algn="r"/>
                      <a:r>
                        <a:rPr lang="en-US" dirty="0" smtClean="0"/>
                        <a:t>40</a:t>
                      </a:r>
                      <a:endParaRPr lang="en-US" dirty="0"/>
                    </a:p>
                  </a:txBody>
                  <a:tcPr/>
                </a:tc>
                <a:tc>
                  <a:txBody>
                    <a:bodyPr/>
                    <a:lstStyle/>
                    <a:p>
                      <a:pPr algn="r"/>
                      <a:r>
                        <a:rPr lang="en-US" dirty="0" smtClean="0"/>
                        <a:t>80</a:t>
                      </a:r>
                      <a:endParaRPr lang="en-US" dirty="0"/>
                    </a:p>
                  </a:txBody>
                  <a:tcPr/>
                </a:tc>
              </a:tr>
              <a:tr h="370840">
                <a:tc>
                  <a:txBody>
                    <a:bodyPr/>
                    <a:lstStyle/>
                    <a:p>
                      <a:pPr algn="r"/>
                      <a:r>
                        <a:rPr lang="en-US" dirty="0" smtClean="0"/>
                        <a:t>50</a:t>
                      </a:r>
                      <a:endParaRPr lang="en-US" dirty="0"/>
                    </a:p>
                  </a:txBody>
                  <a:tcPr/>
                </a:tc>
                <a:tc>
                  <a:txBody>
                    <a:bodyPr/>
                    <a:lstStyle/>
                    <a:p>
                      <a:pPr algn="r"/>
                      <a:r>
                        <a:rPr lang="en-US" dirty="0" smtClean="0"/>
                        <a:t>100</a:t>
                      </a:r>
                      <a:endParaRPr lang="en-US" dirty="0"/>
                    </a:p>
                  </a:txBody>
                  <a:tcPr/>
                </a:tc>
              </a:tr>
              <a:tr h="370840">
                <a:tc>
                  <a:txBody>
                    <a:bodyPr/>
                    <a:lstStyle/>
                    <a:p>
                      <a:pPr algn="r"/>
                      <a:r>
                        <a:rPr lang="en-US" dirty="0" smtClean="0"/>
                        <a:t>60</a:t>
                      </a:r>
                      <a:endParaRPr lang="en-US" dirty="0"/>
                    </a:p>
                  </a:txBody>
                  <a:tcPr/>
                </a:tc>
                <a:tc>
                  <a:txBody>
                    <a:bodyPr/>
                    <a:lstStyle/>
                    <a:p>
                      <a:pPr algn="r"/>
                      <a:r>
                        <a:rPr lang="en-US" dirty="0" smtClean="0"/>
                        <a:t>120</a:t>
                      </a:r>
                      <a:endParaRPr lang="en-US" dirty="0"/>
                    </a:p>
                  </a:txBody>
                  <a:tcPr/>
                </a:tc>
              </a:tr>
            </a:tbl>
          </a:graphicData>
        </a:graphic>
      </p:graphicFrame>
      <p:sp>
        <p:nvSpPr>
          <p:cNvPr id="7" name="Title 1"/>
          <p:cNvSpPr txBox="1">
            <a:spLocks/>
          </p:cNvSpPr>
          <p:nvPr/>
        </p:nvSpPr>
        <p:spPr>
          <a:xfrm>
            <a:off x="1924184" y="4316682"/>
            <a:ext cx="8911687" cy="128089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Supply Curve</a:t>
            </a:r>
          </a:p>
          <a:p>
            <a:r>
              <a:rPr lang="en-US" sz="2400" dirty="0" smtClean="0"/>
              <a:t>Supply curve is graphical representation of supply schedule. Supply curve always slopes upward. </a:t>
            </a:r>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92522391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913" y="624110"/>
            <a:ext cx="9757699" cy="1280890"/>
          </a:xfrm>
        </p:spPr>
        <p:txBody>
          <a:bodyPr>
            <a:normAutofit fontScale="90000"/>
          </a:bodyPr>
          <a:lstStyle/>
          <a:p>
            <a:r>
              <a:rPr lang="en-US" b="1" dirty="0"/>
              <a:t>Book Depreciation Method: Declining Balance with Conversion to Straight-Line Depreciation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As declining balance method do not reach zero salvage value, declining balance with conversion to Straight line depreciation is used in such condition. This conversion will lead to asset value become to zero.</a:t>
            </a:r>
          </a:p>
          <a:p>
            <a:r>
              <a:rPr lang="en-US" dirty="0" smtClean="0"/>
              <a:t>According to this method, the switchover occurs in the year when, larger or equal depreciation amount is obtained from the straight line method in comparison to declining balance method.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87262895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normAutofit fontScale="90000"/>
          </a:bodyPr>
          <a:lstStyle/>
          <a:p>
            <a:r>
              <a:rPr lang="en-US" b="1" dirty="0"/>
              <a:t>Example: Declining Balance with Conversion to Straight-Line Depreciation</a:t>
            </a:r>
          </a:p>
        </p:txBody>
      </p:sp>
      <p:sp>
        <p:nvSpPr>
          <p:cNvPr id="3" name="Content Placeholder 2"/>
          <p:cNvSpPr>
            <a:spLocks noGrp="1"/>
          </p:cNvSpPr>
          <p:nvPr>
            <p:ph idx="1"/>
          </p:nvPr>
        </p:nvSpPr>
        <p:spPr>
          <a:xfrm>
            <a:off x="2384496" y="1502719"/>
            <a:ext cx="8915400" cy="2141234"/>
          </a:xfrm>
        </p:spPr>
        <p:txBody>
          <a:bodyPr>
            <a:normAutofit lnSpcReduction="10000"/>
          </a:bodyPr>
          <a:lstStyle/>
          <a:p>
            <a:r>
              <a:rPr lang="en-US" dirty="0"/>
              <a:t>Use the double-declining-depreciation method </a:t>
            </a:r>
            <a:r>
              <a:rPr lang="en-US" dirty="0" smtClean="0"/>
              <a:t>switchover to SL depreciation method to </a:t>
            </a:r>
            <a:r>
              <a:rPr lang="en-US" dirty="0"/>
              <a:t>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0</a:t>
            </a:r>
            <a:r>
              <a:rPr lang="en-US" dirty="0" smtClean="0"/>
              <a:t>. </a:t>
            </a:r>
            <a:r>
              <a:rPr lang="en-US" b="1" dirty="0" smtClean="0"/>
              <a:t>(Salvage Value = 0)</a:t>
            </a:r>
          </a:p>
          <a:p>
            <a:r>
              <a:rPr lang="en-US" dirty="0" smtClean="0"/>
              <a:t>Given, I </a:t>
            </a:r>
            <a:r>
              <a:rPr lang="en-US" dirty="0"/>
              <a:t>= $10,000, </a:t>
            </a:r>
            <a:r>
              <a:rPr lang="en-US" b="1" dirty="0"/>
              <a:t>S = </a:t>
            </a:r>
            <a:r>
              <a:rPr lang="en-US" b="1" dirty="0" smtClean="0"/>
              <a:t>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410836299"/>
              </p:ext>
            </p:extLst>
          </p:nvPr>
        </p:nvGraphicFramePr>
        <p:xfrm>
          <a:off x="1269243" y="3643953"/>
          <a:ext cx="10030653" cy="2865120"/>
        </p:xfrm>
        <a:graphic>
          <a:graphicData uri="http://schemas.openxmlformats.org/drawingml/2006/table">
            <a:tbl>
              <a:tblPr firstRow="1" bandRow="1">
                <a:tableStyleId>{5C22544A-7EE6-4342-B048-85BDC9FD1C3A}</a:tableStyleId>
              </a:tblPr>
              <a:tblGrid>
                <a:gridCol w="693231"/>
                <a:gridCol w="1620340"/>
                <a:gridCol w="1714646"/>
                <a:gridCol w="1608202"/>
                <a:gridCol w="1582460"/>
                <a:gridCol w="1405887"/>
                <a:gridCol w="1405887"/>
              </a:tblGrid>
              <a:tr h="380822">
                <a:tc>
                  <a:txBody>
                    <a:bodyPr/>
                    <a:lstStyle/>
                    <a:p>
                      <a:r>
                        <a:rPr lang="en-US" dirty="0" smtClean="0"/>
                        <a:t>Ye</a:t>
                      </a:r>
                    </a:p>
                    <a:p>
                      <a:r>
                        <a:rPr lang="en-US" dirty="0" err="1" smtClean="0"/>
                        <a:t>ar</a:t>
                      </a:r>
                      <a:endParaRPr lang="en-US" dirty="0"/>
                    </a:p>
                  </a:txBody>
                  <a:tcPr/>
                </a:tc>
                <a:tc>
                  <a:txBody>
                    <a:bodyPr/>
                    <a:lstStyle/>
                    <a:p>
                      <a:r>
                        <a:rPr lang="en-US" dirty="0" smtClean="0"/>
                        <a:t>Book Value at B (2)</a:t>
                      </a:r>
                      <a:endParaRPr lang="en-US" dirty="0"/>
                    </a:p>
                  </a:txBody>
                  <a:tcPr/>
                </a:tc>
                <a:tc>
                  <a:txBody>
                    <a:bodyPr/>
                    <a:lstStyle/>
                    <a:p>
                      <a:r>
                        <a:rPr lang="en-US" dirty="0" smtClean="0"/>
                        <a:t>DB Depreciation</a:t>
                      </a:r>
                      <a:endParaRPr lang="en-US" dirty="0"/>
                    </a:p>
                  </a:txBody>
                  <a:tcPr/>
                </a:tc>
                <a:tc>
                  <a:txBody>
                    <a:bodyPr/>
                    <a:lstStyle/>
                    <a:p>
                      <a:r>
                        <a:rPr lang="en-US" dirty="0" smtClean="0"/>
                        <a:t>Switchover</a:t>
                      </a:r>
                      <a:r>
                        <a:rPr lang="en-US" baseline="0" dirty="0" smtClean="0"/>
                        <a:t> </a:t>
                      </a:r>
                      <a:r>
                        <a:rPr lang="en-US" dirty="0" smtClean="0"/>
                        <a:t>Decision</a:t>
                      </a:r>
                      <a:endParaRPr lang="en-US" dirty="0"/>
                    </a:p>
                  </a:txBody>
                  <a:tcPr/>
                </a:tc>
                <a:tc>
                  <a:txBody>
                    <a:bodyPr/>
                    <a:lstStyle/>
                    <a:p>
                      <a:r>
                        <a:rPr lang="en-US" dirty="0" smtClean="0"/>
                        <a:t>SL</a:t>
                      </a:r>
                      <a:r>
                        <a:rPr lang="en-US" baseline="0" dirty="0" smtClean="0"/>
                        <a:t> Dep. </a:t>
                      </a:r>
                      <a:endParaRPr lang="en-US" dirty="0"/>
                    </a:p>
                  </a:txBody>
                  <a:tcPr/>
                </a:tc>
                <a:tc>
                  <a:txBody>
                    <a:bodyPr/>
                    <a:lstStyle/>
                    <a:p>
                      <a:r>
                        <a:rPr lang="en-US" dirty="0" smtClean="0"/>
                        <a:t>Selected</a:t>
                      </a:r>
                      <a:r>
                        <a:rPr lang="en-US" baseline="0" dirty="0" smtClean="0"/>
                        <a:t> Dep.</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b="1" dirty="0" smtClean="0"/>
                        <a:t>&gt;</a:t>
                      </a:r>
                      <a:endParaRPr lang="en-US" b="1" dirty="0"/>
                    </a:p>
                  </a:txBody>
                  <a:tcPr/>
                </a:tc>
                <a:tc>
                  <a:txBody>
                    <a:bodyPr/>
                    <a:lstStyle/>
                    <a:p>
                      <a:r>
                        <a:rPr lang="en-US" dirty="0" smtClean="0"/>
                        <a:t>2,000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b="1" dirty="0" smtClean="0"/>
                        <a:t>&gt;</a:t>
                      </a:r>
                      <a:endParaRPr lang="en-US" b="1" dirty="0"/>
                    </a:p>
                  </a:txBody>
                  <a:tcPr/>
                </a:tc>
                <a:tc>
                  <a:txBody>
                    <a:bodyPr/>
                    <a:lstStyle/>
                    <a:p>
                      <a:r>
                        <a:rPr lang="en-US" dirty="0" smtClean="0"/>
                        <a:t>1,500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b="1" dirty="0" smtClean="0"/>
                        <a:t>&gt;</a:t>
                      </a:r>
                      <a:endParaRPr lang="en-US" b="1" dirty="0"/>
                    </a:p>
                  </a:txBody>
                  <a:tcPr/>
                </a:tc>
                <a:tc>
                  <a:txBody>
                    <a:bodyPr/>
                    <a:lstStyle/>
                    <a:p>
                      <a:r>
                        <a:rPr lang="en-US" dirty="0" smtClean="0"/>
                        <a:t>1,200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b="1" dirty="0" smtClean="0"/>
                        <a:t>&lt;</a:t>
                      </a:r>
                      <a:endParaRPr lang="en-US" b="1" dirty="0"/>
                    </a:p>
                  </a:txBody>
                  <a:tcPr/>
                </a:tc>
                <a:tc>
                  <a:txBody>
                    <a:bodyPr/>
                    <a:lstStyle/>
                    <a:p>
                      <a:r>
                        <a:rPr lang="en-US" dirty="0" smtClean="0"/>
                        <a:t>1,080</a:t>
                      </a:r>
                      <a:endParaRPr lang="en-US" dirty="0"/>
                    </a:p>
                  </a:txBody>
                  <a:tcPr/>
                </a:tc>
                <a:tc>
                  <a:txBody>
                    <a:bodyPr/>
                    <a:lstStyle/>
                    <a:p>
                      <a:r>
                        <a:rPr lang="en-US" dirty="0" smtClean="0"/>
                        <a:t>1,080</a:t>
                      </a:r>
                      <a:endParaRPr lang="en-US" dirty="0"/>
                    </a:p>
                  </a:txBody>
                  <a:tcPr/>
                </a:tc>
                <a:tc>
                  <a:txBody>
                    <a:bodyPr/>
                    <a:lstStyle/>
                    <a:p>
                      <a:r>
                        <a:rPr lang="en-US" dirty="0" smtClean="0"/>
                        <a:t>1,080</a:t>
                      </a:r>
                      <a:endParaRPr lang="en-US" dirty="0"/>
                    </a:p>
                  </a:txBody>
                  <a:tcPr/>
                </a:tc>
              </a:tr>
              <a:tr h="370840">
                <a:tc>
                  <a:txBody>
                    <a:bodyPr/>
                    <a:lstStyle/>
                    <a:p>
                      <a:r>
                        <a:rPr lang="en-US" dirty="0" smtClean="0"/>
                        <a:t>5</a:t>
                      </a:r>
                      <a:endParaRPr lang="en-US" dirty="0"/>
                    </a:p>
                  </a:txBody>
                  <a:tcPr/>
                </a:tc>
                <a:tc>
                  <a:txBody>
                    <a:bodyPr/>
                    <a:lstStyle/>
                    <a:p>
                      <a:r>
                        <a:rPr lang="en-US" dirty="0" smtClean="0"/>
                        <a:t>1,080</a:t>
                      </a:r>
                      <a:endParaRPr lang="en-US" dirty="0"/>
                    </a:p>
                  </a:txBody>
                  <a:tcPr/>
                </a:tc>
                <a:tc>
                  <a:txBody>
                    <a:bodyPr/>
                    <a:lstStyle/>
                    <a:p>
                      <a:r>
                        <a:rPr lang="en-US" b="1" dirty="0" smtClean="0"/>
                        <a:t>432</a:t>
                      </a:r>
                      <a:endParaRPr lang="en-US" b="1" dirty="0"/>
                    </a:p>
                  </a:txBody>
                  <a:tcPr/>
                </a:tc>
                <a:tc>
                  <a:txBody>
                    <a:bodyPr/>
                    <a:lstStyle/>
                    <a:p>
                      <a:r>
                        <a:rPr lang="en-US" b="1" dirty="0" smtClean="0"/>
                        <a:t>&lt;</a:t>
                      </a:r>
                      <a:endParaRPr lang="en-US" b="1" dirty="0"/>
                    </a:p>
                  </a:txBody>
                  <a:tcPr/>
                </a:tc>
                <a:tc>
                  <a:txBody>
                    <a:bodyPr/>
                    <a:lstStyle/>
                    <a:p>
                      <a:r>
                        <a:rPr lang="en-US" b="1" dirty="0" smtClean="0"/>
                        <a:t>1,080</a:t>
                      </a:r>
                      <a:endParaRPr lang="en-US" b="1" dirty="0"/>
                    </a:p>
                  </a:txBody>
                  <a:tcPr/>
                </a:tc>
                <a:tc>
                  <a:txBody>
                    <a:bodyPr/>
                    <a:lstStyle/>
                    <a:p>
                      <a:r>
                        <a:rPr lang="en-US" b="1" dirty="0" smtClean="0"/>
                        <a:t>1,080</a:t>
                      </a:r>
                      <a:endParaRPr lang="en-US" b="1" dirty="0"/>
                    </a:p>
                  </a:txBody>
                  <a:tcPr/>
                </a:tc>
                <a:tc>
                  <a:txBody>
                    <a:bodyPr/>
                    <a:lstStyle/>
                    <a:p>
                      <a:r>
                        <a:rPr lang="en-US" b="1" dirty="0" smtClean="0"/>
                        <a:t>-</a:t>
                      </a:r>
                      <a:endParaRPr lang="en-US" b="1" dirty="0"/>
                    </a:p>
                  </a:txBody>
                  <a:tcPr/>
                </a:tc>
              </a:tr>
            </a:tbl>
          </a:graphicData>
        </a:graphic>
      </p:graphicFrame>
    </p:spTree>
    <p:extLst>
      <p:ext uri="{BB962C8B-B14F-4D97-AF65-F5344CB8AC3E}">
        <p14:creationId xmlns:p14="http://schemas.microsoft.com/office/powerpoint/2010/main" xmlns="" val="31206643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normAutofit fontScale="90000"/>
          </a:bodyPr>
          <a:lstStyle/>
          <a:p>
            <a:r>
              <a:rPr lang="en-US" b="1" dirty="0"/>
              <a:t>Example: Declining Balance with Conversion to Straight-Line Depreciation</a:t>
            </a:r>
          </a:p>
        </p:txBody>
      </p:sp>
      <p:sp>
        <p:nvSpPr>
          <p:cNvPr id="3" name="Content Placeholder 2"/>
          <p:cNvSpPr>
            <a:spLocks noGrp="1"/>
          </p:cNvSpPr>
          <p:nvPr>
            <p:ph idx="1"/>
          </p:nvPr>
        </p:nvSpPr>
        <p:spPr>
          <a:xfrm>
            <a:off x="2384496" y="1502719"/>
            <a:ext cx="8915400" cy="2141234"/>
          </a:xfrm>
        </p:spPr>
        <p:txBody>
          <a:bodyPr>
            <a:normAutofit lnSpcReduction="10000"/>
          </a:bodyPr>
          <a:lstStyle/>
          <a:p>
            <a:r>
              <a:rPr lang="en-US" dirty="0"/>
              <a:t>Use the double-declining-depreciation method </a:t>
            </a:r>
            <a:r>
              <a:rPr lang="en-US" dirty="0" smtClean="0"/>
              <a:t>switchover to SL depreciation method to </a:t>
            </a:r>
            <a:r>
              <a:rPr lang="en-US" dirty="0"/>
              <a:t>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200</a:t>
            </a:r>
            <a:r>
              <a:rPr lang="en-US" dirty="0" smtClean="0"/>
              <a:t>. </a:t>
            </a:r>
            <a:r>
              <a:rPr lang="en-US" b="1" dirty="0" smtClean="0"/>
              <a:t>(Salvage Value = 200)</a:t>
            </a:r>
          </a:p>
          <a:p>
            <a:r>
              <a:rPr lang="en-US" dirty="0" smtClean="0"/>
              <a:t>Given, I </a:t>
            </a:r>
            <a:r>
              <a:rPr lang="en-US" dirty="0"/>
              <a:t>= $10,000, </a:t>
            </a:r>
            <a:r>
              <a:rPr lang="en-US" b="1" dirty="0"/>
              <a:t>S = </a:t>
            </a:r>
            <a:r>
              <a:rPr lang="en-US" b="1" dirty="0" smtClean="0"/>
              <a:t>200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134639529"/>
              </p:ext>
            </p:extLst>
          </p:nvPr>
        </p:nvGraphicFramePr>
        <p:xfrm>
          <a:off x="1269243" y="3643953"/>
          <a:ext cx="10030653" cy="2865120"/>
        </p:xfrm>
        <a:graphic>
          <a:graphicData uri="http://schemas.openxmlformats.org/drawingml/2006/table">
            <a:tbl>
              <a:tblPr firstRow="1" bandRow="1">
                <a:tableStyleId>{5C22544A-7EE6-4342-B048-85BDC9FD1C3A}</a:tableStyleId>
              </a:tblPr>
              <a:tblGrid>
                <a:gridCol w="693231"/>
                <a:gridCol w="1620340"/>
                <a:gridCol w="1714646"/>
                <a:gridCol w="1608202"/>
                <a:gridCol w="1582460"/>
                <a:gridCol w="1405887"/>
                <a:gridCol w="1405887"/>
              </a:tblGrid>
              <a:tr h="380822">
                <a:tc>
                  <a:txBody>
                    <a:bodyPr/>
                    <a:lstStyle/>
                    <a:p>
                      <a:r>
                        <a:rPr lang="en-US" dirty="0" smtClean="0"/>
                        <a:t>Ye</a:t>
                      </a:r>
                    </a:p>
                    <a:p>
                      <a:r>
                        <a:rPr lang="en-US" dirty="0" err="1" smtClean="0"/>
                        <a:t>ar</a:t>
                      </a:r>
                      <a:endParaRPr lang="en-US" dirty="0"/>
                    </a:p>
                  </a:txBody>
                  <a:tcPr/>
                </a:tc>
                <a:tc>
                  <a:txBody>
                    <a:bodyPr/>
                    <a:lstStyle/>
                    <a:p>
                      <a:r>
                        <a:rPr lang="en-US" dirty="0" smtClean="0"/>
                        <a:t>Book Value at B (2)</a:t>
                      </a:r>
                      <a:endParaRPr lang="en-US" dirty="0"/>
                    </a:p>
                  </a:txBody>
                  <a:tcPr/>
                </a:tc>
                <a:tc>
                  <a:txBody>
                    <a:bodyPr/>
                    <a:lstStyle/>
                    <a:p>
                      <a:r>
                        <a:rPr lang="en-US" dirty="0" smtClean="0"/>
                        <a:t>DB Depreciation</a:t>
                      </a:r>
                      <a:endParaRPr lang="en-US" dirty="0"/>
                    </a:p>
                  </a:txBody>
                  <a:tcPr/>
                </a:tc>
                <a:tc>
                  <a:txBody>
                    <a:bodyPr/>
                    <a:lstStyle/>
                    <a:p>
                      <a:r>
                        <a:rPr lang="en-US" dirty="0" smtClean="0"/>
                        <a:t>Switchover</a:t>
                      </a:r>
                      <a:r>
                        <a:rPr lang="en-US" baseline="0" dirty="0" smtClean="0"/>
                        <a:t> </a:t>
                      </a:r>
                      <a:r>
                        <a:rPr lang="en-US" dirty="0" smtClean="0"/>
                        <a:t>Decision</a:t>
                      </a:r>
                      <a:endParaRPr lang="en-US" dirty="0"/>
                    </a:p>
                  </a:txBody>
                  <a:tcPr/>
                </a:tc>
                <a:tc>
                  <a:txBody>
                    <a:bodyPr/>
                    <a:lstStyle/>
                    <a:p>
                      <a:r>
                        <a:rPr lang="en-US" dirty="0" smtClean="0"/>
                        <a:t>SL</a:t>
                      </a:r>
                      <a:r>
                        <a:rPr lang="en-US" baseline="0" dirty="0" smtClean="0"/>
                        <a:t> Dep. </a:t>
                      </a:r>
                      <a:endParaRPr lang="en-US" dirty="0"/>
                    </a:p>
                  </a:txBody>
                  <a:tcPr/>
                </a:tc>
                <a:tc>
                  <a:txBody>
                    <a:bodyPr/>
                    <a:lstStyle/>
                    <a:p>
                      <a:r>
                        <a:rPr lang="en-US" dirty="0" smtClean="0"/>
                        <a:t>Selected</a:t>
                      </a:r>
                      <a:r>
                        <a:rPr lang="en-US" baseline="0" dirty="0" smtClean="0"/>
                        <a:t> Dep.</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b="1" dirty="0" smtClean="0"/>
                        <a:t>&gt;</a:t>
                      </a:r>
                      <a:endParaRPr lang="en-US" b="1" dirty="0"/>
                    </a:p>
                  </a:txBody>
                  <a:tcPr/>
                </a:tc>
                <a:tc>
                  <a:txBody>
                    <a:bodyPr/>
                    <a:lstStyle/>
                    <a:p>
                      <a:r>
                        <a:rPr lang="en-US" dirty="0" smtClean="0"/>
                        <a:t>1,960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b="1" dirty="0" smtClean="0"/>
                        <a:t>&gt;</a:t>
                      </a:r>
                      <a:endParaRPr lang="en-US" b="1" dirty="0"/>
                    </a:p>
                  </a:txBody>
                  <a:tcPr/>
                </a:tc>
                <a:tc>
                  <a:txBody>
                    <a:bodyPr/>
                    <a:lstStyle/>
                    <a:p>
                      <a:r>
                        <a:rPr lang="en-US" dirty="0" smtClean="0"/>
                        <a:t>1,450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b="1" dirty="0" smtClean="0"/>
                        <a:t>&gt;</a:t>
                      </a:r>
                      <a:endParaRPr lang="en-US" b="1" dirty="0"/>
                    </a:p>
                  </a:txBody>
                  <a:tcPr/>
                </a:tc>
                <a:tc>
                  <a:txBody>
                    <a:bodyPr/>
                    <a:lstStyle/>
                    <a:p>
                      <a:r>
                        <a:rPr lang="en-US" dirty="0" smtClean="0"/>
                        <a:t>1133.33</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b="1" dirty="0" smtClean="0"/>
                        <a:t>&lt;</a:t>
                      </a:r>
                      <a:endParaRPr lang="en-US" b="1" dirty="0"/>
                    </a:p>
                  </a:txBody>
                  <a:tcPr/>
                </a:tc>
                <a:tc>
                  <a:txBody>
                    <a:bodyPr/>
                    <a:lstStyle/>
                    <a:p>
                      <a:r>
                        <a:rPr lang="en-US" dirty="0" smtClean="0"/>
                        <a:t>980</a:t>
                      </a:r>
                      <a:endParaRPr lang="en-US" dirty="0"/>
                    </a:p>
                  </a:txBody>
                  <a:tcPr/>
                </a:tc>
                <a:tc>
                  <a:txBody>
                    <a:bodyPr/>
                    <a:lstStyle/>
                    <a:p>
                      <a:r>
                        <a:rPr lang="en-US" dirty="0" smtClean="0"/>
                        <a:t>980</a:t>
                      </a:r>
                      <a:endParaRPr lang="en-US" dirty="0"/>
                    </a:p>
                  </a:txBody>
                  <a:tcPr/>
                </a:tc>
                <a:tc>
                  <a:txBody>
                    <a:bodyPr/>
                    <a:lstStyle/>
                    <a:p>
                      <a:r>
                        <a:rPr lang="en-US" dirty="0" smtClean="0"/>
                        <a:t>1,180</a:t>
                      </a:r>
                      <a:endParaRPr lang="en-US" dirty="0"/>
                    </a:p>
                  </a:txBody>
                  <a:tcPr/>
                </a:tc>
              </a:tr>
              <a:tr h="370840">
                <a:tc>
                  <a:txBody>
                    <a:bodyPr/>
                    <a:lstStyle/>
                    <a:p>
                      <a:r>
                        <a:rPr lang="en-US" dirty="0" smtClean="0"/>
                        <a:t>5</a:t>
                      </a:r>
                      <a:endParaRPr lang="en-US" dirty="0"/>
                    </a:p>
                  </a:txBody>
                  <a:tcPr/>
                </a:tc>
                <a:tc>
                  <a:txBody>
                    <a:bodyPr/>
                    <a:lstStyle/>
                    <a:p>
                      <a:r>
                        <a:rPr lang="en-US" dirty="0" smtClean="0"/>
                        <a:t>1,180</a:t>
                      </a:r>
                      <a:endParaRPr lang="en-US" dirty="0"/>
                    </a:p>
                  </a:txBody>
                  <a:tcPr/>
                </a:tc>
                <a:tc>
                  <a:txBody>
                    <a:bodyPr/>
                    <a:lstStyle/>
                    <a:p>
                      <a:r>
                        <a:rPr lang="en-US" b="1" dirty="0" smtClean="0"/>
                        <a:t>432</a:t>
                      </a:r>
                      <a:endParaRPr lang="en-US" b="1" dirty="0"/>
                    </a:p>
                  </a:txBody>
                  <a:tcPr/>
                </a:tc>
                <a:tc>
                  <a:txBody>
                    <a:bodyPr/>
                    <a:lstStyle/>
                    <a:p>
                      <a:r>
                        <a:rPr lang="en-US" b="1" dirty="0" smtClean="0"/>
                        <a:t>&lt;</a:t>
                      </a:r>
                      <a:endParaRPr lang="en-US" b="1" dirty="0"/>
                    </a:p>
                  </a:txBody>
                  <a:tcPr/>
                </a:tc>
                <a:tc>
                  <a:txBody>
                    <a:bodyPr/>
                    <a:lstStyle/>
                    <a:p>
                      <a:r>
                        <a:rPr lang="en-US" b="1" dirty="0" smtClean="0"/>
                        <a:t>980</a:t>
                      </a:r>
                      <a:endParaRPr lang="en-US" b="1" dirty="0"/>
                    </a:p>
                  </a:txBody>
                  <a:tcPr/>
                </a:tc>
                <a:tc>
                  <a:txBody>
                    <a:bodyPr/>
                    <a:lstStyle/>
                    <a:p>
                      <a:r>
                        <a:rPr lang="en-US" b="1" dirty="0" smtClean="0"/>
                        <a:t>980</a:t>
                      </a:r>
                      <a:endParaRPr lang="en-US" b="1" dirty="0"/>
                    </a:p>
                  </a:txBody>
                  <a:tcPr/>
                </a:tc>
                <a:tc>
                  <a:txBody>
                    <a:bodyPr/>
                    <a:lstStyle/>
                    <a:p>
                      <a:r>
                        <a:rPr lang="en-US" b="1" dirty="0" smtClean="0"/>
                        <a:t>200</a:t>
                      </a:r>
                      <a:endParaRPr lang="en-US" b="1" dirty="0"/>
                    </a:p>
                  </a:txBody>
                  <a:tcPr/>
                </a:tc>
              </a:tr>
            </a:tbl>
          </a:graphicData>
        </a:graphic>
      </p:graphicFrame>
    </p:spTree>
    <p:extLst>
      <p:ext uri="{BB962C8B-B14F-4D97-AF65-F5344CB8AC3E}">
        <p14:creationId xmlns:p14="http://schemas.microsoft.com/office/powerpoint/2010/main" xmlns="" val="260984759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Method: Sinking Fund Method</a:t>
            </a:r>
          </a:p>
        </p:txBody>
      </p:sp>
      <p:sp>
        <p:nvSpPr>
          <p:cNvPr id="3" name="Content Placeholder 2"/>
          <p:cNvSpPr>
            <a:spLocks noGrp="1"/>
          </p:cNvSpPr>
          <p:nvPr>
            <p:ph idx="1"/>
          </p:nvPr>
        </p:nvSpPr>
        <p:spPr/>
        <p:txBody>
          <a:bodyPr>
            <a:normAutofit fontScale="92500" lnSpcReduction="10000"/>
          </a:bodyPr>
          <a:lstStyle/>
          <a:p>
            <a:r>
              <a:rPr lang="en-US" dirty="0" smtClean="0"/>
              <a:t>This methods consider time value of money principle while calculating depreciation amount of certain assets. </a:t>
            </a:r>
          </a:p>
          <a:p>
            <a:r>
              <a:rPr lang="en-US" dirty="0" smtClean="0"/>
              <a:t>This method calculate fixed annual depreciation amount (fixed installment=annuity;  considering time value of money) for each year as well as net depreciation amount based on compound interest rate. </a:t>
            </a:r>
          </a:p>
          <a:p>
            <a:r>
              <a:rPr lang="en-US" dirty="0" smtClean="0"/>
              <a:t>The amount with compound interest earned over the life will be equal to original cost of assets. </a:t>
            </a:r>
          </a:p>
          <a:p>
            <a:r>
              <a:rPr lang="en-US" dirty="0" smtClean="0"/>
              <a:t>This method shows, the book value of assets decreases at increasing rate with respect to the life of the asset. </a:t>
            </a:r>
          </a:p>
          <a:p>
            <a:r>
              <a:rPr lang="en-US" dirty="0" smtClean="0"/>
              <a:t>Fixed annual depreciation amount(A)= (I-S)* (A/F, i%, n)</a:t>
            </a:r>
          </a:p>
          <a:p>
            <a:r>
              <a:rPr lang="en-US" dirty="0" smtClean="0"/>
              <a:t>Net Depreciation Charges in year K= A* (F/P, i%, K-1)</a:t>
            </a:r>
          </a:p>
          <a:p>
            <a:r>
              <a:rPr lang="en-US" dirty="0" smtClean="0"/>
              <a:t>Book value at the end of the year K= I- (A* (F/A, i%, K))</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510660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9104" y="162662"/>
            <a:ext cx="8911687" cy="1280890"/>
          </a:xfrm>
        </p:spPr>
        <p:txBody>
          <a:bodyPr/>
          <a:lstStyle/>
          <a:p>
            <a:r>
              <a:rPr lang="en-US" b="1" dirty="0" smtClean="0"/>
              <a:t>Example: Sinking Fund Method</a:t>
            </a:r>
            <a:endParaRPr lang="en-US" b="1" dirty="0"/>
          </a:p>
        </p:txBody>
      </p:sp>
      <p:sp>
        <p:nvSpPr>
          <p:cNvPr id="3" name="Content Placeholder 2"/>
          <p:cNvSpPr>
            <a:spLocks noGrp="1"/>
          </p:cNvSpPr>
          <p:nvPr>
            <p:ph idx="1"/>
          </p:nvPr>
        </p:nvSpPr>
        <p:spPr>
          <a:xfrm>
            <a:off x="1992573" y="1064525"/>
            <a:ext cx="9730851" cy="4355377"/>
          </a:xfrm>
        </p:spPr>
        <p:txBody>
          <a:bodyPr/>
          <a:lstStyle/>
          <a:p>
            <a:r>
              <a:rPr lang="en-US" dirty="0" smtClean="0"/>
              <a:t>Compute depreciation charge and book value of each year by using sinking fund method with following information: Salvage Value=</a:t>
            </a:r>
            <a:r>
              <a:rPr lang="en-US" dirty="0" err="1" smtClean="0"/>
              <a:t>Rs</a:t>
            </a:r>
            <a:r>
              <a:rPr lang="en-US" dirty="0" smtClean="0"/>
              <a:t>. 20,000, Initial cost of Asset=</a:t>
            </a:r>
            <a:r>
              <a:rPr lang="en-US" dirty="0" err="1" smtClean="0"/>
              <a:t>Rs</a:t>
            </a:r>
            <a:r>
              <a:rPr lang="en-US" dirty="0" smtClean="0"/>
              <a:t>. 100,000, Useful life of asset= 8 years, Interest Rate= 12%.</a:t>
            </a:r>
          </a:p>
          <a:p>
            <a:pPr marL="0" indent="0">
              <a:buNone/>
            </a:pPr>
            <a:r>
              <a:rPr lang="en-US" b="1" dirty="0" smtClean="0"/>
              <a:t>Solution: </a:t>
            </a:r>
          </a:p>
          <a:p>
            <a:pPr marL="0" indent="0">
              <a:buNone/>
            </a:pPr>
            <a:r>
              <a:rPr lang="en-US" b="1" dirty="0" smtClean="0"/>
              <a:t>Fixed Annual Depreciation</a:t>
            </a:r>
            <a:r>
              <a:rPr lang="en-US" dirty="0" smtClean="0"/>
              <a:t> (A)=(I-S) * (A/F, 12%, N)=(100,000-20,000)*0.0813=6,504.22</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3743301200"/>
              </p:ext>
            </p:extLst>
          </p:nvPr>
        </p:nvGraphicFramePr>
        <p:xfrm>
          <a:off x="900753" y="2792519"/>
          <a:ext cx="10822670" cy="3977640"/>
        </p:xfrm>
        <a:graphic>
          <a:graphicData uri="http://schemas.openxmlformats.org/drawingml/2006/table">
            <a:tbl>
              <a:tblPr firstRow="1" bandRow="1">
                <a:tableStyleId>{5C22544A-7EE6-4342-B048-85BDC9FD1C3A}</a:tableStyleId>
              </a:tblPr>
              <a:tblGrid>
                <a:gridCol w="696035"/>
                <a:gridCol w="2593075"/>
                <a:gridCol w="1098460"/>
                <a:gridCol w="1857194"/>
                <a:gridCol w="2208848"/>
                <a:gridCol w="2369058"/>
              </a:tblGrid>
              <a:tr h="370840">
                <a:tc>
                  <a:txBody>
                    <a:bodyPr/>
                    <a:lstStyle/>
                    <a:p>
                      <a:r>
                        <a:rPr lang="en-US" dirty="0" smtClean="0"/>
                        <a:t>Year</a:t>
                      </a:r>
                    </a:p>
                    <a:p>
                      <a:r>
                        <a:rPr lang="en-US" dirty="0" smtClean="0"/>
                        <a:t>(1)</a:t>
                      </a:r>
                      <a:endParaRPr lang="en-US" dirty="0"/>
                    </a:p>
                  </a:txBody>
                  <a:tcPr/>
                </a:tc>
                <a:tc>
                  <a:txBody>
                    <a:bodyPr/>
                    <a:lstStyle/>
                    <a:p>
                      <a:r>
                        <a:rPr lang="en-US" dirty="0" smtClean="0"/>
                        <a:t>Book Value at the beginning</a:t>
                      </a:r>
                      <a:r>
                        <a:rPr lang="en-US" baseline="0" dirty="0" smtClean="0"/>
                        <a:t> of year (2) </a:t>
                      </a:r>
                      <a:endParaRPr lang="en-US" dirty="0"/>
                    </a:p>
                  </a:txBody>
                  <a:tcPr/>
                </a:tc>
                <a:tc>
                  <a:txBody>
                    <a:bodyPr/>
                    <a:lstStyle/>
                    <a:p>
                      <a:r>
                        <a:rPr lang="en-US" dirty="0" smtClean="0"/>
                        <a:t>Fixed Dep.</a:t>
                      </a:r>
                      <a:endParaRPr lang="en-US" dirty="0"/>
                    </a:p>
                  </a:txBody>
                  <a:tcPr/>
                </a:tc>
                <a:tc>
                  <a:txBody>
                    <a:bodyPr/>
                    <a:lstStyle/>
                    <a:p>
                      <a:r>
                        <a:rPr lang="en-US" dirty="0" smtClean="0"/>
                        <a:t>Int.</a:t>
                      </a:r>
                      <a:r>
                        <a:rPr lang="en-US" baseline="0" dirty="0" smtClean="0"/>
                        <a:t> Factor</a:t>
                      </a:r>
                    </a:p>
                    <a:p>
                      <a:r>
                        <a:rPr lang="en-US" baseline="0" dirty="0" smtClean="0"/>
                        <a:t>(F/P, 12%, K-1)</a:t>
                      </a:r>
                      <a:endParaRPr lang="en-US" dirty="0"/>
                    </a:p>
                  </a:txBody>
                  <a:tcPr/>
                </a:tc>
                <a:tc>
                  <a:txBody>
                    <a:bodyPr/>
                    <a:lstStyle/>
                    <a:p>
                      <a:r>
                        <a:rPr lang="en-US" dirty="0" smtClean="0"/>
                        <a:t>Net Dep. (5)</a:t>
                      </a:r>
                      <a:endParaRPr lang="en-US" dirty="0"/>
                    </a:p>
                  </a:txBody>
                  <a:tcPr/>
                </a:tc>
                <a:tc>
                  <a:txBody>
                    <a:bodyPr/>
                    <a:lstStyle/>
                    <a:p>
                      <a:r>
                        <a:rPr lang="en-US" dirty="0" smtClean="0"/>
                        <a:t>Book</a:t>
                      </a:r>
                      <a:r>
                        <a:rPr lang="en-US" baseline="0" dirty="0" smtClean="0"/>
                        <a:t> Value at the end of year (2-5)</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100,000</a:t>
                      </a:r>
                      <a:endParaRPr lang="en-US" dirty="0"/>
                    </a:p>
                  </a:txBody>
                  <a:tcPr/>
                </a:tc>
              </a:tr>
              <a:tr h="370840">
                <a:tc>
                  <a:txBody>
                    <a:bodyPr/>
                    <a:lstStyle/>
                    <a:p>
                      <a:r>
                        <a:rPr lang="en-US" dirty="0" smtClean="0"/>
                        <a:t>1</a:t>
                      </a:r>
                      <a:endParaRPr lang="en-US" dirty="0"/>
                    </a:p>
                  </a:txBody>
                  <a:tcPr/>
                </a:tc>
                <a:tc>
                  <a:txBody>
                    <a:bodyPr/>
                    <a:lstStyle/>
                    <a:p>
                      <a:r>
                        <a:rPr lang="en-US" dirty="0" smtClean="0"/>
                        <a:t>100,000</a:t>
                      </a:r>
                      <a:endParaRPr lang="en-US" dirty="0"/>
                    </a:p>
                  </a:txBody>
                  <a:tcPr/>
                </a:tc>
                <a:tc>
                  <a:txBody>
                    <a:bodyPr/>
                    <a:lstStyle/>
                    <a:p>
                      <a:r>
                        <a:rPr lang="en-US" dirty="0" smtClean="0"/>
                        <a:t>6,504</a:t>
                      </a:r>
                      <a:endParaRPr lang="en-US" dirty="0"/>
                    </a:p>
                  </a:txBody>
                  <a:tcPr/>
                </a:tc>
                <a:tc>
                  <a:txBody>
                    <a:bodyPr/>
                    <a:lstStyle/>
                    <a:p>
                      <a:r>
                        <a:rPr lang="en-US" dirty="0" smtClean="0"/>
                        <a:t>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93,496</a:t>
                      </a:r>
                      <a:endParaRPr lang="en-US" dirty="0"/>
                    </a:p>
                  </a:txBody>
                  <a:tcPr/>
                </a:tc>
              </a:tr>
              <a:tr h="370840">
                <a:tc>
                  <a:txBody>
                    <a:bodyPr/>
                    <a:lstStyle/>
                    <a:p>
                      <a:r>
                        <a:rPr lang="en-US" dirty="0" smtClean="0"/>
                        <a:t>2</a:t>
                      </a:r>
                      <a:endParaRPr lang="en-US" dirty="0"/>
                    </a:p>
                  </a:txBody>
                  <a:tcPr/>
                </a:tc>
                <a:tc>
                  <a:txBody>
                    <a:bodyPr/>
                    <a:lstStyle/>
                    <a:p>
                      <a:r>
                        <a:rPr lang="en-US" dirty="0" smtClean="0"/>
                        <a:t>93,496</a:t>
                      </a:r>
                      <a:endParaRPr lang="en-US" dirty="0"/>
                    </a:p>
                  </a:txBody>
                  <a:tcPr/>
                </a:tc>
                <a:tc>
                  <a:txBody>
                    <a:bodyPr/>
                    <a:lstStyle/>
                    <a:p>
                      <a:r>
                        <a:rPr lang="en-US" dirty="0" smtClean="0"/>
                        <a:t>6,504</a:t>
                      </a:r>
                      <a:endParaRPr lang="en-US" dirty="0"/>
                    </a:p>
                  </a:txBody>
                  <a:tcPr/>
                </a:tc>
                <a:tc>
                  <a:txBody>
                    <a:bodyPr/>
                    <a:lstStyle/>
                    <a:p>
                      <a:r>
                        <a:rPr lang="en-US" dirty="0" smtClean="0"/>
                        <a:t>1.12</a:t>
                      </a:r>
                      <a:endParaRPr lang="en-US" dirty="0"/>
                    </a:p>
                  </a:txBody>
                  <a:tcPr/>
                </a:tc>
                <a:tc>
                  <a:txBody>
                    <a:bodyPr/>
                    <a:lstStyle/>
                    <a:p>
                      <a:r>
                        <a:rPr lang="en-US" dirty="0" smtClean="0"/>
                        <a:t>7,284.48</a:t>
                      </a:r>
                      <a:endParaRPr lang="en-US" dirty="0"/>
                    </a:p>
                  </a:txBody>
                  <a:tcPr/>
                </a:tc>
                <a:tc>
                  <a:txBody>
                    <a:bodyPr/>
                    <a:lstStyle/>
                    <a:p>
                      <a:r>
                        <a:rPr lang="en-US" dirty="0" smtClean="0"/>
                        <a:t>86,211.52</a:t>
                      </a:r>
                      <a:endParaRPr lang="en-US" dirty="0"/>
                    </a:p>
                  </a:txBody>
                  <a:tcPr/>
                </a:tc>
              </a:tr>
              <a:tr h="370840">
                <a:tc>
                  <a:txBody>
                    <a:bodyPr/>
                    <a:lstStyle/>
                    <a:p>
                      <a:r>
                        <a:rPr lang="en-US" dirty="0" smtClean="0"/>
                        <a:t>3</a:t>
                      </a:r>
                      <a:endParaRPr lang="en-US" dirty="0"/>
                    </a:p>
                  </a:txBody>
                  <a:tcPr/>
                </a:tc>
                <a:tc>
                  <a:txBody>
                    <a:bodyPr/>
                    <a:lstStyle/>
                    <a:p>
                      <a:r>
                        <a:rPr lang="en-US" dirty="0" smtClean="0"/>
                        <a:t>86,211.52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1.2544</a:t>
                      </a:r>
                      <a:endParaRPr lang="en-US" dirty="0"/>
                    </a:p>
                  </a:txBody>
                  <a:tcPr/>
                </a:tc>
                <a:tc>
                  <a:txBody>
                    <a:bodyPr/>
                    <a:lstStyle/>
                    <a:p>
                      <a:r>
                        <a:rPr lang="en-US" dirty="0" smtClean="0"/>
                        <a:t>8,158.62</a:t>
                      </a:r>
                      <a:endParaRPr lang="en-US" dirty="0"/>
                    </a:p>
                  </a:txBody>
                  <a:tcPr/>
                </a:tc>
                <a:tc>
                  <a:txBody>
                    <a:bodyPr/>
                    <a:lstStyle/>
                    <a:p>
                      <a:r>
                        <a:rPr lang="en-US" dirty="0" smtClean="0"/>
                        <a:t>78,052.90</a:t>
                      </a:r>
                      <a:endParaRPr lang="en-US" dirty="0"/>
                    </a:p>
                  </a:txBody>
                  <a:tcPr/>
                </a:tc>
              </a:tr>
              <a:tr h="370840">
                <a:tc>
                  <a:txBody>
                    <a:bodyPr/>
                    <a:lstStyle/>
                    <a:p>
                      <a:r>
                        <a:rPr lang="en-US" dirty="0" smtClean="0"/>
                        <a:t>4</a:t>
                      </a:r>
                      <a:endParaRPr lang="en-US" dirty="0"/>
                    </a:p>
                  </a:txBody>
                  <a:tcPr/>
                </a:tc>
                <a:tc>
                  <a:txBody>
                    <a:bodyPr/>
                    <a:lstStyle/>
                    <a:p>
                      <a:r>
                        <a:rPr lang="en-US" dirty="0" smtClean="0"/>
                        <a:t>78,052.90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1.4049</a:t>
                      </a:r>
                      <a:endParaRPr lang="en-US" dirty="0"/>
                    </a:p>
                  </a:txBody>
                  <a:tcPr/>
                </a:tc>
                <a:tc>
                  <a:txBody>
                    <a:bodyPr/>
                    <a:lstStyle/>
                    <a:p>
                      <a:r>
                        <a:rPr lang="en-US" dirty="0" smtClean="0"/>
                        <a:t>9,137.65</a:t>
                      </a:r>
                      <a:endParaRPr lang="en-US" dirty="0"/>
                    </a:p>
                  </a:txBody>
                  <a:tcPr/>
                </a:tc>
                <a:tc>
                  <a:txBody>
                    <a:bodyPr/>
                    <a:lstStyle/>
                    <a:p>
                      <a:r>
                        <a:rPr lang="en-US" dirty="0" smtClean="0"/>
                        <a:t>68,915.25</a:t>
                      </a:r>
                      <a:endParaRPr lang="en-US" dirty="0"/>
                    </a:p>
                  </a:txBody>
                  <a:tcPr/>
                </a:tc>
              </a:tr>
              <a:tr h="370840">
                <a:tc>
                  <a:txBody>
                    <a:bodyPr/>
                    <a:lstStyle/>
                    <a:p>
                      <a:r>
                        <a:rPr lang="en-US" dirty="0" smtClean="0"/>
                        <a:t>5</a:t>
                      </a:r>
                      <a:endParaRPr lang="en-US" dirty="0"/>
                    </a:p>
                  </a:txBody>
                  <a:tcPr/>
                </a:tc>
                <a:tc>
                  <a:txBody>
                    <a:bodyPr/>
                    <a:lstStyle/>
                    <a:p>
                      <a:r>
                        <a:rPr lang="en-US" dirty="0" smtClean="0"/>
                        <a:t>68,915.25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1.5735</a:t>
                      </a:r>
                      <a:endParaRPr lang="en-US" dirty="0"/>
                    </a:p>
                  </a:txBody>
                  <a:tcPr/>
                </a:tc>
                <a:tc>
                  <a:txBody>
                    <a:bodyPr/>
                    <a:lstStyle/>
                    <a:p>
                      <a:r>
                        <a:rPr lang="en-US" dirty="0" smtClean="0"/>
                        <a:t>10,234.17</a:t>
                      </a:r>
                      <a:endParaRPr lang="en-US" dirty="0"/>
                    </a:p>
                  </a:txBody>
                  <a:tcPr/>
                </a:tc>
                <a:tc>
                  <a:txBody>
                    <a:bodyPr/>
                    <a:lstStyle/>
                    <a:p>
                      <a:r>
                        <a:rPr lang="en-US" dirty="0" smtClean="0"/>
                        <a:t>58,681.08</a:t>
                      </a:r>
                      <a:endParaRPr lang="en-US" dirty="0"/>
                    </a:p>
                  </a:txBody>
                  <a:tcPr/>
                </a:tc>
              </a:tr>
              <a:tr h="370840">
                <a:tc>
                  <a:txBody>
                    <a:bodyPr/>
                    <a:lstStyle/>
                    <a:p>
                      <a:r>
                        <a:rPr lang="en-US" dirty="0" smtClean="0"/>
                        <a:t>6</a:t>
                      </a:r>
                      <a:endParaRPr lang="en-US" dirty="0"/>
                    </a:p>
                  </a:txBody>
                  <a:tcPr/>
                </a:tc>
                <a:tc>
                  <a:txBody>
                    <a:bodyPr/>
                    <a:lstStyle/>
                    <a:p>
                      <a:r>
                        <a:rPr lang="en-US" dirty="0" smtClean="0"/>
                        <a:t>58,681.08</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1.7623</a:t>
                      </a:r>
                      <a:endParaRPr lang="en-US" dirty="0"/>
                    </a:p>
                  </a:txBody>
                  <a:tcPr/>
                </a:tc>
                <a:tc>
                  <a:txBody>
                    <a:bodyPr/>
                    <a:lstStyle/>
                    <a:p>
                      <a:r>
                        <a:rPr lang="en-US" dirty="0" smtClean="0"/>
                        <a:t>11,462.27</a:t>
                      </a:r>
                      <a:endParaRPr lang="en-US" dirty="0"/>
                    </a:p>
                  </a:txBody>
                  <a:tcPr/>
                </a:tc>
                <a:tc>
                  <a:txBody>
                    <a:bodyPr/>
                    <a:lstStyle/>
                    <a:p>
                      <a:r>
                        <a:rPr lang="en-US" dirty="0" smtClean="0"/>
                        <a:t>47,218.81</a:t>
                      </a:r>
                      <a:endParaRPr lang="en-US" dirty="0"/>
                    </a:p>
                  </a:txBody>
                  <a:tcPr/>
                </a:tc>
              </a:tr>
              <a:tr h="370840">
                <a:tc>
                  <a:txBody>
                    <a:bodyPr/>
                    <a:lstStyle/>
                    <a:p>
                      <a:r>
                        <a:rPr lang="en-US" dirty="0" smtClean="0"/>
                        <a:t>7</a:t>
                      </a:r>
                      <a:endParaRPr lang="en-US" dirty="0"/>
                    </a:p>
                  </a:txBody>
                  <a:tcPr/>
                </a:tc>
                <a:tc>
                  <a:txBody>
                    <a:bodyPr/>
                    <a:lstStyle/>
                    <a:p>
                      <a:r>
                        <a:rPr lang="en-US" dirty="0" smtClean="0"/>
                        <a:t>47,218.81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1.9738</a:t>
                      </a:r>
                      <a:endParaRPr lang="en-US" dirty="0"/>
                    </a:p>
                  </a:txBody>
                  <a:tcPr/>
                </a:tc>
                <a:tc>
                  <a:txBody>
                    <a:bodyPr/>
                    <a:lstStyle/>
                    <a:p>
                      <a:r>
                        <a:rPr lang="en-US" dirty="0" smtClean="0"/>
                        <a:t>12,837.74</a:t>
                      </a:r>
                      <a:endParaRPr lang="en-US" dirty="0"/>
                    </a:p>
                  </a:txBody>
                  <a:tcPr/>
                </a:tc>
                <a:tc>
                  <a:txBody>
                    <a:bodyPr/>
                    <a:lstStyle/>
                    <a:p>
                      <a:r>
                        <a:rPr lang="en-US" dirty="0" smtClean="0"/>
                        <a:t>34,381.07</a:t>
                      </a:r>
                      <a:endParaRPr lang="en-US" dirty="0"/>
                    </a:p>
                  </a:txBody>
                  <a:tcPr/>
                </a:tc>
              </a:tr>
              <a:tr h="370840">
                <a:tc>
                  <a:txBody>
                    <a:bodyPr/>
                    <a:lstStyle/>
                    <a:p>
                      <a:r>
                        <a:rPr lang="en-US" dirty="0" smtClean="0"/>
                        <a:t>8</a:t>
                      </a:r>
                      <a:endParaRPr lang="en-US" dirty="0"/>
                    </a:p>
                  </a:txBody>
                  <a:tcPr/>
                </a:tc>
                <a:tc>
                  <a:txBody>
                    <a:bodyPr/>
                    <a:lstStyle/>
                    <a:p>
                      <a:r>
                        <a:rPr lang="en-US" dirty="0" smtClean="0"/>
                        <a:t>34,381.07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2.2107</a:t>
                      </a:r>
                      <a:endParaRPr lang="en-US" dirty="0"/>
                    </a:p>
                  </a:txBody>
                  <a:tcPr/>
                </a:tc>
                <a:tc>
                  <a:txBody>
                    <a:bodyPr/>
                    <a:lstStyle/>
                    <a:p>
                      <a:r>
                        <a:rPr lang="en-US" dirty="0" smtClean="0"/>
                        <a:t>14,378.27</a:t>
                      </a:r>
                      <a:endParaRPr lang="en-US" dirty="0"/>
                    </a:p>
                  </a:txBody>
                  <a:tcPr/>
                </a:tc>
                <a:tc>
                  <a:txBody>
                    <a:bodyPr/>
                    <a:lstStyle/>
                    <a:p>
                      <a:r>
                        <a:rPr lang="en-US" dirty="0" smtClean="0"/>
                        <a:t>20,002.80</a:t>
                      </a:r>
                      <a:endParaRPr lang="en-US" dirty="0"/>
                    </a:p>
                  </a:txBody>
                  <a:tcPr/>
                </a:tc>
              </a:tr>
            </a:tbl>
          </a:graphicData>
        </a:graphic>
      </p:graphicFrame>
    </p:spTree>
    <p:extLst>
      <p:ext uri="{BB962C8B-B14F-4D97-AF65-F5344CB8AC3E}">
        <p14:creationId xmlns:p14="http://schemas.microsoft.com/office/powerpoint/2010/main" xmlns="" val="268525111"/>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Book Depreciation Method: Sum of Year Digit </a:t>
            </a:r>
            <a:r>
              <a:rPr lang="en-US" b="1" dirty="0" smtClean="0"/>
              <a:t>Method</a:t>
            </a:r>
            <a:endParaRPr lang="en-US" b="1" dirty="0"/>
          </a:p>
        </p:txBody>
      </p:sp>
      <p:sp>
        <p:nvSpPr>
          <p:cNvPr id="3" name="Content Placeholder 2"/>
          <p:cNvSpPr>
            <a:spLocks noGrp="1"/>
          </p:cNvSpPr>
          <p:nvPr>
            <p:ph idx="1"/>
          </p:nvPr>
        </p:nvSpPr>
        <p:spPr/>
        <p:txBody>
          <a:bodyPr/>
          <a:lstStyle/>
          <a:p>
            <a:r>
              <a:rPr lang="en-US" dirty="0" smtClean="0"/>
              <a:t>According to this method, per year depreciation charge is calculated from the ratio of the sum of the years digit for the total useful life and remaining useful life at the beginning of the particular year. </a:t>
            </a:r>
          </a:p>
          <a:p>
            <a:r>
              <a:rPr lang="en-US" dirty="0" smtClean="0"/>
              <a:t>SOYD Depreciation= </a:t>
            </a:r>
          </a:p>
          <a:p>
            <a:pPr marL="0" indent="0">
              <a:buNone/>
            </a:pPr>
            <a:r>
              <a:rPr lang="en-US" dirty="0" smtClean="0"/>
              <a:t>		Remaining useful life at the beginning of the particular year* (I-S)</a:t>
            </a:r>
          </a:p>
          <a:p>
            <a:pPr marL="0" indent="0">
              <a:buNone/>
            </a:pPr>
            <a:r>
              <a:rPr lang="en-US" dirty="0" smtClean="0"/>
              <a:t>                                          SOYD for the total useful life</a:t>
            </a:r>
          </a:p>
          <a:p>
            <a:r>
              <a:rPr lang="en-US" dirty="0" smtClean="0"/>
              <a:t>This methods gives larger depreciation amount during the beginning years of assets and smaller depreciation amount as assets getting old.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cxnSp>
        <p:nvCxnSpPr>
          <p:cNvPr id="6" name="Straight Connector 5"/>
          <p:cNvCxnSpPr/>
          <p:nvPr/>
        </p:nvCxnSpPr>
        <p:spPr>
          <a:xfrm>
            <a:off x="3548418" y="3875964"/>
            <a:ext cx="7315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7610364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810" y="111621"/>
            <a:ext cx="8911687" cy="1280890"/>
          </a:xfrm>
        </p:spPr>
        <p:txBody>
          <a:bodyPr/>
          <a:lstStyle/>
          <a:p>
            <a:r>
              <a:rPr lang="en-US" b="1" dirty="0" smtClean="0"/>
              <a:t>Example: SOYD Method</a:t>
            </a:r>
            <a:endParaRPr lang="en-US" b="1" dirty="0"/>
          </a:p>
        </p:txBody>
      </p:sp>
      <p:sp>
        <p:nvSpPr>
          <p:cNvPr id="3" name="Content Placeholder 2"/>
          <p:cNvSpPr>
            <a:spLocks noGrp="1"/>
          </p:cNvSpPr>
          <p:nvPr>
            <p:ph idx="1"/>
          </p:nvPr>
        </p:nvSpPr>
        <p:spPr>
          <a:xfrm>
            <a:off x="2060810" y="891654"/>
            <a:ext cx="9703557" cy="3777622"/>
          </a:xfrm>
        </p:spPr>
        <p:txBody>
          <a:bodyPr/>
          <a:lstStyle/>
          <a:p>
            <a:r>
              <a:rPr lang="en-US" dirty="0" smtClean="0"/>
              <a:t>We have just purchased a minicomputer at a cost of Rs. 20,000 with salvage value of Rs. 1,000 and a projected useful life of 6 years. Determine SOYD depreciation. (PU, 2013).</a:t>
            </a:r>
          </a:p>
          <a:p>
            <a:r>
              <a:rPr lang="en-US" b="1" dirty="0" smtClean="0"/>
              <a:t>Solution: </a:t>
            </a:r>
            <a:r>
              <a:rPr lang="en-US" dirty="0" smtClean="0"/>
              <a:t>Given, </a:t>
            </a:r>
          </a:p>
          <a:p>
            <a:pPr marL="0" indent="0">
              <a:buNone/>
            </a:pPr>
            <a:r>
              <a:rPr lang="en-US" dirty="0" smtClean="0"/>
              <a:t>	Initial Investment (I)=Rs. 20,000; Salvage Value (S)=Rs. 1,000; Useful life (N)= 6 years</a:t>
            </a:r>
          </a:p>
          <a:p>
            <a:pPr marL="0" indent="0">
              <a:buNone/>
            </a:pPr>
            <a:r>
              <a:rPr lang="en-US" dirty="0" smtClean="0"/>
              <a:t>	Sum Of Year Digit (SOYD)=6+5+4+3+2+1= 21</a:t>
            </a:r>
          </a:p>
          <a:p>
            <a:pPr marL="0" indent="0">
              <a:buNone/>
            </a:pPr>
            <a:r>
              <a:rPr lang="en-US" dirty="0"/>
              <a:t>	</a:t>
            </a:r>
            <a:r>
              <a:rPr lang="en-US" b="1" dirty="0" smtClean="0"/>
              <a:t>Depreciation Proportion for each year: 6:5:4:3:2:1</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3182254358"/>
              </p:ext>
            </p:extLst>
          </p:nvPr>
        </p:nvGraphicFramePr>
        <p:xfrm>
          <a:off x="1629318" y="3396273"/>
          <a:ext cx="9539785" cy="3337560"/>
        </p:xfrm>
        <a:graphic>
          <a:graphicData uri="http://schemas.openxmlformats.org/drawingml/2006/table">
            <a:tbl>
              <a:tblPr firstRow="1" bandRow="1">
                <a:tableStyleId>{5C22544A-7EE6-4342-B048-85BDC9FD1C3A}</a:tableStyleId>
              </a:tblPr>
              <a:tblGrid>
                <a:gridCol w="819642"/>
                <a:gridCol w="1478255"/>
                <a:gridCol w="2792719"/>
                <a:gridCol w="2183641"/>
                <a:gridCol w="2265528"/>
              </a:tblGrid>
              <a:tr h="370840">
                <a:tc>
                  <a:txBody>
                    <a:bodyPr/>
                    <a:lstStyle/>
                    <a:p>
                      <a:r>
                        <a:rPr lang="en-US" dirty="0" smtClean="0"/>
                        <a:t>Year</a:t>
                      </a:r>
                      <a:endParaRPr lang="en-US" dirty="0"/>
                    </a:p>
                  </a:txBody>
                  <a:tcPr/>
                </a:tc>
                <a:tc>
                  <a:txBody>
                    <a:bodyPr/>
                    <a:lstStyle/>
                    <a:p>
                      <a:r>
                        <a:rPr lang="en-US" dirty="0" smtClean="0"/>
                        <a:t>Dep. Prop.</a:t>
                      </a:r>
                      <a:endParaRPr lang="en-US" dirty="0"/>
                    </a:p>
                  </a:txBody>
                  <a:tcPr/>
                </a:tc>
                <a:tc>
                  <a:txBody>
                    <a:bodyPr/>
                    <a:lstStyle/>
                    <a:p>
                      <a:r>
                        <a:rPr lang="en-US" dirty="0" smtClean="0"/>
                        <a:t>SOYD Calculation</a:t>
                      </a:r>
                      <a:endParaRPr lang="en-US" dirty="0"/>
                    </a:p>
                  </a:txBody>
                  <a:tcPr/>
                </a:tc>
                <a:tc>
                  <a:txBody>
                    <a:bodyPr/>
                    <a:lstStyle/>
                    <a:p>
                      <a:r>
                        <a:rPr lang="en-US" dirty="0" smtClean="0"/>
                        <a:t>Depreciation</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20,000</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c>
                  <a:txBody>
                    <a:bodyPr/>
                    <a:lstStyle/>
                    <a:p>
                      <a:r>
                        <a:rPr lang="en-US" dirty="0" smtClean="0"/>
                        <a:t>(6/21)* (20,000-1,000)</a:t>
                      </a:r>
                      <a:endParaRPr lang="en-US" dirty="0"/>
                    </a:p>
                  </a:txBody>
                  <a:tcPr/>
                </a:tc>
                <a:tc>
                  <a:txBody>
                    <a:bodyPr/>
                    <a:lstStyle/>
                    <a:p>
                      <a:r>
                        <a:rPr lang="en-US" dirty="0" smtClean="0"/>
                        <a:t>5428.57</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(5/21)* (20,000-1,000)</a:t>
                      </a:r>
                    </a:p>
                  </a:txBody>
                  <a:tcPr/>
                </a:tc>
                <a:tc>
                  <a:txBody>
                    <a:bodyPr/>
                    <a:lstStyle/>
                    <a:p>
                      <a:r>
                        <a:rPr lang="en-US" dirty="0" smtClean="0"/>
                        <a:t>4523.81</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(4/21)* (20,000-1,000)</a:t>
                      </a:r>
                    </a:p>
                  </a:txBody>
                  <a:tcPr/>
                </a:tc>
                <a:tc>
                  <a:txBody>
                    <a:bodyPr/>
                    <a:lstStyle/>
                    <a:p>
                      <a:r>
                        <a:rPr lang="en-US" dirty="0" smtClean="0"/>
                        <a:t>3619.04</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(3/21)* (20,000-1,000)</a:t>
                      </a:r>
                    </a:p>
                  </a:txBody>
                  <a:tcPr/>
                </a:tc>
                <a:tc>
                  <a:txBody>
                    <a:bodyPr/>
                    <a:lstStyle/>
                    <a:p>
                      <a:r>
                        <a:rPr lang="en-US" dirty="0" smtClean="0"/>
                        <a:t>2714.28</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(2/21)* (20,000-1,000)</a:t>
                      </a:r>
                    </a:p>
                  </a:txBody>
                  <a:tcPr/>
                </a:tc>
                <a:tc>
                  <a:txBody>
                    <a:bodyPr/>
                    <a:lstStyle/>
                    <a:p>
                      <a:r>
                        <a:rPr lang="en-US" dirty="0" smtClean="0"/>
                        <a:t>1809.53</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(1/21)* (20,000-1,000)</a:t>
                      </a:r>
                    </a:p>
                  </a:txBody>
                  <a:tcPr/>
                </a:tc>
                <a:tc>
                  <a:txBody>
                    <a:bodyPr/>
                    <a:lstStyle/>
                    <a:p>
                      <a:r>
                        <a:rPr lang="en-US" dirty="0" smtClean="0"/>
                        <a:t>904.76</a:t>
                      </a:r>
                      <a:endParaRPr lang="en-US" dirty="0"/>
                    </a:p>
                  </a:txBody>
                  <a:tcPr/>
                </a:tc>
                <a:tc>
                  <a:txBody>
                    <a:bodyPr/>
                    <a:lstStyle/>
                    <a:p>
                      <a:r>
                        <a:rPr lang="en-US" dirty="0" smtClean="0"/>
                        <a:t>1,000</a:t>
                      </a:r>
                      <a:endParaRPr lang="en-US" dirty="0"/>
                    </a:p>
                  </a:txBody>
                  <a:tcPr/>
                </a:tc>
              </a:tr>
              <a:tr h="370840">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21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r>
                        <a:rPr lang="en-US" b="1" dirty="0" smtClean="0"/>
                        <a:t>Rs. 19,000</a:t>
                      </a:r>
                      <a:endParaRPr lang="en-US" b="1" dirty="0"/>
                    </a:p>
                  </a:txBody>
                  <a:tcPr/>
                </a:tc>
                <a:tc>
                  <a:txBody>
                    <a:bodyPr/>
                    <a:lstStyle/>
                    <a:p>
                      <a:endParaRPr lang="en-US" b="1" dirty="0"/>
                    </a:p>
                  </a:txBody>
                  <a:tcPr/>
                </a:tc>
              </a:tr>
            </a:tbl>
          </a:graphicData>
        </a:graphic>
      </p:graphicFrame>
    </p:spTree>
    <p:extLst>
      <p:ext uri="{BB962C8B-B14F-4D97-AF65-F5344CB8AC3E}">
        <p14:creationId xmlns:p14="http://schemas.microsoft.com/office/powerpoint/2010/main" xmlns="" val="20046493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2916"/>
            <a:ext cx="8911687" cy="1280890"/>
          </a:xfrm>
        </p:spPr>
        <p:txBody>
          <a:bodyPr>
            <a:normAutofit fontScale="90000"/>
          </a:bodyPr>
          <a:lstStyle/>
          <a:p>
            <a:r>
              <a:rPr lang="en-US" b="1" dirty="0"/>
              <a:t>Book Depreciation Method: Unit of Production </a:t>
            </a:r>
            <a:r>
              <a:rPr lang="en-US" b="1" dirty="0" smtClean="0"/>
              <a:t>Method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589212" y="1423916"/>
            <a:ext cx="8915400" cy="5222543"/>
          </a:xfrm>
        </p:spPr>
        <p:txBody>
          <a:bodyPr>
            <a:normAutofit/>
          </a:bodyPr>
          <a:lstStyle/>
          <a:p>
            <a:r>
              <a:rPr lang="en-US" dirty="0"/>
              <a:t>Straight-line depreciation can be defended only if the machine is used for exactly </a:t>
            </a:r>
            <a:r>
              <a:rPr lang="en-US" dirty="0" smtClean="0"/>
              <a:t>the same </a:t>
            </a:r>
            <a:r>
              <a:rPr lang="en-US" dirty="0"/>
              <a:t>amount of time each year. </a:t>
            </a:r>
            <a:endParaRPr lang="en-US" dirty="0" smtClean="0"/>
          </a:p>
          <a:p>
            <a:r>
              <a:rPr lang="en-US" dirty="0" smtClean="0"/>
              <a:t>What </a:t>
            </a:r>
            <a:r>
              <a:rPr lang="en-US" dirty="0"/>
              <a:t>happens when a punch press machine runs </a:t>
            </a:r>
            <a:r>
              <a:rPr lang="en-US" dirty="0" smtClean="0"/>
              <a:t>1,670 hours </a:t>
            </a:r>
            <a:r>
              <a:rPr lang="en-US" dirty="0"/>
              <a:t>one year and 780 the next or when some of its output is shifted to a new </a:t>
            </a:r>
            <a:r>
              <a:rPr lang="en-US" dirty="0" smtClean="0"/>
              <a:t>machining center</a:t>
            </a:r>
            <a:r>
              <a:rPr lang="en-US" dirty="0"/>
              <a:t>? </a:t>
            </a:r>
            <a:endParaRPr lang="en-US" dirty="0" smtClean="0"/>
          </a:p>
          <a:p>
            <a:r>
              <a:rPr lang="en-US" dirty="0" smtClean="0"/>
              <a:t>This </a:t>
            </a:r>
            <a:r>
              <a:rPr lang="en-US" dirty="0"/>
              <a:t>leads us to a consideration of another depreciation method </a:t>
            </a:r>
            <a:r>
              <a:rPr lang="en-US" dirty="0" smtClean="0"/>
              <a:t>that views </a:t>
            </a:r>
            <a:r>
              <a:rPr lang="en-US" dirty="0"/>
              <a:t>the asset as consisting of a bundle of service units; unlike the SL and </a:t>
            </a:r>
            <a:r>
              <a:rPr lang="en-US" dirty="0" smtClean="0"/>
              <a:t>accelerated methods</a:t>
            </a:r>
            <a:r>
              <a:rPr lang="en-US" dirty="0"/>
              <a:t>, however, this one does not assume that the service units will be </a:t>
            </a:r>
            <a:r>
              <a:rPr lang="en-US" dirty="0" smtClean="0"/>
              <a:t>consumed in </a:t>
            </a:r>
            <a:r>
              <a:rPr lang="en-US" dirty="0"/>
              <a:t>a time-phased pattern. Rather, the cost of each service unit is the net cost of </a:t>
            </a:r>
            <a:r>
              <a:rPr lang="en-US" dirty="0" smtClean="0"/>
              <a:t>the asset </a:t>
            </a:r>
            <a:r>
              <a:rPr lang="en-US" dirty="0"/>
              <a:t>divided by the total number of such units. </a:t>
            </a:r>
            <a:endParaRPr lang="en-US" dirty="0" smtClean="0"/>
          </a:p>
          <a:p>
            <a:r>
              <a:rPr lang="en-US" dirty="0" smtClean="0"/>
              <a:t>The </a:t>
            </a:r>
            <a:r>
              <a:rPr lang="en-US" dirty="0"/>
              <a:t>depreciation charge for a period </a:t>
            </a:r>
            <a:r>
              <a:rPr lang="en-US" dirty="0" smtClean="0"/>
              <a:t>is then </a:t>
            </a:r>
            <a:r>
              <a:rPr lang="en-US" dirty="0"/>
              <a:t>related to the number of service units consumed in that period. The result is </a:t>
            </a:r>
            <a:r>
              <a:rPr lang="en-US" dirty="0" smtClean="0"/>
              <a:t>the </a:t>
            </a:r>
            <a:r>
              <a:rPr lang="en-US" b="1" dirty="0" smtClean="0"/>
              <a:t>units-of-production </a:t>
            </a:r>
            <a:r>
              <a:rPr lang="en-US" b="1" dirty="0"/>
              <a:t>method</a:t>
            </a:r>
            <a:r>
              <a:rPr lang="en-US" dirty="0"/>
              <a:t>, according to which the depreciation in any year </a:t>
            </a:r>
            <a:r>
              <a:rPr lang="en-US" dirty="0" smtClean="0"/>
              <a:t>is given by</a:t>
            </a:r>
          </a:p>
          <a:p>
            <a:r>
              <a:rPr lang="en-US" dirty="0" smtClean="0"/>
              <a:t>Depreciation = Units of production (used) *(Initial Value-Salvage Value)</a:t>
            </a:r>
          </a:p>
          <a:p>
            <a:pPr marL="0" indent="0">
              <a:buNone/>
            </a:pPr>
            <a:r>
              <a:rPr lang="en-US" dirty="0" smtClean="0"/>
              <a:t>					Total working hours or production unit</a:t>
            </a:r>
            <a:endParaRPr lang="en-US" dirty="0"/>
          </a:p>
        </p:txBody>
      </p:sp>
      <p:cxnSp>
        <p:nvCxnSpPr>
          <p:cNvPr id="6" name="Straight Connector 5"/>
          <p:cNvCxnSpPr/>
          <p:nvPr/>
        </p:nvCxnSpPr>
        <p:spPr>
          <a:xfrm>
            <a:off x="4694830" y="6155140"/>
            <a:ext cx="6168788"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27455060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Method: Unit of Production Method</a:t>
            </a:r>
            <a:endParaRPr lang="en-US" dirty="0"/>
          </a:p>
        </p:txBody>
      </p:sp>
      <p:sp>
        <p:nvSpPr>
          <p:cNvPr id="3" name="Content Placeholder 2"/>
          <p:cNvSpPr>
            <a:spLocks noGrp="1"/>
          </p:cNvSpPr>
          <p:nvPr>
            <p:ph idx="1"/>
          </p:nvPr>
        </p:nvSpPr>
        <p:spPr/>
        <p:txBody>
          <a:bodyPr/>
          <a:lstStyle/>
          <a:p>
            <a:r>
              <a:rPr lang="en-US" dirty="0"/>
              <a:t>When the units-of-production method is used, depreciation charges are made proportional to the ratio of the actual output to the total expected output. Usually, this ratio is figured in machine hours. </a:t>
            </a:r>
          </a:p>
          <a:p>
            <a:r>
              <a:rPr lang="en-US" dirty="0"/>
              <a:t>The advantages of using the units-of-production method include the fact that depreciation varies with production volume, so the method gives a more accurate picture of machine usage. </a:t>
            </a:r>
          </a:p>
          <a:p>
            <a:r>
              <a:rPr lang="en-US" dirty="0"/>
              <a:t>A disadvantage of the method is that collecting data on machine usage is somewhat tedious, as are the accounting methods. This method can be useful in depreciating equipment used to exploit natural resources if the resources will be depleted before the equipment wears out. It is not, however, considered a practical method for general use in depreciating industrial equipment.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6709300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Unit of Production Method</a:t>
            </a:r>
            <a:endParaRPr lang="en-US" b="1" dirty="0"/>
          </a:p>
        </p:txBody>
      </p:sp>
      <p:sp>
        <p:nvSpPr>
          <p:cNvPr id="3" name="Content Placeholder 2"/>
          <p:cNvSpPr>
            <a:spLocks noGrp="1"/>
          </p:cNvSpPr>
          <p:nvPr>
            <p:ph idx="1"/>
          </p:nvPr>
        </p:nvSpPr>
        <p:spPr>
          <a:xfrm>
            <a:off x="2591068" y="1905000"/>
            <a:ext cx="8915400" cy="3777622"/>
          </a:xfrm>
        </p:spPr>
        <p:txBody>
          <a:bodyPr>
            <a:normAutofit fontScale="92500" lnSpcReduction="10000"/>
          </a:bodyPr>
          <a:lstStyle/>
          <a:p>
            <a:r>
              <a:rPr lang="en-US" dirty="0"/>
              <a:t>A truck for hauling coal has an estimated net cost of $55,000 and is expected to </a:t>
            </a:r>
            <a:r>
              <a:rPr lang="en-US" dirty="0" smtClean="0"/>
              <a:t>give service </a:t>
            </a:r>
            <a:r>
              <a:rPr lang="en-US" dirty="0"/>
              <a:t>for 250,000 miles, resulting in a $5,000 salvage value. Compute the </a:t>
            </a:r>
            <a:r>
              <a:rPr lang="en-US" dirty="0" smtClean="0"/>
              <a:t>allowed depreciation </a:t>
            </a:r>
            <a:r>
              <a:rPr lang="en-US" dirty="0"/>
              <a:t>amount for a truck usage of 30,000 miles</a:t>
            </a:r>
            <a:r>
              <a:rPr lang="en-US" dirty="0" smtClean="0"/>
              <a:t>.</a:t>
            </a:r>
          </a:p>
          <a:p>
            <a:pPr marL="0" indent="0">
              <a:buNone/>
            </a:pPr>
            <a:r>
              <a:rPr lang="en-US" b="1" dirty="0"/>
              <a:t>SOLUTION</a:t>
            </a:r>
          </a:p>
          <a:p>
            <a:r>
              <a:rPr lang="en-US" dirty="0"/>
              <a:t>Given: I = $55,000, S = $5,000, total service </a:t>
            </a:r>
            <a:r>
              <a:rPr lang="en-US" dirty="0" smtClean="0"/>
              <a:t>units </a:t>
            </a:r>
            <a:r>
              <a:rPr lang="en-US" dirty="0"/>
              <a:t>= 250,000 </a:t>
            </a:r>
            <a:r>
              <a:rPr lang="en-US" dirty="0" smtClean="0"/>
              <a:t>miles and usage year </a:t>
            </a:r>
            <a:r>
              <a:rPr lang="en-US" dirty="0"/>
              <a:t>= 30,000 miles</a:t>
            </a:r>
            <a:r>
              <a:rPr lang="en-US" dirty="0" smtClean="0"/>
              <a:t>.</a:t>
            </a:r>
            <a:endParaRPr lang="en-US" dirty="0"/>
          </a:p>
          <a:p>
            <a:r>
              <a:rPr lang="en-US" dirty="0" smtClean="0"/>
              <a:t>Depreciation </a:t>
            </a:r>
            <a:r>
              <a:rPr lang="en-US" dirty="0"/>
              <a:t>amount in this </a:t>
            </a:r>
            <a:r>
              <a:rPr lang="en-US" dirty="0" smtClean="0"/>
              <a:t>year=?,</a:t>
            </a:r>
          </a:p>
          <a:p>
            <a:pPr marL="0" indent="0">
              <a:buNone/>
            </a:pPr>
            <a:r>
              <a:rPr lang="en-US" dirty="0" smtClean="0"/>
              <a:t>We have, </a:t>
            </a:r>
          </a:p>
          <a:p>
            <a:pPr marL="0" indent="0">
              <a:buNone/>
            </a:pPr>
            <a:r>
              <a:rPr lang="en-US" dirty="0" smtClean="0"/>
              <a:t>Depreciation </a:t>
            </a:r>
            <a:r>
              <a:rPr lang="en-US" dirty="0"/>
              <a:t>= Units of production (used) *(Initial Value-Salvage Value)</a:t>
            </a:r>
          </a:p>
          <a:p>
            <a:pPr marL="0" indent="0">
              <a:buNone/>
            </a:pPr>
            <a:r>
              <a:rPr lang="en-US" dirty="0"/>
              <a:t>					Total working hours or production </a:t>
            </a:r>
            <a:r>
              <a:rPr lang="en-US" dirty="0" smtClean="0"/>
              <a:t>unit</a:t>
            </a:r>
          </a:p>
          <a:p>
            <a:pPr marL="0" indent="0">
              <a:buNone/>
            </a:pPr>
            <a:r>
              <a:rPr lang="en-US" dirty="0" smtClean="0"/>
              <a:t>Depreciation = 30,000 miles *(55,000-5,000)/250,000 miles = $ 6,000.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cxnSp>
        <p:nvCxnSpPr>
          <p:cNvPr id="6" name="Straight Connector 5"/>
          <p:cNvCxnSpPr/>
          <p:nvPr/>
        </p:nvCxnSpPr>
        <p:spPr>
          <a:xfrm>
            <a:off x="4244454" y="4735774"/>
            <a:ext cx="5828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4722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Supply Curve</a:t>
            </a:r>
            <a:endParaRPr lang="en-US" b="1" dirty="0"/>
          </a:p>
        </p:txBody>
      </p:sp>
      <p:pic>
        <p:nvPicPr>
          <p:cNvPr id="5" name="Content Placeholder 4"/>
          <p:cNvPicPr>
            <a:picLocks noGrp="1" noChangeAspect="1"/>
          </p:cNvPicPr>
          <p:nvPr>
            <p:ph idx="1"/>
          </p:nvPr>
        </p:nvPicPr>
        <p:blipFill>
          <a:blip r:embed="rId2"/>
          <a:stretch>
            <a:fillRect/>
          </a:stretch>
        </p:blipFill>
        <p:spPr>
          <a:xfrm>
            <a:off x="3855674" y="1678675"/>
            <a:ext cx="4842601" cy="430258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78996228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1280890"/>
          </a:xfrm>
        </p:spPr>
        <p:txBody>
          <a:bodyPr>
            <a:normAutofit fontScale="90000"/>
          </a:bodyPr>
          <a:lstStyle/>
          <a:p>
            <a:r>
              <a:rPr lang="en-US" b="1" dirty="0"/>
              <a:t>Tax depreciation </a:t>
            </a:r>
            <a:r>
              <a:rPr lang="en-US" b="1" dirty="0" smtClean="0"/>
              <a:t>Method: Modified </a:t>
            </a:r>
            <a:r>
              <a:rPr lang="en-US" b="1" dirty="0"/>
              <a:t>Accelerated Cost Recovery System (MACRS)</a:t>
            </a:r>
          </a:p>
        </p:txBody>
      </p:sp>
      <p:sp>
        <p:nvSpPr>
          <p:cNvPr id="3" name="Content Placeholder 2"/>
          <p:cNvSpPr>
            <a:spLocks noGrp="1"/>
          </p:cNvSpPr>
          <p:nvPr>
            <p:ph idx="1"/>
          </p:nvPr>
        </p:nvSpPr>
        <p:spPr/>
        <p:txBody>
          <a:bodyPr>
            <a:normAutofit/>
          </a:bodyPr>
          <a:lstStyle/>
          <a:p>
            <a:r>
              <a:rPr lang="en-US" dirty="0" smtClean="0"/>
              <a:t>In Us, prior </a:t>
            </a:r>
            <a:r>
              <a:rPr lang="en-US" dirty="0"/>
              <a:t>to 1954, the straight-line method was </a:t>
            </a:r>
            <a:r>
              <a:rPr lang="en-US" dirty="0" smtClean="0"/>
              <a:t>required for </a:t>
            </a:r>
            <a:r>
              <a:rPr lang="en-US" dirty="0"/>
              <a:t>tax purposes, but that year accelerated methods such as double-declining </a:t>
            </a:r>
            <a:r>
              <a:rPr lang="en-US" dirty="0" smtClean="0"/>
              <a:t>balance and </a:t>
            </a:r>
            <a:r>
              <a:rPr lang="en-US" dirty="0"/>
              <a:t>sum-of-years’-digits were permitted.</a:t>
            </a:r>
            <a:endParaRPr lang="en-US" dirty="0" smtClean="0"/>
          </a:p>
          <a:p>
            <a:r>
              <a:rPr lang="en-US" dirty="0" smtClean="0"/>
              <a:t>In 1981, US government replaced conventional methods by Accelerated </a:t>
            </a:r>
            <a:r>
              <a:rPr lang="en-US" dirty="0"/>
              <a:t>Cost Recovery System (</a:t>
            </a:r>
            <a:r>
              <a:rPr lang="en-US" dirty="0" smtClean="0"/>
              <a:t>ACRS). </a:t>
            </a:r>
          </a:p>
          <a:p>
            <a:r>
              <a:rPr lang="en-US" dirty="0" smtClean="0"/>
              <a:t>In </a:t>
            </a:r>
            <a:r>
              <a:rPr lang="en-US" dirty="0"/>
              <a:t>1986, Congress modified the ACRS </a:t>
            </a:r>
            <a:r>
              <a:rPr lang="en-US" dirty="0" smtClean="0"/>
              <a:t>and introduced </a:t>
            </a:r>
            <a:r>
              <a:rPr lang="en-US" dirty="0"/>
              <a:t>the </a:t>
            </a:r>
            <a:r>
              <a:rPr lang="en-US" dirty="0" smtClean="0"/>
              <a:t>MACRS. This method outdated conventional methods </a:t>
            </a:r>
            <a:r>
              <a:rPr lang="en-US" dirty="0"/>
              <a:t>for use in </a:t>
            </a:r>
            <a:r>
              <a:rPr lang="en-US" dirty="0" smtClean="0"/>
              <a:t>tax purposes. </a:t>
            </a:r>
          </a:p>
          <a:p>
            <a:r>
              <a:rPr lang="en-US" dirty="0" smtClean="0"/>
              <a:t>In conventional methods, it was required to have estimated life of asset, but MACRS abandoned this and provide recovery period as per the property classification. </a:t>
            </a:r>
          </a:p>
          <a:p>
            <a:r>
              <a:rPr lang="en-US" dirty="0"/>
              <a:t>Under the MACRS, </a:t>
            </a:r>
            <a:r>
              <a:rPr lang="en-US" i="1" dirty="0"/>
              <a:t>the salvage value of property is always treated as </a:t>
            </a:r>
            <a:r>
              <a:rPr lang="en-US" i="1" dirty="0" smtClean="0"/>
              <a:t>zero.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7855128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MACRS Property Classification</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7" name="Content Placeholder 6"/>
          <p:cNvPicPr>
            <a:picLocks noGrp="1" noChangeAspect="1"/>
          </p:cNvPicPr>
          <p:nvPr>
            <p:ph idx="1"/>
          </p:nvPr>
        </p:nvPicPr>
        <p:blipFill>
          <a:blip r:embed="rId2"/>
          <a:stretch>
            <a:fillRect/>
          </a:stretch>
        </p:blipFill>
        <p:spPr>
          <a:xfrm>
            <a:off x="2619622" y="1255593"/>
            <a:ext cx="8980975" cy="5613261"/>
          </a:xfrm>
          <a:prstGeom prst="rect">
            <a:avLst/>
          </a:prstGeom>
        </p:spPr>
      </p:pic>
    </p:spTree>
    <p:extLst>
      <p:ext uri="{BB962C8B-B14F-4D97-AF65-F5344CB8AC3E}">
        <p14:creationId xmlns:p14="http://schemas.microsoft.com/office/powerpoint/2010/main" xmlns="" val="318506555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00286"/>
            <a:ext cx="8911687" cy="1280890"/>
          </a:xfrm>
        </p:spPr>
        <p:txBody>
          <a:bodyPr/>
          <a:lstStyle/>
          <a:p>
            <a:r>
              <a:rPr lang="en-US" b="1" dirty="0" smtClean="0"/>
              <a:t>MACRS Depreciation Percentage</a:t>
            </a:r>
            <a:endParaRPr lang="en-US" b="1" dirty="0"/>
          </a:p>
        </p:txBody>
      </p:sp>
      <p:pic>
        <p:nvPicPr>
          <p:cNvPr id="5" name="Content Placeholder 4"/>
          <p:cNvPicPr>
            <a:picLocks noGrp="1" noChangeAspect="1"/>
          </p:cNvPicPr>
          <p:nvPr>
            <p:ph idx="1"/>
          </p:nvPr>
        </p:nvPicPr>
        <p:blipFill>
          <a:blip r:embed="rId2"/>
          <a:stretch>
            <a:fillRect/>
          </a:stretch>
        </p:blipFill>
        <p:spPr>
          <a:xfrm>
            <a:off x="4022412" y="682388"/>
            <a:ext cx="5591696" cy="617561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4183346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MACRS</a:t>
            </a:r>
            <a:endParaRPr lang="en-US" b="1" dirty="0"/>
          </a:p>
        </p:txBody>
      </p:sp>
      <p:sp>
        <p:nvSpPr>
          <p:cNvPr id="3" name="Content Placeholder 2"/>
          <p:cNvSpPr>
            <a:spLocks noGrp="1"/>
          </p:cNvSpPr>
          <p:nvPr>
            <p:ph idx="1"/>
          </p:nvPr>
        </p:nvSpPr>
        <p:spPr>
          <a:xfrm>
            <a:off x="1293811" y="1264555"/>
            <a:ext cx="5332931" cy="3594048"/>
          </a:xfrm>
        </p:spPr>
        <p:txBody>
          <a:bodyPr/>
          <a:lstStyle/>
          <a:p>
            <a:r>
              <a:rPr lang="en-US" dirty="0"/>
              <a:t>A taxpayer wants to place in service a $10,000 asset that is assigned to the </a:t>
            </a:r>
            <a:r>
              <a:rPr lang="en-US" dirty="0" smtClean="0"/>
              <a:t>five-year class</a:t>
            </a:r>
            <a:r>
              <a:rPr lang="en-US" dirty="0"/>
              <a:t>. Compute the MACRS percentages and the depreciation amounts for the asset</a:t>
            </a:r>
            <a:r>
              <a:rPr lang="en-US" dirty="0" smtClean="0"/>
              <a:t>.</a:t>
            </a:r>
          </a:p>
          <a:p>
            <a:r>
              <a:rPr lang="en-US" b="1" dirty="0" smtClean="0"/>
              <a:t>Solution</a:t>
            </a:r>
            <a:r>
              <a:rPr lang="en-US" dirty="0" smtClean="0"/>
              <a:t>: Given, Life of Asset (N)= MACRS 5 year class; Cost (I)=$10,000, DDB Rate= (1/N)*100*2=(1/5)*100*2= 40%</a:t>
            </a:r>
          </a:p>
          <a:p>
            <a:r>
              <a:rPr lang="en-US" dirty="0" smtClean="0"/>
              <a:t>Then, MACRS Percentage and the depreciation amount are as follows: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6626742" y="1023494"/>
            <a:ext cx="5565258" cy="5834506"/>
          </a:xfrm>
          <a:prstGeom prst="rect">
            <a:avLst/>
          </a:prstGeom>
        </p:spPr>
      </p:pic>
      <p:pic>
        <p:nvPicPr>
          <p:cNvPr id="6" name="Picture 5"/>
          <p:cNvPicPr>
            <a:picLocks noChangeAspect="1"/>
          </p:cNvPicPr>
          <p:nvPr/>
        </p:nvPicPr>
        <p:blipFill>
          <a:blip r:embed="rId3"/>
          <a:stretch>
            <a:fillRect/>
          </a:stretch>
        </p:blipFill>
        <p:spPr>
          <a:xfrm>
            <a:off x="1521342" y="4281800"/>
            <a:ext cx="4877869" cy="2576200"/>
          </a:xfrm>
          <a:prstGeom prst="rect">
            <a:avLst/>
          </a:prstGeom>
        </p:spPr>
      </p:pic>
    </p:spTree>
    <p:extLst>
      <p:ext uri="{BB962C8B-B14F-4D97-AF65-F5344CB8AC3E}">
        <p14:creationId xmlns:p14="http://schemas.microsoft.com/office/powerpoint/2010/main" xmlns="" val="114187240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196" y="201030"/>
            <a:ext cx="8911687" cy="1280890"/>
          </a:xfrm>
        </p:spPr>
        <p:txBody>
          <a:bodyPr/>
          <a:lstStyle/>
          <a:p>
            <a:r>
              <a:rPr lang="en-US" b="1" dirty="0"/>
              <a:t>Tax depreciation Method: Depreciation </a:t>
            </a:r>
            <a:r>
              <a:rPr lang="en-US" b="1" dirty="0" smtClean="0"/>
              <a:t>Rates in Nepal </a:t>
            </a:r>
            <a:endParaRPr lang="en-US" b="1" dirty="0"/>
          </a:p>
        </p:txBody>
      </p:sp>
      <p:sp>
        <p:nvSpPr>
          <p:cNvPr id="3" name="Content Placeholder 2"/>
          <p:cNvSpPr>
            <a:spLocks noGrp="1"/>
          </p:cNvSpPr>
          <p:nvPr>
            <p:ph idx="1"/>
          </p:nvPr>
        </p:nvSpPr>
        <p:spPr>
          <a:xfrm>
            <a:off x="2156196" y="1294262"/>
            <a:ext cx="8915400" cy="5563738"/>
          </a:xfrm>
        </p:spPr>
        <p:txBody>
          <a:bodyPr>
            <a:normAutofit fontScale="85000" lnSpcReduction="20000"/>
          </a:bodyPr>
          <a:lstStyle/>
          <a:p>
            <a:r>
              <a:rPr lang="en-US" dirty="0" smtClean="0"/>
              <a:t>Income </a:t>
            </a:r>
            <a:r>
              <a:rPr lang="en-US" dirty="0"/>
              <a:t>T</a:t>
            </a:r>
            <a:r>
              <a:rPr lang="en-US" dirty="0" smtClean="0"/>
              <a:t>ax Act 2058 provisioned depreciation rates for different types of assets in Nepal, which are as follows: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b="1" dirty="0" smtClean="0"/>
              <a:t>For first accounting year, asset purchased in different dates: </a:t>
            </a:r>
          </a:p>
          <a:p>
            <a:pPr lvl="1"/>
            <a:r>
              <a:rPr lang="en-US" b="1" dirty="0" smtClean="0"/>
              <a:t>Purchase from </a:t>
            </a:r>
            <a:r>
              <a:rPr lang="en-US" b="1" dirty="0" err="1" smtClean="0"/>
              <a:t>Shrawan</a:t>
            </a:r>
            <a:r>
              <a:rPr lang="en-US" b="1" dirty="0" smtClean="0"/>
              <a:t> 1-Poush 30= 100% of value</a:t>
            </a:r>
          </a:p>
          <a:p>
            <a:pPr lvl="1"/>
            <a:r>
              <a:rPr lang="en-US" b="1" dirty="0" smtClean="0"/>
              <a:t>Purchase from </a:t>
            </a:r>
            <a:r>
              <a:rPr lang="en-US" b="1" dirty="0" err="1" smtClean="0"/>
              <a:t>Magh</a:t>
            </a:r>
            <a:r>
              <a:rPr lang="en-US" b="1" dirty="0" smtClean="0"/>
              <a:t> 1-Chaitra 31=2/3 of value</a:t>
            </a:r>
          </a:p>
          <a:p>
            <a:pPr lvl="1"/>
            <a:r>
              <a:rPr lang="en-US" b="1" dirty="0" smtClean="0"/>
              <a:t>Purchase from </a:t>
            </a:r>
            <a:r>
              <a:rPr lang="en-US" b="1" dirty="0" err="1" smtClean="0"/>
              <a:t>Baishak</a:t>
            </a:r>
            <a:r>
              <a:rPr lang="en-US" b="1" dirty="0" smtClean="0"/>
              <a:t> 1-Asar 32=1/3 of value</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592091540"/>
              </p:ext>
            </p:extLst>
          </p:nvPr>
        </p:nvGraphicFramePr>
        <p:xfrm>
          <a:off x="2156196" y="1874292"/>
          <a:ext cx="9198741" cy="3510280"/>
        </p:xfrm>
        <a:graphic>
          <a:graphicData uri="http://schemas.openxmlformats.org/drawingml/2006/table">
            <a:tbl>
              <a:tblPr firstRow="1" bandRow="1">
                <a:tableStyleId>{5C22544A-7EE6-4342-B048-85BDC9FD1C3A}</a:tableStyleId>
              </a:tblPr>
              <a:tblGrid>
                <a:gridCol w="1121060"/>
                <a:gridCol w="5338225"/>
                <a:gridCol w="2739456"/>
              </a:tblGrid>
              <a:tr h="370840">
                <a:tc>
                  <a:txBody>
                    <a:bodyPr/>
                    <a:lstStyle/>
                    <a:p>
                      <a:r>
                        <a:rPr lang="en-US" dirty="0" smtClean="0"/>
                        <a:t>Block</a:t>
                      </a:r>
                      <a:endParaRPr lang="en-US" dirty="0"/>
                    </a:p>
                  </a:txBody>
                  <a:tcPr/>
                </a:tc>
                <a:tc>
                  <a:txBody>
                    <a:bodyPr/>
                    <a:lstStyle/>
                    <a:p>
                      <a:r>
                        <a:rPr lang="en-US" dirty="0" smtClean="0"/>
                        <a:t>Assets</a:t>
                      </a:r>
                      <a:endParaRPr lang="en-US" dirty="0"/>
                    </a:p>
                  </a:txBody>
                  <a:tcPr/>
                </a:tc>
                <a:tc>
                  <a:txBody>
                    <a:bodyPr/>
                    <a:lstStyle/>
                    <a:p>
                      <a:r>
                        <a:rPr lang="en-US" dirty="0" smtClean="0"/>
                        <a:t>Rate (on base amount)</a:t>
                      </a:r>
                      <a:endParaRPr lang="en-US" dirty="0"/>
                    </a:p>
                  </a:txBody>
                  <a:tcPr/>
                </a:tc>
              </a:tr>
              <a:tr h="370840">
                <a:tc>
                  <a:txBody>
                    <a:bodyPr/>
                    <a:lstStyle/>
                    <a:p>
                      <a:r>
                        <a:rPr lang="en-US" sz="1600" dirty="0" smtClean="0"/>
                        <a:t>A</a:t>
                      </a:r>
                      <a:endParaRPr lang="en-US" sz="1600" dirty="0"/>
                    </a:p>
                  </a:txBody>
                  <a:tcPr/>
                </a:tc>
                <a:tc>
                  <a:txBody>
                    <a:bodyPr/>
                    <a:lstStyle/>
                    <a:p>
                      <a:r>
                        <a:rPr lang="en-US" sz="1600" dirty="0" smtClean="0"/>
                        <a:t>Building, structures and similar asset of permanent nature</a:t>
                      </a:r>
                      <a:endParaRPr lang="en-US" sz="1600" dirty="0"/>
                    </a:p>
                  </a:txBody>
                  <a:tcPr/>
                </a:tc>
                <a:tc>
                  <a:txBody>
                    <a:bodyPr/>
                    <a:lstStyle/>
                    <a:p>
                      <a:r>
                        <a:rPr lang="en-US" sz="1600" dirty="0" smtClean="0"/>
                        <a:t>5 % per year</a:t>
                      </a:r>
                      <a:endParaRPr lang="en-US" sz="1600" dirty="0"/>
                    </a:p>
                  </a:txBody>
                  <a:tcPr/>
                </a:tc>
              </a:tr>
              <a:tr h="370840">
                <a:tc>
                  <a:txBody>
                    <a:bodyPr/>
                    <a:lstStyle/>
                    <a:p>
                      <a:r>
                        <a:rPr lang="en-US" sz="1600" dirty="0" smtClean="0"/>
                        <a:t>B</a:t>
                      </a:r>
                      <a:endParaRPr lang="en-US" sz="1600" dirty="0"/>
                    </a:p>
                  </a:txBody>
                  <a:tcPr/>
                </a:tc>
                <a:tc>
                  <a:txBody>
                    <a:bodyPr/>
                    <a:lstStyle/>
                    <a:p>
                      <a:r>
                        <a:rPr lang="en-US" sz="1600" dirty="0" smtClean="0"/>
                        <a:t>Office equipment, fixtures, furniture, computer</a:t>
                      </a:r>
                      <a:r>
                        <a:rPr lang="en-US" sz="1600" baseline="0" dirty="0" smtClean="0"/>
                        <a:t> and data processing equipment</a:t>
                      </a:r>
                      <a:endParaRPr lang="en-US" sz="1600" dirty="0"/>
                    </a:p>
                  </a:txBody>
                  <a:tcPr/>
                </a:tc>
                <a:tc>
                  <a:txBody>
                    <a:bodyPr/>
                    <a:lstStyle/>
                    <a:p>
                      <a:r>
                        <a:rPr lang="en-US" sz="1600" dirty="0" smtClean="0"/>
                        <a:t>25% per year</a:t>
                      </a:r>
                      <a:endParaRPr lang="en-US" sz="1600" dirty="0"/>
                    </a:p>
                  </a:txBody>
                  <a:tcPr/>
                </a:tc>
              </a:tr>
              <a:tr h="370840">
                <a:tc>
                  <a:txBody>
                    <a:bodyPr/>
                    <a:lstStyle/>
                    <a:p>
                      <a:r>
                        <a:rPr lang="en-US" sz="1600" dirty="0" smtClean="0"/>
                        <a:t>C</a:t>
                      </a:r>
                      <a:endParaRPr lang="en-US" sz="1600" dirty="0"/>
                    </a:p>
                  </a:txBody>
                  <a:tcPr/>
                </a:tc>
                <a:tc>
                  <a:txBody>
                    <a:bodyPr/>
                    <a:lstStyle/>
                    <a:p>
                      <a:r>
                        <a:rPr lang="en-US" sz="1600" dirty="0" smtClean="0"/>
                        <a:t>Automobile, Buses, Minibuses, and all other transport assets </a:t>
                      </a:r>
                      <a:endParaRPr lang="en-US" sz="1600" dirty="0"/>
                    </a:p>
                  </a:txBody>
                  <a:tcPr/>
                </a:tc>
                <a:tc>
                  <a:txBody>
                    <a:bodyPr/>
                    <a:lstStyle/>
                    <a:p>
                      <a:r>
                        <a:rPr lang="en-US" sz="1600" dirty="0" smtClean="0"/>
                        <a:t>20% per year</a:t>
                      </a:r>
                      <a:endParaRPr lang="en-US" sz="1600" dirty="0"/>
                    </a:p>
                  </a:txBody>
                  <a:tcPr/>
                </a:tc>
              </a:tr>
              <a:tr h="370840">
                <a:tc>
                  <a:txBody>
                    <a:bodyPr/>
                    <a:lstStyle/>
                    <a:p>
                      <a:r>
                        <a:rPr lang="en-US" sz="1600" dirty="0" smtClean="0"/>
                        <a:t>D</a:t>
                      </a:r>
                      <a:endParaRPr lang="en-US" sz="1600" dirty="0"/>
                    </a:p>
                  </a:txBody>
                  <a:tcPr/>
                </a:tc>
                <a:tc>
                  <a:txBody>
                    <a:bodyPr/>
                    <a:lstStyle/>
                    <a:p>
                      <a:r>
                        <a:rPr lang="en-US" sz="1600" dirty="0" smtClean="0"/>
                        <a:t>Construction and earthmoving equipment and any other depreciable asset</a:t>
                      </a:r>
                      <a:r>
                        <a:rPr lang="en-US" sz="1600" baseline="0" dirty="0" smtClean="0"/>
                        <a:t> that are not included in other block</a:t>
                      </a:r>
                      <a:endParaRPr lang="en-US" sz="1600" dirty="0"/>
                    </a:p>
                  </a:txBody>
                  <a:tcPr/>
                </a:tc>
                <a:tc>
                  <a:txBody>
                    <a:bodyPr/>
                    <a:lstStyle/>
                    <a:p>
                      <a:r>
                        <a:rPr lang="en-US" sz="1600" dirty="0" smtClean="0"/>
                        <a:t>15% per year</a:t>
                      </a:r>
                      <a:endParaRPr lang="en-US" sz="1600" dirty="0"/>
                    </a:p>
                  </a:txBody>
                  <a:tcPr/>
                </a:tc>
              </a:tr>
              <a:tr h="370840">
                <a:tc>
                  <a:txBody>
                    <a:bodyPr/>
                    <a:lstStyle/>
                    <a:p>
                      <a:r>
                        <a:rPr lang="en-US" sz="1600" dirty="0" smtClean="0"/>
                        <a:t>E</a:t>
                      </a:r>
                      <a:endParaRPr lang="en-US" sz="1600" dirty="0"/>
                    </a:p>
                  </a:txBody>
                  <a:tcPr/>
                </a:tc>
                <a:tc>
                  <a:txBody>
                    <a:bodyPr/>
                    <a:lstStyle/>
                    <a:p>
                      <a:r>
                        <a:rPr lang="en-US" sz="1600" dirty="0" smtClean="0"/>
                        <a:t>All Intangible assets including software</a:t>
                      </a:r>
                      <a:endParaRPr lang="en-US" sz="1600" dirty="0"/>
                    </a:p>
                  </a:txBody>
                  <a:tcPr/>
                </a:tc>
                <a:tc>
                  <a:txBody>
                    <a:bodyPr/>
                    <a:lstStyle/>
                    <a:p>
                      <a:r>
                        <a:rPr lang="en-US" sz="1600" dirty="0" smtClean="0"/>
                        <a:t>(Cost price-Salvage value)/Useful life</a:t>
                      </a:r>
                      <a:endParaRPr lang="en-US" sz="1600" dirty="0"/>
                    </a:p>
                  </a:txBody>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98644990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 to Corporate Income </a:t>
            </a:r>
            <a:r>
              <a:rPr lang="en-US" b="1" dirty="0" smtClean="0"/>
              <a:t>Tax</a:t>
            </a:r>
            <a:endParaRPr lang="en-US" b="1" dirty="0"/>
          </a:p>
        </p:txBody>
      </p:sp>
      <p:sp>
        <p:nvSpPr>
          <p:cNvPr id="3" name="Content Placeholder 2"/>
          <p:cNvSpPr>
            <a:spLocks noGrp="1"/>
          </p:cNvSpPr>
          <p:nvPr>
            <p:ph idx="1"/>
          </p:nvPr>
        </p:nvSpPr>
        <p:spPr>
          <a:xfrm>
            <a:off x="2466382" y="1464860"/>
            <a:ext cx="6882334" cy="4670948"/>
          </a:xfrm>
        </p:spPr>
        <p:txBody>
          <a:bodyPr>
            <a:normAutofit/>
          </a:bodyPr>
          <a:lstStyle/>
          <a:p>
            <a:r>
              <a:rPr lang="en-US" dirty="0" smtClean="0"/>
              <a:t>Any individual and corporation have to pay income tax to government. </a:t>
            </a:r>
          </a:p>
          <a:p>
            <a:r>
              <a:rPr lang="en-US" dirty="0" smtClean="0"/>
              <a:t>Corporate income tax is tax levied by government to organization for their taxable income. The corporate income tax law allow deductions of the </a:t>
            </a:r>
            <a:r>
              <a:rPr lang="en-US" dirty="0"/>
              <a:t>cost of goods sold, salaries and wages, rent, interest, </a:t>
            </a:r>
            <a:r>
              <a:rPr lang="en-US" dirty="0" smtClean="0"/>
              <a:t>advertising, depreciation</a:t>
            </a:r>
            <a:r>
              <a:rPr lang="en-US" dirty="0"/>
              <a:t>, amortization</a:t>
            </a:r>
            <a:r>
              <a:rPr lang="en-US" dirty="0" smtClean="0"/>
              <a:t>, depletion, etc. as expenses.</a:t>
            </a:r>
          </a:p>
          <a:p>
            <a:r>
              <a:rPr lang="en-US" dirty="0" smtClean="0"/>
              <a:t>The </a:t>
            </a:r>
            <a:r>
              <a:rPr lang="en-US" dirty="0"/>
              <a:t>corporate tax rate structure </a:t>
            </a:r>
            <a:r>
              <a:rPr lang="en-US" dirty="0" smtClean="0"/>
              <a:t>in US is </a:t>
            </a:r>
            <a:r>
              <a:rPr lang="en-US" dirty="0"/>
              <a:t>relatively </a:t>
            </a:r>
            <a:r>
              <a:rPr lang="en-US" dirty="0" smtClean="0"/>
              <a:t>simple. </a:t>
            </a:r>
          </a:p>
          <a:p>
            <a:r>
              <a:rPr lang="en-US" dirty="0" smtClean="0"/>
              <a:t>There are </a:t>
            </a:r>
            <a:r>
              <a:rPr lang="en-US" dirty="0"/>
              <a:t>four basic rate brackets (15%, 25%, 34%, and 35%), plus two surtax rates (5% </a:t>
            </a:r>
            <a:r>
              <a:rPr lang="en-US" dirty="0" smtClean="0"/>
              <a:t>and 3</a:t>
            </a:r>
            <a:r>
              <a:rPr lang="en-US" dirty="0"/>
              <a:t>%), based on taxable incomes. </a:t>
            </a:r>
            <a:endParaRPr lang="en-US" dirty="0" smtClean="0"/>
          </a:p>
          <a:p>
            <a:r>
              <a:rPr lang="en-US" dirty="0" smtClean="0"/>
              <a:t>U.S</a:t>
            </a:r>
            <a:r>
              <a:rPr lang="en-US" dirty="0"/>
              <a:t>. tax rates are progressive; that is, businesses </a:t>
            </a:r>
            <a:r>
              <a:rPr lang="en-US" dirty="0" smtClean="0"/>
              <a:t>with lower </a:t>
            </a:r>
            <a:r>
              <a:rPr lang="en-US" dirty="0"/>
              <a:t>taxable incomes are taxed at lower rates than those with higher taxable incomes.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9348716" y="1645416"/>
            <a:ext cx="2743801" cy="3785532"/>
          </a:xfrm>
          <a:prstGeom prst="rect">
            <a:avLst/>
          </a:prstGeom>
        </p:spPr>
      </p:pic>
    </p:spTree>
    <p:extLst>
      <p:ext uri="{BB962C8B-B14F-4D97-AF65-F5344CB8AC3E}">
        <p14:creationId xmlns:p14="http://schemas.microsoft.com/office/powerpoint/2010/main" xmlns="" val="277335698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Corporate Income Tax</a:t>
            </a:r>
            <a:endParaRPr lang="en-US" dirty="0"/>
          </a:p>
        </p:txBody>
      </p:sp>
      <p:sp>
        <p:nvSpPr>
          <p:cNvPr id="3" name="Content Placeholder 2"/>
          <p:cNvSpPr>
            <a:spLocks noGrp="1"/>
          </p:cNvSpPr>
          <p:nvPr>
            <p:ph idx="1"/>
          </p:nvPr>
        </p:nvSpPr>
        <p:spPr>
          <a:xfrm>
            <a:off x="2589212" y="2133600"/>
            <a:ext cx="8915400" cy="4002208"/>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b="1" dirty="0" smtClean="0"/>
              <a:t>Effective Tax Rate</a:t>
            </a:r>
            <a:r>
              <a:rPr lang="en-US" dirty="0" smtClean="0"/>
              <a:t>= (Total Tax paid/Total taxable income)*100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6" name="Picture 5"/>
          <p:cNvPicPr>
            <a:picLocks noChangeAspect="1"/>
          </p:cNvPicPr>
          <p:nvPr/>
        </p:nvPicPr>
        <p:blipFill>
          <a:blip r:embed="rId2"/>
          <a:stretch>
            <a:fillRect/>
          </a:stretch>
        </p:blipFill>
        <p:spPr>
          <a:xfrm>
            <a:off x="2589212" y="1446664"/>
            <a:ext cx="8820909" cy="3796444"/>
          </a:xfrm>
          <a:prstGeom prst="rect">
            <a:avLst/>
          </a:prstGeom>
        </p:spPr>
      </p:pic>
    </p:spTree>
    <p:extLst>
      <p:ext uri="{BB962C8B-B14F-4D97-AF65-F5344CB8AC3E}">
        <p14:creationId xmlns:p14="http://schemas.microsoft.com/office/powerpoint/2010/main" xmlns="" val="66288778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Effective Tax Rate</a:t>
            </a:r>
            <a:endParaRPr lang="en-US" b="1" dirty="0"/>
          </a:p>
        </p:txBody>
      </p:sp>
      <p:sp>
        <p:nvSpPr>
          <p:cNvPr id="3" name="Content Placeholder 2"/>
          <p:cNvSpPr>
            <a:spLocks noGrp="1"/>
          </p:cNvSpPr>
          <p:nvPr>
            <p:ph idx="1"/>
          </p:nvPr>
        </p:nvSpPr>
        <p:spPr>
          <a:xfrm>
            <a:off x="2589212" y="1351128"/>
            <a:ext cx="8915400" cy="4560094"/>
          </a:xfrm>
        </p:spPr>
        <p:txBody>
          <a:bodyPr>
            <a:normAutofit fontScale="92500" lnSpcReduction="10000"/>
          </a:bodyPr>
          <a:lstStyle/>
          <a:p>
            <a:r>
              <a:rPr lang="en-US" dirty="0" smtClean="0"/>
              <a:t>Calculate effective tax rate from the following information: (CS Park, Ex.-9.13)</a:t>
            </a:r>
          </a:p>
          <a:p>
            <a:pPr lvl="1"/>
            <a:r>
              <a:rPr lang="en-US" dirty="0" smtClean="0"/>
              <a:t>Rent expenses=$20,000</a:t>
            </a:r>
          </a:p>
          <a:p>
            <a:pPr lvl="1"/>
            <a:r>
              <a:rPr lang="en-US" dirty="0" smtClean="0"/>
              <a:t>Gross Income=$12,50,000</a:t>
            </a:r>
          </a:p>
          <a:p>
            <a:pPr lvl="1"/>
            <a:r>
              <a:rPr lang="en-US" dirty="0" smtClean="0"/>
              <a:t>Depreciation=$58,000</a:t>
            </a:r>
          </a:p>
          <a:p>
            <a:pPr lvl="1"/>
            <a:r>
              <a:rPr lang="en-US" dirty="0" smtClean="0"/>
              <a:t>Supplies and operating expenses=$840,000</a:t>
            </a:r>
          </a:p>
          <a:p>
            <a:pPr marL="0" indent="0">
              <a:buNone/>
            </a:pPr>
            <a:r>
              <a:rPr lang="en-US" b="1" dirty="0" smtClean="0"/>
              <a:t>Solution: </a:t>
            </a:r>
          </a:p>
          <a:p>
            <a:r>
              <a:rPr lang="en-US" dirty="0" smtClean="0"/>
              <a:t>Taxable income=Gross Income-All allowable deduction (expenses)</a:t>
            </a:r>
          </a:p>
          <a:p>
            <a:pPr marL="0" indent="0">
              <a:buNone/>
            </a:pPr>
            <a:r>
              <a:rPr lang="en-US" dirty="0"/>
              <a:t> </a:t>
            </a:r>
            <a:r>
              <a:rPr lang="en-US" dirty="0" smtClean="0"/>
              <a:t>                                 = $12,50,000-20,000-58,000-8,40,000=$ 3,32,000</a:t>
            </a:r>
          </a:p>
          <a:p>
            <a:pPr marL="0" indent="0">
              <a:buNone/>
            </a:pPr>
            <a:r>
              <a:rPr lang="en-US" dirty="0" smtClean="0"/>
              <a:t>As, income is between 100,001 to 335,000 range, </a:t>
            </a:r>
          </a:p>
          <a:p>
            <a:pPr marL="0" indent="0">
              <a:buNone/>
            </a:pPr>
            <a:r>
              <a:rPr lang="en-US" dirty="0" smtClean="0"/>
              <a:t>Total Tax Amount=$22,250+ 0.39(X-100,000)=$22250+0.39(332,000-100,000)= $112,730</a:t>
            </a:r>
          </a:p>
          <a:p>
            <a:pPr marL="0" indent="0">
              <a:buNone/>
            </a:pPr>
            <a:r>
              <a:rPr lang="en-US" dirty="0" smtClean="0"/>
              <a:t>Then,</a:t>
            </a:r>
          </a:p>
          <a:p>
            <a:pPr marL="0" indent="0">
              <a:buNone/>
            </a:pPr>
            <a:r>
              <a:rPr lang="en-US" dirty="0" smtClean="0"/>
              <a:t>Effective tax rate= (Tax Amount/Taxable income)*100=(112,730/332,000)*100</a:t>
            </a:r>
          </a:p>
          <a:p>
            <a:pPr marL="0" indent="0">
              <a:buNone/>
            </a:pPr>
            <a:r>
              <a:rPr lang="en-US" dirty="0"/>
              <a:t>	</a:t>
            </a:r>
            <a:r>
              <a:rPr lang="en-US" dirty="0" smtClean="0"/>
              <a:t>											   =33.95%</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1334822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Taxation Law in Nepal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smtClean="0"/>
              <a:t>political </a:t>
            </a:r>
            <a:r>
              <a:rPr lang="en-US" dirty="0"/>
              <a:t>history of Nepal shows the </a:t>
            </a:r>
            <a:r>
              <a:rPr lang="en-US" dirty="0" smtClean="0"/>
              <a:t> existence </a:t>
            </a:r>
            <a:r>
              <a:rPr lang="en-US" dirty="0"/>
              <a:t>of various forms of tax since the </a:t>
            </a:r>
            <a:r>
              <a:rPr lang="en-US" dirty="0" smtClean="0"/>
              <a:t> ancient period. </a:t>
            </a:r>
            <a:r>
              <a:rPr lang="en-US" dirty="0"/>
              <a:t>"Taxes were imposed as </a:t>
            </a:r>
            <a:r>
              <a:rPr lang="en-US" dirty="0" smtClean="0"/>
              <a:t> per </a:t>
            </a:r>
            <a:r>
              <a:rPr lang="en-US" dirty="0"/>
              <a:t>the </a:t>
            </a:r>
            <a:r>
              <a:rPr lang="en-US" dirty="0" smtClean="0"/>
              <a:t> </a:t>
            </a:r>
            <a:r>
              <a:rPr lang="en-US" dirty="0" err="1" smtClean="0"/>
              <a:t>Shastras</a:t>
            </a:r>
            <a:r>
              <a:rPr lang="en-US" dirty="0" smtClean="0"/>
              <a:t>,</a:t>
            </a:r>
            <a:r>
              <a:rPr lang="en-US" dirty="0"/>
              <a:t> </a:t>
            </a:r>
            <a:r>
              <a:rPr lang="en-US" dirty="0" err="1" smtClean="0"/>
              <a:t>Kautilya</a:t>
            </a:r>
            <a:r>
              <a:rPr lang="en-US" dirty="0" smtClean="0"/>
              <a:t> </a:t>
            </a:r>
            <a:r>
              <a:rPr lang="en-US" dirty="0" err="1" smtClean="0"/>
              <a:t>Nitee</a:t>
            </a:r>
            <a:r>
              <a:rPr lang="en-US" dirty="0" smtClean="0"/>
              <a:t>, Manu </a:t>
            </a:r>
            <a:r>
              <a:rPr lang="en-US" dirty="0" err="1" smtClean="0"/>
              <a:t>Smriti</a:t>
            </a:r>
            <a:r>
              <a:rPr lang="en-US" dirty="0" smtClean="0"/>
              <a:t>, </a:t>
            </a:r>
            <a:r>
              <a:rPr lang="en-US" dirty="0" err="1" smtClean="0"/>
              <a:t>Yagyavalkya</a:t>
            </a:r>
            <a:r>
              <a:rPr lang="en-US" dirty="0"/>
              <a:t> </a:t>
            </a:r>
            <a:r>
              <a:rPr lang="en-US" dirty="0" err="1" smtClean="0"/>
              <a:t>Smriti</a:t>
            </a:r>
            <a:r>
              <a:rPr lang="en-US" dirty="0" smtClean="0"/>
              <a:t>, </a:t>
            </a:r>
            <a:r>
              <a:rPr lang="en-US" dirty="0"/>
              <a:t>during the </a:t>
            </a:r>
            <a:r>
              <a:rPr lang="en-US" dirty="0" smtClean="0"/>
              <a:t>ancient </a:t>
            </a:r>
            <a:r>
              <a:rPr lang="en-US" dirty="0"/>
              <a:t>period. </a:t>
            </a:r>
            <a:endParaRPr lang="en-US" dirty="0" smtClean="0"/>
          </a:p>
          <a:p>
            <a:r>
              <a:rPr lang="en-US" dirty="0"/>
              <a:t>The </a:t>
            </a:r>
            <a:r>
              <a:rPr lang="en-US" dirty="0" err="1"/>
              <a:t>Licchhavi</a:t>
            </a:r>
            <a:r>
              <a:rPr lang="en-US" dirty="0"/>
              <a:t> </a:t>
            </a:r>
            <a:r>
              <a:rPr lang="en-US" dirty="0" smtClean="0"/>
              <a:t>rulers entered </a:t>
            </a:r>
            <a:r>
              <a:rPr lang="en-US" dirty="0"/>
              <a:t>Nepal around </a:t>
            </a:r>
            <a:r>
              <a:rPr lang="en-US" dirty="0" smtClean="0"/>
              <a:t> the </a:t>
            </a:r>
            <a:r>
              <a:rPr lang="en-US" dirty="0"/>
              <a:t>middle of the fifth century B.C</a:t>
            </a:r>
            <a:r>
              <a:rPr lang="en-US" dirty="0" smtClean="0"/>
              <a:t>. and ruled Nepal. They  </a:t>
            </a:r>
            <a:r>
              <a:rPr lang="en-US" dirty="0"/>
              <a:t>imposed </a:t>
            </a:r>
            <a:r>
              <a:rPr lang="en-US" dirty="0" smtClean="0"/>
              <a:t>three </a:t>
            </a:r>
            <a:r>
              <a:rPr lang="en-US" dirty="0"/>
              <a:t>forms of </a:t>
            </a:r>
            <a:r>
              <a:rPr lang="en-US" dirty="0" err="1" smtClean="0"/>
              <a:t>Karas</a:t>
            </a:r>
            <a:r>
              <a:rPr lang="en-US" dirty="0"/>
              <a:t> </a:t>
            </a:r>
            <a:r>
              <a:rPr lang="en-US" dirty="0" smtClean="0"/>
              <a:t>(taxes): </a:t>
            </a:r>
            <a:r>
              <a:rPr lang="en-US" dirty="0" err="1" smtClean="0"/>
              <a:t>Bhaga</a:t>
            </a:r>
            <a:r>
              <a:rPr lang="en-US" dirty="0" smtClean="0"/>
              <a:t>, </a:t>
            </a:r>
            <a:r>
              <a:rPr lang="en-US" dirty="0"/>
              <a:t>tax on agriculture, </a:t>
            </a:r>
            <a:r>
              <a:rPr lang="en-US" dirty="0" err="1" smtClean="0"/>
              <a:t>Bhoga</a:t>
            </a:r>
            <a:r>
              <a:rPr lang="en-US" dirty="0" smtClean="0"/>
              <a:t>,</a:t>
            </a:r>
            <a:r>
              <a:rPr lang="en-US" dirty="0"/>
              <a:t> </a:t>
            </a:r>
            <a:r>
              <a:rPr lang="en-US" dirty="0" smtClean="0"/>
              <a:t>tax </a:t>
            </a:r>
            <a:r>
              <a:rPr lang="en-US" dirty="0"/>
              <a:t>on livestock and </a:t>
            </a:r>
            <a:r>
              <a:rPr lang="en-US" dirty="0" smtClean="0"/>
              <a:t>Kara, </a:t>
            </a:r>
            <a:r>
              <a:rPr lang="en-US" dirty="0"/>
              <a:t>tax on trade. </a:t>
            </a:r>
            <a:endParaRPr lang="en-US" dirty="0" smtClean="0"/>
          </a:p>
          <a:p>
            <a:r>
              <a:rPr lang="en-US" dirty="0"/>
              <a:t>The </a:t>
            </a:r>
            <a:r>
              <a:rPr lang="en-US" dirty="0" err="1"/>
              <a:t>Mallas</a:t>
            </a:r>
            <a:r>
              <a:rPr lang="en-US" dirty="0"/>
              <a:t> replaced </a:t>
            </a:r>
            <a:r>
              <a:rPr lang="en-US" dirty="0" err="1"/>
              <a:t>Licchhavi</a:t>
            </a:r>
            <a:r>
              <a:rPr lang="en-US" dirty="0"/>
              <a:t> rulers and </a:t>
            </a:r>
            <a:r>
              <a:rPr lang="en-US" dirty="0" smtClean="0"/>
              <a:t>ruled </a:t>
            </a:r>
            <a:r>
              <a:rPr lang="en-US" dirty="0"/>
              <a:t>Kathmandu Valley for almost three </a:t>
            </a:r>
            <a:r>
              <a:rPr lang="en-US" dirty="0" smtClean="0"/>
              <a:t>centuries </a:t>
            </a:r>
            <a:r>
              <a:rPr lang="en-US" dirty="0"/>
              <a:t>from 1200 to 1484 </a:t>
            </a:r>
            <a:r>
              <a:rPr lang="en-US" dirty="0" smtClean="0"/>
              <a:t>B.C</a:t>
            </a:r>
            <a:r>
              <a:rPr lang="en-US" dirty="0"/>
              <a:t>. </a:t>
            </a:r>
            <a:r>
              <a:rPr lang="en-US" dirty="0" smtClean="0"/>
              <a:t>They seem </a:t>
            </a:r>
            <a:r>
              <a:rPr lang="en-US" dirty="0"/>
              <a:t>to be the first rulers who started </a:t>
            </a:r>
            <a:r>
              <a:rPr lang="en-US" dirty="0" smtClean="0"/>
              <a:t>imposing </a:t>
            </a:r>
            <a:r>
              <a:rPr lang="en-US" dirty="0"/>
              <a:t>taxes on land</a:t>
            </a:r>
            <a:r>
              <a:rPr lang="en-US" dirty="0" smtClean="0"/>
              <a:t>.</a:t>
            </a:r>
          </a:p>
          <a:p>
            <a:r>
              <a:rPr lang="en-US" dirty="0"/>
              <a:t>The subsequent Shah regime also </a:t>
            </a:r>
            <a:r>
              <a:rPr lang="en-US" dirty="0" smtClean="0"/>
              <a:t>continued </a:t>
            </a:r>
            <a:r>
              <a:rPr lang="en-US" dirty="0"/>
              <a:t>the tax system of the </a:t>
            </a:r>
            <a:r>
              <a:rPr lang="en-US" dirty="0" err="1" smtClean="0"/>
              <a:t>Mallas</a:t>
            </a:r>
            <a:r>
              <a:rPr lang="en-US" dirty="0" smtClean="0"/>
              <a:t>, which </a:t>
            </a:r>
            <a:r>
              <a:rPr lang="en-US" dirty="0"/>
              <a:t>was based on land and </a:t>
            </a:r>
            <a:r>
              <a:rPr lang="en-US" dirty="0" smtClean="0"/>
              <a:t>trade. </a:t>
            </a:r>
            <a:r>
              <a:rPr lang="en-US" dirty="0"/>
              <a:t>After </a:t>
            </a:r>
            <a:r>
              <a:rPr lang="en-US" dirty="0" smtClean="0"/>
              <a:t> the </a:t>
            </a:r>
            <a:r>
              <a:rPr lang="en-US" dirty="0"/>
              <a:t>unification of the country, different </a:t>
            </a:r>
            <a:r>
              <a:rPr lang="en-US" dirty="0" smtClean="0"/>
              <a:t> types </a:t>
            </a:r>
            <a:r>
              <a:rPr lang="en-US" dirty="0"/>
              <a:t>of taxes </a:t>
            </a:r>
            <a:r>
              <a:rPr lang="en-US" dirty="0" smtClean="0"/>
              <a:t> i.e. land </a:t>
            </a:r>
            <a:r>
              <a:rPr lang="en-US" dirty="0"/>
              <a:t>tax, transit tax, </a:t>
            </a:r>
            <a:r>
              <a:rPr lang="en-US" dirty="0" smtClean="0"/>
              <a:t> forest </a:t>
            </a:r>
            <a:r>
              <a:rPr lang="en-US" dirty="0"/>
              <a:t>product tax, mining </a:t>
            </a:r>
            <a:r>
              <a:rPr lang="en-US" dirty="0" smtClean="0"/>
              <a:t>tax</a:t>
            </a:r>
            <a:r>
              <a:rPr lang="en-US" dirty="0"/>
              <a:t>, </a:t>
            </a:r>
            <a:r>
              <a:rPr lang="en-US" dirty="0" smtClean="0"/>
              <a:t>and market duties </a:t>
            </a:r>
            <a:r>
              <a:rPr lang="en-US" dirty="0"/>
              <a:t>were levied. </a:t>
            </a:r>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13170932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Taxation Law in Nepal</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For </a:t>
            </a:r>
            <a:r>
              <a:rPr lang="en-US" dirty="0" err="1"/>
              <a:t>Ranas</a:t>
            </a:r>
            <a:r>
              <a:rPr lang="en-US" dirty="0"/>
              <a:t>, the main </a:t>
            </a:r>
            <a:r>
              <a:rPr lang="en-US" dirty="0" smtClean="0"/>
              <a:t> source </a:t>
            </a:r>
            <a:r>
              <a:rPr lang="en-US" dirty="0"/>
              <a:t>of government </a:t>
            </a:r>
            <a:r>
              <a:rPr lang="en-US" dirty="0" smtClean="0"/>
              <a:t>r </a:t>
            </a:r>
            <a:r>
              <a:rPr lang="en-US" dirty="0" err="1" smtClean="0"/>
              <a:t>evenue</a:t>
            </a:r>
            <a:r>
              <a:rPr lang="en-US" dirty="0" smtClean="0"/>
              <a:t> </a:t>
            </a:r>
            <a:r>
              <a:rPr lang="en-US" dirty="0"/>
              <a:t>was land </a:t>
            </a:r>
            <a:r>
              <a:rPr lang="en-US" dirty="0" smtClean="0"/>
              <a:t> tax</a:t>
            </a:r>
            <a:r>
              <a:rPr lang="en-US" dirty="0"/>
              <a:t>, customs duty and excise duty. </a:t>
            </a:r>
            <a:r>
              <a:rPr lang="en-US" dirty="0" smtClean="0"/>
              <a:t>T he tax </a:t>
            </a:r>
            <a:r>
              <a:rPr lang="en-US" dirty="0"/>
              <a:t> </a:t>
            </a:r>
            <a:r>
              <a:rPr lang="en-US" dirty="0" smtClean="0"/>
              <a:t>system </a:t>
            </a:r>
            <a:r>
              <a:rPr lang="en-US" dirty="0"/>
              <a:t>was based on </a:t>
            </a:r>
            <a:r>
              <a:rPr lang="en-US" dirty="0" smtClean="0"/>
              <a:t>a contract </a:t>
            </a:r>
            <a:r>
              <a:rPr lang="en-US" dirty="0"/>
              <a:t>and </a:t>
            </a:r>
            <a:r>
              <a:rPr lang="en-US" i="1" dirty="0" err="1" smtClean="0"/>
              <a:t>Amanat</a:t>
            </a:r>
            <a:r>
              <a:rPr lang="en-US" i="1" dirty="0" smtClean="0"/>
              <a:t>. </a:t>
            </a:r>
            <a:r>
              <a:rPr lang="en-US" i="1" dirty="0" err="1" smtClean="0"/>
              <a:t>Jimmal</a:t>
            </a:r>
            <a:r>
              <a:rPr lang="en-US" i="1" dirty="0" smtClean="0"/>
              <a:t>, </a:t>
            </a:r>
            <a:r>
              <a:rPr lang="en-US" i="1" dirty="0" err="1" smtClean="0"/>
              <a:t>Mukhiya</a:t>
            </a:r>
            <a:r>
              <a:rPr lang="en-US" i="1" dirty="0" smtClean="0"/>
              <a:t>, </a:t>
            </a:r>
            <a:r>
              <a:rPr lang="en-US" i="1" dirty="0" err="1" smtClean="0"/>
              <a:t>Dittha</a:t>
            </a:r>
            <a:r>
              <a:rPr lang="en-US" i="1" dirty="0"/>
              <a:t> </a:t>
            </a:r>
            <a:r>
              <a:rPr lang="en-US" dirty="0" smtClean="0"/>
              <a:t>etc</a:t>
            </a:r>
            <a:r>
              <a:rPr lang="en-US" dirty="0"/>
              <a:t>. </a:t>
            </a:r>
            <a:r>
              <a:rPr lang="en-US" dirty="0" smtClean="0"/>
              <a:t>were </a:t>
            </a:r>
            <a:r>
              <a:rPr lang="en-US" dirty="0"/>
              <a:t>the persons who used to collect taxes. </a:t>
            </a:r>
            <a:endParaRPr lang="en-US" dirty="0" smtClean="0"/>
          </a:p>
          <a:p>
            <a:r>
              <a:rPr lang="en-US" dirty="0"/>
              <a:t>The </a:t>
            </a:r>
            <a:r>
              <a:rPr lang="en-US" dirty="0" smtClean="0"/>
              <a:t>modern </a:t>
            </a:r>
            <a:r>
              <a:rPr lang="en-US" dirty="0"/>
              <a:t>tax system, however, began </a:t>
            </a:r>
            <a:r>
              <a:rPr lang="en-US" dirty="0" smtClean="0"/>
              <a:t>only </a:t>
            </a:r>
            <a:r>
              <a:rPr lang="en-US" dirty="0"/>
              <a:t>with the advent of democracy in the </a:t>
            </a:r>
            <a:r>
              <a:rPr lang="en-US" dirty="0" smtClean="0"/>
              <a:t>1950s, </a:t>
            </a:r>
            <a:r>
              <a:rPr lang="en-US" dirty="0"/>
              <a:t>with an overhaul of the tax system </a:t>
            </a:r>
            <a:r>
              <a:rPr lang="en-US" dirty="0" smtClean="0"/>
              <a:t>in </a:t>
            </a:r>
            <a:r>
              <a:rPr lang="en-US" dirty="0"/>
              <a:t>1951 as one of the first steps</a:t>
            </a:r>
            <a:r>
              <a:rPr lang="en-US" dirty="0" smtClean="0"/>
              <a:t>.</a:t>
            </a:r>
          </a:p>
          <a:p>
            <a:r>
              <a:rPr lang="en-US" dirty="0" smtClean="0"/>
              <a:t>The first income tax was  introduced by first elected government in 2016 under finance act. Business and Employment Tax act 2019 enacted till 2031. The Income Tax </a:t>
            </a:r>
            <a:r>
              <a:rPr lang="en-US" dirty="0"/>
              <a:t>A</a:t>
            </a:r>
            <a:r>
              <a:rPr lang="en-US" dirty="0" smtClean="0"/>
              <a:t>ct 2031 replaced it, which was further replaced by Income Tax Act 2058, which is the modern tax regulation in Nepal.  </a:t>
            </a:r>
          </a:p>
          <a:p>
            <a:r>
              <a:rPr lang="en-US" dirty="0"/>
              <a:t>Today, the Inland Revenue Department </a:t>
            </a:r>
            <a:r>
              <a:rPr lang="en-US" dirty="0" smtClean="0"/>
              <a:t>(IRD) oversees </a:t>
            </a:r>
            <a:r>
              <a:rPr lang="en-US" dirty="0"/>
              <a:t>the enforcement of tax </a:t>
            </a:r>
            <a:r>
              <a:rPr lang="en-US" dirty="0" smtClean="0"/>
              <a:t>laws </a:t>
            </a:r>
            <a:r>
              <a:rPr lang="en-US" dirty="0"/>
              <a:t>and administration and also monitors </a:t>
            </a:r>
            <a:r>
              <a:rPr lang="en-US" dirty="0" smtClean="0"/>
              <a:t>the non-tax </a:t>
            </a:r>
            <a:r>
              <a:rPr lang="en-US" dirty="0"/>
              <a:t>revenue such as dividends, </a:t>
            </a:r>
            <a:r>
              <a:rPr lang="en-US" dirty="0" smtClean="0"/>
              <a:t>royalties </a:t>
            </a:r>
            <a:r>
              <a:rPr lang="en-US" dirty="0"/>
              <a:t>etc</a:t>
            </a:r>
            <a:r>
              <a:rPr lang="en-US" dirty="0" smtClean="0"/>
              <a:t>.</a:t>
            </a:r>
          </a:p>
          <a:p>
            <a:r>
              <a:rPr lang="en-US" dirty="0"/>
              <a:t>Income tax, VAT, customs duty and excise </a:t>
            </a:r>
            <a:r>
              <a:rPr lang="en-US" dirty="0" smtClean="0"/>
              <a:t> duty </a:t>
            </a:r>
            <a:r>
              <a:rPr lang="en-US" dirty="0"/>
              <a:t>are the major sources of government </a:t>
            </a:r>
            <a:r>
              <a:rPr lang="en-US" dirty="0" smtClean="0"/>
              <a:t> revenue </a:t>
            </a:r>
            <a:r>
              <a:rPr lang="en-US" dirty="0"/>
              <a:t>in Nepal. Besides, the IRD taxes </a:t>
            </a:r>
            <a:r>
              <a:rPr lang="en-US" dirty="0" smtClean="0"/>
              <a:t> are </a:t>
            </a:r>
            <a:r>
              <a:rPr lang="en-US" dirty="0"/>
              <a:t>also collected at the local level by the </a:t>
            </a:r>
            <a:r>
              <a:rPr lang="en-US" dirty="0" smtClean="0"/>
              <a:t>local </a:t>
            </a:r>
            <a:r>
              <a:rPr lang="en-US" dirty="0"/>
              <a:t>bodies as per the Local </a:t>
            </a:r>
            <a:r>
              <a:rPr lang="en-US" dirty="0" smtClean="0"/>
              <a:t>Government </a:t>
            </a:r>
            <a:r>
              <a:rPr lang="en-US" dirty="0"/>
              <a:t>Act 1999.</a:t>
            </a: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237627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influencing Supply</a:t>
            </a:r>
            <a:endParaRPr lang="en-US" b="1" dirty="0"/>
          </a:p>
        </p:txBody>
      </p:sp>
      <p:sp>
        <p:nvSpPr>
          <p:cNvPr id="3" name="Content Placeholder 2"/>
          <p:cNvSpPr>
            <a:spLocks noGrp="1"/>
          </p:cNvSpPr>
          <p:nvPr>
            <p:ph idx="1"/>
          </p:nvPr>
        </p:nvSpPr>
        <p:spPr/>
        <p:txBody>
          <a:bodyPr>
            <a:normAutofit/>
          </a:bodyPr>
          <a:lstStyle/>
          <a:p>
            <a:pPr>
              <a:buAutoNum type="arabicPeriod"/>
            </a:pPr>
            <a:r>
              <a:rPr lang="en-US" dirty="0"/>
              <a:t>Price of </a:t>
            </a:r>
            <a:r>
              <a:rPr lang="en-US" dirty="0" smtClean="0"/>
              <a:t>commodity</a:t>
            </a:r>
          </a:p>
          <a:p>
            <a:pPr>
              <a:buAutoNum type="arabicPeriod"/>
            </a:pPr>
            <a:r>
              <a:rPr lang="en-US" dirty="0" smtClean="0"/>
              <a:t>Price of factor of production</a:t>
            </a:r>
            <a:endParaRPr lang="en-US" dirty="0"/>
          </a:p>
          <a:p>
            <a:pPr>
              <a:buAutoNum type="arabicPeriod"/>
            </a:pPr>
            <a:r>
              <a:rPr lang="en-US" dirty="0" smtClean="0"/>
              <a:t>Price </a:t>
            </a:r>
            <a:r>
              <a:rPr lang="en-US" dirty="0"/>
              <a:t>of related </a:t>
            </a:r>
            <a:r>
              <a:rPr lang="en-US" dirty="0" smtClean="0"/>
              <a:t>goods (competitive/substitute or complimentary) </a:t>
            </a:r>
          </a:p>
          <a:p>
            <a:pPr>
              <a:buAutoNum type="arabicPeriod"/>
            </a:pPr>
            <a:r>
              <a:rPr lang="en-US" dirty="0" smtClean="0"/>
              <a:t>Production Technology</a:t>
            </a:r>
          </a:p>
          <a:p>
            <a:pPr>
              <a:buAutoNum type="arabicPeriod"/>
            </a:pPr>
            <a:r>
              <a:rPr lang="en-US" dirty="0" smtClean="0"/>
              <a:t>New inventions</a:t>
            </a:r>
          </a:p>
          <a:p>
            <a:pPr>
              <a:buAutoNum type="arabicPeriod"/>
            </a:pPr>
            <a:r>
              <a:rPr lang="en-US" dirty="0" smtClean="0"/>
              <a:t>Taxes and subsidies</a:t>
            </a:r>
          </a:p>
          <a:p>
            <a:pPr>
              <a:buAutoNum type="arabicPeriod"/>
            </a:pPr>
            <a:r>
              <a:rPr lang="en-US" dirty="0" smtClean="0"/>
              <a:t>Development of infrastructures</a:t>
            </a:r>
          </a:p>
          <a:p>
            <a:pPr>
              <a:buAutoNum type="arabicPeriod"/>
            </a:pPr>
            <a:r>
              <a:rPr lang="en-US" dirty="0" smtClean="0"/>
              <a:t>State of natural resources</a:t>
            </a:r>
          </a:p>
          <a:p>
            <a:pPr>
              <a:buAutoNum type="arabicPeriod"/>
            </a:pPr>
            <a:r>
              <a:rPr lang="en-US" dirty="0" smtClean="0"/>
              <a:t>Future expectation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442975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Tax Revenue</a:t>
            </a:r>
            <a:endParaRPr lang="en-US" b="1" dirty="0"/>
          </a:p>
        </p:txBody>
      </p:sp>
      <p:sp>
        <p:nvSpPr>
          <p:cNvPr id="3" name="Content Placeholder 2"/>
          <p:cNvSpPr>
            <a:spLocks noGrp="1"/>
          </p:cNvSpPr>
          <p:nvPr>
            <p:ph idx="1"/>
          </p:nvPr>
        </p:nvSpPr>
        <p:spPr>
          <a:xfrm>
            <a:off x="2589212" y="1747520"/>
            <a:ext cx="8915400" cy="4163702"/>
          </a:xfrm>
        </p:spPr>
        <p:txBody>
          <a:bodyPr>
            <a:normAutofit lnSpcReduction="10000"/>
          </a:bodyPr>
          <a:lstStyle/>
          <a:p>
            <a:r>
              <a:rPr lang="en-US" sz="2400" dirty="0" smtClean="0"/>
              <a:t>Direct Tax (Charging directly to person and reduces the wealth, directly paid by person who are taxed.)</a:t>
            </a:r>
          </a:p>
          <a:p>
            <a:pPr lvl="1"/>
            <a:r>
              <a:rPr lang="en-US" sz="2000" dirty="0"/>
              <a:t>Income </a:t>
            </a:r>
            <a:r>
              <a:rPr lang="en-US" sz="2000" dirty="0" smtClean="0"/>
              <a:t>Tax (Personal and Corporate)</a:t>
            </a:r>
            <a:endParaRPr lang="en-US" sz="2000" dirty="0"/>
          </a:p>
          <a:p>
            <a:pPr lvl="1"/>
            <a:r>
              <a:rPr lang="en-US" sz="2000" dirty="0"/>
              <a:t>Property Tax</a:t>
            </a:r>
          </a:p>
          <a:p>
            <a:pPr lvl="1"/>
            <a:r>
              <a:rPr lang="en-US" sz="2000" dirty="0"/>
              <a:t>Vehicle Tax</a:t>
            </a:r>
          </a:p>
          <a:p>
            <a:r>
              <a:rPr lang="en-US" sz="2400" dirty="0" smtClean="0"/>
              <a:t>Indirect Tax (Charging to person but payment burden shifted to another person/sellers.)</a:t>
            </a:r>
          </a:p>
          <a:p>
            <a:pPr lvl="1"/>
            <a:r>
              <a:rPr lang="en-US" sz="2000" dirty="0" smtClean="0"/>
              <a:t>Value Added Tax</a:t>
            </a:r>
          </a:p>
          <a:p>
            <a:pPr lvl="1"/>
            <a:r>
              <a:rPr lang="en-US" sz="2000" dirty="0" smtClean="0"/>
              <a:t>Excise Duty</a:t>
            </a:r>
          </a:p>
          <a:p>
            <a:pPr lvl="1"/>
            <a:r>
              <a:rPr lang="en-US" sz="2000" dirty="0" smtClean="0"/>
              <a:t>Custom Duty</a:t>
            </a:r>
          </a:p>
          <a:p>
            <a:pPr lvl="1"/>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46416382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Income Tax in Nepal</a:t>
            </a:r>
            <a:endParaRPr lang="en-US" b="1" dirty="0"/>
          </a:p>
        </p:txBody>
      </p:sp>
      <p:sp>
        <p:nvSpPr>
          <p:cNvPr id="3" name="Content Placeholder 2"/>
          <p:cNvSpPr>
            <a:spLocks noGrp="1"/>
          </p:cNvSpPr>
          <p:nvPr>
            <p:ph idx="1"/>
          </p:nvPr>
        </p:nvSpPr>
        <p:spPr/>
        <p:txBody>
          <a:bodyPr/>
          <a:lstStyle/>
          <a:p>
            <a:r>
              <a:rPr lang="en-US" b="1" dirty="0"/>
              <a:t>Income tax, made up of:</a:t>
            </a:r>
            <a:endParaRPr lang="en-US" dirty="0"/>
          </a:p>
          <a:p>
            <a:r>
              <a:rPr lang="en-US" b="1" dirty="0"/>
              <a:t>normal corporate tax: </a:t>
            </a:r>
            <a:r>
              <a:rPr lang="en-US" dirty="0"/>
              <a:t>at 25%. Certain sectors like hydropower are taxed at concessional rate of 20% and other sectors like banking are taxed at 30% (section 2(4), Schedule 1, Income Tax Act 2002 (ITA)));</a:t>
            </a:r>
          </a:p>
          <a:p>
            <a:r>
              <a:rPr lang="en-US" b="1" dirty="0"/>
              <a:t>dividend: </a:t>
            </a:r>
            <a:r>
              <a:rPr lang="en-US" dirty="0"/>
              <a:t>at 5% (section 88 (2) (a), ITA); and </a:t>
            </a:r>
          </a:p>
          <a:p>
            <a:r>
              <a:rPr lang="en-US" b="1" dirty="0"/>
              <a:t>capital gains </a:t>
            </a:r>
            <a:r>
              <a:rPr lang="en-US" dirty="0"/>
              <a:t>(for the gain from the disposition of the shares of non-listed company) are subject to withholding tax at 10% for a natural person and at 15% for others (section 95A, ITA).</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6845226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Corporate Tax in Nepal</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863062017"/>
              </p:ext>
            </p:extLst>
          </p:nvPr>
        </p:nvGraphicFramePr>
        <p:xfrm>
          <a:off x="2589213" y="2133600"/>
          <a:ext cx="7619998" cy="2392680"/>
        </p:xfrm>
        <a:graphic>
          <a:graphicData uri="http://schemas.openxmlformats.org/drawingml/2006/table">
            <a:tbl>
              <a:tblPr firstRow="1" bandRow="1">
                <a:tableStyleId>{5C22544A-7EE6-4342-B048-85BDC9FD1C3A}</a:tableStyleId>
              </a:tblPr>
              <a:tblGrid>
                <a:gridCol w="5651061"/>
                <a:gridCol w="1968937"/>
              </a:tblGrid>
              <a:tr h="370840">
                <a:tc>
                  <a:txBody>
                    <a:bodyPr/>
                    <a:lstStyle/>
                    <a:p>
                      <a:r>
                        <a:rPr lang="en-US" dirty="0" smtClean="0"/>
                        <a:t>Corporation/Entity</a:t>
                      </a:r>
                      <a:endParaRPr lang="en-US" dirty="0"/>
                    </a:p>
                  </a:txBody>
                  <a:tcPr/>
                </a:tc>
                <a:tc>
                  <a:txBody>
                    <a:bodyPr/>
                    <a:lstStyle/>
                    <a:p>
                      <a:r>
                        <a:rPr lang="en-US" dirty="0" smtClean="0"/>
                        <a:t>Tax Rate</a:t>
                      </a:r>
                      <a:endParaRPr lang="en-US" dirty="0"/>
                    </a:p>
                  </a:txBody>
                  <a:tcPr/>
                </a:tc>
              </a:tr>
              <a:tr h="370840">
                <a:tc>
                  <a:txBody>
                    <a:bodyPr/>
                    <a:lstStyle/>
                    <a:p>
                      <a:r>
                        <a:rPr lang="en-US" dirty="0" smtClean="0"/>
                        <a:t>The income from export and special industry</a:t>
                      </a:r>
                      <a:endParaRPr lang="en-US" dirty="0"/>
                    </a:p>
                  </a:txBody>
                  <a:tcPr/>
                </a:tc>
                <a:tc>
                  <a:txBody>
                    <a:bodyPr/>
                    <a:lstStyle/>
                    <a:p>
                      <a:r>
                        <a:rPr lang="en-US" dirty="0" smtClean="0"/>
                        <a:t>20%</a:t>
                      </a:r>
                      <a:endParaRPr lang="en-US" dirty="0"/>
                    </a:p>
                  </a:txBody>
                  <a:tcPr/>
                </a:tc>
              </a:tr>
              <a:tr h="370840">
                <a:tc>
                  <a:txBody>
                    <a:bodyPr/>
                    <a:lstStyle/>
                    <a:p>
                      <a:r>
                        <a:rPr lang="en-US" dirty="0" smtClean="0"/>
                        <a:t>The income from petroleum industry,</a:t>
                      </a:r>
                      <a:r>
                        <a:rPr lang="en-US" baseline="0" dirty="0" smtClean="0"/>
                        <a:t> banks and financial institution</a:t>
                      </a:r>
                      <a:endParaRPr lang="en-US" dirty="0"/>
                    </a:p>
                  </a:txBody>
                  <a:tcPr/>
                </a:tc>
                <a:tc>
                  <a:txBody>
                    <a:bodyPr/>
                    <a:lstStyle/>
                    <a:p>
                      <a:r>
                        <a:rPr lang="en-US" dirty="0" smtClean="0"/>
                        <a:t>30%</a:t>
                      </a:r>
                      <a:endParaRPr lang="en-US" dirty="0"/>
                    </a:p>
                  </a:txBody>
                  <a:tcPr/>
                </a:tc>
              </a:tr>
              <a:tr h="370840">
                <a:tc>
                  <a:txBody>
                    <a:bodyPr/>
                    <a:lstStyle/>
                    <a:p>
                      <a:r>
                        <a:rPr lang="en-US" dirty="0" smtClean="0"/>
                        <a:t>Income from industrial enterprises</a:t>
                      </a:r>
                      <a:r>
                        <a:rPr lang="en-US" baseline="0" dirty="0" smtClean="0"/>
                        <a:t> and related with infrastructure projects</a:t>
                      </a:r>
                      <a:endParaRPr lang="en-US" dirty="0"/>
                    </a:p>
                  </a:txBody>
                  <a:tcPr/>
                </a:tc>
                <a:tc>
                  <a:txBody>
                    <a:bodyPr/>
                    <a:lstStyle/>
                    <a:p>
                      <a:r>
                        <a:rPr lang="en-US" dirty="0" smtClean="0"/>
                        <a:t>20%</a:t>
                      </a:r>
                      <a:endParaRPr lang="en-US" dirty="0"/>
                    </a:p>
                  </a:txBody>
                  <a:tcPr/>
                </a:tc>
              </a:tr>
              <a:tr h="370840">
                <a:tc>
                  <a:txBody>
                    <a:bodyPr/>
                    <a:lstStyle/>
                    <a:p>
                      <a:r>
                        <a:rPr lang="en-US" dirty="0" smtClean="0"/>
                        <a:t>Other general corporate organization</a:t>
                      </a:r>
                      <a:endParaRPr lang="en-US" dirty="0"/>
                    </a:p>
                  </a:txBody>
                  <a:tcPr/>
                </a:tc>
                <a:tc>
                  <a:txBody>
                    <a:bodyPr/>
                    <a:lstStyle/>
                    <a:p>
                      <a:r>
                        <a:rPr lang="en-US" dirty="0" smtClean="0"/>
                        <a:t>25%</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75023179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Personal  </a:t>
            </a:r>
            <a:r>
              <a:rPr lang="en-US" b="1" dirty="0" smtClean="0"/>
              <a:t>Tax in Nepal </a:t>
            </a:r>
            <a:endParaRPr lang="en-US" b="1" dirty="0"/>
          </a:p>
        </p:txBody>
      </p:sp>
      <p:sp>
        <p:nvSpPr>
          <p:cNvPr id="3" name="Content Placeholder 2"/>
          <p:cNvSpPr>
            <a:spLocks noGrp="1"/>
          </p:cNvSpPr>
          <p:nvPr>
            <p:ph idx="1"/>
          </p:nvPr>
        </p:nvSpPr>
        <p:spPr>
          <a:xfrm>
            <a:off x="2589212" y="1381760"/>
            <a:ext cx="9237028" cy="5872480"/>
          </a:xfrm>
        </p:spPr>
        <p:txBody>
          <a:bodyPr>
            <a:normAutofit/>
          </a:bodyPr>
          <a:lstStyle/>
          <a:p>
            <a:r>
              <a:rPr lang="en-US" sz="2400" dirty="0" smtClean="0"/>
              <a:t>The </a:t>
            </a:r>
            <a:r>
              <a:rPr lang="en-US" sz="2400" dirty="0"/>
              <a:t>taxable income of a resident individual for an </a:t>
            </a:r>
            <a:r>
              <a:rPr lang="en-US" sz="2400" dirty="0" smtClean="0"/>
              <a:t>income will </a:t>
            </a:r>
            <a:r>
              <a:rPr lang="en-US" sz="2400" dirty="0"/>
              <a:t>be taxed at the following rates: </a:t>
            </a:r>
          </a:p>
          <a:p>
            <a:pPr lvl="1"/>
            <a:r>
              <a:rPr lang="en-US" sz="2000" dirty="0"/>
              <a:t>U</a:t>
            </a:r>
            <a:r>
              <a:rPr lang="en-US" sz="2000" dirty="0" smtClean="0"/>
              <a:t>p </a:t>
            </a:r>
            <a:r>
              <a:rPr lang="en-US" sz="2000" dirty="0"/>
              <a:t>to </a:t>
            </a:r>
            <a:r>
              <a:rPr lang="en-US" sz="2000" dirty="0" smtClean="0"/>
              <a:t>Rs.250,000 </a:t>
            </a:r>
            <a:r>
              <a:rPr lang="en-US" sz="2000" dirty="0"/>
              <a:t>– 1</a:t>
            </a:r>
            <a:r>
              <a:rPr lang="en-US" sz="2000" dirty="0" smtClean="0"/>
              <a:t>%;</a:t>
            </a:r>
          </a:p>
          <a:p>
            <a:pPr lvl="1"/>
            <a:r>
              <a:rPr lang="en-US" sz="2000" dirty="0" smtClean="0"/>
              <a:t>Next Rs. 100,000– </a:t>
            </a:r>
            <a:r>
              <a:rPr lang="en-US" sz="2000" dirty="0"/>
              <a:t>@ 15 </a:t>
            </a:r>
            <a:r>
              <a:rPr lang="en-US" sz="2000" dirty="0" smtClean="0"/>
              <a:t>%</a:t>
            </a:r>
          </a:p>
          <a:p>
            <a:pPr lvl="1"/>
            <a:r>
              <a:rPr lang="en-US" sz="2000" dirty="0" smtClean="0"/>
              <a:t>Next Rs. 350,001 to Rs, 25,00,000 </a:t>
            </a:r>
            <a:r>
              <a:rPr lang="en-US" sz="2000" dirty="0"/>
              <a:t>– @ </a:t>
            </a:r>
            <a:r>
              <a:rPr lang="en-US" sz="2000" dirty="0" smtClean="0"/>
              <a:t>25%</a:t>
            </a:r>
          </a:p>
          <a:p>
            <a:pPr lvl="1"/>
            <a:r>
              <a:rPr lang="en-US" sz="2000" dirty="0" smtClean="0"/>
              <a:t>Balance exceeding Rs. </a:t>
            </a:r>
            <a:r>
              <a:rPr lang="en-US" sz="2000" dirty="0"/>
              <a:t>2</a:t>
            </a:r>
            <a:r>
              <a:rPr lang="en-US" sz="2000" dirty="0" smtClean="0"/>
              <a:t>5,00,000 -@ 35%</a:t>
            </a:r>
          </a:p>
          <a:p>
            <a:r>
              <a:rPr lang="en-US" sz="2400" dirty="0" smtClean="0"/>
              <a:t>The </a:t>
            </a:r>
            <a:r>
              <a:rPr lang="en-US" sz="2400" dirty="0"/>
              <a:t>taxable income of a couple, if they chose to be treated as a couple will be taxed at the following rates:</a:t>
            </a:r>
          </a:p>
          <a:p>
            <a:pPr lvl="1"/>
            <a:r>
              <a:rPr lang="en-US" sz="2000" dirty="0"/>
              <a:t>Up to </a:t>
            </a:r>
            <a:r>
              <a:rPr lang="en-US" sz="2000" dirty="0" smtClean="0"/>
              <a:t>Rs.300,000 </a:t>
            </a:r>
            <a:r>
              <a:rPr lang="en-US" sz="2000" dirty="0"/>
              <a:t>– 1%;</a:t>
            </a:r>
          </a:p>
          <a:p>
            <a:pPr lvl="1"/>
            <a:r>
              <a:rPr lang="en-US" sz="2000" dirty="0"/>
              <a:t>Next Rs. 100,000– @ 15 %</a:t>
            </a:r>
          </a:p>
          <a:p>
            <a:pPr lvl="1"/>
            <a:r>
              <a:rPr lang="en-US" sz="2000" dirty="0"/>
              <a:t>Next Rs. </a:t>
            </a:r>
            <a:r>
              <a:rPr lang="en-US" sz="2000" dirty="0" smtClean="0"/>
              <a:t>400,001 to Rs</a:t>
            </a:r>
            <a:r>
              <a:rPr lang="en-US" sz="2000" dirty="0"/>
              <a:t>, 25,00,000 – @ 25%</a:t>
            </a:r>
          </a:p>
          <a:p>
            <a:pPr lvl="1"/>
            <a:r>
              <a:rPr lang="en-US" sz="2000" dirty="0"/>
              <a:t>Balance exceeding Rs. 25,00,000 -@ 35</a:t>
            </a:r>
            <a:r>
              <a:rPr lang="en-US" sz="2000" dirty="0" smtClean="0"/>
              <a:t>%</a:t>
            </a:r>
          </a:p>
          <a:p>
            <a:pPr lvl="1"/>
            <a:endParaRPr lang="en-US" sz="2000" dirty="0" smtClean="0"/>
          </a:p>
          <a:p>
            <a:pPr lvl="1"/>
            <a:endParaRPr lang="en-US" dirty="0"/>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77357151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 Tax in Nepal</a:t>
            </a:r>
            <a:endParaRPr lang="en-US" b="1" dirty="0"/>
          </a:p>
        </p:txBody>
      </p:sp>
      <p:sp>
        <p:nvSpPr>
          <p:cNvPr id="3" name="Content Placeholder 2"/>
          <p:cNvSpPr>
            <a:spLocks noGrp="1"/>
          </p:cNvSpPr>
          <p:nvPr>
            <p:ph idx="1"/>
          </p:nvPr>
        </p:nvSpPr>
        <p:spPr>
          <a:xfrm>
            <a:off x="2589212" y="1469036"/>
            <a:ext cx="8915400" cy="4442186"/>
          </a:xfrm>
        </p:spPr>
        <p:txBody>
          <a:bodyPr>
            <a:noAutofit/>
          </a:bodyPr>
          <a:lstStyle/>
          <a:p>
            <a:r>
              <a:rPr lang="en-US" sz="1600" dirty="0"/>
              <a:t>The business person who have registered own Proprietary firm should not pay above 1% tax.</a:t>
            </a:r>
          </a:p>
          <a:p>
            <a:r>
              <a:rPr lang="en-US" sz="1600" dirty="0"/>
              <a:t>Any individual or couple having pension income can enjoy 25% of the normal exemption limit as an additional basic exemption. </a:t>
            </a:r>
          </a:p>
          <a:p>
            <a:r>
              <a:rPr lang="en-US" sz="1600" dirty="0"/>
              <a:t>Any individual working in prescribed remote area is entitled to deduct prescribed amount as remote area allowance from taxable income.</a:t>
            </a:r>
          </a:p>
          <a:p>
            <a:r>
              <a:rPr lang="en-US" sz="1600" dirty="0"/>
              <a:t>Any individual is entitled to deduct the following amount from taxable amount, if he is having investment insurance policy: Rs.20,000 amount or the actual premium paid, which ever is less.</a:t>
            </a:r>
          </a:p>
          <a:p>
            <a:r>
              <a:rPr lang="en-US" sz="1600" dirty="0"/>
              <a:t>For the purposes of the Act, net gains from the disposal of non-business chargeable assets will be taxed at the rate of 10%. </a:t>
            </a:r>
          </a:p>
          <a:p>
            <a:r>
              <a:rPr lang="en-US" sz="1600" dirty="0"/>
              <a:t>The presumptive tax for individuals conducting small businesses (who have a turnover of Rs.2 million or an income of Rs.200,000) in the Metropolitan or Sub-Metropolitans, Municipalities and anywhere else in Nepal amounts to Rs.5,000 Rs.2,500 and Rs.1,500 respectively. </a:t>
            </a:r>
          </a:p>
          <a:p>
            <a:r>
              <a:rPr lang="en-US" sz="1600" dirty="0"/>
              <a:t>The taxable income </a:t>
            </a:r>
            <a:r>
              <a:rPr lang="en-US" sz="1600" dirty="0" smtClean="0"/>
              <a:t>of </a:t>
            </a:r>
            <a:r>
              <a:rPr lang="en-US" sz="1600" dirty="0"/>
              <a:t>a non-resident individual is taxed at the rate of 25%. </a:t>
            </a:r>
          </a:p>
        </p:txBody>
      </p:sp>
      <p:sp>
        <p:nvSpPr>
          <p:cNvPr id="4" name="Footer Placeholder 3"/>
          <p:cNvSpPr>
            <a:spLocks noGrp="1"/>
          </p:cNvSpPr>
          <p:nvPr>
            <p:ph type="ftr" sz="quarter" idx="11"/>
          </p:nvPr>
        </p:nvSpPr>
        <p:spPr>
          <a:xfrm>
            <a:off x="2589212" y="6255729"/>
            <a:ext cx="7619999" cy="365125"/>
          </a:xfrm>
        </p:spPr>
        <p:txBody>
          <a:bodyPr/>
          <a:lstStyle/>
          <a:p>
            <a:r>
              <a:rPr lang="en-US" smtClean="0"/>
              <a:t>@Samundra Paudel/NCIT/PU/2016</a:t>
            </a:r>
            <a:endParaRPr lang="en-US"/>
          </a:p>
        </p:txBody>
      </p:sp>
    </p:spTree>
    <p:extLst>
      <p:ext uri="{BB962C8B-B14F-4D97-AF65-F5344CB8AC3E}">
        <p14:creationId xmlns:p14="http://schemas.microsoft.com/office/powerpoint/2010/main" xmlns="" val="182347822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Value Added Tax (VAT)</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VAT is the youngest member of the sales tax family. This tax was proposed for the first time by Dr. Wilhelm Von Siemens for Germany in 1919 as an improved turnover tax</a:t>
            </a:r>
            <a:r>
              <a:rPr lang="en-US" dirty="0" smtClean="0"/>
              <a:t>.</a:t>
            </a:r>
          </a:p>
          <a:p>
            <a:r>
              <a:rPr lang="en-US" dirty="0"/>
              <a:t>It is a scientific tax system, which was first introduced in 1954 A.D. in France. </a:t>
            </a:r>
            <a:endParaRPr lang="en-US" dirty="0" smtClean="0"/>
          </a:p>
          <a:p>
            <a:r>
              <a:rPr lang="en-US" dirty="0"/>
              <a:t>Senegal, Denmark, Brazil, Netherlands, Sweden, USA, UK etc. introduced VAT in sixties and later. In the South Asian Association for Regional Cooperation (SAARC) region, VAT has been considered in great depth in India. This country introduced VAT in a different way under the name of modified value added tax (MODVAT) in 1986. Among the other members of the SAARC countries, Pakistan adopted VAT in 1990, Bangladesh in 1991, and Nepal in 1997 while Sri Lanka introduced VAT in </a:t>
            </a:r>
            <a:r>
              <a:rPr lang="en-US" dirty="0" smtClean="0"/>
              <a:t>1998.</a:t>
            </a:r>
          </a:p>
          <a:p>
            <a:r>
              <a:rPr lang="en-US" dirty="0" smtClean="0"/>
              <a:t>Now </a:t>
            </a:r>
            <a:r>
              <a:rPr lang="en-US" dirty="0"/>
              <a:t>this tax has become one of the mainstays of the tax system in over 145 countries. </a:t>
            </a:r>
            <a:endParaRPr lang="en-US" dirty="0" smtClean="0"/>
          </a:p>
          <a:p>
            <a:r>
              <a:rPr lang="en-US" dirty="0" smtClean="0"/>
              <a:t>In </a:t>
            </a:r>
            <a:r>
              <a:rPr lang="en-US" dirty="0"/>
              <a:t>Nepal VAT has come into consideration to replace of old indirect taxes. It was introduced on 16</a:t>
            </a:r>
            <a:r>
              <a:rPr lang="en-US" baseline="30000" dirty="0"/>
              <a:t>th</a:t>
            </a:r>
            <a:r>
              <a:rPr lang="en-US" dirty="0"/>
              <a:t> November, 1997.</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991041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Value Added Tax (VAT)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Value Added Tax</a:t>
            </a:r>
            <a:r>
              <a:rPr lang="en-US" dirty="0"/>
              <a:t> (VAT) is an indirect tax levied on the value creation or addition. Concept of VAT in </a:t>
            </a:r>
            <a:r>
              <a:rPr lang="en-US" dirty="0">
                <a:hlinkClick r:id="rId2" tooltip="Nepal"/>
              </a:rPr>
              <a:t>Nepal</a:t>
            </a:r>
            <a:r>
              <a:rPr lang="en-US" dirty="0"/>
              <a:t> was introduced in </a:t>
            </a:r>
            <a:r>
              <a:rPr lang="en-US" dirty="0">
                <a:hlinkClick r:id="rId3" tooltip="Fiscal year"/>
              </a:rPr>
              <a:t>FY</a:t>
            </a:r>
            <a:r>
              <a:rPr lang="en-US" dirty="0"/>
              <a:t> 2049/50 but the act was developed in </a:t>
            </a:r>
            <a:r>
              <a:rPr lang="en-US" dirty="0">
                <a:hlinkClick r:id="rId4" tooltip="Bikram Sambat"/>
              </a:rPr>
              <a:t>BS</a:t>
            </a:r>
            <a:r>
              <a:rPr lang="en-US" dirty="0"/>
              <a:t> 2050. VAT was implemented in 1998 and is the major source of government's revenue. It is administered by Inland Revenue Department of Nepal</a:t>
            </a:r>
            <a:r>
              <a:rPr lang="en-US" dirty="0" smtClean="0"/>
              <a:t>.</a:t>
            </a:r>
          </a:p>
          <a:p>
            <a:r>
              <a:rPr lang="en-US" dirty="0"/>
              <a:t>There are two rates of VAT: Normal VAT rate is 13%, some goods or services are subject to VAT at 0%. In addition some goods or services are exempt from </a:t>
            </a:r>
            <a:r>
              <a:rPr lang="en-US" dirty="0" smtClean="0"/>
              <a:t>VAT. </a:t>
            </a:r>
          </a:p>
          <a:p>
            <a:r>
              <a:rPr lang="en-US" dirty="0"/>
              <a:t>Suppliers of taxable goods and services are required to register under the VAT Act and collect this tax. It is, however, not necessary for them to register if they deal with only tax exempt goods and services. Similarly, small vendors falling below the registration threshold are also not required to register for VAT. </a:t>
            </a:r>
          </a:p>
          <a:p>
            <a:r>
              <a:rPr lang="en-US" dirty="0"/>
              <a:t>The existing level of threshold is Rs.2 million. In the case of imports, traders having annual commercial imports below Rs.200,000 are not required to register.</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24251133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Value Added Tax (VAT)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589212" y="1882256"/>
            <a:ext cx="8915400" cy="4253552"/>
          </a:xfrm>
        </p:spPr>
        <p:txBody>
          <a:bodyPr>
            <a:normAutofit/>
          </a:bodyPr>
          <a:lstStyle/>
          <a:p>
            <a:r>
              <a:rPr lang="en-US" dirty="0" smtClean="0"/>
              <a:t>It </a:t>
            </a:r>
            <a:r>
              <a:rPr lang="en-US" dirty="0"/>
              <a:t>is a modern tax system intended, when fully operational, to improve the collection of taxes, to increase efficiency and to lessen tax evasion. </a:t>
            </a:r>
            <a:endParaRPr lang="en-US" dirty="0" smtClean="0"/>
          </a:p>
          <a:p>
            <a:r>
              <a:rPr lang="en-US" dirty="0" smtClean="0"/>
              <a:t>VAT intended to </a:t>
            </a:r>
            <a:r>
              <a:rPr lang="en-US" dirty="0"/>
              <a:t>replace the existing Sales Tax, the Contract Tax, the Hotel Tax and the Entertainment Tax. </a:t>
            </a:r>
            <a:r>
              <a:rPr lang="en-US" dirty="0" smtClean="0"/>
              <a:t>It </a:t>
            </a:r>
            <a:r>
              <a:rPr lang="en-US" dirty="0"/>
              <a:t>has been designed to collect the same revenue as the four taxes it replaces. </a:t>
            </a:r>
            <a:endParaRPr lang="en-US" dirty="0" smtClean="0"/>
          </a:p>
          <a:p>
            <a:r>
              <a:rPr lang="en-US" dirty="0" smtClean="0"/>
              <a:t>It </a:t>
            </a:r>
            <a:r>
              <a:rPr lang="en-US" dirty="0"/>
              <a:t>is believe that successful implementation of VAT will helps to generate customs duties and income tax also and it is expected to enhance the revenue collection and it is closely associated with the GDP. </a:t>
            </a:r>
            <a:endParaRPr lang="en-US" dirty="0" smtClean="0"/>
          </a:p>
          <a:p>
            <a:r>
              <a:rPr lang="en-US" dirty="0" smtClean="0"/>
              <a:t>The </a:t>
            </a:r>
            <a:r>
              <a:rPr lang="en-US" dirty="0"/>
              <a:t>self-policing and catch up effect of vat has turned out to be the rationale of the VAT system.</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3819532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Multistage (Calculation of) VAT</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89211" y="1733266"/>
            <a:ext cx="9500219" cy="4402541"/>
          </a:xfr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5774310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Scenario on VAT implementation in Nepal</a:t>
            </a:r>
            <a:endParaRPr lang="en-US" b="1" dirty="0"/>
          </a:p>
        </p:txBody>
      </p:sp>
      <p:sp>
        <p:nvSpPr>
          <p:cNvPr id="3" name="Content Placeholder 2"/>
          <p:cNvSpPr>
            <a:spLocks noGrp="1"/>
          </p:cNvSpPr>
          <p:nvPr>
            <p:ph idx="1"/>
          </p:nvPr>
        </p:nvSpPr>
        <p:spPr>
          <a:xfrm>
            <a:off x="2589212" y="2133599"/>
            <a:ext cx="8915400" cy="4367333"/>
          </a:xfrm>
        </p:spPr>
        <p:txBody>
          <a:bodyPr>
            <a:normAutofit fontScale="92500" lnSpcReduction="10000"/>
          </a:bodyPr>
          <a:lstStyle/>
          <a:p>
            <a:r>
              <a:rPr lang="en-US" dirty="0"/>
              <a:t>Indirect </a:t>
            </a:r>
            <a:r>
              <a:rPr lang="en-US" dirty="0" smtClean="0"/>
              <a:t>tax </a:t>
            </a:r>
            <a:r>
              <a:rPr lang="en-US" dirty="0"/>
              <a:t>is a major source of the tax revenue in Nepal. It covers about 80% of tax revenue</a:t>
            </a:r>
            <a:r>
              <a:rPr lang="en-US" dirty="0" smtClean="0"/>
              <a:t>.</a:t>
            </a:r>
          </a:p>
          <a:p>
            <a:r>
              <a:rPr lang="en-US" dirty="0"/>
              <a:t>The share of VAT revenue to total tax revenue is 34.10% in the FY </a:t>
            </a:r>
            <a:r>
              <a:rPr lang="en-US" dirty="0" smtClean="0"/>
              <a:t>2011/12.</a:t>
            </a:r>
          </a:p>
          <a:p>
            <a:r>
              <a:rPr lang="en-US" dirty="0"/>
              <a:t>VAT </a:t>
            </a:r>
            <a:r>
              <a:rPr lang="en-US" dirty="0" smtClean="0"/>
              <a:t>implementation is seen </a:t>
            </a:r>
            <a:r>
              <a:rPr lang="en-US" dirty="0"/>
              <a:t>extremely challenging in </a:t>
            </a:r>
            <a:r>
              <a:rPr lang="en-US" dirty="0" smtClean="0"/>
              <a:t>Nepal</a:t>
            </a:r>
            <a:r>
              <a:rPr lang="en-US" dirty="0"/>
              <a:t>. </a:t>
            </a:r>
            <a:endParaRPr lang="en-US" dirty="0" smtClean="0"/>
          </a:p>
          <a:p>
            <a:r>
              <a:rPr lang="en-US" dirty="0" smtClean="0"/>
              <a:t>Resistance </a:t>
            </a:r>
            <a:r>
              <a:rPr lang="en-US" dirty="0"/>
              <a:t>from the business community, ignorance of general people, lack of full support and commitments from the politicians and government officials forced the authority responsible for implementing VAT to make compromises on various aspects of VAT which has weakened the process of its implementation right from the beginning. The attitude of businessmen and tax administration also appear hostile to the effective implementation of VAT in Nepal. </a:t>
            </a:r>
            <a:endParaRPr lang="en-US" dirty="0" smtClean="0"/>
          </a:p>
          <a:p>
            <a:r>
              <a:rPr lang="en-US" dirty="0" smtClean="0"/>
              <a:t>The </a:t>
            </a:r>
            <a:r>
              <a:rPr lang="en-US" dirty="0"/>
              <a:t>culture of doing business without maintaining proper books of accounts or maintaining multiple sets of books of accounts have made implementation of VAT difficult. Due to the lack of experts and skilled manpower in the VAT administration, the auditing system, one of the most important aspects of VAT operation, is not effective. </a:t>
            </a: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12878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diminishing utility </a:t>
            </a:r>
            <a:r>
              <a:rPr lang="en-US" sz="2800" dirty="0"/>
              <a:t>(Refer to EE notes (doc.) file for more detail) </a:t>
            </a:r>
            <a:endParaRPr lang="en-US" b="1" dirty="0"/>
          </a:p>
        </p:txBody>
      </p:sp>
      <p:sp>
        <p:nvSpPr>
          <p:cNvPr id="3" name="Content Placeholder 2"/>
          <p:cNvSpPr>
            <a:spLocks noGrp="1"/>
          </p:cNvSpPr>
          <p:nvPr>
            <p:ph idx="1"/>
          </p:nvPr>
        </p:nvSpPr>
        <p:spPr/>
        <p:txBody>
          <a:bodyPr/>
          <a:lstStyle/>
          <a:p>
            <a:r>
              <a:rPr lang="en-US" dirty="0" smtClean="0"/>
              <a:t>Also known as Law of diminishing marginal utility. </a:t>
            </a:r>
          </a:p>
          <a:p>
            <a:r>
              <a:rPr lang="en-US" dirty="0" smtClean="0"/>
              <a:t>It states that in the process of fulfilling human wants, when a consumer consumes additional units of commodity, the utility derived from each successive unit of the commodity goes decreasing. </a:t>
            </a:r>
          </a:p>
          <a:p>
            <a:r>
              <a:rPr lang="en-US" dirty="0" smtClean="0"/>
              <a:t>The law is based on certain assumptions: </a:t>
            </a:r>
          </a:p>
          <a:p>
            <a:pPr lvl="1"/>
            <a:r>
              <a:rPr lang="en-US" dirty="0" smtClean="0"/>
              <a:t>Utility is measurable. The measurement unit is util. </a:t>
            </a:r>
          </a:p>
          <a:p>
            <a:pPr lvl="1"/>
            <a:r>
              <a:rPr lang="en-US" dirty="0" smtClean="0"/>
              <a:t>Consumer taste and preferences unchanged. </a:t>
            </a:r>
          </a:p>
          <a:p>
            <a:pPr lvl="1"/>
            <a:r>
              <a:rPr lang="en-US" dirty="0" smtClean="0"/>
              <a:t>Suitable and similar units of commodity.</a:t>
            </a:r>
          </a:p>
          <a:p>
            <a:pPr lvl="1"/>
            <a:r>
              <a:rPr lang="en-US" dirty="0" smtClean="0"/>
              <a:t>Rational consumer. </a:t>
            </a:r>
          </a:p>
          <a:p>
            <a:pPr lvl="1"/>
            <a:r>
              <a:rPr lang="en-US" dirty="0" smtClean="0"/>
              <a:t>Continuous consumption etc. </a:t>
            </a:r>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64185089"/>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Scenario on VAT implementation in Nepal</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existing large amount of unauthorized trade with India has been posing a great threat for proper implementation of VAT. The illegal import is helping to black market channel resulting in a large-scale tax evasion; the scope for illegal trade and tax evasion has not been decreased even after the implementation of VAT because tax administration is not strong and efficient enough to check this situation.</a:t>
            </a:r>
          </a:p>
          <a:p>
            <a:r>
              <a:rPr lang="en-US" dirty="0"/>
              <a:t>No billing, Lack of invoicing, incorrect value in billing is the main problems observed in invoicing system, leading weak VAT implementation.</a:t>
            </a:r>
          </a:p>
          <a:p>
            <a:r>
              <a:rPr lang="en-US" dirty="0" smtClean="0"/>
              <a:t>There </a:t>
            </a:r>
            <a:r>
              <a:rPr lang="en-US" dirty="0"/>
              <a:t>is high level of corruption and tax evasion by the means of illegal alliance between Taxpayer and tax administration. It is say that 50 % tax is leakage due to above reason</a:t>
            </a:r>
            <a:r>
              <a:rPr lang="en-US" dirty="0" smtClean="0"/>
              <a:t>.</a:t>
            </a:r>
          </a:p>
          <a:p>
            <a:r>
              <a:rPr lang="en-US" dirty="0"/>
              <a:t>One of the best features of VAT is the catch up effect which makes tax evasion impossible but this effect is not achieved because of illegal trade, undervalued transactions, transactions without invoices and lack of administrative capabilities to catch and destroy the illegal channels.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13051011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856" y="323859"/>
            <a:ext cx="8911687" cy="1280890"/>
          </a:xfrm>
        </p:spPr>
        <p:txBody>
          <a:bodyPr/>
          <a:lstStyle/>
          <a:p>
            <a:r>
              <a:rPr lang="en-US" b="1" dirty="0" smtClean="0"/>
              <a:t>How can VAT implementation be improved?</a:t>
            </a:r>
            <a:endParaRPr lang="en-US" b="1" dirty="0"/>
          </a:p>
        </p:txBody>
      </p:sp>
      <p:sp>
        <p:nvSpPr>
          <p:cNvPr id="3" name="Content Placeholder 2"/>
          <p:cNvSpPr>
            <a:spLocks noGrp="1"/>
          </p:cNvSpPr>
          <p:nvPr>
            <p:ph idx="1"/>
          </p:nvPr>
        </p:nvSpPr>
        <p:spPr>
          <a:xfrm>
            <a:off x="2589212" y="1604750"/>
            <a:ext cx="8915400" cy="4968970"/>
          </a:xfrm>
        </p:spPr>
        <p:txBody>
          <a:bodyPr>
            <a:normAutofit fontScale="85000" lnSpcReduction="20000"/>
          </a:bodyPr>
          <a:lstStyle/>
          <a:p>
            <a:pPr lvl="0"/>
            <a:r>
              <a:rPr lang="en-US" dirty="0"/>
              <a:t>Strengthening the organizational capability, reform in revenue administration, with the co-operation of private sector, enlarging tax base, reform in tax system by applying e-Governance, developing fair and integrity tax administration are components to make VAT effectiveness</a:t>
            </a:r>
            <a:r>
              <a:rPr lang="en-US" dirty="0" smtClean="0"/>
              <a:t>.</a:t>
            </a:r>
          </a:p>
          <a:p>
            <a:pPr lvl="0"/>
            <a:r>
              <a:rPr lang="en-US" dirty="0"/>
              <a:t>Consumer should be made aware of taking invoices, which is their fundamental right and responsibility to the state. Consumer awareness program should be launched through media, journals, magazines, newspapers, pamphlets, seminar, discussion, lottery program etc. effectively which encourages people for invoices after buying goods and services</a:t>
            </a:r>
            <a:r>
              <a:rPr lang="en-US" dirty="0" smtClean="0"/>
              <a:t>.</a:t>
            </a:r>
          </a:p>
          <a:p>
            <a:pPr lvl="0"/>
            <a:r>
              <a:rPr lang="en-US" dirty="0"/>
              <a:t>There should be a close tripartite co-operation between the consumers, business persons and the government. </a:t>
            </a:r>
            <a:endParaRPr lang="en-US" dirty="0" smtClean="0"/>
          </a:p>
          <a:p>
            <a:pPr lvl="0"/>
            <a:r>
              <a:rPr lang="en-US" dirty="0" smtClean="0"/>
              <a:t>Taxpayer </a:t>
            </a:r>
            <a:r>
              <a:rPr lang="en-US" dirty="0"/>
              <a:t>should be provided better services in efficient and effective manner</a:t>
            </a:r>
            <a:r>
              <a:rPr lang="en-US" dirty="0" smtClean="0"/>
              <a:t>.</a:t>
            </a:r>
          </a:p>
          <a:p>
            <a:pPr lvl="0"/>
            <a:r>
              <a:rPr lang="en-US" dirty="0"/>
              <a:t>To foster internal revenue policy, professional and corruption less administration should be developed. Reliable and predictable revenue policy is also required. Result oriented administration, healthy co-ordination; regular market monitoring mechanism should be developed.</a:t>
            </a:r>
            <a:r>
              <a:rPr lang="en-US" dirty="0" smtClean="0"/>
              <a:t> </a:t>
            </a:r>
          </a:p>
          <a:p>
            <a:pPr lvl="0"/>
            <a:r>
              <a:rPr lang="en-US" dirty="0"/>
              <a:t>E</a:t>
            </a:r>
            <a:r>
              <a:rPr lang="en-US" dirty="0" smtClean="0"/>
              <a:t>ffort </a:t>
            </a:r>
            <a:r>
              <a:rPr lang="en-US" dirty="0"/>
              <a:t>should be concentrate to minimize tax leakage and evasion. For this purpose illegal alliance between Taxpayer and tax officials should be destroy</a:t>
            </a:r>
            <a:r>
              <a:rPr lang="en-US" dirty="0" smtClean="0"/>
              <a:t>.</a:t>
            </a:r>
          </a:p>
          <a:p>
            <a:pPr lvl="0"/>
            <a:r>
              <a:rPr lang="en-US" dirty="0"/>
              <a:t>VAT itself is not more revenue generator, it is only transparent and scientific system of collecting revenue. It needs more administrative support and efforts. A bold vision, evolutionary leadership, efficient bureaucrats, honest taxpayers plus collectors and graft-free society are the invisible infrastructures required. So, all must think from a long- term </a:t>
            </a:r>
            <a:r>
              <a:rPr lang="en-US" dirty="0" smtClean="0"/>
              <a:t>perspective for effective VAT implementation.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00461848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Procedure for Making After Tax Economic Analysis</a:t>
            </a:r>
          </a:p>
        </p:txBody>
      </p:sp>
      <p:sp>
        <p:nvSpPr>
          <p:cNvPr id="3" name="Content Placeholder 2"/>
          <p:cNvSpPr>
            <a:spLocks noGrp="1"/>
          </p:cNvSpPr>
          <p:nvPr>
            <p:ph idx="1"/>
          </p:nvPr>
        </p:nvSpPr>
        <p:spPr/>
        <p:txBody>
          <a:bodyPr/>
          <a:lstStyle/>
          <a:p>
            <a:r>
              <a:rPr lang="en-US" dirty="0" smtClean="0"/>
              <a:t>After tax economic analysis refers to the profitability measurement of any project including all income taxes. In another word it is the analysis of after tax cash flow estimates</a:t>
            </a:r>
            <a:r>
              <a:rPr lang="en-US" dirty="0"/>
              <a:t> </a:t>
            </a:r>
            <a:r>
              <a:rPr lang="en-US" dirty="0" smtClean="0"/>
              <a:t>and profitability analysis of the projects. </a:t>
            </a:r>
          </a:p>
          <a:p>
            <a:r>
              <a:rPr lang="en-US" dirty="0" smtClean="0"/>
              <a:t>General Procedure for ATCF Estimates:</a:t>
            </a:r>
          </a:p>
          <a:p>
            <a:pPr marL="800100" lvl="1" indent="-342900">
              <a:buAutoNum type="arabicPeriod"/>
            </a:pPr>
            <a:r>
              <a:rPr lang="en-US" dirty="0" smtClean="0"/>
              <a:t>Find gross income before depreciation expenses also known as BTCF</a:t>
            </a:r>
          </a:p>
          <a:p>
            <a:pPr marL="800100" lvl="1" indent="-342900">
              <a:buAutoNum type="arabicPeriod"/>
            </a:pPr>
            <a:r>
              <a:rPr lang="en-US" dirty="0" smtClean="0"/>
              <a:t>Calculate depreciation expenses for each year</a:t>
            </a:r>
          </a:p>
          <a:p>
            <a:pPr marL="800100" lvl="1" indent="-342900">
              <a:buAutoNum type="arabicPeriod"/>
            </a:pPr>
            <a:r>
              <a:rPr lang="en-US" dirty="0" smtClean="0"/>
              <a:t>Find Taxable income (Deduct depreciation from BTCF/gross income)</a:t>
            </a:r>
          </a:p>
          <a:p>
            <a:pPr marL="800100" lvl="1" indent="-342900">
              <a:buAutoNum type="arabicPeriod"/>
            </a:pPr>
            <a:r>
              <a:rPr lang="en-US" dirty="0" smtClean="0"/>
              <a:t>Find taxes for each period</a:t>
            </a:r>
          </a:p>
          <a:p>
            <a:pPr marL="800100" lvl="1" indent="-342900">
              <a:buAutoNum type="arabicPeriod"/>
            </a:pPr>
            <a:r>
              <a:rPr lang="en-US" dirty="0" smtClean="0"/>
              <a:t>Deduct tax amount from BTCF to get ATCF for each year</a:t>
            </a:r>
            <a:endParaRPr lang="en-US" dirty="0"/>
          </a:p>
          <a:p>
            <a:pPr marL="800100" lvl="1" indent="-342900">
              <a:buAutoNum type="arabicPeriod"/>
            </a:pPr>
            <a:r>
              <a:rPr lang="en-US" dirty="0" smtClean="0"/>
              <a:t>Find NPW/NFW (Consider time value of money) and make economic analysis</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9336627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Tax </a:t>
            </a:r>
            <a:r>
              <a:rPr lang="en-US" b="1" dirty="0"/>
              <a:t>C</a:t>
            </a:r>
            <a:r>
              <a:rPr lang="en-US" b="1" dirty="0" smtClean="0"/>
              <a:t>ash Flow (ATCF) Estimate </a:t>
            </a:r>
            <a:endParaRPr lang="en-US" b="1" dirty="0"/>
          </a:p>
        </p:txBody>
      </p:sp>
      <p:sp>
        <p:nvSpPr>
          <p:cNvPr id="3" name="Content Placeholder 2"/>
          <p:cNvSpPr>
            <a:spLocks noGrp="1"/>
          </p:cNvSpPr>
          <p:nvPr>
            <p:ph idx="1"/>
          </p:nvPr>
        </p:nvSpPr>
        <p:spPr>
          <a:xfrm>
            <a:off x="2011680" y="1264554"/>
            <a:ext cx="9370103" cy="2161033"/>
          </a:xfrm>
        </p:spPr>
        <p:txBody>
          <a:bodyPr>
            <a:normAutofit/>
          </a:bodyPr>
          <a:lstStyle/>
          <a:p>
            <a:r>
              <a:rPr lang="en-US" dirty="0" smtClean="0"/>
              <a:t>Example: Purchase Price = </a:t>
            </a:r>
            <a:r>
              <a:rPr lang="en-US" dirty="0" err="1" smtClean="0"/>
              <a:t>Rs</a:t>
            </a:r>
            <a:r>
              <a:rPr lang="en-US" dirty="0" smtClean="0"/>
              <a:t>. 40,000, useful life 5 years class based on MACRS Method, Annual Revenue=20,000, Annual Cost=7,000, No salvage value. Estimate ATCF if company has to pay corporate tax @ of 40%.  </a:t>
            </a:r>
            <a:r>
              <a:rPr lang="en-US" b="1" dirty="0" smtClean="0"/>
              <a:t>(PU, 2017) </a:t>
            </a:r>
          </a:p>
          <a:p>
            <a:pPr marL="0" indent="0">
              <a:buNone/>
            </a:pPr>
            <a:r>
              <a:rPr lang="en-US" b="1" dirty="0" smtClean="0"/>
              <a:t>Solution:</a:t>
            </a:r>
            <a:r>
              <a:rPr lang="en-US" dirty="0"/>
              <a:t> </a:t>
            </a:r>
            <a:r>
              <a:rPr lang="en-US" dirty="0" smtClean="0"/>
              <a:t>Annual Profit =Annual Revenue-Annual Cost=20,000-7,000=13,000</a:t>
            </a:r>
            <a:endParaRPr lang="en-US" b="1"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1243604851"/>
              </p:ext>
            </p:extLst>
          </p:nvPr>
        </p:nvGraphicFramePr>
        <p:xfrm>
          <a:off x="1137919" y="2621281"/>
          <a:ext cx="10749280" cy="3993080"/>
        </p:xfrm>
        <a:graphic>
          <a:graphicData uri="http://schemas.openxmlformats.org/drawingml/2006/table">
            <a:tbl>
              <a:tblPr firstRow="1" bandRow="1">
                <a:tableStyleId>{5C22544A-7EE6-4342-B048-85BDC9FD1C3A}</a:tableStyleId>
              </a:tblPr>
              <a:tblGrid>
                <a:gridCol w="606768"/>
                <a:gridCol w="1811820"/>
                <a:gridCol w="1499242"/>
                <a:gridCol w="1499242"/>
                <a:gridCol w="2093280"/>
                <a:gridCol w="1626536"/>
                <a:gridCol w="1612392"/>
              </a:tblGrid>
              <a:tr h="566473">
                <a:tc>
                  <a:txBody>
                    <a:bodyPr/>
                    <a:lstStyle/>
                    <a:p>
                      <a:r>
                        <a:rPr lang="en-US" sz="1400" dirty="0" smtClean="0"/>
                        <a:t>Year</a:t>
                      </a:r>
                      <a:endParaRPr lang="en-US" sz="1400" dirty="0"/>
                    </a:p>
                  </a:txBody>
                  <a:tcPr/>
                </a:tc>
                <a:tc>
                  <a:txBody>
                    <a:bodyPr/>
                    <a:lstStyle/>
                    <a:p>
                      <a:r>
                        <a:rPr lang="en-US" sz="1400" dirty="0" smtClean="0"/>
                        <a:t>BTCF</a:t>
                      </a:r>
                    </a:p>
                    <a:p>
                      <a:r>
                        <a:rPr lang="en-US" sz="1400" dirty="0" smtClean="0"/>
                        <a:t>(Given)</a:t>
                      </a:r>
                      <a:endParaRPr lang="en-US" sz="1400" dirty="0"/>
                    </a:p>
                  </a:txBody>
                  <a:tcPr/>
                </a:tc>
                <a:tc>
                  <a:txBody>
                    <a:bodyPr/>
                    <a:lstStyle/>
                    <a:p>
                      <a:r>
                        <a:rPr lang="en-US" sz="1400" dirty="0" smtClean="0"/>
                        <a:t>MACRS Dep.</a:t>
                      </a:r>
                      <a:r>
                        <a:rPr lang="en-US" sz="1400" baseline="0" dirty="0" smtClean="0"/>
                        <a:t> </a:t>
                      </a:r>
                      <a:r>
                        <a:rPr lang="en-US" sz="1400" dirty="0" smtClean="0"/>
                        <a:t>Rate</a:t>
                      </a:r>
                      <a:endParaRPr lang="en-US" sz="1400" dirty="0"/>
                    </a:p>
                  </a:txBody>
                  <a:tcPr/>
                </a:tc>
                <a:tc>
                  <a:txBody>
                    <a:bodyPr/>
                    <a:lstStyle/>
                    <a:p>
                      <a:r>
                        <a:rPr lang="en-US" sz="1400" dirty="0" smtClean="0"/>
                        <a:t>Depreciation</a:t>
                      </a:r>
                    </a:p>
                    <a:p>
                      <a:r>
                        <a:rPr lang="en-US" sz="1400" dirty="0" smtClean="0"/>
                        <a:t>(Given)</a:t>
                      </a:r>
                      <a:endParaRPr lang="en-US" sz="1400" dirty="0"/>
                    </a:p>
                  </a:txBody>
                  <a:tcPr/>
                </a:tc>
                <a:tc>
                  <a:txBody>
                    <a:bodyPr/>
                    <a:lstStyle/>
                    <a:p>
                      <a:r>
                        <a:rPr lang="en-US" sz="1400" dirty="0" smtClean="0"/>
                        <a:t>Taxable income</a:t>
                      </a:r>
                    </a:p>
                    <a:p>
                      <a:r>
                        <a:rPr lang="en-US" sz="1400" dirty="0" smtClean="0"/>
                        <a:t>(BTCF-Depreciation)</a:t>
                      </a:r>
                      <a:endParaRPr lang="en-US" sz="1400" dirty="0"/>
                    </a:p>
                  </a:txBody>
                  <a:tcPr/>
                </a:tc>
                <a:tc>
                  <a:txBody>
                    <a:bodyPr/>
                    <a:lstStyle/>
                    <a:p>
                      <a:r>
                        <a:rPr lang="en-US" sz="1400" dirty="0" smtClean="0"/>
                        <a:t>Income Tax</a:t>
                      </a:r>
                    </a:p>
                    <a:p>
                      <a:r>
                        <a:rPr lang="en-US" sz="1400" dirty="0" smtClean="0"/>
                        <a:t>(40%)</a:t>
                      </a:r>
                      <a:endParaRPr lang="en-US" sz="1400" dirty="0"/>
                    </a:p>
                  </a:txBody>
                  <a:tcPr/>
                </a:tc>
                <a:tc>
                  <a:txBody>
                    <a:bodyPr/>
                    <a:lstStyle/>
                    <a:p>
                      <a:r>
                        <a:rPr lang="en-US" sz="1400" dirty="0" smtClean="0"/>
                        <a:t>ATCF </a:t>
                      </a:r>
                    </a:p>
                    <a:p>
                      <a:r>
                        <a:rPr lang="en-US" sz="1400" dirty="0" smtClean="0"/>
                        <a:t>(BTCF-Tax)</a:t>
                      </a:r>
                    </a:p>
                  </a:txBody>
                  <a:tcPr/>
                </a:tc>
              </a:tr>
              <a:tr h="405417">
                <a:tc>
                  <a:txBody>
                    <a:bodyPr/>
                    <a:lstStyle/>
                    <a:p>
                      <a:r>
                        <a:rPr lang="en-US" dirty="0" smtClean="0"/>
                        <a:t>0</a:t>
                      </a:r>
                      <a:endParaRPr lang="en-US" dirty="0"/>
                    </a:p>
                  </a:txBody>
                  <a:tcPr/>
                </a:tc>
                <a:tc>
                  <a:txBody>
                    <a:bodyPr/>
                    <a:lstStyle/>
                    <a:p>
                      <a:r>
                        <a:rPr lang="en-US" dirty="0" smtClean="0"/>
                        <a:t>-Rs. 40,000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-40,000</a:t>
                      </a:r>
                      <a:endParaRPr lang="en-US" dirty="0"/>
                    </a:p>
                  </a:txBody>
                  <a:tcPr/>
                </a:tc>
              </a:tr>
              <a:tr h="699761">
                <a:tc>
                  <a:txBody>
                    <a:bodyPr/>
                    <a:lstStyle/>
                    <a:p>
                      <a:r>
                        <a:rPr lang="en-US" dirty="0" smtClean="0"/>
                        <a:t>1</a:t>
                      </a:r>
                      <a:endParaRPr lang="en-US" dirty="0"/>
                    </a:p>
                  </a:txBody>
                  <a:tcPr/>
                </a:tc>
                <a:tc>
                  <a:txBody>
                    <a:bodyPr/>
                    <a:lstStyle/>
                    <a:p>
                      <a:r>
                        <a:rPr lang="en-US" dirty="0" smtClean="0"/>
                        <a:t>Rs. 13,000*0.5</a:t>
                      </a:r>
                      <a:r>
                        <a:rPr lang="en-US" baseline="0" dirty="0" smtClean="0"/>
                        <a:t> =6,500</a:t>
                      </a:r>
                      <a:endParaRPr lang="en-US" dirty="0"/>
                    </a:p>
                  </a:txBody>
                  <a:tcPr/>
                </a:tc>
                <a:tc>
                  <a:txBody>
                    <a:bodyPr/>
                    <a:lstStyle/>
                    <a:p>
                      <a:r>
                        <a:rPr lang="en-US" dirty="0" smtClean="0"/>
                        <a:t>20%</a:t>
                      </a:r>
                      <a:endParaRPr lang="en-US" dirty="0"/>
                    </a:p>
                  </a:txBody>
                  <a:tcPr/>
                </a:tc>
                <a:tc>
                  <a:txBody>
                    <a:bodyPr/>
                    <a:lstStyle/>
                    <a:p>
                      <a:r>
                        <a:rPr lang="en-US" baseline="0" dirty="0" smtClean="0"/>
                        <a:t>8,000</a:t>
                      </a:r>
                      <a:endParaRPr lang="en-US" dirty="0"/>
                    </a:p>
                  </a:txBody>
                  <a:tcPr/>
                </a:tc>
                <a:tc>
                  <a:txBody>
                    <a:bodyPr/>
                    <a:lstStyle/>
                    <a:p>
                      <a:r>
                        <a:rPr lang="en-US" dirty="0" smtClean="0"/>
                        <a:t>-1,500</a:t>
                      </a:r>
                      <a:endParaRPr lang="en-US" dirty="0"/>
                    </a:p>
                  </a:txBody>
                  <a:tcPr/>
                </a:tc>
                <a:tc>
                  <a:txBody>
                    <a:bodyPr/>
                    <a:lstStyle/>
                    <a:p>
                      <a:r>
                        <a:rPr lang="en-US" dirty="0" smtClean="0"/>
                        <a:t>No Tax</a:t>
                      </a:r>
                      <a:endParaRPr lang="en-US" dirty="0"/>
                    </a:p>
                  </a:txBody>
                  <a:tcPr/>
                </a:tc>
                <a:tc>
                  <a:txBody>
                    <a:bodyPr/>
                    <a:lstStyle/>
                    <a:p>
                      <a:r>
                        <a:rPr lang="en-US" dirty="0" smtClean="0"/>
                        <a:t>6,500</a:t>
                      </a:r>
                      <a:endParaRPr lang="en-US" dirty="0"/>
                    </a:p>
                  </a:txBody>
                  <a:tcPr/>
                </a:tc>
              </a:tr>
              <a:tr h="405417">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13,0000</a:t>
                      </a:r>
                    </a:p>
                  </a:txBody>
                  <a:tcPr/>
                </a:tc>
                <a:tc>
                  <a:txBody>
                    <a:bodyPr/>
                    <a:lstStyle/>
                    <a:p>
                      <a:r>
                        <a:rPr lang="en-US" dirty="0" smtClean="0"/>
                        <a:t>32%</a:t>
                      </a:r>
                      <a:endParaRPr lang="en-US" dirty="0"/>
                    </a:p>
                  </a:txBody>
                  <a:tcPr/>
                </a:tc>
                <a:tc>
                  <a:txBody>
                    <a:bodyPr/>
                    <a:lstStyle/>
                    <a:p>
                      <a:r>
                        <a:rPr lang="en-US" dirty="0" smtClean="0"/>
                        <a:t>12,800</a:t>
                      </a:r>
                      <a:endParaRPr lang="en-US" dirty="0"/>
                    </a:p>
                  </a:txBody>
                  <a:tcPr/>
                </a:tc>
                <a:tc>
                  <a:txBody>
                    <a:bodyPr/>
                    <a:lstStyle/>
                    <a:p>
                      <a:r>
                        <a:rPr lang="en-US" dirty="0" smtClean="0"/>
                        <a:t>200</a:t>
                      </a:r>
                      <a:endParaRPr lang="en-US" dirty="0"/>
                    </a:p>
                  </a:txBody>
                  <a:tcPr/>
                </a:tc>
                <a:tc>
                  <a:txBody>
                    <a:bodyPr/>
                    <a:lstStyle/>
                    <a:p>
                      <a:r>
                        <a:rPr lang="en-US" dirty="0" smtClean="0"/>
                        <a:t>80</a:t>
                      </a:r>
                      <a:endParaRPr lang="en-US" dirty="0"/>
                    </a:p>
                  </a:txBody>
                  <a:tcPr/>
                </a:tc>
                <a:tc>
                  <a:txBody>
                    <a:bodyPr/>
                    <a:lstStyle/>
                    <a:p>
                      <a:r>
                        <a:rPr lang="en-US" dirty="0" smtClean="0"/>
                        <a:t>12,920</a:t>
                      </a:r>
                      <a:endParaRPr lang="en-US" dirty="0"/>
                    </a:p>
                  </a:txBody>
                  <a:tcPr/>
                </a:tc>
              </a:tr>
              <a:tr h="405417">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a:t>
                      </a:r>
                    </a:p>
                  </a:txBody>
                  <a:tcPr/>
                </a:tc>
                <a:tc>
                  <a:txBody>
                    <a:bodyPr/>
                    <a:lstStyle/>
                    <a:p>
                      <a:r>
                        <a:rPr lang="en-US" dirty="0" smtClean="0"/>
                        <a:t>19.2%</a:t>
                      </a:r>
                      <a:endParaRPr lang="en-US" dirty="0"/>
                    </a:p>
                  </a:txBody>
                  <a:tcPr/>
                </a:tc>
                <a:tc>
                  <a:txBody>
                    <a:bodyPr/>
                    <a:lstStyle/>
                    <a:p>
                      <a:r>
                        <a:rPr lang="en-US" dirty="0" smtClean="0"/>
                        <a:t>7,620</a:t>
                      </a:r>
                      <a:endParaRPr lang="en-US" dirty="0"/>
                    </a:p>
                  </a:txBody>
                  <a:tcPr/>
                </a:tc>
                <a:tc>
                  <a:txBody>
                    <a:bodyPr/>
                    <a:lstStyle/>
                    <a:p>
                      <a:r>
                        <a:rPr lang="en-US" dirty="0" smtClean="0"/>
                        <a:t>5,380</a:t>
                      </a:r>
                      <a:endParaRPr lang="en-US" dirty="0"/>
                    </a:p>
                  </a:txBody>
                  <a:tcPr/>
                </a:tc>
                <a:tc>
                  <a:txBody>
                    <a:bodyPr/>
                    <a:lstStyle/>
                    <a:p>
                      <a:r>
                        <a:rPr lang="en-US" dirty="0" smtClean="0"/>
                        <a:t>2,152</a:t>
                      </a:r>
                      <a:endParaRPr lang="en-US" dirty="0"/>
                    </a:p>
                  </a:txBody>
                  <a:tcPr/>
                </a:tc>
                <a:tc>
                  <a:txBody>
                    <a:bodyPr/>
                    <a:lstStyle/>
                    <a:p>
                      <a:r>
                        <a:rPr lang="en-US" dirty="0" smtClean="0"/>
                        <a:t>10,848</a:t>
                      </a:r>
                      <a:endParaRPr lang="en-US" dirty="0"/>
                    </a:p>
                  </a:txBody>
                  <a:tcPr/>
                </a:tc>
              </a:tr>
              <a:tr h="405417">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a:t>
                      </a:r>
                    </a:p>
                  </a:txBody>
                  <a:tcPr/>
                </a:tc>
                <a:tc>
                  <a:txBody>
                    <a:bodyPr/>
                    <a:lstStyle/>
                    <a:p>
                      <a:r>
                        <a:rPr lang="en-US" dirty="0" smtClean="0"/>
                        <a:t>11.52%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05417">
                <a:tc>
                  <a:txBody>
                    <a:bodyPr/>
                    <a:lstStyle/>
                    <a:p>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a:t>
                      </a:r>
                    </a:p>
                  </a:txBody>
                  <a:tcPr/>
                </a:tc>
                <a:tc>
                  <a:txBody>
                    <a:bodyPr/>
                    <a:lstStyle/>
                    <a:p>
                      <a:r>
                        <a:rPr lang="en-US" dirty="0" smtClean="0"/>
                        <a:t>11.52%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699761">
                <a:tc>
                  <a:txBody>
                    <a:bodyPr/>
                    <a:lstStyle/>
                    <a:p>
                      <a:r>
                        <a:rPr lang="en-US" dirty="0" smtClean="0"/>
                        <a:t>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13,000*0.5</a:t>
                      </a:r>
                      <a:r>
                        <a:rPr lang="en-US" baseline="0" dirty="0" smtClean="0"/>
                        <a:t> =6,500</a:t>
                      </a:r>
                      <a:endParaRPr lang="en-US" dirty="0" smtClean="0"/>
                    </a:p>
                  </a:txBody>
                  <a:tcPr/>
                </a:tc>
                <a:tc>
                  <a:txBody>
                    <a:bodyPr/>
                    <a:lstStyle/>
                    <a:p>
                      <a:r>
                        <a:rPr lang="en-US" dirty="0" smtClean="0"/>
                        <a:t>5.76%</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xmlns="" val="56299480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Tax </a:t>
            </a:r>
            <a:r>
              <a:rPr lang="en-US" b="1" dirty="0"/>
              <a:t>C</a:t>
            </a:r>
            <a:r>
              <a:rPr lang="en-US" b="1" dirty="0" smtClean="0"/>
              <a:t>ash Flow (ATCF) Estimate </a:t>
            </a:r>
            <a:endParaRPr lang="en-US" b="1" dirty="0"/>
          </a:p>
        </p:txBody>
      </p:sp>
      <p:sp>
        <p:nvSpPr>
          <p:cNvPr id="3" name="Content Placeholder 2"/>
          <p:cNvSpPr>
            <a:spLocks noGrp="1"/>
          </p:cNvSpPr>
          <p:nvPr>
            <p:ph idx="1"/>
          </p:nvPr>
        </p:nvSpPr>
        <p:spPr>
          <a:xfrm>
            <a:off x="2466383" y="1264554"/>
            <a:ext cx="8915400" cy="2161033"/>
          </a:xfrm>
        </p:spPr>
        <p:txBody>
          <a:bodyPr>
            <a:normAutofit fontScale="92500" lnSpcReduction="20000"/>
          </a:bodyPr>
          <a:lstStyle/>
          <a:p>
            <a:r>
              <a:rPr lang="en-US" dirty="0" smtClean="0"/>
              <a:t>Example: Suppose an asset has been purchased for Rs.  200,000. It will expected to produce net cash inflows of Rs.  60,000 per year during 6 years. The effective tax rate is 25% as per the Income Tax Act 2058. Depreciation charges for the asset for next six  years will be: Rs. 20,000; Rs. 40,000; Rs. 40,000; Rs. 40,000; Rs. 40,000; Rs. 20,000 respectively. Calculate after tax cash flow (ATCF) and do economic analysis based on PW at 10% interest rate.  </a:t>
            </a:r>
          </a:p>
          <a:p>
            <a:pPr marL="0" indent="0">
              <a:buNone/>
            </a:pPr>
            <a:r>
              <a:rPr lang="en-US" b="1" dirty="0" smtClean="0"/>
              <a:t>Solution:  </a:t>
            </a:r>
            <a:r>
              <a:rPr lang="en-US" dirty="0" smtClean="0"/>
              <a:t>Calculation of NPW (10%) of ATCF=-2,00,000+50,000*(0.9091) +55,000*(0.8264)+55,000*(0.7513)+ 55,000*(0.6830)+55,000*(0.6209)+ 50,000*(0.5645)=?????. Thus,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2324513981"/>
              </p:ext>
            </p:extLst>
          </p:nvPr>
        </p:nvGraphicFramePr>
        <p:xfrm>
          <a:off x="2435225" y="3585684"/>
          <a:ext cx="8925636" cy="3114040"/>
        </p:xfrm>
        <a:graphic>
          <a:graphicData uri="http://schemas.openxmlformats.org/drawingml/2006/table">
            <a:tbl>
              <a:tblPr firstRow="1" bandRow="1">
                <a:tableStyleId>{5C22544A-7EE6-4342-B048-85BDC9FD1C3A}</a:tableStyleId>
              </a:tblPr>
              <a:tblGrid>
                <a:gridCol w="585489"/>
                <a:gridCol w="1748279"/>
                <a:gridCol w="1446663"/>
                <a:gridCol w="2019868"/>
                <a:gridCol w="1569493"/>
                <a:gridCol w="1555844"/>
              </a:tblGrid>
              <a:tr h="370840">
                <a:tc>
                  <a:txBody>
                    <a:bodyPr/>
                    <a:lstStyle/>
                    <a:p>
                      <a:r>
                        <a:rPr lang="en-US" sz="1400" dirty="0" smtClean="0"/>
                        <a:t>Year</a:t>
                      </a:r>
                      <a:endParaRPr lang="en-US" sz="1400" dirty="0"/>
                    </a:p>
                  </a:txBody>
                  <a:tcPr/>
                </a:tc>
                <a:tc>
                  <a:txBody>
                    <a:bodyPr/>
                    <a:lstStyle/>
                    <a:p>
                      <a:r>
                        <a:rPr lang="en-US" sz="1400" dirty="0" smtClean="0"/>
                        <a:t>BTCF</a:t>
                      </a:r>
                    </a:p>
                    <a:p>
                      <a:r>
                        <a:rPr lang="en-US" sz="1400" dirty="0" smtClean="0"/>
                        <a:t>(Given)</a:t>
                      </a:r>
                      <a:endParaRPr lang="en-US" sz="1400" dirty="0"/>
                    </a:p>
                  </a:txBody>
                  <a:tcPr/>
                </a:tc>
                <a:tc>
                  <a:txBody>
                    <a:bodyPr/>
                    <a:lstStyle/>
                    <a:p>
                      <a:r>
                        <a:rPr lang="en-US" sz="1400" dirty="0" smtClean="0"/>
                        <a:t>Depreciation</a:t>
                      </a:r>
                    </a:p>
                    <a:p>
                      <a:r>
                        <a:rPr lang="en-US" sz="1400" dirty="0" smtClean="0"/>
                        <a:t>(Given)</a:t>
                      </a:r>
                      <a:endParaRPr lang="en-US" sz="1400" dirty="0"/>
                    </a:p>
                  </a:txBody>
                  <a:tcPr/>
                </a:tc>
                <a:tc>
                  <a:txBody>
                    <a:bodyPr/>
                    <a:lstStyle/>
                    <a:p>
                      <a:r>
                        <a:rPr lang="en-US" sz="1400" dirty="0" smtClean="0"/>
                        <a:t>Taxable income</a:t>
                      </a:r>
                    </a:p>
                    <a:p>
                      <a:r>
                        <a:rPr lang="en-US" sz="1400" dirty="0" smtClean="0"/>
                        <a:t>(BTCF-Depreciation)</a:t>
                      </a:r>
                      <a:endParaRPr lang="en-US" sz="1400" dirty="0"/>
                    </a:p>
                  </a:txBody>
                  <a:tcPr/>
                </a:tc>
                <a:tc>
                  <a:txBody>
                    <a:bodyPr/>
                    <a:lstStyle/>
                    <a:p>
                      <a:r>
                        <a:rPr lang="en-US" sz="1400" dirty="0" smtClean="0"/>
                        <a:t>Income Tax</a:t>
                      </a:r>
                    </a:p>
                    <a:p>
                      <a:r>
                        <a:rPr lang="en-US" sz="1400" dirty="0" smtClean="0"/>
                        <a:t>(40%)</a:t>
                      </a:r>
                      <a:endParaRPr lang="en-US" sz="1400" dirty="0"/>
                    </a:p>
                  </a:txBody>
                  <a:tcPr/>
                </a:tc>
                <a:tc>
                  <a:txBody>
                    <a:bodyPr/>
                    <a:lstStyle/>
                    <a:p>
                      <a:r>
                        <a:rPr lang="en-US" sz="1400" dirty="0" smtClean="0"/>
                        <a:t>ATCF </a:t>
                      </a:r>
                    </a:p>
                    <a:p>
                      <a:r>
                        <a:rPr lang="en-US" sz="1400" dirty="0" smtClean="0"/>
                        <a:t>(BTCF-Tax)</a:t>
                      </a:r>
                    </a:p>
                  </a:txBody>
                  <a:tcPr/>
                </a:tc>
              </a:tr>
              <a:tr h="370840">
                <a:tc>
                  <a:txBody>
                    <a:bodyPr/>
                    <a:lstStyle/>
                    <a:p>
                      <a:r>
                        <a:rPr lang="en-US" dirty="0" smtClean="0"/>
                        <a:t>0</a:t>
                      </a:r>
                      <a:endParaRPr lang="en-US" dirty="0"/>
                    </a:p>
                  </a:txBody>
                  <a:tcPr/>
                </a:tc>
                <a:tc>
                  <a:txBody>
                    <a:bodyPr/>
                    <a:lstStyle/>
                    <a:p>
                      <a:r>
                        <a:rPr lang="en-US" dirty="0" smtClean="0"/>
                        <a:t>-Rs. 2,00,000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-Rs. 200,000</a:t>
                      </a:r>
                      <a:endParaRPr lang="en-US" dirty="0"/>
                    </a:p>
                  </a:txBody>
                  <a:tcPr/>
                </a:tc>
              </a:tr>
              <a:tr h="370840">
                <a:tc>
                  <a:txBody>
                    <a:bodyPr/>
                    <a:lstStyle/>
                    <a:p>
                      <a:r>
                        <a:rPr lang="en-US" dirty="0" smtClean="0"/>
                        <a:t>1</a:t>
                      </a:r>
                      <a:endParaRPr lang="en-US" dirty="0"/>
                    </a:p>
                  </a:txBody>
                  <a:tcPr/>
                </a:tc>
                <a:tc>
                  <a:txBody>
                    <a:bodyPr/>
                    <a:lstStyle/>
                    <a:p>
                      <a:r>
                        <a:rPr lang="en-US" dirty="0" smtClean="0"/>
                        <a:t>Rs. 60,000</a:t>
                      </a:r>
                      <a:endParaRPr lang="en-US" dirty="0"/>
                    </a:p>
                  </a:txBody>
                  <a:tcPr/>
                </a:tc>
                <a:tc>
                  <a:txBody>
                    <a:bodyPr/>
                    <a:lstStyle/>
                    <a:p>
                      <a:r>
                        <a:rPr lang="en-US" dirty="0" smtClean="0"/>
                        <a:t>Rs. </a:t>
                      </a:r>
                      <a:r>
                        <a:rPr lang="en-US" baseline="0" dirty="0" smtClean="0"/>
                        <a:t> 20,000</a:t>
                      </a:r>
                      <a:endParaRPr lang="en-US" dirty="0"/>
                    </a:p>
                  </a:txBody>
                  <a:tcPr/>
                </a:tc>
                <a:tc>
                  <a:txBody>
                    <a:bodyPr/>
                    <a:lstStyle/>
                    <a:p>
                      <a:r>
                        <a:rPr lang="en-US" dirty="0" smtClean="0"/>
                        <a:t>Rs. 40,000</a:t>
                      </a:r>
                      <a:endParaRPr lang="en-US" dirty="0"/>
                    </a:p>
                  </a:txBody>
                  <a:tcPr/>
                </a:tc>
                <a:tc>
                  <a:txBody>
                    <a:bodyPr/>
                    <a:lstStyle/>
                    <a:p>
                      <a:r>
                        <a:rPr lang="en-US" dirty="0" smtClean="0"/>
                        <a:t>Rs. 10,000</a:t>
                      </a:r>
                      <a:endParaRPr lang="en-US" dirty="0"/>
                    </a:p>
                  </a:txBody>
                  <a:tcPr/>
                </a:tc>
                <a:tc>
                  <a:txBody>
                    <a:bodyPr/>
                    <a:lstStyle/>
                    <a:p>
                      <a:r>
                        <a:rPr lang="en-US" dirty="0" smtClean="0"/>
                        <a:t>Rs. 50,000</a:t>
                      </a:r>
                      <a:endParaRPr lang="en-US" dirty="0"/>
                    </a:p>
                  </a:txBody>
                  <a:tcPr/>
                </a:tc>
              </a:tr>
              <a:tr h="370840">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40,000</a:t>
                      </a:r>
                      <a:endParaRPr lang="en-US" dirty="0"/>
                    </a:p>
                  </a:txBody>
                  <a:tcPr/>
                </a:tc>
                <a:tc>
                  <a:txBody>
                    <a:bodyPr/>
                    <a:lstStyle/>
                    <a:p>
                      <a:r>
                        <a:rPr lang="en-US" dirty="0" smtClean="0"/>
                        <a:t>Rs. 20,000</a:t>
                      </a:r>
                      <a:endParaRPr lang="en-US" dirty="0"/>
                    </a:p>
                  </a:txBody>
                  <a:tcPr/>
                </a:tc>
                <a:tc>
                  <a:txBody>
                    <a:bodyPr/>
                    <a:lstStyle/>
                    <a:p>
                      <a:r>
                        <a:rPr lang="en-US" dirty="0" smtClean="0"/>
                        <a:t>Rs.  5,000</a:t>
                      </a:r>
                      <a:endParaRPr lang="en-US" dirty="0"/>
                    </a:p>
                  </a:txBody>
                  <a:tcPr/>
                </a:tc>
                <a:tc>
                  <a:txBody>
                    <a:bodyPr/>
                    <a:lstStyle/>
                    <a:p>
                      <a:r>
                        <a:rPr lang="en-US" dirty="0" smtClean="0"/>
                        <a:t>Rs. 55,000 </a:t>
                      </a:r>
                      <a:endParaRPr lang="en-US" dirty="0"/>
                    </a:p>
                  </a:txBody>
                  <a:tcPr/>
                </a:tc>
              </a:tr>
              <a:tr h="370840">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40,000</a:t>
                      </a:r>
                      <a:endParaRPr lang="en-US" dirty="0"/>
                    </a:p>
                  </a:txBody>
                  <a:tcPr/>
                </a:tc>
                <a:tc>
                  <a:txBody>
                    <a:bodyPr/>
                    <a:lstStyle/>
                    <a:p>
                      <a:r>
                        <a:rPr lang="en-US" dirty="0" smtClean="0"/>
                        <a:t>Rs. 20,000</a:t>
                      </a:r>
                      <a:endParaRPr lang="en-US" dirty="0"/>
                    </a:p>
                  </a:txBody>
                  <a:tcPr/>
                </a:tc>
                <a:tc>
                  <a:txBody>
                    <a:bodyPr/>
                    <a:lstStyle/>
                    <a:p>
                      <a:r>
                        <a:rPr lang="en-US" dirty="0" smtClean="0"/>
                        <a:t>Rs. </a:t>
                      </a:r>
                      <a:r>
                        <a:rPr lang="en-US" baseline="0" dirty="0" smtClean="0"/>
                        <a:t> 5,000</a:t>
                      </a:r>
                      <a:endParaRPr lang="en-US" dirty="0"/>
                    </a:p>
                  </a:txBody>
                  <a:tcPr/>
                </a:tc>
                <a:tc>
                  <a:txBody>
                    <a:bodyPr/>
                    <a:lstStyle/>
                    <a:p>
                      <a:r>
                        <a:rPr lang="en-US" dirty="0" smtClean="0"/>
                        <a:t>Rs. 55,000</a:t>
                      </a:r>
                      <a:endParaRPr lang="en-US" dirty="0"/>
                    </a:p>
                  </a:txBody>
                  <a:tcPr/>
                </a:tc>
              </a:tr>
              <a:tr h="370840">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a:t>
                      </a:r>
                      <a:r>
                        <a:rPr lang="en-US" baseline="0" dirty="0" smtClean="0"/>
                        <a:t> 40,000</a:t>
                      </a:r>
                      <a:endParaRPr lang="en-US" dirty="0"/>
                    </a:p>
                  </a:txBody>
                  <a:tcPr/>
                </a:tc>
                <a:tc>
                  <a:txBody>
                    <a:bodyPr/>
                    <a:lstStyle/>
                    <a:p>
                      <a:r>
                        <a:rPr lang="en-US" dirty="0" smtClean="0"/>
                        <a:t>Rs. 20,000</a:t>
                      </a:r>
                      <a:endParaRPr lang="en-US" dirty="0"/>
                    </a:p>
                  </a:txBody>
                  <a:tcPr/>
                </a:tc>
                <a:tc>
                  <a:txBody>
                    <a:bodyPr/>
                    <a:lstStyle/>
                    <a:p>
                      <a:r>
                        <a:rPr lang="en-US" dirty="0" smtClean="0"/>
                        <a:t>Rs.  5,000</a:t>
                      </a:r>
                      <a:endParaRPr lang="en-US" dirty="0"/>
                    </a:p>
                  </a:txBody>
                  <a:tcPr/>
                </a:tc>
                <a:tc>
                  <a:txBody>
                    <a:bodyPr/>
                    <a:lstStyle/>
                    <a:p>
                      <a:r>
                        <a:rPr lang="en-US" dirty="0" smtClean="0"/>
                        <a:t>Rs. 55,000</a:t>
                      </a:r>
                      <a:endParaRPr lang="en-US" dirty="0"/>
                    </a:p>
                  </a:txBody>
                  <a:tcPr/>
                </a:tc>
              </a:tr>
              <a:tr h="370840">
                <a:tc>
                  <a:txBody>
                    <a:bodyPr/>
                    <a:lstStyle/>
                    <a:p>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40,000</a:t>
                      </a:r>
                      <a:endParaRPr lang="en-US" dirty="0"/>
                    </a:p>
                  </a:txBody>
                  <a:tcPr/>
                </a:tc>
                <a:tc>
                  <a:txBody>
                    <a:bodyPr/>
                    <a:lstStyle/>
                    <a:p>
                      <a:r>
                        <a:rPr lang="en-US" dirty="0" smtClean="0"/>
                        <a:t>Rs. 20,000</a:t>
                      </a:r>
                      <a:endParaRPr lang="en-US" dirty="0"/>
                    </a:p>
                  </a:txBody>
                  <a:tcPr/>
                </a:tc>
                <a:tc>
                  <a:txBody>
                    <a:bodyPr/>
                    <a:lstStyle/>
                    <a:p>
                      <a:r>
                        <a:rPr lang="en-US" dirty="0" smtClean="0"/>
                        <a:t>Rs. </a:t>
                      </a:r>
                      <a:r>
                        <a:rPr lang="en-US" baseline="0" dirty="0" smtClean="0"/>
                        <a:t> 5,000</a:t>
                      </a:r>
                      <a:endParaRPr lang="en-US" dirty="0"/>
                    </a:p>
                  </a:txBody>
                  <a:tcPr/>
                </a:tc>
                <a:tc>
                  <a:txBody>
                    <a:bodyPr/>
                    <a:lstStyle/>
                    <a:p>
                      <a:r>
                        <a:rPr lang="en-US" dirty="0" smtClean="0"/>
                        <a:t>Rs. 55,000</a:t>
                      </a:r>
                      <a:endParaRPr lang="en-US" dirty="0"/>
                    </a:p>
                  </a:txBody>
                  <a:tcPr/>
                </a:tc>
              </a:tr>
              <a:tr h="370840">
                <a:tc>
                  <a:txBody>
                    <a:bodyPr/>
                    <a:lstStyle/>
                    <a:p>
                      <a:r>
                        <a:rPr lang="en-US" dirty="0" smtClean="0"/>
                        <a:t>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20,</a:t>
                      </a:r>
                      <a:r>
                        <a:rPr lang="en-US" baseline="0" dirty="0" smtClean="0"/>
                        <a:t>000</a:t>
                      </a:r>
                      <a:endParaRPr lang="en-US" dirty="0"/>
                    </a:p>
                  </a:txBody>
                  <a:tcPr/>
                </a:tc>
                <a:tc>
                  <a:txBody>
                    <a:bodyPr/>
                    <a:lstStyle/>
                    <a:p>
                      <a:r>
                        <a:rPr lang="en-US" dirty="0" smtClean="0"/>
                        <a:t>Rs. 40,000</a:t>
                      </a:r>
                      <a:endParaRPr lang="en-US" dirty="0"/>
                    </a:p>
                  </a:txBody>
                  <a:tcPr/>
                </a:tc>
                <a:tc>
                  <a:txBody>
                    <a:bodyPr/>
                    <a:lstStyle/>
                    <a:p>
                      <a:r>
                        <a:rPr lang="en-US" dirty="0" smtClean="0"/>
                        <a:t>Rs.  10,000</a:t>
                      </a:r>
                      <a:endParaRPr lang="en-US" dirty="0"/>
                    </a:p>
                  </a:txBody>
                  <a:tcPr/>
                </a:tc>
                <a:tc>
                  <a:txBody>
                    <a:bodyPr/>
                    <a:lstStyle/>
                    <a:p>
                      <a:r>
                        <a:rPr lang="en-US" dirty="0" smtClean="0"/>
                        <a:t>Rs. 50,000</a:t>
                      </a:r>
                      <a:endParaRPr lang="en-US" dirty="0"/>
                    </a:p>
                  </a:txBody>
                  <a:tcPr/>
                </a:tc>
              </a:tr>
            </a:tbl>
          </a:graphicData>
        </a:graphic>
      </p:graphicFrame>
    </p:spTree>
    <p:extLst>
      <p:ext uri="{BB962C8B-B14F-4D97-AF65-F5344CB8AC3E}">
        <p14:creationId xmlns:p14="http://schemas.microsoft.com/office/powerpoint/2010/main" xmlns="" val="3970265495"/>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8: Assignments</a:t>
            </a:r>
            <a:endParaRPr lang="en-US" b="1" dirty="0"/>
          </a:p>
        </p:txBody>
      </p:sp>
      <p:sp>
        <p:nvSpPr>
          <p:cNvPr id="3" name="Content Placeholder 2"/>
          <p:cNvSpPr>
            <a:spLocks noGrp="1"/>
          </p:cNvSpPr>
          <p:nvPr>
            <p:ph idx="1"/>
          </p:nvPr>
        </p:nvSpPr>
        <p:spPr>
          <a:xfrm>
            <a:off x="2589212" y="1665027"/>
            <a:ext cx="8915400" cy="4246195"/>
          </a:xfrm>
        </p:spPr>
        <p:txBody>
          <a:bodyPr>
            <a:normAutofit fontScale="85000" lnSpcReduction="20000"/>
          </a:bodyPr>
          <a:lstStyle/>
          <a:p>
            <a:r>
              <a:rPr lang="en-US" dirty="0"/>
              <a:t>What do you mean by depreciation? What are the main reasons for the allocation of depreciation funds? </a:t>
            </a:r>
            <a:endParaRPr lang="en-US" dirty="0" smtClean="0"/>
          </a:p>
          <a:p>
            <a:r>
              <a:rPr lang="en-US" dirty="0" smtClean="0"/>
              <a:t>What is depreciation? Discuss causes of depreciation. </a:t>
            </a:r>
            <a:endParaRPr lang="en-US" dirty="0"/>
          </a:p>
          <a:p>
            <a:r>
              <a:rPr lang="en-US" dirty="0"/>
              <a:t>Discuss basic methods of depreciation. </a:t>
            </a:r>
          </a:p>
          <a:p>
            <a:r>
              <a:rPr lang="en-US" dirty="0" smtClean="0"/>
              <a:t>What </a:t>
            </a:r>
            <a:r>
              <a:rPr lang="en-US" dirty="0"/>
              <a:t>is value added tax? Explain effectiveness of </a:t>
            </a:r>
            <a:r>
              <a:rPr lang="en-US" dirty="0" smtClean="0"/>
              <a:t>vat </a:t>
            </a:r>
            <a:r>
              <a:rPr lang="en-US" dirty="0"/>
              <a:t>implementation in Nepal. </a:t>
            </a:r>
          </a:p>
          <a:p>
            <a:r>
              <a:rPr lang="en-US" dirty="0"/>
              <a:t>Discuss in detail about Taxation system of Nepal in reference of Nepalese law and policies. </a:t>
            </a:r>
          </a:p>
          <a:p>
            <a:r>
              <a:rPr lang="en-US" dirty="0"/>
              <a:t>What do you mean by Value added tax? How do you calculate it?  </a:t>
            </a:r>
          </a:p>
          <a:p>
            <a:r>
              <a:rPr lang="en-US" dirty="0"/>
              <a:t>Write short notes on:</a:t>
            </a:r>
          </a:p>
          <a:p>
            <a:pPr lvl="1"/>
            <a:r>
              <a:rPr lang="en-US" dirty="0"/>
              <a:t>Accounting </a:t>
            </a:r>
            <a:r>
              <a:rPr lang="en-US" dirty="0" err="1"/>
              <a:t>Vs</a:t>
            </a:r>
            <a:r>
              <a:rPr lang="en-US" dirty="0"/>
              <a:t> Economic Depreciation</a:t>
            </a:r>
          </a:p>
          <a:p>
            <a:pPr lvl="1"/>
            <a:r>
              <a:rPr lang="en-US" dirty="0"/>
              <a:t>Direct and indirect tax</a:t>
            </a:r>
          </a:p>
          <a:p>
            <a:pPr lvl="1"/>
            <a:r>
              <a:rPr lang="en-US" dirty="0"/>
              <a:t>Value Added Tax (VAT)</a:t>
            </a:r>
          </a:p>
          <a:p>
            <a:pPr lvl="1"/>
            <a:r>
              <a:rPr lang="en-US" dirty="0"/>
              <a:t>Personal Tax and corporate tax</a:t>
            </a:r>
          </a:p>
          <a:p>
            <a:r>
              <a:rPr lang="en-US" b="1" i="1" dirty="0" smtClean="0"/>
              <a:t>Numerical </a:t>
            </a:r>
            <a:r>
              <a:rPr lang="en-US" b="1" i="1" dirty="0"/>
              <a:t>Questions for each </a:t>
            </a:r>
            <a:r>
              <a:rPr lang="en-US" b="1" i="1" dirty="0" smtClean="0"/>
              <a:t>depreciation method</a:t>
            </a:r>
          </a:p>
          <a:p>
            <a:r>
              <a:rPr lang="en-US" b="1" i="1" dirty="0" smtClean="0"/>
              <a:t>Numerical Questions for ATCF Estimates</a:t>
            </a:r>
            <a:endParaRPr lang="en-US" b="1" i="1"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25863138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9: Enterprise </a:t>
            </a:r>
            <a:r>
              <a:rPr lang="en-US" b="1" dirty="0"/>
              <a:t>Financing and Capital Investment </a:t>
            </a:r>
            <a:endParaRPr lang="en-US" dirty="0"/>
          </a:p>
        </p:txBody>
      </p:sp>
      <p:sp>
        <p:nvSpPr>
          <p:cNvPr id="3" name="Content Placeholder 2"/>
          <p:cNvSpPr>
            <a:spLocks noGrp="1"/>
          </p:cNvSpPr>
          <p:nvPr>
            <p:ph idx="1"/>
          </p:nvPr>
        </p:nvSpPr>
        <p:spPr/>
        <p:txBody>
          <a:bodyPr/>
          <a:lstStyle/>
          <a:p>
            <a:r>
              <a:rPr lang="en-US" dirty="0">
                <a:solidFill>
                  <a:schemeClr val="tx1">
                    <a:lumMod val="95000"/>
                    <a:lumOff val="5000"/>
                  </a:schemeClr>
                </a:solidFill>
              </a:rPr>
              <a:t>Method of Financing : Equity Financing, Debt Financing and Capital Structure </a:t>
            </a:r>
            <a:endParaRPr lang="en-US" dirty="0" smtClean="0">
              <a:solidFill>
                <a:schemeClr val="tx1">
                  <a:lumMod val="95000"/>
                  <a:lumOff val="5000"/>
                </a:schemeClr>
              </a:solidFill>
            </a:endParaRPr>
          </a:p>
          <a:p>
            <a:r>
              <a:rPr lang="en-US" dirty="0">
                <a:solidFill>
                  <a:schemeClr val="tx1">
                    <a:lumMod val="95000"/>
                    <a:lumOff val="5000"/>
                  </a:schemeClr>
                </a:solidFill>
              </a:rPr>
              <a:t>Cost of Capital: Cost of Equity, Cost of Debt and </a:t>
            </a:r>
            <a:r>
              <a:rPr lang="en-US" dirty="0" smtClean="0">
                <a:solidFill>
                  <a:schemeClr val="tx1">
                    <a:lumMod val="95000"/>
                    <a:lumOff val="5000"/>
                  </a:schemeClr>
                </a:solidFill>
              </a:rPr>
              <a:t>Calculating </a:t>
            </a:r>
            <a:r>
              <a:rPr lang="en-US" dirty="0">
                <a:solidFill>
                  <a:schemeClr val="tx1">
                    <a:lumMod val="95000"/>
                    <a:lumOff val="5000"/>
                  </a:schemeClr>
                </a:solidFill>
              </a:rPr>
              <a:t>Cost of Capital </a:t>
            </a:r>
            <a:endParaRPr lang="en-US" dirty="0" smtClean="0">
              <a:solidFill>
                <a:schemeClr val="tx1">
                  <a:lumMod val="95000"/>
                  <a:lumOff val="5000"/>
                </a:schemeClr>
              </a:solidFill>
            </a:endParaRPr>
          </a:p>
          <a:p>
            <a:r>
              <a:rPr lang="en-US" dirty="0">
                <a:solidFill>
                  <a:schemeClr val="tx1">
                    <a:lumMod val="95000"/>
                    <a:lumOff val="5000"/>
                  </a:schemeClr>
                </a:solidFill>
              </a:rPr>
              <a:t>Project Funding Mechanism: Governmental Budget, Public Private Partnership and Private Investment </a:t>
            </a:r>
            <a:endParaRPr lang="en-US" dirty="0" smtClean="0">
              <a:solidFill>
                <a:schemeClr val="tx1">
                  <a:lumMod val="95000"/>
                  <a:lumOff val="5000"/>
                </a:schemeClr>
              </a:solidFill>
            </a:endParaRPr>
          </a:p>
          <a:p>
            <a:r>
              <a:rPr lang="en-US" dirty="0">
                <a:solidFill>
                  <a:schemeClr val="tx1">
                    <a:lumMod val="95000"/>
                    <a:lumOff val="5000"/>
                  </a:schemeClr>
                </a:solidFill>
              </a:rPr>
              <a:t>FIRR, EIRR and Return on Equity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6661120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Financing : Equity Financing, Debt Financing and Capital Structure</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economic </a:t>
            </a:r>
            <a:r>
              <a:rPr lang="en-US" dirty="0" smtClean="0"/>
              <a:t>analysis, two broad decisions are taken: investment </a:t>
            </a:r>
            <a:r>
              <a:rPr lang="en-US" dirty="0"/>
              <a:t>decisions </a:t>
            </a:r>
            <a:r>
              <a:rPr lang="en-US" dirty="0" smtClean="0"/>
              <a:t>and finance decisions.  </a:t>
            </a:r>
          </a:p>
          <a:p>
            <a:r>
              <a:rPr lang="en-US" dirty="0" smtClean="0"/>
              <a:t>First </a:t>
            </a:r>
            <a:r>
              <a:rPr lang="en-US" dirty="0"/>
              <a:t>the investment project is selected, and then the source </a:t>
            </a:r>
            <a:r>
              <a:rPr lang="en-US" dirty="0" smtClean="0"/>
              <a:t>of financing </a:t>
            </a:r>
            <a:r>
              <a:rPr lang="en-US" dirty="0"/>
              <a:t>is considered. After the source is chosen, appropriate modifications to the </a:t>
            </a:r>
            <a:r>
              <a:rPr lang="en-US" dirty="0" smtClean="0"/>
              <a:t>investment decision </a:t>
            </a:r>
            <a:r>
              <a:rPr lang="en-US" dirty="0"/>
              <a:t>are made.</a:t>
            </a:r>
            <a:endParaRPr lang="en-US" dirty="0" smtClean="0"/>
          </a:p>
          <a:p>
            <a:r>
              <a:rPr lang="en-US" dirty="0" smtClean="0"/>
              <a:t>Under financing decision; the </a:t>
            </a:r>
            <a:r>
              <a:rPr lang="en-US" dirty="0"/>
              <a:t>two broad choices a firm has for financing an investment project are </a:t>
            </a:r>
            <a:r>
              <a:rPr lang="en-US" b="1" dirty="0"/>
              <a:t>equity </a:t>
            </a:r>
            <a:r>
              <a:rPr lang="en-US" b="1" dirty="0" smtClean="0"/>
              <a:t>financing </a:t>
            </a:r>
            <a:r>
              <a:rPr lang="en-US" dirty="0" smtClean="0"/>
              <a:t>and </a:t>
            </a:r>
            <a:r>
              <a:rPr lang="en-US" b="1" dirty="0"/>
              <a:t>debt financing</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78629917"/>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a:t>
            </a:r>
            <a:r>
              <a:rPr lang="en-US" b="1" dirty="0" smtClean="0"/>
              <a:t>Financing</a:t>
            </a:r>
            <a:endParaRPr lang="en-US" b="1" dirty="0"/>
          </a:p>
        </p:txBody>
      </p:sp>
      <p:sp>
        <p:nvSpPr>
          <p:cNvPr id="3" name="Content Placeholder 2"/>
          <p:cNvSpPr>
            <a:spLocks noGrp="1"/>
          </p:cNvSpPr>
          <p:nvPr>
            <p:ph idx="1"/>
          </p:nvPr>
        </p:nvSpPr>
        <p:spPr/>
        <p:txBody>
          <a:bodyPr>
            <a:normAutofit/>
          </a:bodyPr>
          <a:lstStyle/>
          <a:p>
            <a:r>
              <a:rPr lang="en-US" b="1" dirty="0" smtClean="0"/>
              <a:t>Equity </a:t>
            </a:r>
            <a:r>
              <a:rPr lang="en-US" b="1" dirty="0"/>
              <a:t>financing </a:t>
            </a:r>
            <a:r>
              <a:rPr lang="en-US" dirty="0"/>
              <a:t>can take one of two forms: </a:t>
            </a:r>
            <a:endParaRPr lang="en-US" dirty="0" smtClean="0"/>
          </a:p>
          <a:p>
            <a:pPr marL="0" indent="0">
              <a:buNone/>
            </a:pPr>
            <a:r>
              <a:rPr lang="en-US" dirty="0" smtClean="0"/>
              <a:t>(1</a:t>
            </a:r>
            <a:r>
              <a:rPr lang="en-US" dirty="0"/>
              <a:t>) the use of retained earnings </a:t>
            </a:r>
            <a:r>
              <a:rPr lang="en-US" dirty="0" smtClean="0"/>
              <a:t>otherwise paid </a:t>
            </a:r>
            <a:r>
              <a:rPr lang="en-US" dirty="0"/>
              <a:t>to stockholders </a:t>
            </a:r>
            <a:r>
              <a:rPr lang="en-US" dirty="0" smtClean="0"/>
              <a:t>or</a:t>
            </a:r>
          </a:p>
          <a:p>
            <a:pPr marL="0" indent="0">
              <a:buNone/>
            </a:pPr>
            <a:r>
              <a:rPr lang="en-US" dirty="0" smtClean="0"/>
              <a:t>(</a:t>
            </a:r>
            <a:r>
              <a:rPr lang="en-US" dirty="0"/>
              <a:t>2) the issuance of stock. </a:t>
            </a:r>
            <a:endParaRPr lang="en-US" dirty="0" smtClean="0"/>
          </a:p>
          <a:p>
            <a:r>
              <a:rPr lang="en-US" dirty="0" smtClean="0"/>
              <a:t>Both </a:t>
            </a:r>
            <a:r>
              <a:rPr lang="en-US" dirty="0"/>
              <a:t>forms of equity financing </a:t>
            </a:r>
            <a:r>
              <a:rPr lang="en-US" dirty="0" smtClean="0"/>
              <a:t>use funds </a:t>
            </a:r>
            <a:r>
              <a:rPr lang="en-US" dirty="0"/>
              <a:t>invested by the current or new owners of the </a:t>
            </a:r>
            <a:r>
              <a:rPr lang="en-US" dirty="0" smtClean="0"/>
              <a:t>company</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26586791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a:t>
            </a:r>
            <a:r>
              <a:rPr lang="en-US" b="1" dirty="0" smtClean="0"/>
              <a:t>Financing: Use of Retained Earnings</a:t>
            </a:r>
            <a:endParaRPr lang="en-US" dirty="0"/>
          </a:p>
        </p:txBody>
      </p:sp>
      <p:sp>
        <p:nvSpPr>
          <p:cNvPr id="3" name="Content Placeholder 2"/>
          <p:cNvSpPr>
            <a:spLocks noGrp="1"/>
          </p:cNvSpPr>
          <p:nvPr>
            <p:ph idx="1"/>
          </p:nvPr>
        </p:nvSpPr>
        <p:spPr/>
        <p:txBody>
          <a:bodyPr/>
          <a:lstStyle/>
          <a:p>
            <a:r>
              <a:rPr lang="en-US" dirty="0"/>
              <a:t>Until now, most of our economic analyses presumed that companies had cash on hand to make capital investments; implicitly, we were dealing with cases of financing by retained earnings.</a:t>
            </a:r>
          </a:p>
          <a:p>
            <a:r>
              <a:rPr lang="en-US" dirty="0"/>
              <a:t>If a company had not reinvested these earnings, it might have paid them to the company’s owners—the stockholders—in the form of a dividend, or it might have kept these earnings on </a:t>
            </a:r>
            <a:r>
              <a:rPr lang="en-US" dirty="0" smtClean="0"/>
              <a:t>hand </a:t>
            </a:r>
            <a:r>
              <a:rPr lang="en-US" dirty="0"/>
              <a:t>for future needs.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35571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diminishing utility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08953255"/>
              </p:ext>
            </p:extLst>
          </p:nvPr>
        </p:nvGraphicFramePr>
        <p:xfrm>
          <a:off x="2589212" y="1453124"/>
          <a:ext cx="6686550" cy="2966720"/>
        </p:xfrm>
        <a:graphic>
          <a:graphicData uri="http://schemas.openxmlformats.org/drawingml/2006/table">
            <a:tbl>
              <a:tblPr firstRow="1" bandRow="1">
                <a:tableStyleId>{5C22544A-7EE6-4342-B048-85BDC9FD1C3A}</a:tableStyleId>
              </a:tblPr>
              <a:tblGrid>
                <a:gridCol w="2228850"/>
                <a:gridCol w="2228850"/>
                <a:gridCol w="2228850"/>
              </a:tblGrid>
              <a:tr h="370840">
                <a:tc>
                  <a:txBody>
                    <a:bodyPr/>
                    <a:lstStyle/>
                    <a:p>
                      <a:r>
                        <a:rPr lang="en-US" dirty="0" smtClean="0"/>
                        <a:t>Units of Apple</a:t>
                      </a:r>
                      <a:endParaRPr lang="en-US" dirty="0"/>
                    </a:p>
                  </a:txBody>
                  <a:tcPr/>
                </a:tc>
                <a:tc>
                  <a:txBody>
                    <a:bodyPr/>
                    <a:lstStyle/>
                    <a:p>
                      <a:r>
                        <a:rPr lang="en-US" dirty="0" smtClean="0"/>
                        <a:t>Total Utility</a:t>
                      </a:r>
                      <a:endParaRPr lang="en-US" dirty="0"/>
                    </a:p>
                  </a:txBody>
                  <a:tcPr/>
                </a:tc>
                <a:tc>
                  <a:txBody>
                    <a:bodyPr/>
                    <a:lstStyle/>
                    <a:p>
                      <a:r>
                        <a:rPr lang="en-US" dirty="0" smtClean="0"/>
                        <a:t>Marginal Utility</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2</a:t>
                      </a:r>
                      <a:endParaRPr lang="en-US" dirty="0"/>
                    </a:p>
                  </a:txBody>
                  <a:tcPr/>
                </a:tc>
                <a:tc>
                  <a:txBody>
                    <a:bodyPr/>
                    <a:lstStyle/>
                    <a:p>
                      <a:r>
                        <a:rPr lang="en-US" dirty="0" smtClean="0"/>
                        <a:t>18</a:t>
                      </a:r>
                      <a:endParaRPr lang="en-US" dirty="0"/>
                    </a:p>
                  </a:txBody>
                  <a:tcPr/>
                </a:tc>
                <a:tc>
                  <a:txBody>
                    <a:bodyPr/>
                    <a:lstStyle/>
                    <a:p>
                      <a:r>
                        <a:rPr lang="en-US" dirty="0" smtClean="0"/>
                        <a:t>8</a:t>
                      </a:r>
                      <a:endParaRPr lang="en-US" dirty="0"/>
                    </a:p>
                  </a:txBody>
                  <a:tcPr/>
                </a:tc>
              </a:tr>
              <a:tr h="370840">
                <a:tc>
                  <a:txBody>
                    <a:bodyPr/>
                    <a:lstStyle/>
                    <a:p>
                      <a:r>
                        <a:rPr lang="en-US" dirty="0" smtClean="0"/>
                        <a:t>3</a:t>
                      </a:r>
                      <a:endParaRPr lang="en-US" dirty="0"/>
                    </a:p>
                  </a:txBody>
                  <a:tcPr/>
                </a:tc>
                <a:tc>
                  <a:txBody>
                    <a:bodyPr/>
                    <a:lstStyle/>
                    <a:p>
                      <a:r>
                        <a:rPr lang="en-US" dirty="0" smtClean="0"/>
                        <a:t>24</a:t>
                      </a:r>
                      <a:endParaRPr lang="en-US" dirty="0"/>
                    </a:p>
                  </a:txBody>
                  <a:tcPr/>
                </a:tc>
                <a:tc>
                  <a:txBody>
                    <a:bodyPr/>
                    <a:lstStyle/>
                    <a:p>
                      <a:r>
                        <a:rPr lang="en-US" dirty="0" smtClean="0"/>
                        <a:t>6</a:t>
                      </a:r>
                      <a:endParaRPr lang="en-US" dirty="0"/>
                    </a:p>
                  </a:txBody>
                  <a:tcPr/>
                </a:tc>
              </a:tr>
              <a:tr h="370840">
                <a:tc>
                  <a:txBody>
                    <a:bodyPr/>
                    <a:lstStyle/>
                    <a:p>
                      <a:r>
                        <a:rPr lang="en-US" dirty="0" smtClean="0"/>
                        <a:t>4</a:t>
                      </a:r>
                      <a:endParaRPr lang="en-US" dirty="0"/>
                    </a:p>
                  </a:txBody>
                  <a:tcPr/>
                </a:tc>
                <a:tc>
                  <a:txBody>
                    <a:bodyPr/>
                    <a:lstStyle/>
                    <a:p>
                      <a:r>
                        <a:rPr lang="en-US" dirty="0" smtClean="0"/>
                        <a:t>28</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smtClean="0"/>
                        <a:t>30</a:t>
                      </a:r>
                      <a:endParaRPr lang="en-US" dirty="0"/>
                    </a:p>
                  </a:txBody>
                  <a:tcPr/>
                </a:tc>
                <a:tc>
                  <a:txBody>
                    <a:bodyPr/>
                    <a:lstStyle/>
                    <a:p>
                      <a:r>
                        <a:rPr lang="en-US" dirty="0" smtClean="0"/>
                        <a:t>2</a:t>
                      </a:r>
                      <a:endParaRPr lang="en-US" dirty="0"/>
                    </a:p>
                  </a:txBody>
                  <a:tcPr/>
                </a:tc>
              </a:tr>
              <a:tr h="370840">
                <a:tc>
                  <a:txBody>
                    <a:bodyPr/>
                    <a:lstStyle/>
                    <a:p>
                      <a:r>
                        <a:rPr lang="en-US" dirty="0" smtClean="0"/>
                        <a:t>6</a:t>
                      </a:r>
                      <a:endParaRPr lang="en-US" dirty="0"/>
                    </a:p>
                  </a:txBody>
                  <a:tcPr/>
                </a:tc>
                <a:tc>
                  <a:txBody>
                    <a:bodyPr/>
                    <a:lstStyle/>
                    <a:p>
                      <a:r>
                        <a:rPr lang="en-US" dirty="0" smtClean="0"/>
                        <a:t>30</a:t>
                      </a:r>
                      <a:endParaRPr lang="en-US" dirty="0"/>
                    </a:p>
                  </a:txBody>
                  <a:tcPr/>
                </a:tc>
                <a:tc>
                  <a:txBody>
                    <a:bodyPr/>
                    <a:lstStyle/>
                    <a:p>
                      <a:r>
                        <a:rPr lang="en-US" dirty="0" smtClean="0"/>
                        <a:t>0</a:t>
                      </a:r>
                      <a:endParaRPr lang="en-US" dirty="0"/>
                    </a:p>
                  </a:txBody>
                  <a:tcPr/>
                </a:tc>
              </a:tr>
              <a:tr h="370840">
                <a:tc>
                  <a:txBody>
                    <a:bodyPr/>
                    <a:lstStyle/>
                    <a:p>
                      <a:r>
                        <a:rPr lang="en-US" dirty="0" smtClean="0"/>
                        <a:t>7</a:t>
                      </a:r>
                      <a:endParaRPr lang="en-US" dirty="0"/>
                    </a:p>
                  </a:txBody>
                  <a:tcPr/>
                </a:tc>
                <a:tc>
                  <a:txBody>
                    <a:bodyPr/>
                    <a:lstStyle/>
                    <a:p>
                      <a:r>
                        <a:rPr lang="en-US" dirty="0" smtClean="0"/>
                        <a:t>28</a:t>
                      </a:r>
                      <a:endParaRPr lang="en-US" dirty="0"/>
                    </a:p>
                  </a:txBody>
                  <a:tcPr/>
                </a:tc>
                <a:tc>
                  <a:txBody>
                    <a:bodyPr/>
                    <a:lstStyle/>
                    <a:p>
                      <a:r>
                        <a:rPr lang="en-US" dirty="0" smtClean="0"/>
                        <a:t>-2</a:t>
                      </a:r>
                      <a:endParaRPr lang="en-US" dirty="0"/>
                    </a:p>
                  </a:txBody>
                  <a:tcPr/>
                </a:tc>
              </a:tr>
            </a:tbl>
          </a:graphicData>
        </a:graphic>
      </p:graphicFrame>
      <p:sp>
        <p:nvSpPr>
          <p:cNvPr id="5" name="Title 1"/>
          <p:cNvSpPr txBox="1">
            <a:spLocks/>
          </p:cNvSpPr>
          <p:nvPr/>
        </p:nvSpPr>
        <p:spPr>
          <a:xfrm>
            <a:off x="2473708" y="442590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t>T</a:t>
            </a:r>
            <a:r>
              <a:rPr lang="en-US" sz="2500" b="1" dirty="0" smtClean="0"/>
              <a:t>he relationship between TU and MU </a:t>
            </a:r>
            <a:endParaRPr lang="en-US" sz="2500" b="1" dirty="0"/>
          </a:p>
        </p:txBody>
      </p:sp>
      <p:sp>
        <p:nvSpPr>
          <p:cNvPr id="6" name="Footer Placeholder 5"/>
          <p:cNvSpPr>
            <a:spLocks noGrp="1"/>
          </p:cNvSpPr>
          <p:nvPr>
            <p:ph type="ftr" sz="quarter" idx="11"/>
          </p:nvPr>
        </p:nvSpPr>
        <p:spPr/>
        <p:txBody>
          <a:bodyPr/>
          <a:lstStyle/>
          <a:p>
            <a:r>
              <a:rPr lang="en-US" smtClean="0"/>
              <a:t>@Samundra Paudel/NCIT/PU/2016</a:t>
            </a:r>
            <a:endParaRPr lang="en-US"/>
          </a:p>
        </p:txBody>
      </p:sp>
      <p:pic>
        <p:nvPicPr>
          <p:cNvPr id="3" name="Picture 2"/>
          <p:cNvPicPr>
            <a:picLocks noChangeAspect="1"/>
          </p:cNvPicPr>
          <p:nvPr/>
        </p:nvPicPr>
        <p:blipFill>
          <a:blip r:embed="rId2"/>
          <a:stretch>
            <a:fillRect/>
          </a:stretch>
        </p:blipFill>
        <p:spPr>
          <a:xfrm>
            <a:off x="2473708" y="4876312"/>
            <a:ext cx="6453014" cy="1981688"/>
          </a:xfrm>
          <a:prstGeom prst="rect">
            <a:avLst/>
          </a:prstGeom>
        </p:spPr>
      </p:pic>
    </p:spTree>
    <p:extLst>
      <p:ext uri="{BB962C8B-B14F-4D97-AF65-F5344CB8AC3E}">
        <p14:creationId xmlns:p14="http://schemas.microsoft.com/office/powerpoint/2010/main" xmlns="" val="3547265591"/>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Equity Financing: The Issuance </a:t>
            </a:r>
            <a:r>
              <a:rPr lang="en-US" b="1" dirty="0"/>
              <a:t>of </a:t>
            </a:r>
            <a:r>
              <a:rPr lang="en-US" b="1" dirty="0" smtClean="0"/>
              <a:t>Stock</a:t>
            </a:r>
            <a:endParaRPr lang="en-US" b="1" dirty="0"/>
          </a:p>
        </p:txBody>
      </p:sp>
      <p:sp>
        <p:nvSpPr>
          <p:cNvPr id="3" name="Content Placeholder 2"/>
          <p:cNvSpPr>
            <a:spLocks noGrp="1"/>
          </p:cNvSpPr>
          <p:nvPr>
            <p:ph idx="1"/>
          </p:nvPr>
        </p:nvSpPr>
        <p:spPr>
          <a:xfrm>
            <a:off x="2812732" y="1760561"/>
            <a:ext cx="8915400" cy="4375247"/>
          </a:xfrm>
        </p:spPr>
        <p:txBody>
          <a:bodyPr>
            <a:normAutofit fontScale="92500" lnSpcReduction="10000"/>
          </a:bodyPr>
          <a:lstStyle/>
          <a:p>
            <a:r>
              <a:rPr lang="en-US" dirty="0" smtClean="0"/>
              <a:t>If </a:t>
            </a:r>
            <a:r>
              <a:rPr lang="en-US" dirty="0"/>
              <a:t>a company does not have sufficient cash on hand to make an investment and does not wish to borrow in order to fund the investment, financing can be arranged by selling common stock to raise the required funds. </a:t>
            </a:r>
            <a:endParaRPr lang="en-US" dirty="0" smtClean="0"/>
          </a:p>
          <a:p>
            <a:r>
              <a:rPr lang="en-US" dirty="0" smtClean="0"/>
              <a:t>Many </a:t>
            </a:r>
            <a:r>
              <a:rPr lang="en-US" dirty="0"/>
              <a:t>small biotechnology and computer firms raise capital by going public and selling common </a:t>
            </a:r>
            <a:r>
              <a:rPr lang="en-US" dirty="0" smtClean="0"/>
              <a:t>stock. </a:t>
            </a:r>
          </a:p>
          <a:p>
            <a:r>
              <a:rPr lang="en-US" dirty="0" smtClean="0"/>
              <a:t>To </a:t>
            </a:r>
            <a:r>
              <a:rPr lang="en-US" dirty="0"/>
              <a:t>do this, the company has to decide how much money to raise, the type of securities to issue (common stock or preferred stock), and the basis for pricing the issue</a:t>
            </a:r>
            <a:r>
              <a:rPr lang="en-US" dirty="0" smtClean="0"/>
              <a:t>.</a:t>
            </a:r>
          </a:p>
          <a:p>
            <a:r>
              <a:rPr lang="en-US" dirty="0" smtClean="0"/>
              <a:t>Once </a:t>
            </a:r>
            <a:r>
              <a:rPr lang="en-US" dirty="0"/>
              <a:t>the company has decided to issue common stock, it must estimate </a:t>
            </a:r>
            <a:r>
              <a:rPr lang="en-US" b="1" dirty="0"/>
              <a:t>flotation costs</a:t>
            </a:r>
            <a:r>
              <a:rPr lang="en-US" dirty="0"/>
              <a:t>—the expenses it will incur in connection with the issue, such as investment bankers’ fees, lawyers’ fees, accountants’ costs, and the cost of printing and engraving</a:t>
            </a:r>
            <a:r>
              <a:rPr lang="en-US" dirty="0" smtClean="0"/>
              <a:t>.</a:t>
            </a:r>
          </a:p>
          <a:p>
            <a:r>
              <a:rPr lang="en-US" dirty="0"/>
              <a:t>Usually, an investment banker will buy the issue from the company at a discount, below the price at which the stock is to be offered to the public. The discount usually represents the </a:t>
            </a:r>
            <a:r>
              <a:rPr lang="en-US" i="1" dirty="0"/>
              <a:t>flotation costs</a:t>
            </a:r>
            <a:r>
              <a:rPr lang="en-US" i="1" dirty="0" smtClean="0"/>
              <a:t>.</a:t>
            </a:r>
            <a:r>
              <a:rPr lang="en-US" dirty="0" smtClean="0"/>
              <a:t> </a:t>
            </a:r>
          </a:p>
          <a:p>
            <a:endParaRPr lang="en-US"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73594816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Financing: </a:t>
            </a:r>
            <a:r>
              <a:rPr lang="en-US" b="1" dirty="0" smtClean="0"/>
              <a:t>The </a:t>
            </a:r>
            <a:r>
              <a:rPr lang="en-US" b="1" dirty="0"/>
              <a:t>issuance of stock</a:t>
            </a:r>
            <a:endParaRPr lang="en-US" dirty="0"/>
          </a:p>
        </p:txBody>
      </p:sp>
      <p:sp>
        <p:nvSpPr>
          <p:cNvPr id="3" name="Content Placeholder 2"/>
          <p:cNvSpPr>
            <a:spLocks noGrp="1"/>
          </p:cNvSpPr>
          <p:nvPr>
            <p:ph idx="1"/>
          </p:nvPr>
        </p:nvSpPr>
        <p:spPr>
          <a:xfrm>
            <a:off x="2589212" y="1905000"/>
            <a:ext cx="8915400" cy="3777622"/>
          </a:xfrm>
        </p:spPr>
        <p:txBody>
          <a:bodyPr>
            <a:normAutofit/>
          </a:bodyPr>
          <a:lstStyle/>
          <a:p>
            <a:r>
              <a:rPr lang="en-US" dirty="0" smtClean="0"/>
              <a:t>If </a:t>
            </a:r>
            <a:r>
              <a:rPr lang="en-US" dirty="0"/>
              <a:t>the company is already publicly owned, the offering price will commonly be based on the existing market price of the stock</a:t>
            </a:r>
            <a:r>
              <a:rPr lang="en-US" dirty="0" smtClean="0"/>
              <a:t>.</a:t>
            </a:r>
          </a:p>
          <a:p>
            <a:r>
              <a:rPr lang="en-US" dirty="0" smtClean="0"/>
              <a:t>If </a:t>
            </a:r>
            <a:r>
              <a:rPr lang="en-US" dirty="0"/>
              <a:t>the company is going public for the first time, no established price will exist, so investment bankers have to estimate the expected market price at which the stock will sell after the stock issue. </a:t>
            </a:r>
            <a:endParaRPr lang="en-US" dirty="0" smtClean="0"/>
          </a:p>
          <a:p>
            <a:r>
              <a:rPr lang="en-US" dirty="0" smtClean="0"/>
              <a:t>Company should analyze how </a:t>
            </a:r>
            <a:r>
              <a:rPr lang="en-US" dirty="0"/>
              <a:t>the flotation cost affects the cost of issuing common stock</a:t>
            </a:r>
            <a:r>
              <a:rPr lang="en-US" dirty="0" smtClean="0"/>
              <a:t>.</a:t>
            </a:r>
          </a:p>
          <a:p>
            <a:r>
              <a:rPr lang="en-US" dirty="0"/>
              <a:t>Flotation costs are higher for small issues than for large ones due to the existence of fixed costs: Certain </a:t>
            </a:r>
            <a:r>
              <a:rPr lang="en-US" dirty="0" smtClean="0"/>
              <a:t>costs must </a:t>
            </a:r>
            <a:r>
              <a:rPr lang="en-US" dirty="0"/>
              <a:t>be incurred regardless of the size of the issue, so the percentage of flotation costs increases as the size </a:t>
            </a:r>
            <a:r>
              <a:rPr lang="en-US" dirty="0" smtClean="0"/>
              <a:t>of the </a:t>
            </a:r>
            <a:r>
              <a:rPr lang="en-US" dirty="0"/>
              <a:t>issue gets smaller.</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155691508"/>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279640" y="113859"/>
            <a:ext cx="7262741" cy="243827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3279640" y="2552131"/>
            <a:ext cx="7262741" cy="4305869"/>
          </a:xfrm>
          <a:prstGeom prst="rect">
            <a:avLst/>
          </a:prstGeom>
        </p:spPr>
      </p:pic>
    </p:spTree>
    <p:extLst>
      <p:ext uri="{BB962C8B-B14F-4D97-AF65-F5344CB8AC3E}">
        <p14:creationId xmlns:p14="http://schemas.microsoft.com/office/powerpoint/2010/main" xmlns="" val="338187073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Financing : </a:t>
            </a:r>
            <a:r>
              <a:rPr lang="en-US" b="1" dirty="0" smtClean="0"/>
              <a:t>Debt Financing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second major type of financing a company can select is </a:t>
            </a:r>
            <a:r>
              <a:rPr lang="en-US" b="1" dirty="0"/>
              <a:t>debt financing</a:t>
            </a:r>
            <a:r>
              <a:rPr lang="en-US" dirty="0"/>
              <a:t>, which </a:t>
            </a:r>
            <a:r>
              <a:rPr lang="en-US" dirty="0" smtClean="0"/>
              <a:t>includes both </a:t>
            </a:r>
            <a:r>
              <a:rPr lang="en-US" dirty="0"/>
              <a:t>short-term borrowing from financial institutions and the sale of </a:t>
            </a:r>
            <a:r>
              <a:rPr lang="en-US" dirty="0" smtClean="0"/>
              <a:t>long-term bonds</a:t>
            </a:r>
            <a:r>
              <a:rPr lang="en-US" dirty="0"/>
              <a:t>, wherein money is borrowed from investors for a fixed period. </a:t>
            </a:r>
            <a:endParaRPr lang="en-US" dirty="0" smtClean="0"/>
          </a:p>
          <a:p>
            <a:r>
              <a:rPr lang="en-US" dirty="0" smtClean="0"/>
              <a:t>With </a:t>
            </a:r>
            <a:r>
              <a:rPr lang="en-US" dirty="0"/>
              <a:t>debt </a:t>
            </a:r>
            <a:r>
              <a:rPr lang="en-US" dirty="0" smtClean="0"/>
              <a:t>financing, the </a:t>
            </a:r>
            <a:r>
              <a:rPr lang="en-US" dirty="0"/>
              <a:t>interest paid on the loans or bonds is treated as an expense for income-tax purposes.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48984480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Financing : Debt Financing</a:t>
            </a:r>
            <a:endParaRPr lang="en-US" dirty="0"/>
          </a:p>
        </p:txBody>
      </p:sp>
      <p:sp>
        <p:nvSpPr>
          <p:cNvPr id="3" name="Content Placeholder 2"/>
          <p:cNvSpPr>
            <a:spLocks noGrp="1"/>
          </p:cNvSpPr>
          <p:nvPr>
            <p:ph idx="1"/>
          </p:nvPr>
        </p:nvSpPr>
        <p:spPr>
          <a:xfrm>
            <a:off x="2238233" y="1569492"/>
            <a:ext cx="9567080" cy="5172501"/>
          </a:xfrm>
        </p:spPr>
        <p:txBody>
          <a:bodyPr>
            <a:normAutofit/>
          </a:bodyPr>
          <a:lstStyle/>
          <a:p>
            <a:r>
              <a:rPr lang="en-US" sz="2000" dirty="0"/>
              <a:t>The two </a:t>
            </a:r>
            <a:r>
              <a:rPr lang="en-US" sz="2000" dirty="0" smtClean="0"/>
              <a:t>common debt-financing </a:t>
            </a:r>
            <a:r>
              <a:rPr lang="en-US" sz="2000" dirty="0"/>
              <a:t>methods are as follows:</a:t>
            </a:r>
          </a:p>
          <a:p>
            <a:r>
              <a:rPr lang="en-US" sz="2000" b="1" dirty="0"/>
              <a:t>1. Bond Financing. </a:t>
            </a:r>
            <a:r>
              <a:rPr lang="en-US" sz="2000" dirty="0"/>
              <a:t>This type of debt financing does not involve the partial </a:t>
            </a:r>
            <a:r>
              <a:rPr lang="en-US" sz="2000" dirty="0" smtClean="0"/>
              <a:t>payment of </a:t>
            </a:r>
            <a:r>
              <a:rPr lang="en-US" sz="2000" dirty="0"/>
              <a:t>principal; only interest is paid each year (or semiannually). The principal is </a:t>
            </a:r>
            <a:r>
              <a:rPr lang="en-US" sz="2000" dirty="0" smtClean="0"/>
              <a:t>paid in </a:t>
            </a:r>
            <a:r>
              <a:rPr lang="en-US" sz="2000" dirty="0"/>
              <a:t>a lump sum when the bond matures. (See Section 4.6.3 for bond </a:t>
            </a:r>
            <a:r>
              <a:rPr lang="en-US" sz="2000" dirty="0" smtClean="0"/>
              <a:t>terminologies and </a:t>
            </a:r>
            <a:r>
              <a:rPr lang="en-US" sz="2000" dirty="0"/>
              <a:t>valuation.) Bond financing is similar to equity financing in that flotation </a:t>
            </a:r>
            <a:r>
              <a:rPr lang="en-US" sz="2000" dirty="0" smtClean="0"/>
              <a:t>costs are </a:t>
            </a:r>
            <a:r>
              <a:rPr lang="en-US" sz="2000" dirty="0"/>
              <a:t>involved when bonds are issued.</a:t>
            </a:r>
          </a:p>
          <a:p>
            <a:r>
              <a:rPr lang="en-US" sz="2000" b="1" dirty="0"/>
              <a:t>2. Term Loans. </a:t>
            </a:r>
            <a:r>
              <a:rPr lang="en-US" sz="2000" dirty="0"/>
              <a:t>Term loans involve an equal repayment arrangement according </a:t>
            </a:r>
            <a:r>
              <a:rPr lang="en-US" sz="2000" dirty="0" smtClean="0"/>
              <a:t>to which </a:t>
            </a:r>
            <a:r>
              <a:rPr lang="en-US" sz="2000" dirty="0"/>
              <a:t>the sum of the interest payments and the principal payments is uniform; </a:t>
            </a:r>
            <a:r>
              <a:rPr lang="en-US" sz="2000" dirty="0" smtClean="0"/>
              <a:t>interest payments </a:t>
            </a:r>
            <a:r>
              <a:rPr lang="en-US" sz="2000" dirty="0"/>
              <a:t>decrease, while principal payments increase, over the life of </a:t>
            </a:r>
            <a:r>
              <a:rPr lang="en-US" sz="2000" dirty="0" smtClean="0"/>
              <a:t>the loan</a:t>
            </a:r>
            <a:r>
              <a:rPr lang="en-US" sz="2000" dirty="0"/>
              <a:t>. Term loans are usually negotiated directly between the borrowing </a:t>
            </a:r>
            <a:r>
              <a:rPr lang="en-US" sz="2000" dirty="0" smtClean="0"/>
              <a:t>company and </a:t>
            </a:r>
            <a:r>
              <a:rPr lang="en-US" sz="2000" dirty="0"/>
              <a:t>a financial institution, generally a commercial bank, an insurance company, </a:t>
            </a:r>
            <a:r>
              <a:rPr lang="en-US" sz="2000" dirty="0" smtClean="0"/>
              <a:t>or a </a:t>
            </a:r>
            <a:r>
              <a:rPr lang="en-US" sz="2000" dirty="0"/>
              <a:t>pension </a:t>
            </a:r>
            <a:r>
              <a:rPr lang="en-US" sz="2000" dirty="0" smtClean="0"/>
              <a:t>fund. </a:t>
            </a:r>
            <a:endParaRPr lang="en-US" sz="20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26387991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3254" y="624110"/>
            <a:ext cx="5827594" cy="1280890"/>
          </a:xfrm>
        </p:spPr>
        <p:txBody>
          <a:bodyPr/>
          <a:lstStyle/>
          <a:p>
            <a:r>
              <a:rPr lang="en-US" b="1" dirty="0" smtClean="0"/>
              <a:t>Example: Debt Financing </a:t>
            </a:r>
            <a:endParaRPr lang="en-US" b="1" dirty="0"/>
          </a:p>
        </p:txBody>
      </p:sp>
      <p:pic>
        <p:nvPicPr>
          <p:cNvPr id="5" name="Content Placeholder 4"/>
          <p:cNvPicPr>
            <a:picLocks noGrp="1" noChangeAspect="1"/>
          </p:cNvPicPr>
          <p:nvPr>
            <p:ph idx="1"/>
          </p:nvPr>
        </p:nvPicPr>
        <p:blipFill>
          <a:blip r:embed="rId2"/>
          <a:stretch>
            <a:fillRect/>
          </a:stretch>
        </p:blipFill>
        <p:spPr>
          <a:xfrm>
            <a:off x="0" y="0"/>
            <a:ext cx="6073254" cy="4598446"/>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4906238" y="3232705"/>
            <a:ext cx="7285762" cy="3625295"/>
          </a:xfrm>
          <a:prstGeom prst="rect">
            <a:avLst/>
          </a:prstGeom>
        </p:spPr>
      </p:pic>
    </p:spTree>
    <p:extLst>
      <p:ext uri="{BB962C8B-B14F-4D97-AF65-F5344CB8AC3E}">
        <p14:creationId xmlns:p14="http://schemas.microsoft.com/office/powerpoint/2010/main" xmlns="" val="879762508"/>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Financing : </a:t>
            </a:r>
            <a:r>
              <a:rPr lang="en-US" b="1" dirty="0" smtClean="0"/>
              <a:t>Capital </a:t>
            </a:r>
            <a:r>
              <a:rPr lang="en-US" b="1" dirty="0"/>
              <a:t>Structure</a:t>
            </a:r>
            <a:endParaRPr lang="en-US" dirty="0"/>
          </a:p>
        </p:txBody>
      </p:sp>
      <p:sp>
        <p:nvSpPr>
          <p:cNvPr id="3" name="Content Placeholder 2"/>
          <p:cNvSpPr>
            <a:spLocks noGrp="1"/>
          </p:cNvSpPr>
          <p:nvPr>
            <p:ph idx="1"/>
          </p:nvPr>
        </p:nvSpPr>
        <p:spPr>
          <a:xfrm>
            <a:off x="2589212" y="1473958"/>
            <a:ext cx="8915400" cy="4817660"/>
          </a:xfrm>
        </p:spPr>
        <p:txBody>
          <a:bodyPr>
            <a:normAutofit fontScale="92500" lnSpcReduction="20000"/>
          </a:bodyPr>
          <a:lstStyle/>
          <a:p>
            <a:r>
              <a:rPr lang="en-US" dirty="0"/>
              <a:t>The ratio of total debt to total capital, generally called the </a:t>
            </a:r>
            <a:r>
              <a:rPr lang="en-US" b="1" dirty="0"/>
              <a:t>debt ratio</a:t>
            </a:r>
            <a:r>
              <a:rPr lang="en-US" dirty="0"/>
              <a:t>, or </a:t>
            </a:r>
            <a:r>
              <a:rPr lang="en-US" b="1" dirty="0"/>
              <a:t>capital </a:t>
            </a:r>
            <a:r>
              <a:rPr lang="en-US" b="1" dirty="0" smtClean="0"/>
              <a:t>structure</a:t>
            </a:r>
            <a:r>
              <a:rPr lang="en-US" dirty="0" smtClean="0"/>
              <a:t>, represents </a:t>
            </a:r>
            <a:r>
              <a:rPr lang="en-US" dirty="0"/>
              <a:t>the percentage of the total capital provided by borrowed funds. For example, </a:t>
            </a:r>
            <a:r>
              <a:rPr lang="en-US" dirty="0" smtClean="0"/>
              <a:t>a debt </a:t>
            </a:r>
            <a:r>
              <a:rPr lang="en-US" dirty="0"/>
              <a:t>ratio of 0.4 indicates that 40% of the capital is borrowed and the remaining funds </a:t>
            </a:r>
            <a:r>
              <a:rPr lang="en-US" dirty="0" smtClean="0"/>
              <a:t>are</a:t>
            </a:r>
            <a:r>
              <a:rPr lang="en-US" dirty="0"/>
              <a:t> provided from the company’s equity (retained earnings or stock offerings). This type </a:t>
            </a:r>
            <a:r>
              <a:rPr lang="en-US" dirty="0" smtClean="0"/>
              <a:t>of financing </a:t>
            </a:r>
            <a:r>
              <a:rPr lang="en-US" dirty="0"/>
              <a:t>is called </a:t>
            </a:r>
            <a:r>
              <a:rPr lang="en-US" b="1" dirty="0"/>
              <a:t>mixed financing</a:t>
            </a:r>
            <a:r>
              <a:rPr lang="en-US" dirty="0"/>
              <a:t>.</a:t>
            </a:r>
          </a:p>
          <a:p>
            <a:r>
              <a:rPr lang="en-US" dirty="0"/>
              <a:t>Borrowing affects a firm’s capital structure, and firms must determine the effects of </a:t>
            </a:r>
            <a:r>
              <a:rPr lang="en-US" dirty="0" smtClean="0"/>
              <a:t>a change </a:t>
            </a:r>
            <a:r>
              <a:rPr lang="en-US" dirty="0"/>
              <a:t>in the debt ratio on their market value before making an ultimate financing </a:t>
            </a:r>
            <a:r>
              <a:rPr lang="en-US" dirty="0" smtClean="0"/>
              <a:t>decision. Even </a:t>
            </a:r>
            <a:r>
              <a:rPr lang="en-US" dirty="0"/>
              <a:t>if debt financing is attractive, you should understand that companies do </a:t>
            </a:r>
            <a:r>
              <a:rPr lang="en-US" dirty="0" smtClean="0"/>
              <a:t>not simply </a:t>
            </a:r>
            <a:r>
              <a:rPr lang="en-US" dirty="0"/>
              <a:t>borrow funds to finance projects. </a:t>
            </a:r>
            <a:endParaRPr lang="en-US" dirty="0" smtClean="0"/>
          </a:p>
          <a:p>
            <a:r>
              <a:rPr lang="en-US" dirty="0" smtClean="0"/>
              <a:t>A </a:t>
            </a:r>
            <a:r>
              <a:rPr lang="en-US" dirty="0"/>
              <a:t>firm usually establishes a </a:t>
            </a:r>
            <a:r>
              <a:rPr lang="en-US" b="1" dirty="0"/>
              <a:t>target </a:t>
            </a:r>
            <a:r>
              <a:rPr lang="en-US" b="1" dirty="0" smtClean="0"/>
              <a:t>capital structure</a:t>
            </a:r>
            <a:r>
              <a:rPr lang="en-US" dirty="0"/>
              <a:t>, or </a:t>
            </a:r>
            <a:r>
              <a:rPr lang="en-US" b="1" dirty="0"/>
              <a:t>target debt ratio</a:t>
            </a:r>
            <a:r>
              <a:rPr lang="en-US" dirty="0"/>
              <a:t>, after considering the effects of various financing methods.</a:t>
            </a:r>
          </a:p>
          <a:p>
            <a:r>
              <a:rPr lang="en-US" dirty="0"/>
              <a:t>This target may change over time as business conditions vary, but a firm’s </a:t>
            </a:r>
            <a:r>
              <a:rPr lang="en-US" dirty="0" smtClean="0"/>
              <a:t>management always </a:t>
            </a:r>
            <a:r>
              <a:rPr lang="en-US" dirty="0"/>
              <a:t>strives to achieve the target whenever individual financing decisions are </a:t>
            </a:r>
            <a:r>
              <a:rPr lang="en-US" dirty="0" smtClean="0"/>
              <a:t>considered. </a:t>
            </a:r>
          </a:p>
          <a:p>
            <a:r>
              <a:rPr lang="en-US" dirty="0" smtClean="0"/>
              <a:t>On </a:t>
            </a:r>
            <a:r>
              <a:rPr lang="en-US" dirty="0"/>
              <a:t>the one hand, the actual debt ratio is below the target level, any new capital </a:t>
            </a:r>
            <a:r>
              <a:rPr lang="en-US" dirty="0" smtClean="0"/>
              <a:t>will probably </a:t>
            </a:r>
            <a:r>
              <a:rPr lang="en-US" dirty="0"/>
              <a:t>be raised by issuing debt. On the other hand, if the debt ratio is currently </a:t>
            </a:r>
            <a:r>
              <a:rPr lang="en-US" dirty="0" smtClean="0"/>
              <a:t>above the </a:t>
            </a:r>
            <a:r>
              <a:rPr lang="en-US" dirty="0"/>
              <a:t>target, expansion capital will be raised by issuing stock.</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13985838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Financing : Capital </a:t>
            </a:r>
            <a:r>
              <a:rPr lang="en-US" b="1" dirty="0" smtClean="0"/>
              <a:t>Structure</a:t>
            </a:r>
            <a:br>
              <a:rPr lang="en-US" b="1" dirty="0" smtClean="0"/>
            </a:br>
            <a:r>
              <a:rPr lang="en-US" sz="3100" dirty="0" smtClean="0"/>
              <a:t>How </a:t>
            </a:r>
            <a:r>
              <a:rPr lang="en-US" sz="3100" dirty="0"/>
              <a:t>does a typical firm set the target capital structure? </a:t>
            </a:r>
            <a:br>
              <a:rPr lang="en-US" sz="3100" dirty="0"/>
            </a:br>
            <a:endParaRPr lang="en-US" sz="3100" dirty="0"/>
          </a:p>
        </p:txBody>
      </p:sp>
      <p:sp>
        <p:nvSpPr>
          <p:cNvPr id="3" name="Content Placeholder 2"/>
          <p:cNvSpPr>
            <a:spLocks noGrp="1"/>
          </p:cNvSpPr>
          <p:nvPr>
            <p:ph idx="1"/>
          </p:nvPr>
        </p:nvSpPr>
        <p:spPr>
          <a:xfrm>
            <a:off x="2589212" y="2133599"/>
            <a:ext cx="8915400" cy="4594747"/>
          </a:xfrm>
        </p:spPr>
        <p:txBody>
          <a:bodyPr>
            <a:normAutofit fontScale="92500" lnSpcReduction="10000"/>
          </a:bodyPr>
          <a:lstStyle/>
          <a:p>
            <a:r>
              <a:rPr lang="en-US" dirty="0"/>
              <a:t>This is a rather difficult </a:t>
            </a:r>
            <a:r>
              <a:rPr lang="en-US" dirty="0" smtClean="0"/>
              <a:t>question to </a:t>
            </a:r>
            <a:r>
              <a:rPr lang="en-US" dirty="0"/>
              <a:t>answer, but we can list several </a:t>
            </a:r>
            <a:r>
              <a:rPr lang="en-US" sz="2600" b="1" i="1" dirty="0"/>
              <a:t>factors that affect the capital-structure policy</a:t>
            </a:r>
            <a:r>
              <a:rPr lang="en-US" dirty="0"/>
              <a:t>. </a:t>
            </a:r>
            <a:endParaRPr lang="en-US" dirty="0" smtClean="0"/>
          </a:p>
          <a:p>
            <a:r>
              <a:rPr lang="en-US" b="1" dirty="0" smtClean="0"/>
              <a:t>First,  capital-structure </a:t>
            </a:r>
            <a:r>
              <a:rPr lang="en-US" b="1" dirty="0"/>
              <a:t>policy involves a trade-off between risk and return</a:t>
            </a:r>
            <a:r>
              <a:rPr lang="en-US" dirty="0"/>
              <a:t>. As you take on </a:t>
            </a:r>
            <a:r>
              <a:rPr lang="en-US" dirty="0" smtClean="0"/>
              <a:t>more debt </a:t>
            </a:r>
            <a:r>
              <a:rPr lang="en-US" dirty="0"/>
              <a:t>for business expansion, the inherent business </a:t>
            </a:r>
            <a:r>
              <a:rPr lang="en-US" dirty="0" smtClean="0"/>
              <a:t>risk </a:t>
            </a:r>
            <a:r>
              <a:rPr lang="en-US" dirty="0"/>
              <a:t>also increases, but investors </a:t>
            </a:r>
            <a:r>
              <a:rPr lang="en-US" dirty="0" smtClean="0"/>
              <a:t>view business </a:t>
            </a:r>
            <a:r>
              <a:rPr lang="en-US" dirty="0"/>
              <a:t>expansion as a healthy indicator for a corporation with higher expected </a:t>
            </a:r>
            <a:r>
              <a:rPr lang="en-US" dirty="0" smtClean="0"/>
              <a:t>earnings. </a:t>
            </a:r>
          </a:p>
          <a:p>
            <a:r>
              <a:rPr lang="en-US" dirty="0" smtClean="0"/>
              <a:t>When </a:t>
            </a:r>
            <a:r>
              <a:rPr lang="en-US" dirty="0"/>
              <a:t>investors perceive higher business risk, the firm’s stock price tends to be </a:t>
            </a:r>
            <a:r>
              <a:rPr lang="en-US" dirty="0" smtClean="0"/>
              <a:t>depressed. By </a:t>
            </a:r>
            <a:r>
              <a:rPr lang="en-US" dirty="0"/>
              <a:t>contrast, when investors perceive higher expected earnings, the firm’s </a:t>
            </a:r>
            <a:r>
              <a:rPr lang="en-US" dirty="0" smtClean="0"/>
              <a:t>stock price </a:t>
            </a:r>
            <a:r>
              <a:rPr lang="en-US" dirty="0"/>
              <a:t>tends to increase. The optimal capital structure is thus the one that strikes a </a:t>
            </a:r>
            <a:r>
              <a:rPr lang="en-US" dirty="0" smtClean="0"/>
              <a:t>balance between </a:t>
            </a:r>
            <a:r>
              <a:rPr lang="en-US" dirty="0"/>
              <a:t>business risk and expected future earnings. The greater the firm’s business </a:t>
            </a:r>
            <a:r>
              <a:rPr lang="en-US" dirty="0" smtClean="0"/>
              <a:t>risk, the </a:t>
            </a:r>
            <a:r>
              <a:rPr lang="en-US" dirty="0"/>
              <a:t>lower is its optimal debt ratio</a:t>
            </a:r>
            <a:r>
              <a:rPr lang="en-US" dirty="0" smtClean="0"/>
              <a:t>.</a:t>
            </a:r>
          </a:p>
          <a:p>
            <a:r>
              <a:rPr lang="en-US" dirty="0"/>
              <a:t>Unlike equity financing, in which dividends are optional, debt interest and principal (face value) must be </a:t>
            </a:r>
            <a:r>
              <a:rPr lang="en-US" dirty="0" smtClean="0"/>
              <a:t>repaid on </a:t>
            </a:r>
            <a:r>
              <a:rPr lang="en-US" dirty="0"/>
              <a:t>time. Also, uncertainty is involved in making projections of future operating income as well as </a:t>
            </a:r>
            <a:r>
              <a:rPr lang="en-US" dirty="0" smtClean="0"/>
              <a:t>expenses. In </a:t>
            </a:r>
            <a:r>
              <a:rPr lang="en-US" dirty="0"/>
              <a:t>bad times debt can be devastating, but in good times the tax deductibility of interest payments </a:t>
            </a:r>
            <a:r>
              <a:rPr lang="en-US" dirty="0" smtClean="0"/>
              <a:t>increases profits </a:t>
            </a:r>
            <a:r>
              <a:rPr lang="en-US" dirty="0"/>
              <a:t>to owners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2830408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Financing : Capital Structure</a:t>
            </a:r>
            <a:br>
              <a:rPr lang="en-US" b="1" dirty="0"/>
            </a:br>
            <a:r>
              <a:rPr lang="en-US" dirty="0"/>
              <a:t>How does a typical firm set the target capital structure? </a:t>
            </a:r>
            <a:br>
              <a:rPr lang="en-US" dirty="0"/>
            </a:br>
            <a:endParaRPr lang="en-US" dirty="0"/>
          </a:p>
        </p:txBody>
      </p:sp>
      <p:sp>
        <p:nvSpPr>
          <p:cNvPr id="3" name="Content Placeholder 2"/>
          <p:cNvSpPr>
            <a:spLocks noGrp="1"/>
          </p:cNvSpPr>
          <p:nvPr>
            <p:ph idx="1"/>
          </p:nvPr>
        </p:nvSpPr>
        <p:spPr>
          <a:xfrm>
            <a:off x="2589212" y="2133600"/>
            <a:ext cx="8915400" cy="4239904"/>
          </a:xfrm>
        </p:spPr>
        <p:txBody>
          <a:bodyPr>
            <a:normAutofit lnSpcReduction="10000"/>
          </a:bodyPr>
          <a:lstStyle/>
          <a:p>
            <a:r>
              <a:rPr lang="en-US" b="1" dirty="0"/>
              <a:t>Second, a major reason for using debt is that interest is a deductible expense for business operations</a:t>
            </a:r>
            <a:r>
              <a:rPr lang="en-US" dirty="0"/>
              <a:t>, which lowers the effective cost of borrowing. Dividends paid to common stockholders, however, are not deductible. If a company uses debt, it must pay interest on this debt, whereas if it uses equity, it pays dividends to its equity investors (shareholders). A company needs $1 in before-tax income to pay $1 of interest, but if the company is in the 34% tax bracket, it needs $1/(1 - 0.34) = $1.52 of before-tax income to pay a $1 dividend.</a:t>
            </a:r>
          </a:p>
          <a:p>
            <a:r>
              <a:rPr lang="en-US" b="1" dirty="0"/>
              <a:t>Third, financial flexibility</a:t>
            </a:r>
            <a:r>
              <a:rPr lang="en-US" dirty="0"/>
              <a:t>—the ability to raise capital on reasonable terms from the financial market—is an important consideration. Firms need a steady supply of capital for stable operations. When money is tight in the economy, investors prefer to advance funds to companies with a healthy capital structure (lower debt ratio). </a:t>
            </a:r>
            <a:endParaRPr lang="en-US" dirty="0" smtClean="0"/>
          </a:p>
          <a:p>
            <a:r>
              <a:rPr lang="en-US" b="1" dirty="0" smtClean="0"/>
              <a:t>These </a:t>
            </a:r>
            <a:r>
              <a:rPr lang="en-US" b="1" dirty="0"/>
              <a:t>three elements (business risk, taxes, and financial flexibility) are major factors that determine the firm’s optimal capital structure. </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451449824"/>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Cost of Capital: Cost of Equity, Cost of Debt and Calculating Cost of Capital </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In most of the capital-budgeting examples in earlier chapters, we assumed that the </a:t>
            </a:r>
            <a:r>
              <a:rPr lang="en-US" dirty="0" smtClean="0"/>
              <a:t>firms under </a:t>
            </a:r>
            <a:r>
              <a:rPr lang="en-US" dirty="0"/>
              <a:t>consideration were financed entirely with equity funds</a:t>
            </a:r>
            <a:r>
              <a:rPr lang="en-US" dirty="0" smtClean="0"/>
              <a:t>.</a:t>
            </a:r>
          </a:p>
          <a:p>
            <a:r>
              <a:rPr lang="en-US" dirty="0" smtClean="0"/>
              <a:t>In </a:t>
            </a:r>
            <a:r>
              <a:rPr lang="en-US" dirty="0"/>
              <a:t>those cases, the cost </a:t>
            </a:r>
            <a:r>
              <a:rPr lang="en-US" dirty="0" smtClean="0"/>
              <a:t>of capital </a:t>
            </a:r>
            <a:r>
              <a:rPr lang="en-US" dirty="0"/>
              <a:t>may have represented the firm’s required return on equity. </a:t>
            </a:r>
            <a:endParaRPr lang="en-US" dirty="0" smtClean="0"/>
          </a:p>
          <a:p>
            <a:r>
              <a:rPr lang="en-US" dirty="0" smtClean="0"/>
              <a:t>However</a:t>
            </a:r>
            <a:r>
              <a:rPr lang="en-US" dirty="0"/>
              <a:t>, most firms </a:t>
            </a:r>
            <a:r>
              <a:rPr lang="en-US" dirty="0" smtClean="0"/>
              <a:t>finance a </a:t>
            </a:r>
            <a:r>
              <a:rPr lang="en-US" dirty="0"/>
              <a:t>substantial portion of their capital budget with long-term debt (bonds), and </a:t>
            </a:r>
            <a:r>
              <a:rPr lang="en-US" dirty="0" smtClean="0"/>
              <a:t>many also </a:t>
            </a:r>
            <a:r>
              <a:rPr lang="en-US" dirty="0"/>
              <a:t>use preferred stock as a source of capital. </a:t>
            </a:r>
            <a:endParaRPr lang="en-US" dirty="0" smtClean="0"/>
          </a:p>
          <a:p>
            <a:r>
              <a:rPr lang="en-US" dirty="0" smtClean="0"/>
              <a:t>In </a:t>
            </a:r>
            <a:r>
              <a:rPr lang="en-US" dirty="0"/>
              <a:t>these cases, a firm’s cost of capital </a:t>
            </a:r>
            <a:r>
              <a:rPr lang="en-US" dirty="0" smtClean="0"/>
              <a:t>must reflect </a:t>
            </a:r>
            <a:r>
              <a:rPr lang="en-US" dirty="0"/>
              <a:t>the average cost of the various sources of long-term funds that the firm uses, </a:t>
            </a:r>
            <a:r>
              <a:rPr lang="en-US" dirty="0" smtClean="0"/>
              <a:t>not only </a:t>
            </a:r>
            <a:r>
              <a:rPr lang="en-US" dirty="0"/>
              <a:t>the cost of equity. </a:t>
            </a:r>
            <a:endParaRPr lang="en-US" dirty="0" smtClean="0"/>
          </a:p>
          <a:p>
            <a:r>
              <a:rPr lang="en-US" dirty="0" smtClean="0"/>
              <a:t>In </a:t>
            </a:r>
            <a:r>
              <a:rPr lang="en-US" dirty="0"/>
              <a:t>this section, we will discuss the ways in which the cost of </a:t>
            </a:r>
            <a:r>
              <a:rPr lang="en-US" dirty="0" smtClean="0"/>
              <a:t>each individual </a:t>
            </a:r>
            <a:r>
              <a:rPr lang="en-US" dirty="0"/>
              <a:t>type of financing (retained earnings, common stock, preferred stock, and </a:t>
            </a:r>
            <a:r>
              <a:rPr lang="en-US" dirty="0" smtClean="0"/>
              <a:t>debt) can </a:t>
            </a:r>
            <a:r>
              <a:rPr lang="en-US" dirty="0"/>
              <a:t>be estimated</a:t>
            </a:r>
            <a:r>
              <a:rPr lang="en-US" dirty="0" smtClean="0"/>
              <a:t>, </a:t>
            </a:r>
            <a:r>
              <a:rPr lang="en-US" dirty="0"/>
              <a:t>given a firm’s target capital structure.</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115177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Diminishing Marginal Utility</a:t>
            </a:r>
            <a:endParaRPr lang="en-US" b="1" dirty="0"/>
          </a:p>
        </p:txBody>
      </p:sp>
      <p:pic>
        <p:nvPicPr>
          <p:cNvPr id="5" name="Content Placeholder 4"/>
          <p:cNvPicPr>
            <a:picLocks noGrp="1" noChangeAspect="1"/>
          </p:cNvPicPr>
          <p:nvPr>
            <p:ph idx="1"/>
          </p:nvPr>
        </p:nvPicPr>
        <p:blipFill>
          <a:blip r:embed="rId2"/>
          <a:stretch>
            <a:fillRect/>
          </a:stretch>
        </p:blipFill>
        <p:spPr>
          <a:xfrm>
            <a:off x="4339987" y="2264559"/>
            <a:ext cx="4428415" cy="351169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85360472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Equity, Cost of Debt and Calculating Cost of Capital</a:t>
            </a:r>
            <a:endParaRPr lang="en-US" dirty="0"/>
          </a:p>
        </p:txBody>
      </p:sp>
      <p:pic>
        <p:nvPicPr>
          <p:cNvPr id="5" name="Content Placeholder 4"/>
          <p:cNvPicPr>
            <a:picLocks noGrp="1" noChangeAspect="1"/>
          </p:cNvPicPr>
          <p:nvPr>
            <p:ph idx="1"/>
          </p:nvPr>
        </p:nvPicPr>
        <p:blipFill>
          <a:blip r:embed="rId2"/>
          <a:stretch>
            <a:fillRect/>
          </a:stretch>
        </p:blipFill>
        <p:spPr>
          <a:xfrm>
            <a:off x="2717775" y="1768522"/>
            <a:ext cx="8758399" cy="5089478"/>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6795002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a:t>
            </a:r>
            <a:endParaRPr lang="en-US" dirty="0"/>
          </a:p>
        </p:txBody>
      </p:sp>
      <p:sp>
        <p:nvSpPr>
          <p:cNvPr id="3" name="Content Placeholder 2"/>
          <p:cNvSpPr>
            <a:spLocks noGrp="1"/>
          </p:cNvSpPr>
          <p:nvPr>
            <p:ph idx="1"/>
          </p:nvPr>
        </p:nvSpPr>
        <p:spPr/>
        <p:txBody>
          <a:bodyPr>
            <a:normAutofit/>
          </a:bodyPr>
          <a:lstStyle/>
          <a:p>
            <a:r>
              <a:rPr lang="en-US" dirty="0"/>
              <a:t>Whereas debt and preferred stocks are contractual obligations that have easily </a:t>
            </a:r>
            <a:r>
              <a:rPr lang="en-US" dirty="0" smtClean="0"/>
              <a:t>determined costs</a:t>
            </a:r>
            <a:r>
              <a:rPr lang="en-US" dirty="0"/>
              <a:t>, it is not easy to measure the cost of equity. </a:t>
            </a:r>
            <a:endParaRPr lang="en-US" dirty="0" smtClean="0"/>
          </a:p>
          <a:p>
            <a:r>
              <a:rPr lang="en-US" dirty="0" smtClean="0"/>
              <a:t>In </a:t>
            </a:r>
            <a:r>
              <a:rPr lang="en-US" dirty="0"/>
              <a:t>principle, the cost of </a:t>
            </a:r>
            <a:r>
              <a:rPr lang="en-US" dirty="0" smtClean="0"/>
              <a:t>equity capital </a:t>
            </a:r>
            <a:r>
              <a:rPr lang="en-US" dirty="0"/>
              <a:t>involves an </a:t>
            </a:r>
            <a:r>
              <a:rPr lang="en-US" b="1" dirty="0"/>
              <a:t>opportunity cost</a:t>
            </a:r>
            <a:r>
              <a:rPr lang="en-US" dirty="0"/>
              <a:t>. In fact, the firm’s after-tax cash flows belong to </a:t>
            </a:r>
            <a:r>
              <a:rPr lang="en-US" dirty="0" smtClean="0"/>
              <a:t>the stockholders</a:t>
            </a:r>
            <a:r>
              <a:rPr lang="en-US" dirty="0"/>
              <a:t>. Management may either pay out these earnings in the form of dividends, </a:t>
            </a:r>
            <a:r>
              <a:rPr lang="en-US" dirty="0" smtClean="0"/>
              <a:t>or retain </a:t>
            </a:r>
            <a:r>
              <a:rPr lang="en-US" dirty="0"/>
              <a:t>the earnings and reinvest them in the business. </a:t>
            </a:r>
            <a:endParaRPr lang="en-US" dirty="0" smtClean="0"/>
          </a:p>
          <a:p>
            <a:r>
              <a:rPr lang="en-US" dirty="0" smtClean="0"/>
              <a:t>If </a:t>
            </a:r>
            <a:r>
              <a:rPr lang="en-US" dirty="0"/>
              <a:t>management decides to retain </a:t>
            </a:r>
            <a:r>
              <a:rPr lang="en-US" dirty="0" smtClean="0"/>
              <a:t>the earnings</a:t>
            </a:r>
            <a:r>
              <a:rPr lang="en-US" dirty="0"/>
              <a:t>, an opportunity cost is involved: Stockholders could have received the </a:t>
            </a:r>
            <a:r>
              <a:rPr lang="en-US" dirty="0" smtClean="0"/>
              <a:t>earnings as </a:t>
            </a:r>
            <a:r>
              <a:rPr lang="en-US" dirty="0"/>
              <a:t>dividends and invested the money in other financial assets</a:t>
            </a:r>
            <a:r>
              <a:rPr lang="en-US" dirty="0" smtClean="0"/>
              <a:t>.</a:t>
            </a:r>
          </a:p>
          <a:p>
            <a:r>
              <a:rPr lang="en-US" dirty="0" smtClean="0"/>
              <a:t>Therefore</a:t>
            </a:r>
            <a:r>
              <a:rPr lang="en-US" dirty="0"/>
              <a:t>, the firm </a:t>
            </a:r>
            <a:r>
              <a:rPr lang="en-US" dirty="0" smtClean="0"/>
              <a:t>should earn </a:t>
            </a:r>
            <a:r>
              <a:rPr lang="en-US" dirty="0"/>
              <a:t>on its retained earnings at least as much as the stockholders themselves could earn </a:t>
            </a:r>
            <a:r>
              <a:rPr lang="en-US" dirty="0" smtClean="0"/>
              <a:t>in alternative</a:t>
            </a:r>
            <a:r>
              <a:rPr lang="en-US" dirty="0"/>
              <a:t>, but comparable, investments.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6414301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Equity-Cost </a:t>
            </a:r>
            <a:r>
              <a:rPr lang="en-US" b="1" dirty="0"/>
              <a:t>of </a:t>
            </a:r>
            <a:r>
              <a:rPr lang="en-US" b="1" dirty="0" smtClean="0"/>
              <a:t>Retained Earnings </a:t>
            </a:r>
            <a:endParaRPr lang="en-US" dirty="0"/>
          </a:p>
        </p:txBody>
      </p:sp>
      <p:sp>
        <p:nvSpPr>
          <p:cNvPr id="3" name="Content Placeholder 2"/>
          <p:cNvSpPr>
            <a:spLocks noGrp="1"/>
          </p:cNvSpPr>
          <p:nvPr>
            <p:ph idx="1"/>
          </p:nvPr>
        </p:nvSpPr>
        <p:spPr/>
        <p:txBody>
          <a:bodyPr/>
          <a:lstStyle/>
          <a:p>
            <a:r>
              <a:rPr lang="en-US" dirty="0" smtClean="0"/>
              <a:t>Cost of Retained Earnings (k</a:t>
            </a:r>
            <a:r>
              <a:rPr lang="en-US" baseline="-25000" dirty="0" smtClean="0"/>
              <a:t>r</a:t>
            </a:r>
            <a:r>
              <a:rPr lang="en-US" dirty="0" smtClean="0"/>
              <a:t>): </a:t>
            </a:r>
          </a:p>
          <a:p>
            <a:endParaRPr lang="en-US" dirty="0" smtClean="0"/>
          </a:p>
          <a:p>
            <a:endParaRPr lang="en-US" dirty="0" smtClean="0"/>
          </a:p>
          <a:p>
            <a:r>
              <a:rPr lang="en-US" dirty="0" smtClean="0"/>
              <a:t>Where, k</a:t>
            </a:r>
            <a:r>
              <a:rPr lang="en-US" baseline="-25000" dirty="0" smtClean="0"/>
              <a:t>r</a:t>
            </a:r>
            <a:r>
              <a:rPr lang="en-US" dirty="0" smtClean="0"/>
              <a:t>= Cost of Retained Earnings</a:t>
            </a:r>
          </a:p>
          <a:p>
            <a:r>
              <a:rPr lang="en-US" dirty="0" smtClean="0"/>
              <a:t>D</a:t>
            </a:r>
            <a:r>
              <a:rPr lang="en-US" baseline="-25000" dirty="0" smtClean="0"/>
              <a:t>1</a:t>
            </a:r>
            <a:r>
              <a:rPr lang="en-US" dirty="0" smtClean="0"/>
              <a:t> = First Year dividend</a:t>
            </a:r>
          </a:p>
          <a:p>
            <a:r>
              <a:rPr lang="en-US" dirty="0" smtClean="0"/>
              <a:t>P</a:t>
            </a:r>
            <a:r>
              <a:rPr lang="en-US" baseline="-25000" dirty="0" smtClean="0"/>
              <a:t>0</a:t>
            </a:r>
            <a:r>
              <a:rPr lang="en-US" dirty="0" smtClean="0"/>
              <a:t> = Current Stock Price</a:t>
            </a:r>
          </a:p>
          <a:p>
            <a:r>
              <a:rPr lang="en-US" dirty="0" smtClean="0"/>
              <a:t>g= growth rate of dividend</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2"/>
          <a:stretch>
            <a:fillRect/>
          </a:stretch>
        </p:blipFill>
        <p:spPr>
          <a:xfrm>
            <a:off x="7540152" y="2217098"/>
            <a:ext cx="2849781" cy="1085660"/>
          </a:xfrm>
          <a:prstGeom prst="rect">
            <a:avLst/>
          </a:prstGeom>
        </p:spPr>
      </p:pic>
    </p:spTree>
    <p:extLst>
      <p:ext uri="{BB962C8B-B14F-4D97-AF65-F5344CB8AC3E}">
        <p14:creationId xmlns:p14="http://schemas.microsoft.com/office/powerpoint/2010/main" xmlns="" val="12851698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Equity </a:t>
            </a:r>
            <a:r>
              <a:rPr lang="en-US" b="1" dirty="0" smtClean="0"/>
              <a:t>-Cost of Issuing New Common Stock</a:t>
            </a:r>
            <a:endParaRPr lang="en-US" dirty="0"/>
          </a:p>
        </p:txBody>
      </p:sp>
      <p:sp>
        <p:nvSpPr>
          <p:cNvPr id="3" name="Content Placeholder 2"/>
          <p:cNvSpPr>
            <a:spLocks noGrp="1"/>
          </p:cNvSpPr>
          <p:nvPr>
            <p:ph idx="1"/>
          </p:nvPr>
        </p:nvSpPr>
        <p:spPr/>
        <p:txBody>
          <a:bodyPr>
            <a:normAutofit/>
          </a:bodyPr>
          <a:lstStyle/>
          <a:p>
            <a:r>
              <a:rPr lang="en-US" dirty="0"/>
              <a:t>Cost of Issuing New Common </a:t>
            </a:r>
            <a:r>
              <a:rPr lang="en-US" dirty="0" smtClean="0"/>
              <a:t>Stock </a:t>
            </a:r>
          </a:p>
          <a:p>
            <a:endParaRPr lang="en-US" b="1" dirty="0"/>
          </a:p>
          <a:p>
            <a:endParaRPr lang="en-US" b="1" dirty="0" smtClean="0"/>
          </a:p>
          <a:p>
            <a:endParaRPr lang="en-US" b="1" dirty="0"/>
          </a:p>
          <a:p>
            <a:r>
              <a:rPr lang="en-US" dirty="0"/>
              <a:t>Where, </a:t>
            </a:r>
            <a:r>
              <a:rPr lang="en-US" dirty="0" err="1" smtClean="0"/>
              <a:t>k</a:t>
            </a:r>
            <a:r>
              <a:rPr lang="en-US" baseline="-25000" dirty="0" err="1" smtClean="0"/>
              <a:t>e</a:t>
            </a:r>
            <a:r>
              <a:rPr lang="en-US" dirty="0" smtClean="0"/>
              <a:t>= </a:t>
            </a:r>
            <a:r>
              <a:rPr lang="en-US" dirty="0"/>
              <a:t>Cost of </a:t>
            </a:r>
            <a:r>
              <a:rPr lang="en-US" smtClean="0"/>
              <a:t>Common Stock</a:t>
            </a:r>
            <a:endParaRPr lang="en-US" dirty="0"/>
          </a:p>
          <a:p>
            <a:pPr lvl="1"/>
            <a:r>
              <a:rPr lang="en-US" dirty="0"/>
              <a:t>D</a:t>
            </a:r>
            <a:r>
              <a:rPr lang="en-US" baseline="-25000" dirty="0"/>
              <a:t>1</a:t>
            </a:r>
            <a:r>
              <a:rPr lang="en-US" dirty="0"/>
              <a:t> = First Year dividend</a:t>
            </a:r>
          </a:p>
          <a:p>
            <a:pPr lvl="1"/>
            <a:r>
              <a:rPr lang="en-US" dirty="0"/>
              <a:t>P</a:t>
            </a:r>
            <a:r>
              <a:rPr lang="en-US" baseline="-25000" dirty="0"/>
              <a:t>0</a:t>
            </a:r>
            <a:r>
              <a:rPr lang="en-US" dirty="0"/>
              <a:t> = Current Stock Price</a:t>
            </a:r>
          </a:p>
          <a:p>
            <a:pPr lvl="1"/>
            <a:r>
              <a:rPr lang="en-US" dirty="0"/>
              <a:t>g= growth rate of dividend</a:t>
            </a:r>
          </a:p>
          <a:p>
            <a:pPr lvl="1"/>
            <a:r>
              <a:rPr lang="en-US" dirty="0" smtClean="0"/>
              <a:t>f</a:t>
            </a:r>
            <a:r>
              <a:rPr lang="en-US" baseline="-25000" dirty="0" smtClean="0"/>
              <a:t>c</a:t>
            </a:r>
            <a:r>
              <a:rPr lang="en-US" dirty="0" smtClean="0"/>
              <a:t>= flotation cost as a percentage of the stock </a:t>
            </a:r>
            <a:r>
              <a:rPr lang="en-US" dirty="0"/>
              <a:t>price.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4722209" y="2749544"/>
            <a:ext cx="2692990" cy="813000"/>
          </a:xfrm>
          <a:prstGeom prst="rect">
            <a:avLst/>
          </a:prstGeom>
        </p:spPr>
      </p:pic>
    </p:spTree>
    <p:extLst>
      <p:ext uri="{BB962C8B-B14F-4D97-AF65-F5344CB8AC3E}">
        <p14:creationId xmlns:p14="http://schemas.microsoft.com/office/powerpoint/2010/main" xmlns="" val="4260544154"/>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Capital : Example</a:t>
            </a:r>
            <a:endParaRPr lang="en-US" dirty="0"/>
          </a:p>
        </p:txBody>
      </p:sp>
      <p:sp>
        <p:nvSpPr>
          <p:cNvPr id="3" name="Content Placeholder 2"/>
          <p:cNvSpPr>
            <a:spLocks noGrp="1"/>
          </p:cNvSpPr>
          <p:nvPr>
            <p:ph idx="1"/>
          </p:nvPr>
        </p:nvSpPr>
        <p:spPr>
          <a:xfrm>
            <a:off x="2589211" y="2133600"/>
            <a:ext cx="9202985" cy="3777622"/>
          </a:xfrm>
        </p:spPr>
        <p:txBody>
          <a:bodyPr>
            <a:normAutofit fontScale="70000" lnSpcReduction="20000"/>
          </a:bodyPr>
          <a:lstStyle/>
          <a:p>
            <a:r>
              <a:rPr lang="en-US" dirty="0" smtClean="0"/>
              <a:t>Total Investment =80 L, Tax Rate = 30%</a:t>
            </a:r>
          </a:p>
          <a:p>
            <a:r>
              <a:rPr lang="en-US" dirty="0" smtClean="0"/>
              <a:t>CS=25 L, C of CS=17%, Weight of CS=CS/TE=25/50=0.5</a:t>
            </a:r>
          </a:p>
          <a:p>
            <a:r>
              <a:rPr lang="en-US" dirty="0" smtClean="0"/>
              <a:t>PS= 15 L, C of PS = 14% Weight of PS=PS/TE=15/50=0.3</a:t>
            </a:r>
          </a:p>
          <a:p>
            <a:r>
              <a:rPr lang="en-US" dirty="0" smtClean="0"/>
              <a:t>RE= 10 L, C of RE =12% Weight of RE=RE/TE=25/50=0.2</a:t>
            </a:r>
          </a:p>
          <a:p>
            <a:r>
              <a:rPr lang="en-US" dirty="0" smtClean="0"/>
              <a:t>TE= 50L</a:t>
            </a:r>
          </a:p>
          <a:p>
            <a:r>
              <a:rPr lang="en-US" dirty="0" smtClean="0"/>
              <a:t>WACE = Weight of CS * C of CS+ Weight of PS*C of PS +Weight of RE*C of RE</a:t>
            </a:r>
          </a:p>
          <a:p>
            <a:r>
              <a:rPr lang="en-US" dirty="0" smtClean="0"/>
              <a:t>WACE=0.5*17%+0.3*14%+0.2*12%=15.1%</a:t>
            </a:r>
          </a:p>
          <a:p>
            <a:r>
              <a:rPr lang="en-US" dirty="0" smtClean="0"/>
              <a:t>Debt= 30 L, Before tax cost of Debt = Interest= I =10%</a:t>
            </a:r>
          </a:p>
          <a:p>
            <a:r>
              <a:rPr lang="en-US" dirty="0" smtClean="0"/>
              <a:t>After Tax cost of Debt = I (1-TR)= 10% (1-0.3)= 7%</a:t>
            </a:r>
          </a:p>
          <a:p>
            <a:r>
              <a:rPr lang="en-US" dirty="0" smtClean="0"/>
              <a:t>WACC= weight of equity* cost of equity + weight of debt *After tax cost of debt</a:t>
            </a:r>
          </a:p>
          <a:p>
            <a:r>
              <a:rPr lang="en-US" dirty="0" smtClean="0"/>
              <a:t>WACC= 50/80 *15.1%+30/80 * 7% = 12.06%</a:t>
            </a:r>
          </a:p>
          <a:p>
            <a:endParaRPr lang="en-US" dirty="0" smtClean="0"/>
          </a:p>
          <a:p>
            <a:r>
              <a:rPr lang="en-US" dirty="0" smtClean="0"/>
              <a:t>Alternatively, WACC=25/80 *17% +15/80 *14%+10/80*12%+30/80* 10% (1- 0.3)= 12.06% =MARR</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Equity-Cost of Preferred Stock</a:t>
            </a:r>
            <a:endParaRPr lang="en-US" dirty="0"/>
          </a:p>
        </p:txBody>
      </p:sp>
      <p:sp>
        <p:nvSpPr>
          <p:cNvPr id="3" name="Content Placeholder 2"/>
          <p:cNvSpPr>
            <a:spLocks noGrp="1"/>
          </p:cNvSpPr>
          <p:nvPr>
            <p:ph idx="1"/>
          </p:nvPr>
        </p:nvSpPr>
        <p:spPr>
          <a:xfrm>
            <a:off x="2398143" y="2006221"/>
            <a:ext cx="8915400" cy="4116474"/>
          </a:xfrm>
        </p:spPr>
        <p:txBody>
          <a:bodyPr>
            <a:normAutofit lnSpcReduction="10000"/>
          </a:bodyPr>
          <a:lstStyle/>
          <a:p>
            <a:r>
              <a:rPr lang="en-US" dirty="0"/>
              <a:t>A preferred stock is a hybrid security in the sense that it has some of the properties </a:t>
            </a:r>
            <a:r>
              <a:rPr lang="en-US" dirty="0" smtClean="0"/>
              <a:t>of bonds </a:t>
            </a:r>
            <a:r>
              <a:rPr lang="en-US" dirty="0"/>
              <a:t>and other properties that are similar to common stock. </a:t>
            </a:r>
            <a:endParaRPr lang="en-US" dirty="0" smtClean="0"/>
          </a:p>
          <a:p>
            <a:r>
              <a:rPr lang="en-US" dirty="0" smtClean="0"/>
              <a:t>Like </a:t>
            </a:r>
            <a:r>
              <a:rPr lang="en-US" dirty="0"/>
              <a:t>bondholders, </a:t>
            </a:r>
            <a:r>
              <a:rPr lang="en-US" dirty="0" smtClean="0"/>
              <a:t>holders of </a:t>
            </a:r>
            <a:r>
              <a:rPr lang="en-US" dirty="0"/>
              <a:t>preferred stock receive a fixed annual dividend. </a:t>
            </a:r>
            <a:endParaRPr lang="en-US" dirty="0" smtClean="0"/>
          </a:p>
          <a:p>
            <a:r>
              <a:rPr lang="en-US" dirty="0" smtClean="0"/>
              <a:t>In </a:t>
            </a:r>
            <a:r>
              <a:rPr lang="en-US" dirty="0"/>
              <a:t>fact, many firms view the </a:t>
            </a:r>
            <a:r>
              <a:rPr lang="en-US" dirty="0" smtClean="0"/>
              <a:t>payment of </a:t>
            </a:r>
            <a:r>
              <a:rPr lang="en-US" dirty="0"/>
              <a:t>the preferred dividend as an obligation just like interest payments to bondholders. It </a:t>
            </a:r>
            <a:r>
              <a:rPr lang="en-US" dirty="0" smtClean="0"/>
              <a:t>is therefore </a:t>
            </a:r>
            <a:r>
              <a:rPr lang="en-US" dirty="0"/>
              <a:t>relatively easy to determine the cost of preferred stock. </a:t>
            </a:r>
            <a:endParaRPr lang="en-US" dirty="0" smtClean="0"/>
          </a:p>
          <a:p>
            <a:r>
              <a:rPr lang="en-US" dirty="0" smtClean="0"/>
              <a:t>For </a:t>
            </a:r>
            <a:r>
              <a:rPr lang="en-US" dirty="0"/>
              <a:t>the purposes of </a:t>
            </a:r>
            <a:r>
              <a:rPr lang="en-US" dirty="0" smtClean="0"/>
              <a:t>calculating the </a:t>
            </a:r>
            <a:r>
              <a:rPr lang="en-US" dirty="0"/>
              <a:t>weighted average cost of capital, the specific cost of a preferred stock will </a:t>
            </a:r>
            <a:r>
              <a:rPr lang="en-US" dirty="0" smtClean="0"/>
              <a:t>be defined as: </a:t>
            </a:r>
          </a:p>
          <a:p>
            <a:endParaRPr lang="en-US" dirty="0" smtClean="0"/>
          </a:p>
          <a:p>
            <a:endParaRPr lang="en-US" dirty="0" smtClean="0"/>
          </a:p>
          <a:p>
            <a:r>
              <a:rPr lang="en-US" dirty="0" smtClean="0"/>
              <a:t>Where, D*is </a:t>
            </a:r>
            <a:r>
              <a:rPr lang="en-US" dirty="0"/>
              <a:t>the fixed annual dividend</a:t>
            </a:r>
            <a:r>
              <a:rPr lang="en-US" dirty="0" smtClean="0"/>
              <a:t>,</a:t>
            </a:r>
            <a:r>
              <a:rPr lang="en-US" dirty="0"/>
              <a:t> </a:t>
            </a:r>
            <a:r>
              <a:rPr lang="en-US" dirty="0" smtClean="0"/>
              <a:t>P* is </a:t>
            </a:r>
            <a:r>
              <a:rPr lang="en-US" dirty="0"/>
              <a:t>the issuing </a:t>
            </a:r>
            <a:r>
              <a:rPr lang="en-US" dirty="0" smtClean="0"/>
              <a:t>price.</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8677452" y="4490063"/>
            <a:ext cx="2540557" cy="901922"/>
          </a:xfrm>
          <a:prstGeom prst="rect">
            <a:avLst/>
          </a:prstGeom>
        </p:spPr>
      </p:pic>
    </p:spTree>
    <p:extLst>
      <p:ext uri="{BB962C8B-B14F-4D97-AF65-F5344CB8AC3E}">
        <p14:creationId xmlns:p14="http://schemas.microsoft.com/office/powerpoint/2010/main" xmlns="" val="378838069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a:t>
            </a:r>
            <a:endParaRPr lang="en-US" dirty="0"/>
          </a:p>
        </p:txBody>
      </p:sp>
      <p:sp>
        <p:nvSpPr>
          <p:cNvPr id="3" name="Content Placeholder 2"/>
          <p:cNvSpPr>
            <a:spLocks noGrp="1"/>
          </p:cNvSpPr>
          <p:nvPr>
            <p:ph idx="1"/>
          </p:nvPr>
        </p:nvSpPr>
        <p:spPr/>
        <p:txBody>
          <a:bodyPr/>
          <a:lstStyle/>
          <a:p>
            <a:r>
              <a:rPr lang="en-US" dirty="0"/>
              <a:t>Once we have determined the specific cost of each equity component, we can </a:t>
            </a:r>
            <a:r>
              <a:rPr lang="en-US" dirty="0" smtClean="0"/>
              <a:t>determine the </a:t>
            </a:r>
            <a:r>
              <a:rPr lang="en-US" dirty="0"/>
              <a:t>weighted-average cost of equity for a new project. We </a:t>
            </a:r>
            <a:r>
              <a:rPr lang="en-US" dirty="0" smtClean="0"/>
              <a:t>have;  </a:t>
            </a:r>
          </a:p>
          <a:p>
            <a:endParaRPr lang="en-US" dirty="0"/>
          </a:p>
          <a:p>
            <a:endParaRPr lang="en-US" dirty="0" smtClean="0"/>
          </a:p>
          <a:p>
            <a:r>
              <a:rPr lang="en-US" dirty="0" smtClean="0"/>
              <a:t>Where </a:t>
            </a:r>
            <a:r>
              <a:rPr lang="en-US" dirty="0" err="1"/>
              <a:t>c</a:t>
            </a:r>
            <a:r>
              <a:rPr lang="en-US" baseline="-25000" dirty="0" err="1"/>
              <a:t>r</a:t>
            </a:r>
            <a:r>
              <a:rPr lang="en-US" dirty="0" smtClean="0"/>
              <a:t>  </a:t>
            </a:r>
            <a:r>
              <a:rPr lang="en-US" dirty="0"/>
              <a:t>is the amount of equity financed from retained earnings</a:t>
            </a:r>
            <a:r>
              <a:rPr lang="en-US" dirty="0" smtClean="0"/>
              <a:t>,</a:t>
            </a:r>
            <a:r>
              <a:rPr lang="en-US" dirty="0"/>
              <a:t> </a:t>
            </a:r>
            <a:r>
              <a:rPr lang="en-US" dirty="0" smtClean="0"/>
              <a:t>c</a:t>
            </a:r>
            <a:r>
              <a:rPr lang="en-US" baseline="-25000" dirty="0" smtClean="0"/>
              <a:t>c</a:t>
            </a:r>
            <a:r>
              <a:rPr lang="en-US" dirty="0" smtClean="0"/>
              <a:t>  </a:t>
            </a:r>
            <a:r>
              <a:rPr lang="en-US" dirty="0"/>
              <a:t>is the amount of </a:t>
            </a:r>
            <a:r>
              <a:rPr lang="en-US" dirty="0" smtClean="0"/>
              <a:t>equity financed </a:t>
            </a:r>
            <a:r>
              <a:rPr lang="en-US" dirty="0"/>
              <a:t>from issuing new stock</a:t>
            </a:r>
            <a:r>
              <a:rPr lang="en-US" dirty="0" smtClean="0"/>
              <a:t>,</a:t>
            </a:r>
            <a:r>
              <a:rPr lang="en-US" dirty="0"/>
              <a:t> </a:t>
            </a:r>
            <a:r>
              <a:rPr lang="en-US" dirty="0" err="1" smtClean="0"/>
              <a:t>c</a:t>
            </a:r>
            <a:r>
              <a:rPr lang="en-US" baseline="-25000" dirty="0" err="1" smtClean="0"/>
              <a:t>p</a:t>
            </a:r>
            <a:r>
              <a:rPr lang="en-US" dirty="0" smtClean="0"/>
              <a:t>  </a:t>
            </a:r>
            <a:r>
              <a:rPr lang="en-US" dirty="0"/>
              <a:t>is the amount of equity financed from </a:t>
            </a:r>
            <a:r>
              <a:rPr lang="en-US" dirty="0" smtClean="0"/>
              <a:t>issuing preferred stock, and </a:t>
            </a:r>
            <a:r>
              <a:rPr lang="en-US" dirty="0" err="1"/>
              <a:t>c</a:t>
            </a:r>
            <a:r>
              <a:rPr lang="en-US" baseline="-25000" dirty="0" err="1"/>
              <a:t>r</a:t>
            </a:r>
            <a:r>
              <a:rPr lang="en-US" dirty="0"/>
              <a:t> + c</a:t>
            </a:r>
            <a:r>
              <a:rPr lang="en-US" baseline="-25000" dirty="0"/>
              <a:t>c</a:t>
            </a:r>
            <a:r>
              <a:rPr lang="en-US" dirty="0"/>
              <a:t> + </a:t>
            </a:r>
            <a:r>
              <a:rPr lang="en-US" dirty="0" err="1"/>
              <a:t>c</a:t>
            </a:r>
            <a:r>
              <a:rPr lang="en-US" baseline="-25000" dirty="0" err="1"/>
              <a:t>p</a:t>
            </a:r>
            <a:r>
              <a:rPr lang="en-US" dirty="0"/>
              <a:t> = </a:t>
            </a:r>
            <a:r>
              <a:rPr lang="en-US" dirty="0" err="1" smtClean="0"/>
              <a:t>c</a:t>
            </a:r>
            <a:r>
              <a:rPr lang="en-US" baseline="-25000" dirty="0" err="1" smtClean="0"/>
              <a:t>e</a:t>
            </a:r>
            <a:r>
              <a:rPr lang="en-US" baseline="-25000" dirty="0" smtClean="0"/>
              <a:t> </a:t>
            </a:r>
            <a:endParaRPr lang="en-US" baseline="-25000"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5" name="Picture 4"/>
          <p:cNvPicPr>
            <a:picLocks noChangeAspect="1"/>
          </p:cNvPicPr>
          <p:nvPr/>
        </p:nvPicPr>
        <p:blipFill>
          <a:blip r:embed="rId2"/>
          <a:stretch>
            <a:fillRect/>
          </a:stretch>
        </p:blipFill>
        <p:spPr>
          <a:xfrm>
            <a:off x="4727863" y="2901558"/>
            <a:ext cx="4777982" cy="1015349"/>
          </a:xfrm>
          <a:prstGeom prst="rect">
            <a:avLst/>
          </a:prstGeom>
        </p:spPr>
      </p:pic>
    </p:spTree>
    <p:extLst>
      <p:ext uri="{BB962C8B-B14F-4D97-AF65-F5344CB8AC3E}">
        <p14:creationId xmlns:p14="http://schemas.microsoft.com/office/powerpoint/2010/main" xmlns="" val="173892606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79" y="624110"/>
            <a:ext cx="8911687" cy="1280890"/>
          </a:xfrm>
        </p:spPr>
        <p:txBody>
          <a:bodyPr/>
          <a:lstStyle/>
          <a:p>
            <a:r>
              <a:rPr lang="en-US" b="1" dirty="0" smtClean="0"/>
              <a:t>Example: Cost of Equity</a:t>
            </a:r>
            <a:endParaRPr lang="en-US" b="1" dirty="0"/>
          </a:p>
        </p:txBody>
      </p:sp>
      <p:pic>
        <p:nvPicPr>
          <p:cNvPr id="5" name="Content Placeholder 4"/>
          <p:cNvPicPr>
            <a:picLocks noGrp="1" noChangeAspect="1"/>
          </p:cNvPicPr>
          <p:nvPr>
            <p:ph idx="1"/>
          </p:nvPr>
        </p:nvPicPr>
        <p:blipFill>
          <a:blip r:embed="rId2"/>
          <a:stretch>
            <a:fillRect/>
          </a:stretch>
        </p:blipFill>
        <p:spPr>
          <a:xfrm>
            <a:off x="182415" y="1905000"/>
            <a:ext cx="5562265" cy="2511188"/>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5744680" y="0"/>
            <a:ext cx="6019690" cy="6888100"/>
          </a:xfrm>
          <a:prstGeom prst="rect">
            <a:avLst/>
          </a:prstGeom>
        </p:spPr>
      </p:pic>
    </p:spTree>
    <p:extLst>
      <p:ext uri="{BB962C8B-B14F-4D97-AF65-F5344CB8AC3E}">
        <p14:creationId xmlns:p14="http://schemas.microsoft.com/office/powerpoint/2010/main" xmlns="" val="4241363246"/>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Cost of Capital: Cost of </a:t>
            </a:r>
            <a:r>
              <a:rPr lang="en-US" b="1" dirty="0" smtClean="0"/>
              <a:t>Equity: </a:t>
            </a:r>
            <a:r>
              <a:rPr lang="en-US" dirty="0" smtClean="0"/>
              <a:t>Alternative </a:t>
            </a:r>
            <a:r>
              <a:rPr lang="en-US" dirty="0"/>
              <a:t>way of determining cost of equity</a:t>
            </a:r>
          </a:p>
        </p:txBody>
      </p:sp>
      <p:sp>
        <p:nvSpPr>
          <p:cNvPr id="3" name="Content Placeholder 2"/>
          <p:cNvSpPr>
            <a:spLocks noGrp="1"/>
          </p:cNvSpPr>
          <p:nvPr>
            <p:ph idx="1"/>
          </p:nvPr>
        </p:nvSpPr>
        <p:spPr>
          <a:xfrm>
            <a:off x="2589212" y="2133599"/>
            <a:ext cx="8915400" cy="4198961"/>
          </a:xfrm>
        </p:spPr>
        <p:txBody>
          <a:bodyPr>
            <a:normAutofit/>
          </a:bodyPr>
          <a:lstStyle/>
          <a:p>
            <a:r>
              <a:rPr lang="en-US" sz="2400" dirty="0" smtClean="0"/>
              <a:t>Cost of Equity: </a:t>
            </a:r>
          </a:p>
          <a:p>
            <a:endParaRPr lang="en-US" sz="2400" dirty="0"/>
          </a:p>
          <a:p>
            <a:endParaRPr lang="en-US" sz="2400" dirty="0" smtClean="0"/>
          </a:p>
          <a:p>
            <a:r>
              <a:rPr lang="en-US" sz="2400" dirty="0" smtClean="0"/>
              <a:t>Where, </a:t>
            </a:r>
            <a:r>
              <a:rPr lang="en-US" sz="2400" dirty="0" err="1" smtClean="0"/>
              <a:t>i</a:t>
            </a:r>
            <a:r>
              <a:rPr lang="en-US" sz="2400" baseline="-25000" dirty="0" err="1" smtClean="0"/>
              <a:t>e</a:t>
            </a:r>
            <a:r>
              <a:rPr lang="en-US" sz="2400" dirty="0" smtClean="0"/>
              <a:t>=Cost of equity</a:t>
            </a:r>
          </a:p>
          <a:p>
            <a:pPr lvl="1"/>
            <a:r>
              <a:rPr lang="en-US" sz="2000" dirty="0" err="1" smtClean="0"/>
              <a:t>r</a:t>
            </a:r>
            <a:r>
              <a:rPr lang="en-US" sz="2000" baseline="-25000" dirty="0" err="1" smtClean="0"/>
              <a:t>f</a:t>
            </a:r>
            <a:r>
              <a:rPr lang="en-US" sz="2000" dirty="0" smtClean="0"/>
              <a:t>= Risk free rate</a:t>
            </a:r>
          </a:p>
          <a:p>
            <a:pPr lvl="1"/>
            <a:r>
              <a:rPr lang="en-US" sz="2000" dirty="0" err="1" smtClean="0"/>
              <a:t>r</a:t>
            </a:r>
            <a:r>
              <a:rPr lang="en-US" sz="2000" baseline="-25000" dirty="0" err="1" smtClean="0"/>
              <a:t>m</a:t>
            </a:r>
            <a:r>
              <a:rPr lang="en-US" sz="2000" dirty="0" smtClean="0"/>
              <a:t>= market rate of return</a:t>
            </a:r>
          </a:p>
          <a:p>
            <a:pPr lvl="1"/>
            <a:r>
              <a:rPr lang="en-US" sz="2000" dirty="0" smtClean="0"/>
              <a:t>ß = firms beta risk</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6" name="Picture 5"/>
          <p:cNvPicPr>
            <a:picLocks noChangeAspect="1"/>
          </p:cNvPicPr>
          <p:nvPr/>
        </p:nvPicPr>
        <p:blipFill>
          <a:blip r:embed="rId2"/>
          <a:stretch>
            <a:fillRect/>
          </a:stretch>
        </p:blipFill>
        <p:spPr>
          <a:xfrm>
            <a:off x="4515602" y="2616146"/>
            <a:ext cx="4992051" cy="864033"/>
          </a:xfrm>
          <a:prstGeom prst="rect">
            <a:avLst/>
          </a:prstGeom>
        </p:spPr>
      </p:pic>
    </p:spTree>
    <p:extLst>
      <p:ext uri="{BB962C8B-B14F-4D97-AF65-F5344CB8AC3E}">
        <p14:creationId xmlns:p14="http://schemas.microsoft.com/office/powerpoint/2010/main" xmlns="" val="302176171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411433" y="0"/>
            <a:ext cx="7784683" cy="675564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267983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Engineering Economics</a:t>
            </a:r>
            <a:endParaRPr lang="en-US" b="1" dirty="0"/>
          </a:p>
        </p:txBody>
      </p:sp>
      <p:sp>
        <p:nvSpPr>
          <p:cNvPr id="3" name="Content Placeholder 2"/>
          <p:cNvSpPr>
            <a:spLocks noGrp="1"/>
          </p:cNvSpPr>
          <p:nvPr>
            <p:ph idx="1"/>
          </p:nvPr>
        </p:nvSpPr>
        <p:spPr>
          <a:xfrm>
            <a:off x="2589212" y="1601338"/>
            <a:ext cx="8915400" cy="3777622"/>
          </a:xfrm>
        </p:spPr>
        <p:txBody>
          <a:bodyPr>
            <a:noAutofit/>
          </a:bodyPr>
          <a:lstStyle/>
          <a:p>
            <a:r>
              <a:rPr lang="en-US" sz="2000" b="1" i="1" dirty="0" smtClean="0"/>
              <a:t>Engineering Economics </a:t>
            </a:r>
            <a:r>
              <a:rPr lang="en-US" sz="2000" i="1" dirty="0" smtClean="0"/>
              <a:t>is the applications of economic techniques to the evaluation of engineering alternatives. The role of engineering economics is to access the appropriateness of a given project, estimates its value and justify it from an engineering standpoint</a:t>
            </a:r>
            <a:r>
              <a:rPr lang="en-US" sz="2000" dirty="0" smtClean="0"/>
              <a:t>. –John M. Watts. </a:t>
            </a:r>
          </a:p>
          <a:p>
            <a:r>
              <a:rPr lang="en-US" sz="2000" i="1" dirty="0"/>
              <a:t>The term </a:t>
            </a:r>
            <a:r>
              <a:rPr lang="en-US" sz="2000" b="1" i="1" dirty="0"/>
              <a:t>engineering economic decision </a:t>
            </a:r>
            <a:r>
              <a:rPr lang="en-US" sz="2000" i="1" dirty="0"/>
              <a:t>refers to any investment decision related </a:t>
            </a:r>
            <a:r>
              <a:rPr lang="en-US" sz="2000" i="1" dirty="0" smtClean="0"/>
              <a:t>to an </a:t>
            </a:r>
            <a:r>
              <a:rPr lang="en-US" sz="2000" i="1" dirty="0"/>
              <a:t>engineering project. The facet of an economic decision that is of most interest </a:t>
            </a:r>
            <a:r>
              <a:rPr lang="en-US" sz="2000" i="1" dirty="0" smtClean="0"/>
              <a:t>from an </a:t>
            </a:r>
            <a:r>
              <a:rPr lang="en-US" sz="2000" i="1" dirty="0"/>
              <a:t>engineer’s point of view is the evaluation of costs and benefits associated with </a:t>
            </a:r>
            <a:r>
              <a:rPr lang="en-US" sz="2000" i="1" dirty="0" smtClean="0"/>
              <a:t>making a </a:t>
            </a:r>
            <a:r>
              <a:rPr lang="en-US" sz="2000" i="1" dirty="0"/>
              <a:t>capital investment</a:t>
            </a:r>
            <a:r>
              <a:rPr lang="en-US" sz="2000" dirty="0" smtClean="0"/>
              <a:t>.-- Chan S. Park</a:t>
            </a:r>
          </a:p>
          <a:p>
            <a:endParaRPr lang="en-US" sz="16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98907931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a:t>
            </a:r>
            <a:r>
              <a:rPr lang="en-US" b="1" dirty="0" smtClean="0"/>
              <a:t>Cost </a:t>
            </a:r>
            <a:r>
              <a:rPr lang="en-US" b="1" dirty="0"/>
              <a:t>of Debt</a:t>
            </a:r>
            <a:endParaRPr lang="en-US" dirty="0"/>
          </a:p>
        </p:txBody>
      </p:sp>
      <p:sp>
        <p:nvSpPr>
          <p:cNvPr id="3" name="Content Placeholder 2"/>
          <p:cNvSpPr>
            <a:spLocks noGrp="1"/>
          </p:cNvSpPr>
          <p:nvPr>
            <p:ph idx="1"/>
          </p:nvPr>
        </p:nvSpPr>
        <p:spPr>
          <a:xfrm>
            <a:off x="2589212" y="1555845"/>
            <a:ext cx="8915400" cy="4355377"/>
          </a:xfrm>
        </p:spPr>
        <p:txBody>
          <a:bodyPr>
            <a:normAutofit lnSpcReduction="10000"/>
          </a:bodyPr>
          <a:lstStyle/>
          <a:p>
            <a:r>
              <a:rPr lang="en-US" dirty="0"/>
              <a:t>Now let us consider the calculation of the specific cost that is to be assigned to the </a:t>
            </a:r>
            <a:r>
              <a:rPr lang="en-US" dirty="0" smtClean="0"/>
              <a:t>debt component </a:t>
            </a:r>
            <a:r>
              <a:rPr lang="en-US" dirty="0"/>
              <a:t>of the weighted-average cost of capital. The calculation is relatively </a:t>
            </a:r>
            <a:r>
              <a:rPr lang="en-US" dirty="0" smtClean="0"/>
              <a:t>straightforward and </a:t>
            </a:r>
            <a:r>
              <a:rPr lang="en-US" dirty="0"/>
              <a:t>simple. </a:t>
            </a:r>
            <a:endParaRPr lang="en-US" dirty="0" smtClean="0"/>
          </a:p>
          <a:p>
            <a:r>
              <a:rPr lang="en-US" dirty="0" smtClean="0"/>
              <a:t>As </a:t>
            </a:r>
            <a:r>
              <a:rPr lang="en-US" dirty="0"/>
              <a:t>we said </a:t>
            </a:r>
            <a:r>
              <a:rPr lang="en-US" dirty="0" smtClean="0"/>
              <a:t>earlier, the </a:t>
            </a:r>
            <a:r>
              <a:rPr lang="en-US" dirty="0"/>
              <a:t>two types of debt financing </a:t>
            </a:r>
            <a:r>
              <a:rPr lang="en-US" dirty="0" smtClean="0"/>
              <a:t>are term </a:t>
            </a:r>
            <a:r>
              <a:rPr lang="en-US" dirty="0"/>
              <a:t>loans and bonds. Because the interest payments on both are tax deductible, the </a:t>
            </a:r>
            <a:r>
              <a:rPr lang="en-US" dirty="0" smtClean="0"/>
              <a:t>effective cost </a:t>
            </a:r>
            <a:r>
              <a:rPr lang="en-US" dirty="0"/>
              <a:t>of debt will be reduced.</a:t>
            </a:r>
          </a:p>
          <a:p>
            <a:r>
              <a:rPr lang="en-US" dirty="0"/>
              <a:t>To determine the after-tax cost of </a:t>
            </a:r>
            <a:r>
              <a:rPr lang="en-US" dirty="0" smtClean="0"/>
              <a:t>debt</a:t>
            </a:r>
            <a:r>
              <a:rPr lang="en-US" dirty="0"/>
              <a:t> (</a:t>
            </a:r>
            <a:r>
              <a:rPr lang="en-US" dirty="0" smtClean="0"/>
              <a:t>i</a:t>
            </a:r>
            <a:r>
              <a:rPr lang="en-US" baseline="-25000" dirty="0" smtClean="0"/>
              <a:t>d</a:t>
            </a:r>
            <a:r>
              <a:rPr lang="en-US" dirty="0" smtClean="0"/>
              <a:t>) we </a:t>
            </a:r>
            <a:r>
              <a:rPr lang="en-US" dirty="0"/>
              <a:t>evaluate the </a:t>
            </a:r>
            <a:r>
              <a:rPr lang="en-US" dirty="0" smtClean="0"/>
              <a:t>expression; </a:t>
            </a:r>
          </a:p>
          <a:p>
            <a:endParaRPr lang="en-US" dirty="0"/>
          </a:p>
          <a:p>
            <a:endParaRPr lang="en-US" dirty="0" smtClean="0"/>
          </a:p>
          <a:p>
            <a:endParaRPr lang="en-US" dirty="0" smtClean="0"/>
          </a:p>
          <a:p>
            <a:r>
              <a:rPr lang="en-US" dirty="0" smtClean="0"/>
              <a:t>where </a:t>
            </a:r>
            <a:r>
              <a:rPr lang="en-US" dirty="0" err="1"/>
              <a:t>c</a:t>
            </a:r>
            <a:r>
              <a:rPr lang="en-US" baseline="-25000" dirty="0" err="1"/>
              <a:t>s</a:t>
            </a:r>
            <a:r>
              <a:rPr lang="en-US" dirty="0"/>
              <a:t> </a:t>
            </a:r>
            <a:r>
              <a:rPr lang="en-US" dirty="0" smtClean="0"/>
              <a:t>is </a:t>
            </a:r>
            <a:r>
              <a:rPr lang="en-US" dirty="0"/>
              <a:t>the amount of the short-term loan</a:t>
            </a:r>
            <a:r>
              <a:rPr lang="en-US" dirty="0" smtClean="0"/>
              <a:t>,</a:t>
            </a:r>
            <a:r>
              <a:rPr lang="en-US" dirty="0"/>
              <a:t> </a:t>
            </a:r>
            <a:r>
              <a:rPr lang="en-US" dirty="0" err="1"/>
              <a:t>k</a:t>
            </a:r>
            <a:r>
              <a:rPr lang="en-US" baseline="-25000" dirty="0" err="1"/>
              <a:t>s</a:t>
            </a:r>
            <a:r>
              <a:rPr lang="en-US" dirty="0" smtClean="0"/>
              <a:t> </a:t>
            </a:r>
            <a:r>
              <a:rPr lang="en-US" dirty="0"/>
              <a:t>is the before-tax interest rate on the </a:t>
            </a:r>
            <a:r>
              <a:rPr lang="en-US" dirty="0" smtClean="0"/>
              <a:t>term loan</a:t>
            </a:r>
            <a:r>
              <a:rPr lang="en-US" dirty="0"/>
              <a:t>, t</a:t>
            </a:r>
            <a:r>
              <a:rPr lang="en-US" baseline="-25000" dirty="0"/>
              <a:t>m</a:t>
            </a:r>
            <a:r>
              <a:rPr lang="en-US" dirty="0"/>
              <a:t> </a:t>
            </a:r>
            <a:r>
              <a:rPr lang="en-US" dirty="0" smtClean="0"/>
              <a:t>is </a:t>
            </a:r>
            <a:r>
              <a:rPr lang="en-US" dirty="0"/>
              <a:t>the firm’s marginal tax rate, k</a:t>
            </a:r>
            <a:r>
              <a:rPr lang="en-US" baseline="-25000" dirty="0"/>
              <a:t>b</a:t>
            </a:r>
            <a:r>
              <a:rPr lang="en-US" dirty="0"/>
              <a:t> </a:t>
            </a:r>
            <a:r>
              <a:rPr lang="en-US" dirty="0" smtClean="0"/>
              <a:t>is </a:t>
            </a:r>
            <a:r>
              <a:rPr lang="en-US" dirty="0"/>
              <a:t>the before-tax interest rate on the bond</a:t>
            </a:r>
            <a:r>
              <a:rPr lang="en-US" dirty="0" smtClean="0"/>
              <a:t>,</a:t>
            </a:r>
            <a:r>
              <a:rPr lang="en-US" dirty="0"/>
              <a:t> </a:t>
            </a:r>
            <a:r>
              <a:rPr lang="en-US" dirty="0" err="1"/>
              <a:t>c</a:t>
            </a:r>
            <a:r>
              <a:rPr lang="en-US" baseline="-25000" dirty="0" err="1"/>
              <a:t>b</a:t>
            </a:r>
            <a:r>
              <a:rPr lang="en-US" dirty="0" smtClean="0"/>
              <a:t> is the </a:t>
            </a:r>
            <a:r>
              <a:rPr lang="en-US" dirty="0"/>
              <a:t>amount of bond financing, </a:t>
            </a:r>
            <a:r>
              <a:rPr lang="en-US" dirty="0" smtClean="0"/>
              <a:t>and</a:t>
            </a:r>
            <a:r>
              <a:rPr lang="en-US" dirty="0"/>
              <a:t> </a:t>
            </a:r>
            <a:r>
              <a:rPr lang="en-US" dirty="0" err="1"/>
              <a:t>c</a:t>
            </a:r>
            <a:r>
              <a:rPr lang="en-US" baseline="-25000" dirty="0" err="1"/>
              <a:t>s</a:t>
            </a:r>
            <a:r>
              <a:rPr lang="en-US" dirty="0"/>
              <a:t> + </a:t>
            </a:r>
            <a:r>
              <a:rPr lang="en-US" dirty="0" err="1"/>
              <a:t>c</a:t>
            </a:r>
            <a:r>
              <a:rPr lang="en-US" baseline="-25000" dirty="0" err="1"/>
              <a:t>b</a:t>
            </a:r>
            <a:r>
              <a:rPr lang="en-US" dirty="0"/>
              <a:t> = c</a:t>
            </a:r>
            <a:r>
              <a:rPr lang="en-US" baseline="-25000" dirty="0"/>
              <a:t>d</a:t>
            </a:r>
            <a:r>
              <a:rPr lang="en-US" dirty="0"/>
              <a: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5" name="Picture 4"/>
          <p:cNvPicPr>
            <a:picLocks noChangeAspect="1"/>
          </p:cNvPicPr>
          <p:nvPr/>
        </p:nvPicPr>
        <p:blipFill>
          <a:blip r:embed="rId2"/>
          <a:stretch>
            <a:fillRect/>
          </a:stretch>
        </p:blipFill>
        <p:spPr>
          <a:xfrm>
            <a:off x="4011087" y="3868661"/>
            <a:ext cx="4776247" cy="813000"/>
          </a:xfrm>
          <a:prstGeom prst="rect">
            <a:avLst/>
          </a:prstGeom>
        </p:spPr>
      </p:pic>
    </p:spTree>
    <p:extLst>
      <p:ext uri="{BB962C8B-B14F-4D97-AF65-F5344CB8AC3E}">
        <p14:creationId xmlns:p14="http://schemas.microsoft.com/office/powerpoint/2010/main" xmlns="" val="214162910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666291" y="0"/>
            <a:ext cx="5763334" cy="685800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651081776"/>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a:t>
            </a:r>
            <a:r>
              <a:rPr lang="en-US" dirty="0" smtClean="0"/>
              <a:t>Calculating </a:t>
            </a:r>
            <a:r>
              <a:rPr lang="en-US" dirty="0"/>
              <a:t>the Cost of Capital</a:t>
            </a:r>
          </a:p>
        </p:txBody>
      </p:sp>
      <p:sp>
        <p:nvSpPr>
          <p:cNvPr id="3" name="Content Placeholder 2"/>
          <p:cNvSpPr>
            <a:spLocks noGrp="1"/>
          </p:cNvSpPr>
          <p:nvPr>
            <p:ph idx="1"/>
          </p:nvPr>
        </p:nvSpPr>
        <p:spPr/>
        <p:txBody>
          <a:bodyPr>
            <a:normAutofit/>
          </a:bodyPr>
          <a:lstStyle/>
          <a:p>
            <a:r>
              <a:rPr lang="en-US" dirty="0"/>
              <a:t>With the specific cost of each financing component determined, we are ready to </a:t>
            </a:r>
            <a:r>
              <a:rPr lang="en-US" dirty="0" smtClean="0"/>
              <a:t>calculate the </a:t>
            </a:r>
            <a:r>
              <a:rPr lang="en-US" dirty="0"/>
              <a:t>tax-adjusted weighted-average cost of capital based on total capital. Then we will </a:t>
            </a:r>
            <a:r>
              <a:rPr lang="en-US" dirty="0" smtClean="0"/>
              <a:t>define the </a:t>
            </a:r>
            <a:r>
              <a:rPr lang="en-US" dirty="0"/>
              <a:t>marginal cost of capital that should be used in project evaluation.</a:t>
            </a:r>
          </a:p>
          <a:p>
            <a:r>
              <a:rPr lang="en-US" b="1" dirty="0"/>
              <a:t>Weighted-Average Cost of Capital</a:t>
            </a:r>
          </a:p>
          <a:p>
            <a:r>
              <a:rPr lang="en-US" dirty="0"/>
              <a:t>Assuming that a firm raises capital on the basis of the target capital structure and that </a:t>
            </a:r>
            <a:r>
              <a:rPr lang="en-US" dirty="0" smtClean="0"/>
              <a:t>the target </a:t>
            </a:r>
            <a:r>
              <a:rPr lang="en-US" dirty="0"/>
              <a:t>capital structure remains unchanged in the future, we can determine a </a:t>
            </a:r>
            <a:r>
              <a:rPr lang="en-US" b="1" dirty="0" smtClean="0"/>
              <a:t>tax-adjusted weighted-average </a:t>
            </a:r>
            <a:r>
              <a:rPr lang="en-US" b="1" dirty="0"/>
              <a:t>cost of capital </a:t>
            </a:r>
            <a:r>
              <a:rPr lang="en-US" dirty="0"/>
              <a:t>(or, simply stated, the </a:t>
            </a:r>
            <a:r>
              <a:rPr lang="en-US" b="1" dirty="0"/>
              <a:t>cost of capital</a:t>
            </a:r>
            <a:r>
              <a:rPr lang="en-US" dirty="0"/>
              <a:t>). </a:t>
            </a:r>
            <a:endParaRPr lang="en-US" dirty="0" smtClean="0"/>
          </a:p>
          <a:p>
            <a:r>
              <a:rPr lang="en-US" dirty="0" smtClean="0"/>
              <a:t>This </a:t>
            </a:r>
            <a:r>
              <a:rPr lang="en-US" dirty="0"/>
              <a:t>cost </a:t>
            </a:r>
            <a:r>
              <a:rPr lang="en-US" dirty="0" smtClean="0"/>
              <a:t>of capital </a:t>
            </a:r>
            <a:r>
              <a:rPr lang="en-US" dirty="0"/>
              <a:t>represents a composite index reflecting the cost of raising funds from </a:t>
            </a:r>
            <a:r>
              <a:rPr lang="en-US" dirty="0" smtClean="0"/>
              <a:t>different sources</a:t>
            </a:r>
            <a:r>
              <a:rPr lang="en-US" dirty="0"/>
              <a:t>.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792152009"/>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a:t>
            </a:r>
            <a:r>
              <a:rPr lang="en-US" dirty="0"/>
              <a:t>Calculating the Cost of Capital</a:t>
            </a:r>
          </a:p>
        </p:txBody>
      </p:sp>
      <p:sp>
        <p:nvSpPr>
          <p:cNvPr id="3" name="Content Placeholder 2"/>
          <p:cNvSpPr>
            <a:spLocks noGrp="1"/>
          </p:cNvSpPr>
          <p:nvPr>
            <p:ph idx="1"/>
          </p:nvPr>
        </p:nvSpPr>
        <p:spPr/>
        <p:txBody>
          <a:bodyPr>
            <a:normAutofit/>
          </a:bodyPr>
          <a:lstStyle/>
          <a:p>
            <a:r>
              <a:rPr lang="en-US" dirty="0" smtClean="0"/>
              <a:t>The </a:t>
            </a:r>
            <a:r>
              <a:rPr lang="en-US" b="1" dirty="0" smtClean="0"/>
              <a:t>weighted average cost </a:t>
            </a:r>
            <a:r>
              <a:rPr lang="en-US" b="1" dirty="0"/>
              <a:t>of capital </a:t>
            </a:r>
            <a:r>
              <a:rPr lang="en-US" dirty="0"/>
              <a:t>is defined </a:t>
            </a:r>
            <a:r>
              <a:rPr lang="en-US" dirty="0" smtClean="0"/>
              <a:t>as:</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2589212" y="2528120"/>
            <a:ext cx="9552493" cy="4200226"/>
          </a:xfrm>
          <a:prstGeom prst="rect">
            <a:avLst/>
          </a:prstGeom>
        </p:spPr>
      </p:pic>
    </p:spTree>
    <p:extLst>
      <p:ext uri="{BB962C8B-B14F-4D97-AF65-F5344CB8AC3E}">
        <p14:creationId xmlns:p14="http://schemas.microsoft.com/office/powerpoint/2010/main" xmlns="" val="254832260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Funding Mechanism: Governmental Budget, Public Private Partnership and Private Investment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 project is a planned investment undertaken to deliver product/output, so it has set of activities to achieve specific objectives. </a:t>
            </a:r>
          </a:p>
          <a:p>
            <a:r>
              <a:rPr lang="en-US" dirty="0" smtClean="0"/>
              <a:t>In life cycle of project, various nature of cost will be incurred and such costs is funded by mainly three mechanism:</a:t>
            </a:r>
          </a:p>
          <a:p>
            <a:pPr lvl="1"/>
            <a:r>
              <a:rPr lang="en-US" dirty="0"/>
              <a:t>G</a:t>
            </a:r>
            <a:r>
              <a:rPr lang="en-US" dirty="0" smtClean="0"/>
              <a:t>overnmental budget; </a:t>
            </a:r>
          </a:p>
          <a:p>
            <a:pPr lvl="1"/>
            <a:r>
              <a:rPr lang="en-US" dirty="0" smtClean="0"/>
              <a:t>Public Private Partnership; and </a:t>
            </a:r>
          </a:p>
          <a:p>
            <a:pPr lvl="1"/>
            <a:r>
              <a:rPr lang="en-US" dirty="0" smtClean="0"/>
              <a:t>Private investment. </a:t>
            </a:r>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1312817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Funding Mechanism: Governmental </a:t>
            </a:r>
            <a:r>
              <a:rPr lang="en-US" b="1" dirty="0" smtClean="0"/>
              <a:t>Budget</a:t>
            </a:r>
            <a:endParaRPr lang="en-US" dirty="0"/>
          </a:p>
        </p:txBody>
      </p:sp>
      <p:sp>
        <p:nvSpPr>
          <p:cNvPr id="3" name="Content Placeholder 2"/>
          <p:cNvSpPr>
            <a:spLocks noGrp="1"/>
          </p:cNvSpPr>
          <p:nvPr>
            <p:ph idx="1"/>
          </p:nvPr>
        </p:nvSpPr>
        <p:spPr/>
        <p:txBody>
          <a:bodyPr/>
          <a:lstStyle/>
          <a:p>
            <a:r>
              <a:rPr lang="en-US" dirty="0" smtClean="0"/>
              <a:t>Most of the development and public utility projects like road, water supply, electricity, gas, telephone, hospitals, </a:t>
            </a:r>
            <a:r>
              <a:rPr lang="en-US" dirty="0" err="1" smtClean="0"/>
              <a:t>etc</a:t>
            </a:r>
            <a:r>
              <a:rPr lang="en-US" dirty="0" smtClean="0"/>
              <a:t> are established and run by government funding through government budget. </a:t>
            </a:r>
          </a:p>
          <a:p>
            <a:r>
              <a:rPr lang="en-US" dirty="0" smtClean="0"/>
              <a:t>The funding made by local and national/central government agencies to produce and deliver various public utilities include in this heading.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5361258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Funding Mechanism: </a:t>
            </a:r>
            <a:r>
              <a:rPr lang="en-US" b="1" dirty="0" smtClean="0"/>
              <a:t>Public </a:t>
            </a:r>
            <a:r>
              <a:rPr lang="en-US" b="1" dirty="0"/>
              <a:t>Private </a:t>
            </a:r>
            <a:r>
              <a:rPr lang="en-US" b="1" dirty="0" smtClean="0"/>
              <a:t>Partnership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Public=Government institutions like; ministries, departments, municipalities, DDC, VDC, and state owned enterprises</a:t>
            </a:r>
          </a:p>
          <a:p>
            <a:r>
              <a:rPr lang="en-US" dirty="0" smtClean="0"/>
              <a:t>Private= Local and international privately held body that may include financial and technical expertise relevant to the project</a:t>
            </a:r>
          </a:p>
          <a:p>
            <a:r>
              <a:rPr lang="en-US" dirty="0" smtClean="0"/>
              <a:t>Partnership=Collaboration between two or more institution to perform certain task.</a:t>
            </a:r>
          </a:p>
          <a:p>
            <a:r>
              <a:rPr lang="en-US" dirty="0" smtClean="0"/>
              <a:t>PPP=Joint initiation of public and private sectors to provide public and semi public goods and services</a:t>
            </a:r>
          </a:p>
          <a:p>
            <a:r>
              <a:rPr lang="en-US" dirty="0" smtClean="0"/>
              <a:t>In PPP, government as well as private sector both active on commercial functions of the projects and work for their mutual benefits.</a:t>
            </a:r>
          </a:p>
          <a:p>
            <a:r>
              <a:rPr lang="en-US" dirty="0" smtClean="0"/>
              <a:t>PPP is widely accepted project funding mechanism throughout the world specially in the area of hydropower, water and sanitation, hospitals, stadium, air traffic control, prisons, railway, roads, airports, IT etc. </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336467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Funding Mechanism: Public Private Partnership</a:t>
            </a:r>
            <a:endParaRPr lang="en-US" dirty="0"/>
          </a:p>
        </p:txBody>
      </p:sp>
      <p:sp>
        <p:nvSpPr>
          <p:cNvPr id="3" name="Content Placeholder 2"/>
          <p:cNvSpPr>
            <a:spLocks noGrp="1"/>
          </p:cNvSpPr>
          <p:nvPr>
            <p:ph idx="1"/>
          </p:nvPr>
        </p:nvSpPr>
        <p:spPr>
          <a:xfrm>
            <a:off x="2589212" y="2133599"/>
            <a:ext cx="8915400" cy="4367333"/>
          </a:xfrm>
        </p:spPr>
        <p:txBody>
          <a:bodyPr>
            <a:normAutofit fontScale="85000" lnSpcReduction="10000"/>
          </a:bodyPr>
          <a:lstStyle/>
          <a:p>
            <a:r>
              <a:rPr lang="en-US" dirty="0"/>
              <a:t>Nepal has taken it as means of development since 1990s. Some of the municipalities are implementing PPP projects specially area of solid waste management, open space management, drinking water etc. </a:t>
            </a:r>
          </a:p>
          <a:p>
            <a:r>
              <a:rPr lang="en-US" dirty="0"/>
              <a:t>Nepal has separate regulatory framework for managing PPP projects at local government level such as DDC, VDC, and municipalities as well as for ministries level. </a:t>
            </a:r>
          </a:p>
          <a:p>
            <a:r>
              <a:rPr lang="en-US" dirty="0"/>
              <a:t>Through PPP, government can reduce cost and risk and private sector can generate business opportunities and general public can receive better and more accessible services. </a:t>
            </a:r>
          </a:p>
          <a:p>
            <a:r>
              <a:rPr lang="en-US" dirty="0" smtClean="0"/>
              <a:t>Benefits from PPP:</a:t>
            </a:r>
          </a:p>
          <a:p>
            <a:pPr lvl="1"/>
            <a:r>
              <a:rPr lang="en-US" dirty="0" smtClean="0"/>
              <a:t>Improved service delivery</a:t>
            </a:r>
          </a:p>
          <a:p>
            <a:pPr lvl="1"/>
            <a:r>
              <a:rPr lang="en-US" dirty="0" smtClean="0"/>
              <a:t>Cost effectiveness</a:t>
            </a:r>
          </a:p>
          <a:p>
            <a:pPr lvl="1"/>
            <a:r>
              <a:rPr lang="en-US" dirty="0" smtClean="0"/>
              <a:t>Increase investment in public infrastructure</a:t>
            </a:r>
          </a:p>
          <a:p>
            <a:pPr lvl="1"/>
            <a:r>
              <a:rPr lang="en-US" dirty="0" smtClean="0"/>
              <a:t>Reduce public sector risk</a:t>
            </a:r>
          </a:p>
          <a:p>
            <a:pPr lvl="1"/>
            <a:r>
              <a:rPr lang="en-US" dirty="0" smtClean="0"/>
              <a:t>Better use of resources</a:t>
            </a:r>
          </a:p>
          <a:p>
            <a:pPr lvl="1"/>
            <a:r>
              <a:rPr lang="en-US" dirty="0" smtClean="0"/>
              <a:t>Project acceleration</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69538584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Funding Mechanism: </a:t>
            </a:r>
            <a:r>
              <a:rPr lang="en-US" b="1" dirty="0" smtClean="0"/>
              <a:t>Private Investment</a:t>
            </a:r>
            <a:endParaRPr lang="en-US" dirty="0"/>
          </a:p>
        </p:txBody>
      </p:sp>
      <p:sp>
        <p:nvSpPr>
          <p:cNvPr id="3" name="Content Placeholder 2"/>
          <p:cNvSpPr>
            <a:spLocks noGrp="1"/>
          </p:cNvSpPr>
          <p:nvPr>
            <p:ph idx="1"/>
          </p:nvPr>
        </p:nvSpPr>
        <p:spPr/>
        <p:txBody>
          <a:bodyPr/>
          <a:lstStyle/>
          <a:p>
            <a:r>
              <a:rPr lang="en-US" dirty="0" smtClean="0"/>
              <a:t>Private investment is another funding mechanism.</a:t>
            </a:r>
          </a:p>
          <a:p>
            <a:r>
              <a:rPr lang="en-US" dirty="0" smtClean="0"/>
              <a:t>Private investment/sector includes domestic and foreign private organization having financial and technical capabilities. </a:t>
            </a:r>
          </a:p>
          <a:p>
            <a:r>
              <a:rPr lang="en-US" dirty="0" smtClean="0"/>
              <a:t>All private companies and business projects are established and run by the private investment. </a:t>
            </a:r>
          </a:p>
          <a:p>
            <a:r>
              <a:rPr lang="en-US" dirty="0" smtClean="0"/>
              <a:t>Generally private sector choose low risk with high return low investment as well as short run projects. </a:t>
            </a:r>
          </a:p>
          <a:p>
            <a:r>
              <a:rPr lang="en-US" dirty="0" smtClean="0"/>
              <a:t>Market oriented development strategies encourages private sector involvement in development projects</a:t>
            </a:r>
          </a:p>
          <a:p>
            <a:r>
              <a:rPr lang="en-US" dirty="0" smtClean="0"/>
              <a:t>Government also emphasized globalization and liberalization policies to encourage private sectors for the development works.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46649567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Financial Internal Rate of Return (FIRR)</a:t>
            </a:r>
            <a:endParaRPr lang="en-US" dirty="0"/>
          </a:p>
        </p:txBody>
      </p:sp>
      <p:sp>
        <p:nvSpPr>
          <p:cNvPr id="3" name="Content Placeholder 2"/>
          <p:cNvSpPr>
            <a:spLocks noGrp="1"/>
          </p:cNvSpPr>
          <p:nvPr>
            <p:ph idx="1"/>
          </p:nvPr>
        </p:nvSpPr>
        <p:spPr>
          <a:xfrm>
            <a:off x="2589212" y="2133599"/>
            <a:ext cx="8915400" cy="4367333"/>
          </a:xfrm>
        </p:spPr>
        <p:txBody>
          <a:bodyPr>
            <a:normAutofit fontScale="92500" lnSpcReduction="10000"/>
          </a:bodyPr>
          <a:lstStyle/>
          <a:p>
            <a:r>
              <a:rPr lang="en-US" dirty="0" smtClean="0"/>
              <a:t>Financial IRR is the concept of calculating Internal rate of return of the investment projects. </a:t>
            </a:r>
          </a:p>
          <a:p>
            <a:r>
              <a:rPr lang="en-US" dirty="0" smtClean="0"/>
              <a:t>Same projects (mega projects) may generate different financial inflows and outflows for different stakeholders and their internal rate of return for that investment project may be different. </a:t>
            </a:r>
          </a:p>
          <a:p>
            <a:r>
              <a:rPr lang="en-US" dirty="0" smtClean="0"/>
              <a:t>FIRR can be calculated by various stakeholders based on their investment (cash inflow and outflow) for same investment projects. </a:t>
            </a:r>
            <a:r>
              <a:rPr lang="en-US" dirty="0" err="1" smtClean="0"/>
              <a:t>Eg</a:t>
            </a:r>
            <a:r>
              <a:rPr lang="en-US" dirty="0" smtClean="0"/>
              <a:t>. Pokhara International Airport, </a:t>
            </a:r>
            <a:r>
              <a:rPr lang="en-US" dirty="0" err="1" smtClean="0"/>
              <a:t>Uppar</a:t>
            </a:r>
            <a:r>
              <a:rPr lang="en-US" dirty="0" smtClean="0"/>
              <a:t> </a:t>
            </a:r>
            <a:r>
              <a:rPr lang="en-US" dirty="0" err="1" smtClean="0"/>
              <a:t>Karnali</a:t>
            </a:r>
            <a:r>
              <a:rPr lang="en-US" dirty="0" smtClean="0"/>
              <a:t> Hydropower etc. </a:t>
            </a:r>
          </a:p>
          <a:p>
            <a:r>
              <a:rPr lang="en-US" dirty="0" smtClean="0"/>
              <a:t>This can be: </a:t>
            </a:r>
          </a:p>
          <a:p>
            <a:pPr lvl="1"/>
            <a:r>
              <a:rPr lang="en-US" dirty="0" smtClean="0"/>
              <a:t>FIRR for project entity</a:t>
            </a:r>
          </a:p>
          <a:p>
            <a:pPr lvl="1"/>
            <a:r>
              <a:rPr lang="en-US" dirty="0" smtClean="0"/>
              <a:t>FIRR for stockholder</a:t>
            </a:r>
          </a:p>
          <a:p>
            <a:pPr lvl="1"/>
            <a:r>
              <a:rPr lang="en-US" dirty="0" smtClean="0"/>
              <a:t>FIRR for lenders/banks</a:t>
            </a:r>
          </a:p>
          <a:p>
            <a:pPr lvl="1"/>
            <a:r>
              <a:rPr lang="en-US" dirty="0" smtClean="0"/>
              <a:t>FIRR for government</a:t>
            </a:r>
          </a:p>
          <a:p>
            <a:pPr lvl="1"/>
            <a:r>
              <a:rPr lang="en-US" dirty="0" smtClean="0"/>
              <a:t>FIRR for lender and contractor</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821789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1200" y="304800"/>
            <a:ext cx="8229600" cy="762000"/>
          </a:xfrm>
        </p:spPr>
        <p:txBody>
          <a:bodyPr>
            <a:normAutofit/>
          </a:bodyPr>
          <a:lstStyle/>
          <a:p>
            <a:r>
              <a:rPr lang="en-US" sz="4000" b="1" dirty="0"/>
              <a:t>Engineering Economy</a:t>
            </a:r>
          </a:p>
        </p:txBody>
      </p:sp>
      <p:sp>
        <p:nvSpPr>
          <p:cNvPr id="3075" name="Rectangle 3"/>
          <p:cNvSpPr>
            <a:spLocks noGrp="1" noChangeArrowheads="1"/>
          </p:cNvSpPr>
          <p:nvPr>
            <p:ph type="body" idx="1"/>
          </p:nvPr>
        </p:nvSpPr>
        <p:spPr>
          <a:xfrm>
            <a:off x="1981200" y="1219200"/>
            <a:ext cx="8229600" cy="5257800"/>
          </a:xfrm>
        </p:spPr>
        <p:txBody>
          <a:bodyPr>
            <a:normAutofit fontScale="92500" lnSpcReduction="20000"/>
          </a:bodyPr>
          <a:lstStyle/>
          <a:p>
            <a:r>
              <a:rPr lang="en-US" sz="2800" dirty="0"/>
              <a:t>It deals with the concepts and techniques of analysis useful in evaluating the worth of systems, products, and services in relation to their </a:t>
            </a:r>
            <a:r>
              <a:rPr lang="en-US" sz="2800" dirty="0" smtClean="0"/>
              <a:t>costs</a:t>
            </a:r>
          </a:p>
          <a:p>
            <a:pPr>
              <a:lnSpc>
                <a:spcPct val="90000"/>
              </a:lnSpc>
            </a:pPr>
            <a:r>
              <a:rPr lang="en-US" sz="2800" dirty="0"/>
              <a:t>It is used to answer many different questions</a:t>
            </a:r>
          </a:p>
          <a:p>
            <a:pPr lvl="1">
              <a:lnSpc>
                <a:spcPct val="90000"/>
              </a:lnSpc>
            </a:pPr>
            <a:r>
              <a:rPr lang="en-US" sz="2400" dirty="0"/>
              <a:t>Which engineering projects are worthwhile?</a:t>
            </a:r>
          </a:p>
          <a:p>
            <a:pPr lvl="2">
              <a:lnSpc>
                <a:spcPct val="90000"/>
              </a:lnSpc>
            </a:pPr>
            <a:r>
              <a:rPr lang="en-US" sz="2000" dirty="0"/>
              <a:t>Has the mining or petroleum engineer shown that the mineral or oil deposits is worth developing? </a:t>
            </a:r>
          </a:p>
          <a:p>
            <a:pPr lvl="1">
              <a:lnSpc>
                <a:spcPct val="90000"/>
              </a:lnSpc>
            </a:pPr>
            <a:r>
              <a:rPr lang="en-US" sz="2400" dirty="0"/>
              <a:t>Which engineering projects should have a higher priority?</a:t>
            </a:r>
          </a:p>
          <a:p>
            <a:pPr lvl="2">
              <a:lnSpc>
                <a:spcPct val="90000"/>
              </a:lnSpc>
            </a:pPr>
            <a:r>
              <a:rPr lang="en-US" sz="2000" dirty="0"/>
              <a:t>Has the industrial engineer shown which factory improvement projects should be funded with the available dollars?</a:t>
            </a:r>
          </a:p>
          <a:p>
            <a:pPr lvl="1">
              <a:lnSpc>
                <a:spcPct val="90000"/>
              </a:lnSpc>
            </a:pPr>
            <a:r>
              <a:rPr lang="en-US" sz="2400" dirty="0"/>
              <a:t>How should the engineering project be designed?</a:t>
            </a:r>
          </a:p>
          <a:p>
            <a:pPr lvl="2">
              <a:lnSpc>
                <a:spcPct val="90000"/>
              </a:lnSpc>
            </a:pPr>
            <a:r>
              <a:rPr lang="en-US" sz="2000" dirty="0"/>
              <a:t>Has civil or mechanical engineer chosen the best thickness for insulation?</a:t>
            </a:r>
          </a:p>
          <a:p>
            <a:endParaRPr lang="en-US" dirty="0"/>
          </a:p>
          <a:p>
            <a:pPr>
              <a:buFontTx/>
              <a:buNone/>
            </a:pPr>
            <a:endParaRPr lang="en-US" dirty="0"/>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71639708"/>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Economic Internal Rate of Return (EIRR)</a:t>
            </a:r>
            <a:endParaRPr lang="en-US" b="1" dirty="0"/>
          </a:p>
        </p:txBody>
      </p:sp>
      <p:sp>
        <p:nvSpPr>
          <p:cNvPr id="3" name="Content Placeholder 2"/>
          <p:cNvSpPr>
            <a:spLocks noGrp="1"/>
          </p:cNvSpPr>
          <p:nvPr>
            <p:ph idx="1"/>
          </p:nvPr>
        </p:nvSpPr>
        <p:spPr>
          <a:xfrm>
            <a:off x="2589212" y="1719619"/>
            <a:ext cx="8915400" cy="4626590"/>
          </a:xfrm>
        </p:spPr>
        <p:txBody>
          <a:bodyPr>
            <a:normAutofit fontScale="92500" lnSpcReduction="20000"/>
          </a:bodyPr>
          <a:lstStyle/>
          <a:p>
            <a:r>
              <a:rPr lang="en-US" dirty="0" smtClean="0">
                <a:solidFill>
                  <a:schemeClr val="tx1">
                    <a:lumMod val="95000"/>
                    <a:lumOff val="5000"/>
                  </a:schemeClr>
                </a:solidFill>
              </a:rPr>
              <a:t>Profits are essential signaling mechanism for investment decisions. However financial profitability are important decision criteria for investment decisions for the firm, it may not be good measurement for the national economy. </a:t>
            </a:r>
          </a:p>
          <a:p>
            <a:r>
              <a:rPr lang="en-US" dirty="0" smtClean="0">
                <a:solidFill>
                  <a:schemeClr val="tx1">
                    <a:lumMod val="95000"/>
                    <a:lumOff val="5000"/>
                  </a:schemeClr>
                </a:solidFill>
              </a:rPr>
              <a:t>So, the projects should be analyzed based on EIRR (especially mega projects </a:t>
            </a:r>
            <a:r>
              <a:rPr lang="en-US" dirty="0" err="1" smtClean="0">
                <a:solidFill>
                  <a:schemeClr val="tx1">
                    <a:lumMod val="95000"/>
                    <a:lumOff val="5000"/>
                  </a:schemeClr>
                </a:solidFill>
              </a:rPr>
              <a:t>eg</a:t>
            </a:r>
            <a:r>
              <a:rPr lang="en-US" dirty="0" smtClean="0">
                <a:solidFill>
                  <a:schemeClr val="tx1">
                    <a:lumMod val="95000"/>
                    <a:lumOff val="5000"/>
                  </a:schemeClr>
                </a:solidFill>
              </a:rPr>
              <a:t>. East West Rail Route, Kathmandu-Pokhara-</a:t>
            </a:r>
            <a:r>
              <a:rPr lang="en-US" dirty="0" err="1" smtClean="0">
                <a:solidFill>
                  <a:schemeClr val="tx1">
                    <a:lumMod val="95000"/>
                    <a:lumOff val="5000"/>
                  </a:schemeClr>
                </a:solidFill>
              </a:rPr>
              <a:t>Lumbini</a:t>
            </a:r>
            <a:r>
              <a:rPr lang="en-US" dirty="0" smtClean="0">
                <a:solidFill>
                  <a:schemeClr val="tx1">
                    <a:lumMod val="95000"/>
                    <a:lumOff val="5000"/>
                  </a:schemeClr>
                </a:solidFill>
              </a:rPr>
              <a:t> Rail Route, Kathmandu Metro Rail, Kathmandu-</a:t>
            </a:r>
            <a:r>
              <a:rPr lang="en-US" dirty="0" err="1" smtClean="0">
                <a:solidFill>
                  <a:schemeClr val="tx1">
                    <a:lumMod val="95000"/>
                    <a:lumOff val="5000"/>
                  </a:schemeClr>
                </a:solidFill>
              </a:rPr>
              <a:t>Hetauda</a:t>
            </a:r>
            <a:r>
              <a:rPr lang="en-US" dirty="0" smtClean="0">
                <a:solidFill>
                  <a:schemeClr val="tx1">
                    <a:lumMod val="95000"/>
                    <a:lumOff val="5000"/>
                  </a:schemeClr>
                </a:solidFill>
              </a:rPr>
              <a:t> Tunnel Road, Pokhara International Airport, </a:t>
            </a:r>
            <a:r>
              <a:rPr lang="en-US" dirty="0" err="1" smtClean="0">
                <a:solidFill>
                  <a:schemeClr val="tx1">
                    <a:lumMod val="95000"/>
                    <a:lumOff val="5000"/>
                  </a:schemeClr>
                </a:solidFill>
              </a:rPr>
              <a:t>Pancheswor</a:t>
            </a:r>
            <a:r>
              <a:rPr lang="en-US" dirty="0" smtClean="0">
                <a:solidFill>
                  <a:schemeClr val="tx1">
                    <a:lumMod val="95000"/>
                    <a:lumOff val="5000"/>
                  </a:schemeClr>
                </a:solidFill>
              </a:rPr>
              <a:t> Hydropower etc.). </a:t>
            </a:r>
          </a:p>
          <a:p>
            <a:r>
              <a:rPr lang="en-US" dirty="0">
                <a:solidFill>
                  <a:schemeClr val="tx1">
                    <a:lumMod val="95000"/>
                    <a:lumOff val="5000"/>
                  </a:schemeClr>
                </a:solidFill>
              </a:rPr>
              <a:t>EIRR considers following aspect of the projects: </a:t>
            </a:r>
          </a:p>
          <a:p>
            <a:pPr lvl="1"/>
            <a:r>
              <a:rPr lang="en-US" dirty="0">
                <a:solidFill>
                  <a:schemeClr val="tx1">
                    <a:lumMod val="95000"/>
                    <a:lumOff val="5000"/>
                  </a:schemeClr>
                </a:solidFill>
              </a:rPr>
              <a:t>Project boundary is financial but economic profitability will be different.</a:t>
            </a:r>
          </a:p>
          <a:p>
            <a:pPr lvl="1"/>
            <a:r>
              <a:rPr lang="en-US" dirty="0">
                <a:solidFill>
                  <a:schemeClr val="tx1">
                    <a:lumMod val="95000"/>
                    <a:lumOff val="5000"/>
                  </a:schemeClr>
                </a:solidFill>
              </a:rPr>
              <a:t>Market prices may underestimate economic benefit i.e. opportunity cost may be higher than real cost/consumer surplus. </a:t>
            </a:r>
          </a:p>
          <a:p>
            <a:pPr lvl="1"/>
            <a:r>
              <a:rPr lang="en-US" dirty="0">
                <a:solidFill>
                  <a:schemeClr val="tx1">
                    <a:lumMod val="95000"/>
                    <a:lumOff val="5000"/>
                  </a:schemeClr>
                </a:solidFill>
              </a:rPr>
              <a:t>Project may create externalities.</a:t>
            </a:r>
          </a:p>
          <a:p>
            <a:pPr lvl="1"/>
            <a:r>
              <a:rPr lang="en-US" dirty="0">
                <a:solidFill>
                  <a:schemeClr val="tx1">
                    <a:lumMod val="95000"/>
                    <a:lumOff val="5000"/>
                  </a:schemeClr>
                </a:solidFill>
              </a:rPr>
              <a:t>Distortion of the environment. </a:t>
            </a:r>
            <a:endParaRPr lang="en-US" dirty="0" smtClean="0">
              <a:solidFill>
                <a:schemeClr val="tx1">
                  <a:lumMod val="95000"/>
                  <a:lumOff val="5000"/>
                </a:schemeClr>
              </a:solidFill>
            </a:endParaRPr>
          </a:p>
          <a:p>
            <a:r>
              <a:rPr lang="en-US" dirty="0" smtClean="0">
                <a:solidFill>
                  <a:schemeClr val="tx1">
                    <a:lumMod val="95000"/>
                    <a:lumOff val="5000"/>
                  </a:schemeClr>
                </a:solidFill>
              </a:rPr>
              <a:t>FIRR can be used as proxy for EIRR: </a:t>
            </a:r>
          </a:p>
          <a:p>
            <a:pPr lvl="1"/>
            <a:r>
              <a:rPr lang="en-US" dirty="0" smtClean="0">
                <a:solidFill>
                  <a:schemeClr val="tx1">
                    <a:lumMod val="95000"/>
                    <a:lumOff val="5000"/>
                  </a:schemeClr>
                </a:solidFill>
              </a:rPr>
              <a:t>If there is no any project boundary and externalities</a:t>
            </a:r>
          </a:p>
          <a:p>
            <a:pPr lvl="1"/>
            <a:r>
              <a:rPr lang="en-US" dirty="0" smtClean="0">
                <a:solidFill>
                  <a:schemeClr val="tx1">
                    <a:lumMod val="95000"/>
                    <a:lumOff val="5000"/>
                  </a:schemeClr>
                </a:solidFill>
              </a:rPr>
              <a:t>Price and policy distortion is zero. </a:t>
            </a:r>
            <a:endParaRPr lang="en-US" dirty="0">
              <a:solidFill>
                <a:schemeClr val="tx1">
                  <a:lumMod val="95000"/>
                  <a:lumOff val="5000"/>
                </a:schemeClr>
              </a:solidFill>
            </a:endParaRP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987616368"/>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Economic Internal Rate of Return (EIRR)</a:t>
            </a:r>
            <a:endParaRPr lang="en-US" dirty="0"/>
          </a:p>
        </p:txBody>
      </p:sp>
      <p:sp>
        <p:nvSpPr>
          <p:cNvPr id="3" name="Content Placeholder 2"/>
          <p:cNvSpPr>
            <a:spLocks noGrp="1"/>
          </p:cNvSpPr>
          <p:nvPr>
            <p:ph idx="1"/>
          </p:nvPr>
        </p:nvSpPr>
        <p:spPr>
          <a:xfrm>
            <a:off x="2589212" y="2133599"/>
            <a:ext cx="8915400" cy="4198961"/>
          </a:xfrm>
        </p:spPr>
        <p:txBody>
          <a:bodyPr>
            <a:normAutofit/>
          </a:bodyPr>
          <a:lstStyle/>
          <a:p>
            <a:r>
              <a:rPr lang="en-US" sz="2000" dirty="0" smtClean="0"/>
              <a:t>How to calculate EIRR?</a:t>
            </a:r>
          </a:p>
          <a:p>
            <a:pPr lvl="1"/>
            <a:r>
              <a:rPr lang="en-US" sz="1800" dirty="0" smtClean="0"/>
              <a:t>EIRR=FIRR + Profitability associated with consumer/user (due to consumer surplus + Profitability associated with externalities + Profitability associated with environment + Profitability associated with government surplus</a:t>
            </a:r>
            <a:endParaRPr lang="en-US" sz="1800" dirty="0"/>
          </a:p>
          <a:p>
            <a:pPr lvl="1"/>
            <a:r>
              <a:rPr lang="en-US" sz="1800" dirty="0" smtClean="0"/>
              <a:t>The EIRR is calculated as the rate of discount for which the present value of the net benefit stream becomes zero, or at which the present value of the benefit stream is equal to the present value of the cost stream. </a:t>
            </a:r>
          </a:p>
          <a:p>
            <a:pPr lvl="1"/>
            <a:r>
              <a:rPr lang="en-US" sz="1800" dirty="0" smtClean="0"/>
              <a:t>For a project to be acceptable, the EIRR should be greater than the economic cost of capital. </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06493449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 on Equity</a:t>
            </a:r>
            <a:endParaRPr lang="en-US" dirty="0"/>
          </a:p>
        </p:txBody>
      </p:sp>
      <p:sp>
        <p:nvSpPr>
          <p:cNvPr id="3" name="Content Placeholder 2"/>
          <p:cNvSpPr>
            <a:spLocks noGrp="1"/>
          </p:cNvSpPr>
          <p:nvPr>
            <p:ph idx="1"/>
          </p:nvPr>
        </p:nvSpPr>
        <p:spPr>
          <a:xfrm>
            <a:off x="2589212" y="1473958"/>
            <a:ext cx="8915400" cy="4437264"/>
          </a:xfrm>
        </p:spPr>
        <p:txBody>
          <a:bodyPr>
            <a:normAutofit fontScale="85000" lnSpcReduction="20000"/>
          </a:bodyPr>
          <a:lstStyle/>
          <a:p>
            <a:r>
              <a:rPr lang="en-US" dirty="0" smtClean="0"/>
              <a:t>One </a:t>
            </a:r>
            <a:r>
              <a:rPr lang="en-US" dirty="0"/>
              <a:t>popular measure of profitability is rate of return on common equity. </a:t>
            </a:r>
            <a:endParaRPr lang="en-US" dirty="0" smtClean="0"/>
          </a:p>
          <a:p>
            <a:r>
              <a:rPr lang="en-US" dirty="0" smtClean="0"/>
              <a:t>This ratio shows </a:t>
            </a:r>
            <a:r>
              <a:rPr lang="en-US" dirty="0"/>
              <a:t>the relationship between net income and common stockholders’ investment in </a:t>
            </a:r>
            <a:r>
              <a:rPr lang="en-US" dirty="0" smtClean="0"/>
              <a:t>the company—that </a:t>
            </a:r>
            <a:r>
              <a:rPr lang="en-US" dirty="0"/>
              <a:t>is, how much income is earned for every $1 invested by the </a:t>
            </a:r>
            <a:r>
              <a:rPr lang="en-US" dirty="0" smtClean="0"/>
              <a:t>common stockholders</a:t>
            </a:r>
            <a:r>
              <a:rPr lang="en-US" dirty="0"/>
              <a:t>. </a:t>
            </a:r>
            <a:endParaRPr lang="en-US" dirty="0" smtClean="0"/>
          </a:p>
          <a:p>
            <a:r>
              <a:rPr lang="en-US" dirty="0" smtClean="0"/>
              <a:t>To </a:t>
            </a:r>
            <a:r>
              <a:rPr lang="en-US" dirty="0"/>
              <a:t>compute the return on common equity, we first subtract preferred </a:t>
            </a:r>
            <a:r>
              <a:rPr lang="en-US" dirty="0" smtClean="0"/>
              <a:t>dividends from </a:t>
            </a:r>
            <a:r>
              <a:rPr lang="en-US" dirty="0"/>
              <a:t>net income, yielding the net income available to common stockholders. </a:t>
            </a:r>
            <a:r>
              <a:rPr lang="en-US" dirty="0" smtClean="0"/>
              <a:t>We then </a:t>
            </a:r>
            <a:r>
              <a:rPr lang="en-US" dirty="0"/>
              <a:t>divide this net income available to common stockholders by the average </a:t>
            </a:r>
            <a:r>
              <a:rPr lang="en-US" dirty="0" smtClean="0"/>
              <a:t>common stockholders</a:t>
            </a:r>
            <a:r>
              <a:rPr lang="en-US" dirty="0"/>
              <a:t>’ equity during the year. </a:t>
            </a:r>
            <a:endParaRPr lang="en-US" dirty="0" smtClean="0"/>
          </a:p>
          <a:p>
            <a:r>
              <a:rPr lang="en-US" dirty="0" smtClean="0"/>
              <a:t>We </a:t>
            </a:r>
            <a:r>
              <a:rPr lang="en-US" dirty="0"/>
              <a:t>compute average common equity by using </a:t>
            </a:r>
            <a:r>
              <a:rPr lang="en-US" dirty="0" smtClean="0"/>
              <a:t>the beginning </a:t>
            </a:r>
            <a:r>
              <a:rPr lang="en-US" dirty="0"/>
              <a:t>and ending balances. </a:t>
            </a:r>
            <a:endParaRPr lang="en-US" dirty="0" smtClean="0"/>
          </a:p>
          <a:p>
            <a:r>
              <a:rPr lang="en-US" dirty="0" smtClean="0"/>
              <a:t>For example: at </a:t>
            </a:r>
            <a:r>
              <a:rPr lang="en-US" dirty="0"/>
              <a:t>the beginning of fiscal-year 2005, Dell’s common </a:t>
            </a:r>
            <a:r>
              <a:rPr lang="en-US" dirty="0" smtClean="0"/>
              <a:t>equity balance </a:t>
            </a:r>
            <a:r>
              <a:rPr lang="en-US" dirty="0"/>
              <a:t>was $6,280 million; at the end of fiscal-year 2005, the balance was $</a:t>
            </a:r>
            <a:r>
              <a:rPr lang="en-US" dirty="0" smtClean="0"/>
              <a:t>6,485 million</a:t>
            </a:r>
            <a:r>
              <a:rPr lang="en-US" dirty="0"/>
              <a:t>. The average balance is then simply $6,382.50 million, and we </a:t>
            </a:r>
            <a:r>
              <a:rPr lang="en-US" dirty="0" smtClean="0"/>
              <a:t>have</a:t>
            </a:r>
          </a:p>
          <a:p>
            <a:r>
              <a:rPr lang="en-US" dirty="0"/>
              <a:t>Return on common equity </a:t>
            </a:r>
            <a:r>
              <a:rPr lang="en-US" dirty="0" smtClean="0"/>
              <a:t>= Net </a:t>
            </a:r>
            <a:r>
              <a:rPr lang="en-US" dirty="0"/>
              <a:t>income available to common stockholders</a:t>
            </a:r>
          </a:p>
          <a:p>
            <a:pPr marL="0" indent="0">
              <a:buNone/>
            </a:pPr>
            <a:r>
              <a:rPr lang="en-US" dirty="0" smtClean="0"/>
              <a:t>										Average </a:t>
            </a:r>
            <a:r>
              <a:rPr lang="en-US" dirty="0"/>
              <a:t>common equity</a:t>
            </a:r>
          </a:p>
          <a:p>
            <a:r>
              <a:rPr lang="en-US" dirty="0" smtClean="0"/>
              <a:t>Preferred Stock:</a:t>
            </a:r>
          </a:p>
          <a:p>
            <a:pPr lvl="1"/>
            <a:r>
              <a:rPr lang="en-US" dirty="0" smtClean="0"/>
              <a:t>Net income available for common stockholder=Net profit after tax-dividend to pf. 		Stock </a:t>
            </a:r>
            <a:r>
              <a:rPr lang="en-US" dirty="0" err="1" smtClean="0"/>
              <a:t>holeder</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cxnSp>
        <p:nvCxnSpPr>
          <p:cNvPr id="6" name="Straight Connector 5"/>
          <p:cNvCxnSpPr/>
          <p:nvPr/>
        </p:nvCxnSpPr>
        <p:spPr>
          <a:xfrm flipV="1">
            <a:off x="5635108" y="4591143"/>
            <a:ext cx="4981433" cy="272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6007973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9: </a:t>
            </a:r>
            <a:r>
              <a:rPr lang="en-US" b="1" dirty="0"/>
              <a:t>Assignments</a:t>
            </a:r>
            <a:endParaRPr lang="en-US" dirty="0"/>
          </a:p>
        </p:txBody>
      </p:sp>
      <p:sp>
        <p:nvSpPr>
          <p:cNvPr id="3" name="Content Placeholder 2"/>
          <p:cNvSpPr>
            <a:spLocks noGrp="1"/>
          </p:cNvSpPr>
          <p:nvPr>
            <p:ph idx="1"/>
          </p:nvPr>
        </p:nvSpPr>
        <p:spPr/>
        <p:txBody>
          <a:bodyPr>
            <a:normAutofit lnSpcReduction="10000"/>
          </a:bodyPr>
          <a:lstStyle/>
          <a:p>
            <a:r>
              <a:rPr lang="en-US" dirty="0" smtClean="0"/>
              <a:t>Explain cost of capital. Briefly explain the equity financing and debt financing. </a:t>
            </a:r>
          </a:p>
          <a:p>
            <a:r>
              <a:rPr lang="en-US" dirty="0" smtClean="0"/>
              <a:t>What is capital structure? Explain factors affecting capital structure policy. </a:t>
            </a:r>
          </a:p>
          <a:p>
            <a:r>
              <a:rPr lang="en-US" dirty="0" smtClean="0"/>
              <a:t>Discuss different project funding mechanisms. </a:t>
            </a:r>
          </a:p>
          <a:p>
            <a:r>
              <a:rPr lang="en-US" dirty="0" smtClean="0"/>
              <a:t>Explain cost of capital. How firm can calculate weighted average cost of capital? </a:t>
            </a:r>
          </a:p>
          <a:p>
            <a:r>
              <a:rPr lang="en-US" dirty="0" smtClean="0"/>
              <a:t>What is Economic IRR? Explain how EIRR is different than FIRR.   </a:t>
            </a:r>
          </a:p>
          <a:p>
            <a:r>
              <a:rPr lang="en-US" dirty="0"/>
              <a:t>Write short notes on:</a:t>
            </a:r>
          </a:p>
          <a:p>
            <a:pPr lvl="1"/>
            <a:r>
              <a:rPr lang="en-US" dirty="0"/>
              <a:t>FIRR and EIRR</a:t>
            </a:r>
          </a:p>
          <a:p>
            <a:pPr lvl="1"/>
            <a:r>
              <a:rPr lang="en-US" dirty="0"/>
              <a:t>Return on equity</a:t>
            </a:r>
          </a:p>
          <a:p>
            <a:r>
              <a:rPr lang="en-US" b="1" i="1" dirty="0" smtClean="0"/>
              <a:t>Numerical </a:t>
            </a:r>
            <a:r>
              <a:rPr lang="en-US" b="1" i="1" dirty="0"/>
              <a:t>Questions for each </a:t>
            </a:r>
            <a:r>
              <a:rPr lang="en-US" b="1" i="1" dirty="0" smtClean="0"/>
              <a:t>methods of cost of capital</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8307708"/>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10: Basic Accounting Procedures</a:t>
            </a:r>
            <a:endParaRPr lang="en-US" b="1" dirty="0"/>
          </a:p>
        </p:txBody>
      </p:sp>
      <p:sp>
        <p:nvSpPr>
          <p:cNvPr id="3" name="Content Placeholder 2"/>
          <p:cNvSpPr>
            <a:spLocks noGrp="1"/>
          </p:cNvSpPr>
          <p:nvPr>
            <p:ph idx="1"/>
          </p:nvPr>
        </p:nvSpPr>
        <p:spPr/>
        <p:txBody>
          <a:bodyPr/>
          <a:lstStyle/>
          <a:p>
            <a:r>
              <a:rPr lang="en-US" dirty="0"/>
              <a:t>Accounting Terminologies: Asset and Liabilities, Fundamental Equation of Accounting </a:t>
            </a:r>
            <a:endParaRPr lang="en-US" dirty="0" smtClean="0"/>
          </a:p>
          <a:p>
            <a:r>
              <a:rPr lang="en-US" dirty="0" smtClean="0"/>
              <a:t>Financial </a:t>
            </a:r>
            <a:r>
              <a:rPr lang="en-US" dirty="0"/>
              <a:t>Statements: The  Balance Sheet, Income Statement and Cash Flow Statement</a:t>
            </a:r>
            <a:endParaRPr lang="en-US" dirty="0" smtClean="0"/>
          </a:p>
          <a:p>
            <a:r>
              <a:rPr lang="en-US" dirty="0" smtClean="0"/>
              <a:t>Using </a:t>
            </a:r>
            <a:r>
              <a:rPr lang="en-US" dirty="0"/>
              <a:t>ratios to make Decisions: Debt Ratio, Current Ratio, Quick Ratio-Acid Test Ratio, Inventory Turnover Ratio, Total Asset Turnover, Profit Margin on Sales, Return on Total Assets, Price Earnings Ratio and Book Value Per Share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12910335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Accounting Terminologies</a:t>
            </a:r>
            <a:r>
              <a:rPr lang="en-US" b="1" dirty="0" smtClean="0"/>
              <a:t>:</a:t>
            </a:r>
            <a:endParaRPr lang="en-US" b="1" dirty="0"/>
          </a:p>
        </p:txBody>
      </p:sp>
      <p:sp>
        <p:nvSpPr>
          <p:cNvPr id="3" name="Content Placeholder 2"/>
          <p:cNvSpPr>
            <a:spLocks noGrp="1"/>
          </p:cNvSpPr>
          <p:nvPr>
            <p:ph idx="1"/>
          </p:nvPr>
        </p:nvSpPr>
        <p:spPr/>
        <p:txBody>
          <a:bodyPr/>
          <a:lstStyle/>
          <a:p>
            <a:r>
              <a:rPr lang="en-US" dirty="0" smtClean="0"/>
              <a:t>Accounting</a:t>
            </a:r>
          </a:p>
          <a:p>
            <a:r>
              <a:rPr lang="en-US" dirty="0" smtClean="0"/>
              <a:t>Fundamental Equation of Accounting </a:t>
            </a:r>
          </a:p>
          <a:p>
            <a:r>
              <a:rPr lang="en-US" dirty="0" smtClean="0"/>
              <a:t>Assets</a:t>
            </a:r>
          </a:p>
          <a:p>
            <a:r>
              <a:rPr lang="en-US" dirty="0" smtClean="0"/>
              <a:t>Liabilities</a:t>
            </a:r>
          </a:p>
          <a:p>
            <a:r>
              <a:rPr lang="en-US" dirty="0" smtClean="0"/>
              <a:t>Capital </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2759127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Accounting</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Accounting is the system of collecting, summarizing, analyzing, classifying, and interpreting, business information in financial and monetary terms. </a:t>
            </a:r>
          </a:p>
          <a:p>
            <a:r>
              <a:rPr lang="en-US" dirty="0" smtClean="0"/>
              <a:t>It is science of recording transaction of economic nature in a systematic manner as well as it is also art of analyzing and interpreting them. </a:t>
            </a:r>
          </a:p>
          <a:p>
            <a:r>
              <a:rPr lang="en-US" dirty="0" smtClean="0"/>
              <a:t>Process of Accounting:</a:t>
            </a:r>
          </a:p>
          <a:p>
            <a:pPr lvl="1"/>
            <a:r>
              <a:rPr lang="en-US" dirty="0" smtClean="0"/>
              <a:t>Collection of source document</a:t>
            </a:r>
          </a:p>
          <a:p>
            <a:pPr lvl="1"/>
            <a:r>
              <a:rPr lang="en-US" dirty="0" smtClean="0"/>
              <a:t>Recording of financial transactions: Day book </a:t>
            </a:r>
          </a:p>
          <a:p>
            <a:pPr lvl="1"/>
            <a:r>
              <a:rPr lang="en-US" dirty="0" smtClean="0"/>
              <a:t>Classifying and Summarizing financial transaction: Ledger and Trail Balance </a:t>
            </a:r>
          </a:p>
          <a:p>
            <a:pPr lvl="1"/>
            <a:r>
              <a:rPr lang="en-US" dirty="0" smtClean="0"/>
              <a:t>Preparation of financial statements: Income Statement, Balance Sheet, Cash Flow Statement</a:t>
            </a:r>
          </a:p>
          <a:p>
            <a:pPr lvl="1"/>
            <a:r>
              <a:rPr lang="en-US" dirty="0" smtClean="0"/>
              <a:t>Analysis and interpretation of those statements,</a:t>
            </a:r>
          </a:p>
          <a:p>
            <a:pPr lvl="1"/>
            <a:r>
              <a:rPr lang="en-US" dirty="0" smtClean="0"/>
              <a:t>Communicating the results of analysis to concerned parties (managers, owners, customers, investors, etc.) for further decision making and future plans.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67417945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Fundamental Equation of Accounting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company’s </a:t>
            </a:r>
            <a:r>
              <a:rPr lang="en-US" dirty="0" smtClean="0"/>
              <a:t>balance sheet and financial statements are </a:t>
            </a:r>
            <a:r>
              <a:rPr lang="en-US" dirty="0"/>
              <a:t>based on the most fundamental tool of accounting: the accounting equation. </a:t>
            </a:r>
            <a:endParaRPr lang="en-US" dirty="0" smtClean="0"/>
          </a:p>
          <a:p>
            <a:r>
              <a:rPr lang="en-US" dirty="0" smtClean="0"/>
              <a:t>Assets</a:t>
            </a:r>
            <a:r>
              <a:rPr lang="en-US" dirty="0"/>
              <a:t>, liabilities and owners </a:t>
            </a:r>
            <a:r>
              <a:rPr lang="en-US" dirty="0" smtClean="0"/>
              <a:t>equity </a:t>
            </a:r>
            <a:r>
              <a:rPr lang="en-US" dirty="0"/>
              <a:t>(capital) are the three basic elements of every business transaction. </a:t>
            </a:r>
            <a:endParaRPr lang="en-US" dirty="0" smtClean="0"/>
          </a:p>
          <a:p>
            <a:r>
              <a:rPr lang="en-US" dirty="0" smtClean="0"/>
              <a:t>The </a:t>
            </a:r>
            <a:r>
              <a:rPr lang="en-US" dirty="0"/>
              <a:t>value of assets (resources) should be equal to sources of funds i.e. liabilities and capital.  </a:t>
            </a:r>
          </a:p>
          <a:p>
            <a:r>
              <a:rPr lang="en-US" dirty="0" smtClean="0"/>
              <a:t>The </a:t>
            </a:r>
            <a:r>
              <a:rPr lang="en-US" b="1" dirty="0"/>
              <a:t>accounting equation </a:t>
            </a:r>
            <a:r>
              <a:rPr lang="en-US" dirty="0"/>
              <a:t>shows the relationship among assets, liabilities, and owners’ equity</a:t>
            </a:r>
            <a:r>
              <a:rPr lang="en-US" dirty="0" smtClean="0"/>
              <a:t>:</a:t>
            </a:r>
          </a:p>
          <a:p>
            <a:pPr marL="0" indent="0">
              <a:buNone/>
            </a:pPr>
            <a:r>
              <a:rPr lang="en-US" dirty="0" smtClean="0"/>
              <a:t>				</a:t>
            </a:r>
            <a:r>
              <a:rPr lang="en-US" sz="2600" dirty="0" smtClean="0"/>
              <a:t>Assets </a:t>
            </a:r>
            <a:r>
              <a:rPr lang="en-US" sz="2600" dirty="0"/>
              <a:t>= Liabilities + Owners’ </a:t>
            </a:r>
            <a:r>
              <a:rPr lang="en-US" sz="2600" dirty="0" smtClean="0"/>
              <a:t>Equity</a:t>
            </a:r>
          </a:p>
          <a:p>
            <a:r>
              <a:rPr lang="en-US" dirty="0" smtClean="0"/>
              <a:t>Change in one elements lead to corresponding change in same item or in other element.</a:t>
            </a:r>
          </a:p>
          <a:p>
            <a:r>
              <a:rPr lang="en-US" dirty="0" smtClean="0"/>
              <a:t>An accounting equation is also a foundation to double entry system of book keeping. </a:t>
            </a:r>
          </a:p>
          <a:p>
            <a:r>
              <a:rPr lang="en-US" dirty="0" smtClean="0"/>
              <a:t>The concept of double entry system refers </a:t>
            </a:r>
            <a:r>
              <a:rPr lang="en-US" i="1" dirty="0" smtClean="0"/>
              <a:t>“For every debit, there is credit which results” </a:t>
            </a:r>
            <a:r>
              <a:rPr lang="en-US" dirty="0" smtClean="0"/>
              <a:t>balance in accounting equation.  </a:t>
            </a:r>
            <a:r>
              <a:rPr lang="en-US" dirty="0"/>
              <a:t>	</a:t>
            </a:r>
            <a:endParaRPr lang="en-US" dirty="0" smtClean="0"/>
          </a:p>
          <a:p>
            <a:r>
              <a:rPr lang="en-US" dirty="0" smtClean="0"/>
              <a:t>It is also known as balance sheet equation. </a:t>
            </a:r>
          </a:p>
          <a:p>
            <a:r>
              <a:rPr lang="en-US" dirty="0" smtClean="0"/>
              <a:t>This equation shows that </a:t>
            </a:r>
            <a:r>
              <a:rPr lang="en-US" dirty="0"/>
              <a:t>claims against assets are of two types: liabilities and stockholders’ equity. </a:t>
            </a:r>
            <a:endParaRPr lang="en-US" sz="2900"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39946622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a:t>dollar amount shown in the assets portion of the balance sheet represents how </a:t>
            </a:r>
            <a:r>
              <a:rPr lang="en-US" dirty="0" smtClean="0"/>
              <a:t>much  the </a:t>
            </a:r>
            <a:r>
              <a:rPr lang="en-US" dirty="0"/>
              <a:t>company owns at the time it issues the report. </a:t>
            </a:r>
            <a:endParaRPr lang="en-US" dirty="0" smtClean="0"/>
          </a:p>
          <a:p>
            <a:r>
              <a:rPr lang="en-US" dirty="0" smtClean="0"/>
              <a:t>We </a:t>
            </a:r>
            <a:r>
              <a:rPr lang="en-US" dirty="0"/>
              <a:t>list the asset items in the order </a:t>
            </a:r>
            <a:r>
              <a:rPr lang="en-US" dirty="0" smtClean="0"/>
              <a:t>of their </a:t>
            </a:r>
            <a:r>
              <a:rPr lang="en-US" dirty="0"/>
              <a:t>“liquidity,” or the length of time it takes to convert them to cash</a:t>
            </a:r>
            <a:r>
              <a:rPr lang="en-US" dirty="0" smtClean="0"/>
              <a:t>. </a:t>
            </a:r>
          </a:p>
          <a:p>
            <a:pPr lvl="1"/>
            <a:r>
              <a:rPr lang="en-US" sz="2000" b="1" dirty="0" smtClean="0"/>
              <a:t>Current Assets</a:t>
            </a:r>
          </a:p>
          <a:p>
            <a:pPr lvl="1"/>
            <a:r>
              <a:rPr lang="en-US" sz="2000" b="1" dirty="0" smtClean="0"/>
              <a:t>Fixed Assets</a:t>
            </a:r>
          </a:p>
          <a:p>
            <a:pPr lvl="1"/>
            <a:r>
              <a:rPr lang="en-US" sz="2000" b="1" dirty="0" smtClean="0"/>
              <a:t>Other Assets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54577203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 Current Asset</a:t>
            </a:r>
            <a:endParaRPr lang="en-US" b="1" dirty="0"/>
          </a:p>
        </p:txBody>
      </p:sp>
      <p:sp>
        <p:nvSpPr>
          <p:cNvPr id="3" name="Content Placeholder 2"/>
          <p:cNvSpPr>
            <a:spLocks noGrp="1"/>
          </p:cNvSpPr>
          <p:nvPr>
            <p:ph idx="1"/>
          </p:nvPr>
        </p:nvSpPr>
        <p:spPr>
          <a:xfrm>
            <a:off x="2589212" y="1337481"/>
            <a:ext cx="8915400" cy="4573741"/>
          </a:xfrm>
        </p:spPr>
        <p:txBody>
          <a:bodyPr>
            <a:normAutofit fontScale="92500" lnSpcReduction="10000"/>
          </a:bodyPr>
          <a:lstStyle/>
          <a:p>
            <a:r>
              <a:rPr lang="en-US" b="1" dirty="0"/>
              <a:t>Current assets </a:t>
            </a:r>
            <a:r>
              <a:rPr lang="en-US" dirty="0"/>
              <a:t>can be converted to cash or its equivalent in less than one year. Current assets generally include three major accounts: </a:t>
            </a:r>
          </a:p>
          <a:p>
            <a:r>
              <a:rPr lang="en-US" b="1" dirty="0" smtClean="0"/>
              <a:t>1. </a:t>
            </a:r>
            <a:r>
              <a:rPr lang="en-US" dirty="0" smtClean="0"/>
              <a:t>The </a:t>
            </a:r>
            <a:r>
              <a:rPr lang="en-US" dirty="0"/>
              <a:t>first is </a:t>
            </a:r>
            <a:r>
              <a:rPr lang="en-US" i="1" dirty="0"/>
              <a:t>cash</a:t>
            </a:r>
            <a:r>
              <a:rPr lang="en-US" dirty="0"/>
              <a:t>. A firm typically has a cash account at a bank to provide for the funds needed to conduct day-to-day business. Although assets are always stated in terms of dollars, only cash represents actual money. </a:t>
            </a:r>
            <a:endParaRPr lang="en-US" dirty="0" smtClean="0"/>
          </a:p>
          <a:p>
            <a:r>
              <a:rPr lang="en-US" i="1" dirty="0" smtClean="0"/>
              <a:t>Cash-equivalent</a:t>
            </a:r>
            <a:r>
              <a:rPr lang="en-US" dirty="0" smtClean="0"/>
              <a:t> </a:t>
            </a:r>
            <a:r>
              <a:rPr lang="en-US" dirty="0"/>
              <a:t>items are also listed and include marketable securities and short-term investments. </a:t>
            </a:r>
          </a:p>
          <a:p>
            <a:r>
              <a:rPr lang="en-US" b="1" dirty="0"/>
              <a:t>2. </a:t>
            </a:r>
            <a:r>
              <a:rPr lang="en-US" dirty="0"/>
              <a:t>The second account is </a:t>
            </a:r>
            <a:r>
              <a:rPr lang="en-US" i="1" dirty="0"/>
              <a:t>accounts receivable</a:t>
            </a:r>
            <a:r>
              <a:rPr lang="en-US" dirty="0"/>
              <a:t>—money that is owed the firm, but that has not yet been received. For example, when Dell receives an order from a retail store, the company will send an invoice along with the shipment to the retailer. Then the unpaid bill immediately falls into the accounts receivable category. When the bill is paid, it will be deducted from the accounts receivable account and placed into the cash category. A typical firm will have a 30- to 45-day accounts receivable, depending on the frequency of its bills and the payment terms for customers</a:t>
            </a:r>
            <a:r>
              <a:rPr lang="en-US" dirty="0" smtClean="0"/>
              <a:t>. (Bills Receivables, Debtors)</a:t>
            </a:r>
          </a:p>
          <a:p>
            <a:r>
              <a:rPr lang="en-US" b="1" dirty="0"/>
              <a:t>3. </a:t>
            </a:r>
            <a:r>
              <a:rPr lang="en-US" dirty="0"/>
              <a:t>The third account is </a:t>
            </a:r>
            <a:r>
              <a:rPr lang="en-US" i="1" dirty="0"/>
              <a:t>inventories</a:t>
            </a:r>
            <a:r>
              <a:rPr lang="en-US" dirty="0"/>
              <a:t>, which show the dollar amount that Dell has invested in raw materials, work in process, and finished goods available for sale.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879781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Applications of Engineering Economics/</a:t>
            </a:r>
            <a:br>
              <a:rPr lang="en-US" sz="2800" b="1" dirty="0" smtClean="0"/>
            </a:br>
            <a:r>
              <a:rPr lang="en-US" sz="2800" b="1" dirty="0"/>
              <a:t>Common Types of </a:t>
            </a:r>
            <a:r>
              <a:rPr lang="en-US" sz="2800" b="1" dirty="0" smtClean="0"/>
              <a:t>Engineering</a:t>
            </a:r>
            <a:r>
              <a:rPr lang="en-US" sz="2800" b="1" dirty="0"/>
              <a:t> </a:t>
            </a:r>
            <a:r>
              <a:rPr lang="en-US" sz="2800" b="1" dirty="0" smtClean="0"/>
              <a:t>Economic </a:t>
            </a:r>
            <a:r>
              <a:rPr lang="en-US" sz="2800" b="1" dirty="0"/>
              <a:t>Decisions</a:t>
            </a:r>
          </a:p>
        </p:txBody>
      </p:sp>
      <p:sp>
        <p:nvSpPr>
          <p:cNvPr id="3" name="Content Placeholder 2"/>
          <p:cNvSpPr>
            <a:spLocks noGrp="1"/>
          </p:cNvSpPr>
          <p:nvPr>
            <p:ph idx="1"/>
          </p:nvPr>
        </p:nvSpPr>
        <p:spPr/>
        <p:txBody>
          <a:bodyPr>
            <a:normAutofit/>
          </a:bodyPr>
          <a:lstStyle/>
          <a:p>
            <a:r>
              <a:rPr lang="en-US" dirty="0"/>
              <a:t>Project ideas </a:t>
            </a:r>
            <a:r>
              <a:rPr lang="en-US" dirty="0" smtClean="0"/>
              <a:t>can originate from </a:t>
            </a:r>
            <a:r>
              <a:rPr lang="en-US" dirty="0"/>
              <a:t>many different levels in an organization. Since some ideas will be good, while </a:t>
            </a:r>
            <a:r>
              <a:rPr lang="en-US" dirty="0" smtClean="0"/>
              <a:t>others will </a:t>
            </a:r>
            <a:r>
              <a:rPr lang="en-US" dirty="0"/>
              <a:t>not, we need to establish procedures for screening projects.</a:t>
            </a:r>
            <a:endParaRPr lang="en-US" dirty="0" smtClean="0"/>
          </a:p>
          <a:p>
            <a:r>
              <a:rPr lang="en-US" dirty="0" smtClean="0"/>
              <a:t>Many </a:t>
            </a:r>
            <a:r>
              <a:rPr lang="en-US" dirty="0"/>
              <a:t>large </a:t>
            </a:r>
            <a:r>
              <a:rPr lang="en-US" dirty="0" smtClean="0"/>
              <a:t>companies have </a:t>
            </a:r>
            <a:r>
              <a:rPr lang="en-US" dirty="0"/>
              <a:t>a specialized project analysis division that actively searches for new ideas, </a:t>
            </a:r>
            <a:r>
              <a:rPr lang="en-US" dirty="0" smtClean="0"/>
              <a:t>projects, and </a:t>
            </a:r>
            <a:r>
              <a:rPr lang="en-US" dirty="0"/>
              <a:t>ventures. Once project ideas are identified, </a:t>
            </a:r>
            <a:r>
              <a:rPr lang="en-US" dirty="0" smtClean="0"/>
              <a:t>EE decisions are typically </a:t>
            </a:r>
            <a:r>
              <a:rPr lang="en-US" dirty="0"/>
              <a:t>classified </a:t>
            </a:r>
            <a:r>
              <a:rPr lang="en-US" dirty="0" smtClean="0"/>
              <a:t>as: </a:t>
            </a:r>
          </a:p>
          <a:p>
            <a:pPr lvl="1">
              <a:buAutoNum type="arabicPeriod"/>
            </a:pPr>
            <a:r>
              <a:rPr lang="en-US" b="1" dirty="0"/>
              <a:t>e</a:t>
            </a:r>
            <a:r>
              <a:rPr lang="en-US" b="1" dirty="0" smtClean="0"/>
              <a:t>quipment or </a:t>
            </a:r>
            <a:r>
              <a:rPr lang="en-US" b="1" dirty="0"/>
              <a:t>process selection, </a:t>
            </a:r>
            <a:endParaRPr lang="en-US" b="1" dirty="0" smtClean="0"/>
          </a:p>
          <a:p>
            <a:pPr lvl="1">
              <a:buAutoNum type="arabicPeriod"/>
            </a:pPr>
            <a:r>
              <a:rPr lang="en-US" b="1" dirty="0" smtClean="0"/>
              <a:t>equipment </a:t>
            </a:r>
            <a:r>
              <a:rPr lang="en-US" b="1" dirty="0"/>
              <a:t>replacement, </a:t>
            </a:r>
            <a:endParaRPr lang="en-US" b="1" dirty="0" smtClean="0"/>
          </a:p>
          <a:p>
            <a:pPr lvl="1">
              <a:buAutoNum type="arabicPeriod"/>
            </a:pPr>
            <a:r>
              <a:rPr lang="en-US" b="1" dirty="0" smtClean="0"/>
              <a:t>new </a:t>
            </a:r>
            <a:r>
              <a:rPr lang="en-US" b="1" dirty="0"/>
              <a:t>product or product </a:t>
            </a:r>
            <a:r>
              <a:rPr lang="en-US" b="1" dirty="0" smtClean="0"/>
              <a:t>expansion,</a:t>
            </a:r>
          </a:p>
          <a:p>
            <a:pPr lvl="1">
              <a:buAutoNum type="arabicPeriod"/>
            </a:pPr>
            <a:r>
              <a:rPr lang="en-US" b="1" dirty="0" smtClean="0"/>
              <a:t>cost </a:t>
            </a:r>
            <a:r>
              <a:rPr lang="en-US" b="1" dirty="0"/>
              <a:t>reduction</a:t>
            </a:r>
            <a:r>
              <a:rPr lang="en-US" b="1" dirty="0" smtClean="0"/>
              <a:t>, and  </a:t>
            </a:r>
          </a:p>
          <a:p>
            <a:pPr lvl="1">
              <a:buAutoNum type="arabicPeriod"/>
            </a:pPr>
            <a:r>
              <a:rPr lang="en-US" b="1" dirty="0" smtClean="0"/>
              <a:t>service </a:t>
            </a:r>
            <a:r>
              <a:rPr lang="en-US" b="1" dirty="0"/>
              <a:t>or </a:t>
            </a:r>
            <a:r>
              <a:rPr lang="en-US" b="1" dirty="0" smtClean="0"/>
              <a:t>quality improvement</a:t>
            </a:r>
          </a:p>
          <a:p>
            <a:pPr>
              <a:buAutoNum type="arabicPeriod"/>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713237477"/>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 Fixed Asset</a:t>
            </a:r>
            <a:endParaRPr lang="en-US" b="1" dirty="0"/>
          </a:p>
        </p:txBody>
      </p:sp>
      <p:sp>
        <p:nvSpPr>
          <p:cNvPr id="3" name="Content Placeholder 2"/>
          <p:cNvSpPr>
            <a:spLocks noGrp="1"/>
          </p:cNvSpPr>
          <p:nvPr>
            <p:ph idx="1"/>
          </p:nvPr>
        </p:nvSpPr>
        <p:spPr>
          <a:xfrm>
            <a:off x="2589212" y="1392072"/>
            <a:ext cx="8915400" cy="4519150"/>
          </a:xfrm>
        </p:spPr>
        <p:txBody>
          <a:bodyPr>
            <a:normAutofit/>
          </a:bodyPr>
          <a:lstStyle/>
          <a:p>
            <a:r>
              <a:rPr lang="en-US" b="1" dirty="0" smtClean="0"/>
              <a:t>Fixed </a:t>
            </a:r>
            <a:r>
              <a:rPr lang="en-US" b="1" dirty="0"/>
              <a:t>assets </a:t>
            </a:r>
            <a:r>
              <a:rPr lang="en-US" dirty="0"/>
              <a:t>are relatively permanent and take time to convert into cash. Fixed </a:t>
            </a:r>
            <a:r>
              <a:rPr lang="en-US" dirty="0" smtClean="0"/>
              <a:t>assets reflect </a:t>
            </a:r>
            <a:r>
              <a:rPr lang="en-US" dirty="0"/>
              <a:t>the amount of money Dell paid for its plant and equipment when it </a:t>
            </a:r>
            <a:r>
              <a:rPr lang="en-US" dirty="0" smtClean="0"/>
              <a:t>acquired those </a:t>
            </a:r>
            <a:r>
              <a:rPr lang="en-US" dirty="0"/>
              <a:t>assets. </a:t>
            </a:r>
            <a:endParaRPr lang="en-US" dirty="0" smtClean="0"/>
          </a:p>
          <a:p>
            <a:r>
              <a:rPr lang="en-US" dirty="0" smtClean="0"/>
              <a:t>The </a:t>
            </a:r>
            <a:r>
              <a:rPr lang="en-US" dirty="0"/>
              <a:t>most common fixed asset is the physical investment in the </a:t>
            </a:r>
            <a:r>
              <a:rPr lang="en-US" dirty="0" smtClean="0"/>
              <a:t>business, such </a:t>
            </a:r>
            <a:r>
              <a:rPr lang="en-US" dirty="0"/>
              <a:t>as land, buildings</a:t>
            </a:r>
            <a:r>
              <a:rPr lang="en-US" dirty="0" smtClean="0"/>
              <a:t>, </a:t>
            </a:r>
            <a:r>
              <a:rPr lang="en-US" dirty="0"/>
              <a:t>factory machinery, office equipment, and automobiles. </a:t>
            </a:r>
            <a:endParaRPr lang="en-US" dirty="0" smtClean="0"/>
          </a:p>
          <a:p>
            <a:r>
              <a:rPr lang="en-US" dirty="0" smtClean="0"/>
              <a:t>With the </a:t>
            </a:r>
            <a:r>
              <a:rPr lang="en-US" dirty="0"/>
              <a:t>exception of land, most fixed assets have a limited useful life. For example, </a:t>
            </a:r>
            <a:r>
              <a:rPr lang="en-US" dirty="0" smtClean="0"/>
              <a:t>buildings and </a:t>
            </a:r>
            <a:r>
              <a:rPr lang="en-US" dirty="0"/>
              <a:t>equipment are used up over a period of years. </a:t>
            </a:r>
            <a:endParaRPr lang="en-US" dirty="0" smtClean="0"/>
          </a:p>
          <a:p>
            <a:r>
              <a:rPr lang="en-US" dirty="0" smtClean="0"/>
              <a:t>Each </a:t>
            </a:r>
            <a:r>
              <a:rPr lang="en-US" dirty="0"/>
              <a:t>year, a portion of the </a:t>
            </a:r>
            <a:r>
              <a:rPr lang="en-US" dirty="0" smtClean="0"/>
              <a:t>usefulness of </a:t>
            </a:r>
            <a:r>
              <a:rPr lang="en-US" dirty="0"/>
              <a:t>these assets expires, and a portion of their total cost should be recognized </a:t>
            </a:r>
            <a:r>
              <a:rPr lang="en-US" dirty="0" smtClean="0"/>
              <a:t>as a </a:t>
            </a:r>
            <a:r>
              <a:rPr lang="en-US" dirty="0"/>
              <a:t>depreciation expense. The term </a:t>
            </a:r>
            <a:r>
              <a:rPr lang="en-US" i="1" dirty="0"/>
              <a:t>depreciation </a:t>
            </a:r>
            <a:r>
              <a:rPr lang="en-US" dirty="0"/>
              <a:t>denotes the accounting process for </a:t>
            </a:r>
            <a:r>
              <a:rPr lang="en-US" dirty="0" smtClean="0"/>
              <a:t>this gradual </a:t>
            </a:r>
            <a:r>
              <a:rPr lang="en-US" dirty="0"/>
              <a:t>conversion of fixed assets into expenses. </a:t>
            </a:r>
            <a:endParaRPr lang="en-US" dirty="0" smtClean="0"/>
          </a:p>
          <a:p>
            <a:r>
              <a:rPr lang="en-US" i="1" dirty="0" smtClean="0"/>
              <a:t>Property</a:t>
            </a:r>
            <a:r>
              <a:rPr lang="en-US" i="1" dirty="0"/>
              <a:t>, plant and equipment, </a:t>
            </a:r>
            <a:r>
              <a:rPr lang="en-US" i="1" dirty="0" smtClean="0"/>
              <a:t>net </a:t>
            </a:r>
            <a:r>
              <a:rPr lang="en-US" dirty="0" smtClean="0"/>
              <a:t>thus </a:t>
            </a:r>
            <a:r>
              <a:rPr lang="en-US" dirty="0"/>
              <a:t>represents the current book value of these assets after deducting </a:t>
            </a:r>
            <a:r>
              <a:rPr lang="en-US" dirty="0" smtClean="0"/>
              <a:t>depreciation expenses.</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134355208"/>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 Other Asset</a:t>
            </a:r>
            <a:endParaRPr lang="en-US" b="1" dirty="0"/>
          </a:p>
        </p:txBody>
      </p:sp>
      <p:sp>
        <p:nvSpPr>
          <p:cNvPr id="3" name="Content Placeholder 2"/>
          <p:cNvSpPr>
            <a:spLocks noGrp="1"/>
          </p:cNvSpPr>
          <p:nvPr>
            <p:ph idx="1"/>
          </p:nvPr>
        </p:nvSpPr>
        <p:spPr/>
        <p:txBody>
          <a:bodyPr/>
          <a:lstStyle/>
          <a:p>
            <a:r>
              <a:rPr lang="en-US" dirty="0" smtClean="0"/>
              <a:t>Finally</a:t>
            </a:r>
            <a:r>
              <a:rPr lang="en-US" dirty="0"/>
              <a:t>, </a:t>
            </a:r>
            <a:r>
              <a:rPr lang="en-US" b="1" dirty="0"/>
              <a:t>other assets </a:t>
            </a:r>
            <a:r>
              <a:rPr lang="en-US" dirty="0"/>
              <a:t>include investments made in other companies and intangible assets such as goodwill, copyrights, franchises, and so forth. </a:t>
            </a:r>
            <a:endParaRPr lang="en-US" dirty="0" smtClean="0"/>
          </a:p>
          <a:p>
            <a:r>
              <a:rPr lang="en-US" dirty="0" smtClean="0"/>
              <a:t>Goodwill </a:t>
            </a:r>
            <a:r>
              <a:rPr lang="en-US" dirty="0"/>
              <a:t>appears on the balance sheet only when an operating business is purchased in its entirety. </a:t>
            </a:r>
            <a:endParaRPr lang="en-US" dirty="0" smtClean="0"/>
          </a:p>
          <a:p>
            <a:r>
              <a:rPr lang="en-US" dirty="0" smtClean="0"/>
              <a:t>Goodwill </a:t>
            </a:r>
            <a:r>
              <a:rPr lang="en-US" dirty="0"/>
              <a:t>indicates any additional amount paid for the business above the fair market value of the business. </a:t>
            </a:r>
            <a:r>
              <a:rPr lang="en-US" dirty="0" smtClean="0"/>
              <a:t>Here </a:t>
            </a:r>
            <a:r>
              <a:rPr lang="en-US" dirty="0"/>
              <a:t>the fair market value is defined as the price that a buyer is willing to pay when the business is offered for sale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8513679"/>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Liabilities</a:t>
            </a:r>
            <a:endParaRPr lang="en-US" b="1" dirty="0"/>
          </a:p>
        </p:txBody>
      </p:sp>
      <p:sp>
        <p:nvSpPr>
          <p:cNvPr id="3" name="Content Placeholder 2"/>
          <p:cNvSpPr>
            <a:spLocks noGrp="1"/>
          </p:cNvSpPr>
          <p:nvPr>
            <p:ph idx="1"/>
          </p:nvPr>
        </p:nvSpPr>
        <p:spPr/>
        <p:txBody>
          <a:bodyPr>
            <a:normAutofit/>
          </a:bodyPr>
          <a:lstStyle/>
          <a:p>
            <a:r>
              <a:rPr lang="en-US" dirty="0"/>
              <a:t>The liabilities of a company indicate where the company obtained the funds to acquire its assets and to operate the business. Liability is money the company owes.</a:t>
            </a:r>
            <a:endParaRPr lang="en-US" b="1" dirty="0" smtClean="0"/>
          </a:p>
          <a:p>
            <a:r>
              <a:rPr lang="en-US" b="1" dirty="0" smtClean="0"/>
              <a:t>Current </a:t>
            </a:r>
            <a:r>
              <a:rPr lang="en-US" b="1" dirty="0"/>
              <a:t>liabilities </a:t>
            </a:r>
            <a:r>
              <a:rPr lang="en-US" dirty="0"/>
              <a:t>are those debts which must be paid in the near future (</a:t>
            </a:r>
            <a:r>
              <a:rPr lang="en-US" dirty="0" smtClean="0"/>
              <a:t>normally, within </a:t>
            </a:r>
            <a:r>
              <a:rPr lang="en-US" dirty="0"/>
              <a:t>one year). The major current liabilities include accounts and notes </a:t>
            </a:r>
            <a:r>
              <a:rPr lang="en-US" dirty="0" smtClean="0"/>
              <a:t>payable within </a:t>
            </a:r>
            <a:r>
              <a:rPr lang="en-US" dirty="0"/>
              <a:t>a year. Also included are accrued expenses (wages, salaries, interest, </a:t>
            </a:r>
            <a:r>
              <a:rPr lang="en-US" dirty="0" smtClean="0"/>
              <a:t>rent, taxes</a:t>
            </a:r>
            <a:r>
              <a:rPr lang="en-US" dirty="0"/>
              <a:t>, etc., owed, but not yet due for payment), and advance payments and </a:t>
            </a:r>
            <a:r>
              <a:rPr lang="en-US" dirty="0" smtClean="0"/>
              <a:t>deposits from </a:t>
            </a:r>
            <a:r>
              <a:rPr lang="en-US" dirty="0"/>
              <a:t>customers</a:t>
            </a:r>
            <a:r>
              <a:rPr lang="en-US" dirty="0" smtClean="0"/>
              <a:t>. </a:t>
            </a:r>
          </a:p>
          <a:p>
            <a:r>
              <a:rPr lang="en-US" b="1" dirty="0" smtClean="0"/>
              <a:t>Other </a:t>
            </a:r>
            <a:r>
              <a:rPr lang="en-US" b="1" dirty="0"/>
              <a:t>liabilities </a:t>
            </a:r>
            <a:r>
              <a:rPr lang="en-US" dirty="0"/>
              <a:t>include </a:t>
            </a:r>
            <a:r>
              <a:rPr lang="en-US" i="1" dirty="0"/>
              <a:t>long-term liabilities</a:t>
            </a:r>
            <a:r>
              <a:rPr lang="en-US" dirty="0"/>
              <a:t>, such as bonds, mortgages, and </a:t>
            </a:r>
            <a:r>
              <a:rPr lang="en-US" dirty="0" smtClean="0"/>
              <a:t>long-term notes</a:t>
            </a:r>
            <a:r>
              <a:rPr lang="en-US" dirty="0"/>
              <a:t>, that are due and payable more than one year in the future</a:t>
            </a:r>
            <a:r>
              <a:rPr lang="en-US" dirty="0" smtClean="0"/>
              <a:t>.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263916193"/>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Owner’s Equity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Stockholders’ equity is that portion of the assets of a company which is provided by the investors (owners). Therefore, stockholders’ equity is the liability of a company to its owners</a:t>
            </a:r>
            <a:r>
              <a:rPr lang="en-US" dirty="0" smtClean="0"/>
              <a:t>.</a:t>
            </a:r>
            <a:endParaRPr lang="en-US" b="1" dirty="0" smtClean="0"/>
          </a:p>
          <a:p>
            <a:r>
              <a:rPr lang="en-US" b="1" dirty="0" smtClean="0"/>
              <a:t>Stockholders</a:t>
            </a:r>
            <a:r>
              <a:rPr lang="en-US" b="1" dirty="0"/>
              <a:t>’ equity </a:t>
            </a:r>
            <a:r>
              <a:rPr lang="en-US" dirty="0"/>
              <a:t>represents the amount that is available to the owners after all other debts have been paid. Generally, stockholders’ equity consists of preferred and common stock, treasury stock, capital surplus, and retained earnings. </a:t>
            </a:r>
            <a:endParaRPr lang="en-US" dirty="0" smtClean="0"/>
          </a:p>
          <a:p>
            <a:r>
              <a:rPr lang="en-US" dirty="0" smtClean="0"/>
              <a:t>Preferred </a:t>
            </a:r>
            <a:r>
              <a:rPr lang="en-US" dirty="0"/>
              <a:t>stock is a hybrid between common stock and debt. In case the company goes bankrupt, it must pay its preferred stockholders after its debtors, but before its common stockholders. Preferred dividend is fixed, so preferred stockholders do not benefit if the company’s earnings grow. In fact, many firms do not use preferred stock. </a:t>
            </a:r>
            <a:endParaRPr lang="en-US" dirty="0" smtClean="0"/>
          </a:p>
          <a:p>
            <a:r>
              <a:rPr lang="en-US" dirty="0" smtClean="0"/>
              <a:t>The </a:t>
            </a:r>
            <a:r>
              <a:rPr lang="en-US" dirty="0"/>
              <a:t>common stockholders’ equity, or </a:t>
            </a:r>
            <a:r>
              <a:rPr lang="en-US" b="1" dirty="0"/>
              <a:t>net worth</a:t>
            </a:r>
            <a:r>
              <a:rPr lang="en-US" dirty="0"/>
              <a:t>, is a residual:</a:t>
            </a:r>
          </a:p>
          <a:p>
            <a:r>
              <a:rPr lang="en-US" dirty="0"/>
              <a:t>Assets - Liabilities - Preferred stock = Common stockholders’ equity</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923389154"/>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Owner’s Equity</a:t>
            </a:r>
          </a:p>
        </p:txBody>
      </p:sp>
      <p:sp>
        <p:nvSpPr>
          <p:cNvPr id="3" name="Content Placeholder 2"/>
          <p:cNvSpPr>
            <a:spLocks noGrp="1"/>
          </p:cNvSpPr>
          <p:nvPr>
            <p:ph idx="1"/>
          </p:nvPr>
        </p:nvSpPr>
        <p:spPr/>
        <p:txBody>
          <a:bodyPr>
            <a:normAutofit fontScale="92500" lnSpcReduction="10000"/>
          </a:bodyPr>
          <a:lstStyle/>
          <a:p>
            <a:r>
              <a:rPr lang="en-US" b="1" dirty="0" smtClean="0"/>
              <a:t>Common </a:t>
            </a:r>
            <a:r>
              <a:rPr lang="en-US" b="1" dirty="0"/>
              <a:t>stock </a:t>
            </a:r>
            <a:r>
              <a:rPr lang="en-US" dirty="0"/>
              <a:t>is </a:t>
            </a:r>
            <a:r>
              <a:rPr lang="en-US" b="1" dirty="0"/>
              <a:t>the aggregate par value of the company’s stock issued</a:t>
            </a:r>
            <a:r>
              <a:rPr lang="en-US" dirty="0"/>
              <a:t>. </a:t>
            </a:r>
            <a:r>
              <a:rPr lang="en-US" dirty="0" smtClean="0"/>
              <a:t>Companies rarely </a:t>
            </a:r>
            <a:r>
              <a:rPr lang="en-US" dirty="0"/>
              <a:t>issue stocks at a discount (i.e., at an amount below the stated par). </a:t>
            </a:r>
            <a:r>
              <a:rPr lang="en-US" dirty="0" smtClean="0"/>
              <a:t>Normally, corporations </a:t>
            </a:r>
            <a:r>
              <a:rPr lang="en-US" dirty="0"/>
              <a:t>set the par value low enough so that, in practice, stock is usually sold at </a:t>
            </a:r>
            <a:r>
              <a:rPr lang="en-US" dirty="0" smtClean="0"/>
              <a:t>a premium. </a:t>
            </a:r>
          </a:p>
          <a:p>
            <a:r>
              <a:rPr lang="en-US" b="1" dirty="0" smtClean="0"/>
              <a:t>Paid-in </a:t>
            </a:r>
            <a:r>
              <a:rPr lang="en-US" b="1" dirty="0"/>
              <a:t>capital </a:t>
            </a:r>
            <a:r>
              <a:rPr lang="en-US" dirty="0"/>
              <a:t>(capital surplus) is </a:t>
            </a:r>
            <a:r>
              <a:rPr lang="en-US" b="1" dirty="0"/>
              <a:t>the amount of money received from the sale </a:t>
            </a:r>
            <a:r>
              <a:rPr lang="en-US" b="1" dirty="0" smtClean="0"/>
              <a:t>of stock </a:t>
            </a:r>
            <a:r>
              <a:rPr lang="en-US" b="1" dirty="0"/>
              <a:t>that is over and above the par value of the stock</a:t>
            </a:r>
            <a:r>
              <a:rPr lang="en-US" dirty="0"/>
              <a:t>. Outstanding stock is the </a:t>
            </a:r>
            <a:r>
              <a:rPr lang="en-US" dirty="0" smtClean="0"/>
              <a:t>number of </a:t>
            </a:r>
            <a:r>
              <a:rPr lang="en-US" dirty="0"/>
              <a:t>shares issued that actually are held by the public. If the corporation buys </a:t>
            </a:r>
            <a:r>
              <a:rPr lang="en-US" dirty="0" smtClean="0"/>
              <a:t>back part </a:t>
            </a:r>
            <a:r>
              <a:rPr lang="en-US" dirty="0"/>
              <a:t>of its own issued stock, that stock is listed as </a:t>
            </a:r>
            <a:r>
              <a:rPr lang="en-US" i="1" dirty="0"/>
              <a:t>treasury stock </a:t>
            </a:r>
            <a:r>
              <a:rPr lang="en-US" dirty="0"/>
              <a:t>on the balance sheet</a:t>
            </a:r>
            <a:r>
              <a:rPr lang="en-US" dirty="0" smtClean="0"/>
              <a:t>. </a:t>
            </a:r>
          </a:p>
          <a:p>
            <a:r>
              <a:rPr lang="en-US" b="1" dirty="0" smtClean="0"/>
              <a:t>Retained </a:t>
            </a:r>
            <a:r>
              <a:rPr lang="en-US" b="1" dirty="0"/>
              <a:t>earnings </a:t>
            </a:r>
            <a:r>
              <a:rPr lang="en-US" dirty="0"/>
              <a:t>represent </a:t>
            </a:r>
            <a:r>
              <a:rPr lang="en-US" b="1" dirty="0"/>
              <a:t>the cumulative net income of the firm since its </a:t>
            </a:r>
            <a:r>
              <a:rPr lang="en-US" b="1" dirty="0" smtClean="0"/>
              <a:t>inception, less </a:t>
            </a:r>
            <a:r>
              <a:rPr lang="en-US" b="1" dirty="0"/>
              <a:t>the total dividends that have been paid to stockholders</a:t>
            </a:r>
            <a:r>
              <a:rPr lang="en-US" dirty="0"/>
              <a:t>. In other words, </a:t>
            </a:r>
            <a:r>
              <a:rPr lang="en-US" dirty="0" smtClean="0"/>
              <a:t>retained earnings </a:t>
            </a:r>
            <a:r>
              <a:rPr lang="en-US" dirty="0"/>
              <a:t>indicate the amount of assets that have been financed by plowing profits </a:t>
            </a:r>
            <a:r>
              <a:rPr lang="en-US" dirty="0" smtClean="0"/>
              <a:t>back into </a:t>
            </a:r>
            <a:r>
              <a:rPr lang="en-US" dirty="0"/>
              <a:t>the business. Therefore, retained earnings belong to the stockholders.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025791268"/>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961" y="166910"/>
            <a:ext cx="9340532" cy="1280890"/>
          </a:xfrm>
        </p:spPr>
        <p:txBody>
          <a:bodyPr>
            <a:normAutofit fontScale="90000"/>
          </a:bodyPr>
          <a:lstStyle/>
          <a:p>
            <a:r>
              <a:rPr lang="en-US" b="1" dirty="0"/>
              <a:t>Financial Statements: The  Balance Sheet, Income Statement and Cash Flow Statement</a:t>
            </a:r>
            <a:br>
              <a:rPr lang="en-US" b="1" dirty="0"/>
            </a:br>
            <a:endParaRPr lang="en-US" b="1" dirty="0"/>
          </a:p>
        </p:txBody>
      </p:sp>
      <p:pic>
        <p:nvPicPr>
          <p:cNvPr id="4" name="Content Placeholder 3"/>
          <p:cNvPicPr>
            <a:picLocks noGrp="1" noChangeAspect="1"/>
          </p:cNvPicPr>
          <p:nvPr>
            <p:ph idx="1"/>
          </p:nvPr>
        </p:nvPicPr>
        <p:blipFill>
          <a:blip r:embed="rId2"/>
          <a:stretch>
            <a:fillRect/>
          </a:stretch>
        </p:blipFill>
        <p:spPr>
          <a:xfrm>
            <a:off x="2712117" y="1249680"/>
            <a:ext cx="6461190" cy="5608320"/>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506225486"/>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592925" y="-243840"/>
            <a:ext cx="8577996" cy="7300161"/>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161358790"/>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Balance Sheet</a:t>
            </a:r>
            <a:endParaRPr lang="en-US" b="1" dirty="0"/>
          </a:p>
        </p:txBody>
      </p:sp>
      <p:sp>
        <p:nvSpPr>
          <p:cNvPr id="3" name="Content Placeholder 2"/>
          <p:cNvSpPr>
            <a:spLocks noGrp="1"/>
          </p:cNvSpPr>
          <p:nvPr>
            <p:ph idx="1"/>
          </p:nvPr>
        </p:nvSpPr>
        <p:spPr>
          <a:xfrm>
            <a:off x="2589212" y="1719618"/>
            <a:ext cx="8915400" cy="4653886"/>
          </a:xfrm>
        </p:spPr>
        <p:txBody>
          <a:bodyPr>
            <a:normAutofit fontScale="92500"/>
          </a:bodyPr>
          <a:lstStyle/>
          <a:p>
            <a:r>
              <a:rPr lang="en-US" dirty="0"/>
              <a:t>What is the company’s financial position at the end of the reporting period? We find </a:t>
            </a:r>
            <a:r>
              <a:rPr lang="en-US" dirty="0" smtClean="0"/>
              <a:t>the answer </a:t>
            </a:r>
            <a:r>
              <a:rPr lang="en-US" dirty="0"/>
              <a:t>to this question in the company’s </a:t>
            </a:r>
            <a:r>
              <a:rPr lang="en-US" b="1" dirty="0"/>
              <a:t>balance sheet statement</a:t>
            </a:r>
            <a:r>
              <a:rPr lang="en-US" dirty="0"/>
              <a:t>. </a:t>
            </a:r>
            <a:endParaRPr lang="en-US" dirty="0" smtClean="0"/>
          </a:p>
          <a:p>
            <a:r>
              <a:rPr lang="en-US" dirty="0" smtClean="0"/>
              <a:t>A </a:t>
            </a:r>
            <a:r>
              <a:rPr lang="en-US" dirty="0"/>
              <a:t>company’s </a:t>
            </a:r>
            <a:r>
              <a:rPr lang="en-US" dirty="0" smtClean="0"/>
              <a:t>balance sheet</a:t>
            </a:r>
            <a:r>
              <a:rPr lang="en-US" dirty="0"/>
              <a:t>, sometimes called its </a:t>
            </a:r>
            <a:r>
              <a:rPr lang="en-US" b="1" dirty="0"/>
              <a:t>statement of financial position</a:t>
            </a:r>
            <a:r>
              <a:rPr lang="en-US" dirty="0"/>
              <a:t>, reports three main </a:t>
            </a:r>
            <a:r>
              <a:rPr lang="en-US" dirty="0" smtClean="0"/>
              <a:t>categories of </a:t>
            </a:r>
            <a:r>
              <a:rPr lang="en-US" dirty="0"/>
              <a:t>items: assets, liabilities, and stockholders’ equity</a:t>
            </a:r>
            <a:r>
              <a:rPr lang="en-US" dirty="0" smtClean="0"/>
              <a:t>.</a:t>
            </a:r>
          </a:p>
          <a:p>
            <a:r>
              <a:rPr lang="en-US" dirty="0" smtClean="0"/>
              <a:t>It is a statement summarizing the financial position of a firm which is prepared at the end of the accounting period after completing the preparation of Income Statement. </a:t>
            </a:r>
          </a:p>
          <a:p>
            <a:r>
              <a:rPr lang="en-US" dirty="0" smtClean="0"/>
              <a:t>It is the statement of balance of ledger account which are not included in income statement, so it is called balance sheet. </a:t>
            </a:r>
          </a:p>
          <a:p>
            <a:r>
              <a:rPr lang="en-US" dirty="0"/>
              <a:t>It is prepared at a given date (point of time) to reveal financial position of the firm on that certain date. It communicates information about assets, liabilities, owners equity, for a business firm of that specific date. </a:t>
            </a:r>
          </a:p>
          <a:p>
            <a:r>
              <a:rPr lang="en-US" dirty="0"/>
              <a:t>In balance sheet, total of all assets will always be equal to the total of all liabilities and capital. </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50620537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 of Balance Sheet</a:t>
            </a:r>
            <a:endParaRPr lang="en-US" b="1" dirty="0"/>
          </a:p>
        </p:txBody>
      </p:sp>
      <p:pic>
        <p:nvPicPr>
          <p:cNvPr id="4" name="Content Placeholder 3"/>
          <p:cNvPicPr>
            <a:picLocks noGrp="1" noChangeAspect="1"/>
          </p:cNvPicPr>
          <p:nvPr>
            <p:ph idx="1"/>
          </p:nvPr>
        </p:nvPicPr>
        <p:blipFill>
          <a:blip r:embed="rId2"/>
          <a:stretch>
            <a:fillRect/>
          </a:stretch>
        </p:blipFill>
        <p:spPr>
          <a:xfrm>
            <a:off x="2592925" y="1527883"/>
            <a:ext cx="8182231" cy="5330117"/>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927292588"/>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615" y="282916"/>
            <a:ext cx="8911687" cy="1280890"/>
          </a:xfrm>
        </p:spPr>
        <p:txBody>
          <a:bodyPr/>
          <a:lstStyle/>
          <a:p>
            <a:r>
              <a:rPr lang="en-US" b="1" dirty="0" smtClean="0"/>
              <a:t>Format of Balance Sheet</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292447" y="0"/>
            <a:ext cx="4867916" cy="6910553"/>
          </a:xfr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53997" y="923361"/>
            <a:ext cx="4376014" cy="3266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2839162" y="1542735"/>
            <a:ext cx="4189435" cy="52941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1116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of Engineering Economics/</a:t>
            </a:r>
            <a:br>
              <a:rPr lang="en-US" b="1" dirty="0"/>
            </a:br>
            <a:r>
              <a:rPr lang="en-US" b="1" dirty="0"/>
              <a:t>Common Types of Engineering Economic Decisions</a:t>
            </a:r>
          </a:p>
        </p:txBody>
      </p:sp>
      <p:sp>
        <p:nvSpPr>
          <p:cNvPr id="3" name="Content Placeholder 2"/>
          <p:cNvSpPr>
            <a:spLocks noGrp="1"/>
          </p:cNvSpPr>
          <p:nvPr>
            <p:ph idx="1"/>
          </p:nvPr>
        </p:nvSpPr>
        <p:spPr>
          <a:xfrm>
            <a:off x="2592925" y="2423160"/>
            <a:ext cx="8915400" cy="3777622"/>
          </a:xfrm>
        </p:spPr>
        <p:txBody>
          <a:bodyPr/>
          <a:lstStyle/>
          <a:p>
            <a:r>
              <a:rPr lang="en-US" dirty="0" smtClean="0"/>
              <a:t>The above </a:t>
            </a:r>
            <a:r>
              <a:rPr lang="en-US" dirty="0"/>
              <a:t>classification scheme allows management to address key questions: </a:t>
            </a:r>
          </a:p>
          <a:p>
            <a:pPr lvl="1"/>
            <a:r>
              <a:rPr lang="en-US" dirty="0"/>
              <a:t>Can the existing plant, for example, be used to attain the new production levels? </a:t>
            </a:r>
          </a:p>
          <a:p>
            <a:pPr lvl="1"/>
            <a:r>
              <a:rPr lang="en-US" dirty="0"/>
              <a:t>Does the firm have the knowledge and skill to undertake the new investment? </a:t>
            </a:r>
          </a:p>
          <a:p>
            <a:pPr lvl="1"/>
            <a:r>
              <a:rPr lang="en-US" dirty="0"/>
              <a:t>Does the new proposal warrant the recruitment of new technical personnel? </a:t>
            </a:r>
          </a:p>
          <a:p>
            <a:r>
              <a:rPr lang="en-US" dirty="0"/>
              <a:t>The answers to these questions help firms screen out proposals that are not feasible, given a company’s resources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401849689"/>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Balance Sheet</a:t>
            </a:r>
            <a:endParaRPr lang="en-US" b="1" dirty="0"/>
          </a:p>
        </p:txBody>
      </p:sp>
      <p:sp>
        <p:nvSpPr>
          <p:cNvPr id="3" name="Content Placeholder 2"/>
          <p:cNvSpPr>
            <a:spLocks noGrp="1"/>
          </p:cNvSpPr>
          <p:nvPr>
            <p:ph idx="1"/>
          </p:nvPr>
        </p:nvSpPr>
        <p:spPr/>
        <p:txBody>
          <a:bodyPr/>
          <a:lstStyle/>
          <a:p>
            <a:r>
              <a:rPr lang="en-US" dirty="0" smtClean="0"/>
              <a:t>Balance sheet being the position statement at certain date, it reveals the different information for different stakeholders.</a:t>
            </a:r>
          </a:p>
          <a:p>
            <a:r>
              <a:rPr lang="en-US" dirty="0" smtClean="0"/>
              <a:t>It reveals the financial position of a business</a:t>
            </a:r>
          </a:p>
          <a:p>
            <a:r>
              <a:rPr lang="en-US" dirty="0" smtClean="0"/>
              <a:t>It helps to ascertain composition of assets and liabilities</a:t>
            </a:r>
          </a:p>
          <a:p>
            <a:r>
              <a:rPr lang="en-US" dirty="0" smtClean="0"/>
              <a:t>It depicts the solvency i.e. debt paying capacity of the firm</a:t>
            </a:r>
          </a:p>
          <a:p>
            <a:r>
              <a:rPr lang="en-US" dirty="0" smtClean="0"/>
              <a:t>It shows the position of the owners equity and capital.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3670062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Income Statement</a:t>
            </a:r>
            <a:endParaRPr lang="en-US" b="1" dirty="0"/>
          </a:p>
        </p:txBody>
      </p:sp>
      <p:sp>
        <p:nvSpPr>
          <p:cNvPr id="3" name="Content Placeholder 2"/>
          <p:cNvSpPr>
            <a:spLocks noGrp="1"/>
          </p:cNvSpPr>
          <p:nvPr>
            <p:ph idx="1"/>
          </p:nvPr>
        </p:nvSpPr>
        <p:spPr/>
        <p:txBody>
          <a:bodyPr/>
          <a:lstStyle/>
          <a:p>
            <a:r>
              <a:rPr lang="en-US" dirty="0"/>
              <a:t>The second financial report is the </a:t>
            </a:r>
            <a:r>
              <a:rPr lang="en-US" b="1" dirty="0"/>
              <a:t>income statement</a:t>
            </a:r>
            <a:r>
              <a:rPr lang="en-US" dirty="0"/>
              <a:t>, which indicates whether the </a:t>
            </a:r>
            <a:r>
              <a:rPr lang="en-US" dirty="0" smtClean="0"/>
              <a:t>company is </a:t>
            </a:r>
            <a:r>
              <a:rPr lang="en-US" dirty="0"/>
              <a:t>making or losing money during a stated </a:t>
            </a:r>
            <a:r>
              <a:rPr lang="en-US" i="1" dirty="0"/>
              <a:t>period</a:t>
            </a:r>
            <a:r>
              <a:rPr lang="en-US" dirty="0"/>
              <a:t>, usually a year. </a:t>
            </a:r>
            <a:endParaRPr lang="en-US" dirty="0" smtClean="0"/>
          </a:p>
          <a:p>
            <a:r>
              <a:rPr lang="en-US" dirty="0" smtClean="0"/>
              <a:t>Most businesses prepare </a:t>
            </a:r>
            <a:r>
              <a:rPr lang="en-US" dirty="0"/>
              <a:t>quarterly and monthly income statements as well. The company’s accounting </a:t>
            </a:r>
            <a:r>
              <a:rPr lang="en-US" dirty="0" smtClean="0"/>
              <a:t>period refers </a:t>
            </a:r>
            <a:r>
              <a:rPr lang="en-US" dirty="0"/>
              <a:t>to the period covered by an income statement.</a:t>
            </a:r>
          </a:p>
        </p:txBody>
      </p:sp>
      <p:pic>
        <p:nvPicPr>
          <p:cNvPr id="4" name="Content Placeholder 3"/>
          <p:cNvPicPr>
            <a:picLocks noChangeAspect="1"/>
          </p:cNvPicPr>
          <p:nvPr/>
        </p:nvPicPr>
        <p:blipFill>
          <a:blip r:embed="rId2"/>
          <a:stretch>
            <a:fillRect/>
          </a:stretch>
        </p:blipFill>
        <p:spPr>
          <a:xfrm>
            <a:off x="4209213" y="4038601"/>
            <a:ext cx="5042689" cy="2819399"/>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53783946"/>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Income Statement</a:t>
            </a:r>
            <a:endParaRPr lang="en-US" b="1" dirty="0"/>
          </a:p>
        </p:txBody>
      </p:sp>
      <p:sp>
        <p:nvSpPr>
          <p:cNvPr id="3" name="Content Placeholder 2"/>
          <p:cNvSpPr>
            <a:spLocks noGrp="1"/>
          </p:cNvSpPr>
          <p:nvPr>
            <p:ph idx="1"/>
          </p:nvPr>
        </p:nvSpPr>
        <p:spPr/>
        <p:txBody>
          <a:bodyPr/>
          <a:lstStyle/>
          <a:p>
            <a:r>
              <a:rPr lang="en-US" dirty="0" smtClean="0"/>
              <a:t>To ascertain gross and net profit</a:t>
            </a:r>
          </a:p>
          <a:p>
            <a:r>
              <a:rPr lang="en-US" dirty="0" smtClean="0"/>
              <a:t>To keep control on indirect expenses</a:t>
            </a:r>
          </a:p>
          <a:p>
            <a:r>
              <a:rPr lang="en-US" dirty="0" smtClean="0"/>
              <a:t>Basis for preparing balance sheet</a:t>
            </a:r>
          </a:p>
          <a:p>
            <a:r>
              <a:rPr lang="en-US" dirty="0" smtClean="0"/>
              <a:t>Basis for managerial decision</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77804932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Reporting Format</a:t>
            </a:r>
            <a:br>
              <a:rPr lang="en-US" b="1" dirty="0"/>
            </a:br>
            <a:endParaRPr lang="en-US" dirty="0"/>
          </a:p>
        </p:txBody>
      </p:sp>
      <p:sp>
        <p:nvSpPr>
          <p:cNvPr id="3" name="Content Placeholder 2"/>
          <p:cNvSpPr>
            <a:spLocks noGrp="1"/>
          </p:cNvSpPr>
          <p:nvPr>
            <p:ph idx="1"/>
          </p:nvPr>
        </p:nvSpPr>
        <p:spPr>
          <a:xfrm>
            <a:off x="816139" y="1377088"/>
            <a:ext cx="6806738" cy="5286633"/>
          </a:xfrm>
        </p:spPr>
        <p:txBody>
          <a:bodyPr>
            <a:normAutofit fontScale="85000" lnSpcReduction="10000"/>
          </a:bodyPr>
          <a:lstStyle/>
          <a:p>
            <a:r>
              <a:rPr lang="en-US" dirty="0" smtClean="0"/>
              <a:t>Typical </a:t>
            </a:r>
            <a:r>
              <a:rPr lang="en-US" dirty="0"/>
              <a:t>items that are itemized in the income statement are as follows:</a:t>
            </a:r>
          </a:p>
          <a:p>
            <a:r>
              <a:rPr lang="en-US" dirty="0"/>
              <a:t>• </a:t>
            </a:r>
            <a:r>
              <a:rPr lang="en-US" b="1" dirty="0"/>
              <a:t>Revenue </a:t>
            </a:r>
            <a:r>
              <a:rPr lang="en-US" dirty="0"/>
              <a:t>is the income from goods sold and services rendered during a given </a:t>
            </a:r>
            <a:r>
              <a:rPr lang="en-US" dirty="0" smtClean="0"/>
              <a:t>accounting period</a:t>
            </a:r>
            <a:r>
              <a:rPr lang="en-US" dirty="0"/>
              <a:t>.</a:t>
            </a:r>
          </a:p>
          <a:p>
            <a:r>
              <a:rPr lang="en-US" dirty="0"/>
              <a:t>• </a:t>
            </a:r>
            <a:r>
              <a:rPr lang="en-US" b="1" dirty="0"/>
              <a:t>Net revenue </a:t>
            </a:r>
            <a:r>
              <a:rPr lang="en-US" dirty="0"/>
              <a:t>represents gross sales, less any sales return and allowances.</a:t>
            </a:r>
          </a:p>
          <a:p>
            <a:r>
              <a:rPr lang="en-US" dirty="0"/>
              <a:t>• Shown on the next several lines are the expenses and costs of doing business, as </a:t>
            </a:r>
            <a:r>
              <a:rPr lang="en-US" dirty="0" smtClean="0"/>
              <a:t>deductions from </a:t>
            </a:r>
            <a:r>
              <a:rPr lang="en-US" dirty="0"/>
              <a:t>revenue. The largest expense for a typical manufacturing firm is </a:t>
            </a:r>
            <a:r>
              <a:rPr lang="en-US" dirty="0" smtClean="0"/>
              <a:t>the expense </a:t>
            </a:r>
            <a:r>
              <a:rPr lang="en-US" dirty="0"/>
              <a:t>it incurs in making a product (such as labor, materials, and overhead), </a:t>
            </a:r>
            <a:r>
              <a:rPr lang="en-US" dirty="0" smtClean="0"/>
              <a:t>called the </a:t>
            </a:r>
            <a:r>
              <a:rPr lang="en-US" b="1" dirty="0"/>
              <a:t>cost of revenue </a:t>
            </a:r>
            <a:r>
              <a:rPr lang="en-US" dirty="0"/>
              <a:t>(or cost of goods sold).</a:t>
            </a:r>
          </a:p>
          <a:p>
            <a:r>
              <a:rPr lang="en-US" dirty="0"/>
              <a:t>• Net revenue less the cost of revenue gives the </a:t>
            </a:r>
            <a:r>
              <a:rPr lang="en-US" b="1" dirty="0"/>
              <a:t>gross margin</a:t>
            </a:r>
            <a:r>
              <a:rPr lang="en-US" dirty="0"/>
              <a:t>.</a:t>
            </a:r>
          </a:p>
          <a:p>
            <a:r>
              <a:rPr lang="en-US" dirty="0"/>
              <a:t>• Next, we subtract any other operating expenses from the operating income. These </a:t>
            </a:r>
            <a:r>
              <a:rPr lang="en-US" dirty="0" smtClean="0"/>
              <a:t>other operating </a:t>
            </a:r>
            <a:r>
              <a:rPr lang="en-US" dirty="0"/>
              <a:t>expenses are expenses associated with paying interest, leasing machinery </a:t>
            </a:r>
            <a:r>
              <a:rPr lang="en-US" dirty="0" smtClean="0"/>
              <a:t>or equipment</a:t>
            </a:r>
            <a:r>
              <a:rPr lang="en-US" dirty="0"/>
              <a:t>, selling, and administration. This results in the operating income.</a:t>
            </a:r>
          </a:p>
          <a:p>
            <a:r>
              <a:rPr lang="en-US" dirty="0"/>
              <a:t>• Finally, we determine the </a:t>
            </a:r>
            <a:r>
              <a:rPr lang="en-US" b="1" dirty="0"/>
              <a:t>net income </a:t>
            </a:r>
            <a:r>
              <a:rPr lang="en-US" dirty="0"/>
              <a:t>(or net profit) by subtracting the income </a:t>
            </a:r>
            <a:r>
              <a:rPr lang="en-US" dirty="0" smtClean="0"/>
              <a:t>taxes from </a:t>
            </a:r>
            <a:r>
              <a:rPr lang="en-US" dirty="0"/>
              <a:t>the taxable income. Net income is also commonly known as </a:t>
            </a:r>
            <a:r>
              <a:rPr lang="en-US" i="1" dirty="0"/>
              <a:t>accounting income</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7838198" y="1490986"/>
            <a:ext cx="4217324" cy="4547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02106777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22830"/>
            <a:ext cx="11696132" cy="1280890"/>
          </a:xfrm>
        </p:spPr>
        <p:txBody>
          <a:bodyPr>
            <a:normAutofit/>
          </a:bodyPr>
          <a:lstStyle/>
          <a:p>
            <a:r>
              <a:rPr lang="en-US" sz="2800" b="1" dirty="0" smtClean="0"/>
              <a:t>Format of Income Statement (Trading A/c and Profit and Loss A/c)</a:t>
            </a:r>
            <a:endParaRPr lang="en-US" sz="28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632812" y="578766"/>
            <a:ext cx="5221677" cy="6279233"/>
          </a:xfr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27885" y="578767"/>
            <a:ext cx="5204927" cy="6279233"/>
          </a:xfrm>
          <a:prstGeom prst="rect">
            <a:avLst/>
          </a:prstGeom>
        </p:spPr>
      </p:pic>
    </p:spTree>
    <p:extLst>
      <p:ext uri="{BB962C8B-B14F-4D97-AF65-F5344CB8AC3E}">
        <p14:creationId xmlns:p14="http://schemas.microsoft.com/office/powerpoint/2010/main" xmlns="" val="71618906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62" y="323860"/>
            <a:ext cx="8911687" cy="1280890"/>
          </a:xfrm>
        </p:spPr>
        <p:txBody>
          <a:bodyPr>
            <a:normAutofit/>
          </a:bodyPr>
          <a:lstStyle/>
          <a:p>
            <a:r>
              <a:rPr lang="en-US" dirty="0" smtClean="0"/>
              <a:t>Example: </a:t>
            </a:r>
            <a:r>
              <a:rPr lang="en-US" sz="2700" b="1" dirty="0" smtClean="0"/>
              <a:t>Income </a:t>
            </a:r>
            <a:r>
              <a:rPr lang="en-US" sz="2700" b="1" dirty="0"/>
              <a:t>Statement and Balance </a:t>
            </a:r>
            <a:r>
              <a:rPr lang="en-US" sz="2700" b="1" dirty="0" smtClean="0"/>
              <a:t>Sheet (</a:t>
            </a:r>
            <a:r>
              <a:rPr lang="en-US" sz="2700" b="1" dirty="0"/>
              <a:t>PU 2015, Fall</a:t>
            </a:r>
            <a:r>
              <a:rPr lang="en-US" sz="2700" b="1" dirty="0" smtClean="0"/>
              <a:t>)</a:t>
            </a:r>
            <a:endParaRPr lang="en-US" sz="2700" dirty="0"/>
          </a:p>
        </p:txBody>
      </p:sp>
      <p:sp>
        <p:nvSpPr>
          <p:cNvPr id="3" name="Content Placeholder 2"/>
          <p:cNvSpPr>
            <a:spLocks noGrp="1"/>
          </p:cNvSpPr>
          <p:nvPr>
            <p:ph idx="1"/>
          </p:nvPr>
        </p:nvSpPr>
        <p:spPr>
          <a:xfrm>
            <a:off x="1633869" y="1460311"/>
            <a:ext cx="3975361" cy="6373503"/>
          </a:xfrm>
        </p:spPr>
        <p:txBody>
          <a:bodyPr/>
          <a:lstStyle/>
          <a:p>
            <a:r>
              <a:rPr lang="en-US" dirty="0"/>
              <a:t>The following is trial </a:t>
            </a:r>
            <a:r>
              <a:rPr lang="en-US" dirty="0" smtClean="0"/>
              <a:t>balance </a:t>
            </a:r>
            <a:r>
              <a:rPr lang="en-US" dirty="0"/>
              <a:t>of Acharya Company</a:t>
            </a:r>
            <a:r>
              <a:rPr lang="en-US" dirty="0" smtClean="0"/>
              <a:t>.</a:t>
            </a:r>
            <a:endParaRPr lang="en-US" b="1" dirty="0" smtClean="0"/>
          </a:p>
          <a:p>
            <a:r>
              <a:rPr lang="en-US" sz="1600" dirty="0" smtClean="0"/>
              <a:t>Value </a:t>
            </a:r>
            <a:r>
              <a:rPr lang="en-US" sz="1600" dirty="0"/>
              <a:t>of closing </a:t>
            </a:r>
            <a:r>
              <a:rPr lang="en-US" sz="1600" dirty="0" smtClean="0"/>
              <a:t>stock=52,000; Net Profit=18,000</a:t>
            </a:r>
            <a:r>
              <a:rPr lang="en-US" sz="1600" dirty="0"/>
              <a:t> </a:t>
            </a:r>
            <a:endParaRPr lang="en-US" sz="1600" dirty="0" smtClean="0"/>
          </a:p>
          <a:p>
            <a:r>
              <a:rPr lang="en-US" sz="1600" b="1" dirty="0" smtClean="0"/>
              <a:t>Required</a:t>
            </a:r>
            <a:r>
              <a:rPr lang="en-US" sz="1600" b="1" dirty="0"/>
              <a:t>: Income Statement and Balance Sheet.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3662441303"/>
              </p:ext>
            </p:extLst>
          </p:nvPr>
        </p:nvGraphicFramePr>
        <p:xfrm>
          <a:off x="6036023" y="988060"/>
          <a:ext cx="5553953" cy="5869940"/>
        </p:xfrm>
        <a:graphic>
          <a:graphicData uri="http://schemas.openxmlformats.org/drawingml/2006/table">
            <a:tbl>
              <a:tblPr firstRow="1" firstCol="1" bandRow="1"/>
              <a:tblGrid>
                <a:gridCol w="2747898"/>
                <a:gridCol w="1642924"/>
                <a:gridCol w="1163131"/>
              </a:tblGrid>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Debit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Credit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Capitals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Plant and Machinery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Furniture and Fitting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Motor Van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Purchase and Sales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2,13,000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 and payable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Salaries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Drawings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Discount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loan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General Reserve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Opening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Bad Debt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Total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6,95,000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6,95,000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414019937"/>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sz="3200" b="1" dirty="0" smtClean="0"/>
              <a:t>PU 2015, Fall</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452580805"/>
              </p:ext>
            </p:extLst>
          </p:nvPr>
        </p:nvGraphicFramePr>
        <p:xfrm>
          <a:off x="7120859" y="624110"/>
          <a:ext cx="4893719" cy="6163437"/>
        </p:xfrm>
        <a:graphic>
          <a:graphicData uri="http://schemas.openxmlformats.org/drawingml/2006/table">
            <a:tbl>
              <a:tblPr firstRow="1" firstCol="1" bandRow="1"/>
              <a:tblGrid>
                <a:gridCol w="3121556"/>
                <a:gridCol w="1772163"/>
              </a:tblGrid>
              <a:tr h="273172">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Balance Sheet of Acharya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Assets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Plant and Machinery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Furniture and Fittings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Motor Van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Asset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2,83,000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General Reserve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Loan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Payable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85,000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9515">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Capital</a:t>
                      </a:r>
                      <a:r>
                        <a:rPr lang="en-US" sz="1800">
                          <a:effectLst/>
                          <a:latin typeface="Calibri" panose="020F0502020204030204" pitchFamily="34" charset="0"/>
                          <a:ea typeface="Calibri" panose="020F0502020204030204" pitchFamily="34" charset="0"/>
                          <a:cs typeface="Mangal" panose="02040503050203030202" pitchFamily="18" charset="0"/>
                        </a:rPr>
                        <a:t>                    2,00,000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Net Profit         18,000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Drawings         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198,0000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2,83,000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856146360"/>
              </p:ext>
            </p:extLst>
          </p:nvPr>
        </p:nvGraphicFramePr>
        <p:xfrm>
          <a:off x="2306472" y="1662890"/>
          <a:ext cx="4285397" cy="4314828"/>
        </p:xfrm>
        <a:graphic>
          <a:graphicData uri="http://schemas.openxmlformats.org/drawingml/2006/table">
            <a:tbl>
              <a:tblPr firstRow="1" firstCol="1" bandRow="1"/>
              <a:tblGrid>
                <a:gridCol w="2378421"/>
                <a:gridCol w="1906976"/>
              </a:tblGrid>
              <a:tr h="359569">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Income Statement of Acharya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59569">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Sales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4,00,000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Closing</a:t>
                      </a:r>
                      <a:r>
                        <a:rPr lang="en-US" sz="1800" dirty="0">
                          <a:effectLst/>
                          <a:latin typeface="Calibri" panose="020F0502020204030204" pitchFamily="34" charset="0"/>
                          <a:ea typeface="Calibri" panose="020F0502020204030204" pitchFamily="34" charset="0"/>
                          <a:cs typeface="Mangal" panose="02040503050203030202" pitchFamily="18" charset="0"/>
                        </a:rPr>
                        <a:t>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52,000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Opening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Purchase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2,13,000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Gross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49,000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Add: Discount Received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0" dirty="0" smtClean="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Salaries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36,000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Bad debt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Net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18,000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31650421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24" y="123257"/>
            <a:ext cx="8911687" cy="1280890"/>
          </a:xfrm>
        </p:spPr>
        <p:txBody>
          <a:bodyPr/>
          <a:lstStyle/>
          <a:p>
            <a:r>
              <a:rPr lang="en-US" dirty="0" smtClean="0"/>
              <a:t>Example and Solution: </a:t>
            </a:r>
            <a:r>
              <a:rPr lang="en-US" sz="2400" b="1" dirty="0" smtClean="0"/>
              <a:t>Balance Sheet </a:t>
            </a:r>
            <a:r>
              <a:rPr lang="en-US" sz="2400" b="1" dirty="0"/>
              <a:t>(PU </a:t>
            </a:r>
            <a:r>
              <a:rPr lang="en-US" sz="2400" b="1" dirty="0" smtClean="0"/>
              <a:t>2014, Spring)</a:t>
            </a:r>
            <a:endParaRPr lang="en-US" sz="2400" dirty="0"/>
          </a:p>
        </p:txBody>
      </p:sp>
      <p:sp>
        <p:nvSpPr>
          <p:cNvPr id="3" name="Content Placeholder 2"/>
          <p:cNvSpPr>
            <a:spLocks noGrp="1"/>
          </p:cNvSpPr>
          <p:nvPr>
            <p:ph idx="1"/>
          </p:nvPr>
        </p:nvSpPr>
        <p:spPr>
          <a:xfrm>
            <a:off x="521276" y="1722160"/>
            <a:ext cx="6022525" cy="3777622"/>
          </a:xfrm>
        </p:spPr>
        <p:txBody>
          <a:bodyPr/>
          <a:lstStyle/>
          <a:p>
            <a:r>
              <a:rPr lang="en-US" dirty="0" smtClean="0"/>
              <a:t>Prepare balance sheet of ABC company from the following information as on 31</a:t>
            </a:r>
            <a:r>
              <a:rPr lang="en-US" baseline="30000" dirty="0" smtClean="0"/>
              <a:t>st</a:t>
            </a:r>
            <a:r>
              <a:rPr lang="en-US" dirty="0" smtClean="0"/>
              <a:t> December 2014. </a:t>
            </a:r>
          </a:p>
          <a:p>
            <a:endParaRPr lang="en-US" dirty="0" smtClean="0"/>
          </a:p>
          <a:p>
            <a:endParaRPr lang="en-US" dirty="0"/>
          </a:p>
          <a:p>
            <a:endParaRPr lang="en-US" dirty="0" smtClean="0"/>
          </a:p>
          <a:p>
            <a:endParaRPr lang="en-US" dirty="0"/>
          </a:p>
          <a:p>
            <a:endParaRPr lang="en-US" dirty="0" smtClean="0"/>
          </a:p>
          <a:p>
            <a:endParaRPr lang="en-US" dirty="0"/>
          </a:p>
          <a:p>
            <a:r>
              <a:rPr lang="en-US" b="1" dirty="0" smtClean="0"/>
              <a:t>Solution: </a:t>
            </a:r>
            <a:r>
              <a:rPr lang="en-US" b="1" dirty="0" smtClean="0">
                <a:solidFill>
                  <a:schemeClr val="tx1"/>
                </a:solidFill>
              </a:rPr>
              <a:t>Balance</a:t>
            </a:r>
            <a:r>
              <a:rPr lang="en-US" b="1" dirty="0" smtClean="0"/>
              <a:t> Sheet of ABC Company</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4236830764"/>
              </p:ext>
            </p:extLst>
          </p:nvPr>
        </p:nvGraphicFramePr>
        <p:xfrm>
          <a:off x="1226707" y="2717646"/>
          <a:ext cx="5172504" cy="2372970"/>
        </p:xfrm>
        <a:graphic>
          <a:graphicData uri="http://schemas.openxmlformats.org/drawingml/2006/table">
            <a:tbl>
              <a:tblPr firstRow="1" firstCol="1" bandRow="1"/>
              <a:tblGrid>
                <a:gridCol w="1760562"/>
                <a:gridCol w="825690"/>
                <a:gridCol w="1740089"/>
                <a:gridCol w="846163"/>
              </a:tblGrid>
              <a:tr h="395495">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Capital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Building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Furniture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in hand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Overdraft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8,500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Reserve Funds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Net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20,500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2489889982"/>
              </p:ext>
            </p:extLst>
          </p:nvPr>
        </p:nvGraphicFramePr>
        <p:xfrm>
          <a:off x="6543801" y="694563"/>
          <a:ext cx="5084092" cy="6163437"/>
        </p:xfrm>
        <a:graphic>
          <a:graphicData uri="http://schemas.openxmlformats.org/drawingml/2006/table">
            <a:tbl>
              <a:tblPr firstRow="1" firstCol="1" bandRow="1"/>
              <a:tblGrid>
                <a:gridCol w="3242988"/>
                <a:gridCol w="1841104"/>
              </a:tblGrid>
              <a:tr h="579417">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Balance Sheet of ABC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 on 31</a:t>
                      </a:r>
                      <a:r>
                        <a:rPr lang="en-US" sz="1800" b="1" baseline="30000" dirty="0">
                          <a:effectLst/>
                          <a:latin typeface="Calibri" panose="020F0502020204030204" pitchFamily="34" charset="0"/>
                          <a:ea typeface="Calibri" panose="020F0502020204030204" pitchFamily="34" charset="0"/>
                          <a:cs typeface="Mangal" panose="02040503050203030202" pitchFamily="18" charset="0"/>
                        </a:rPr>
                        <a:t>st</a:t>
                      </a:r>
                      <a:r>
                        <a:rPr lang="en-US" sz="1800" b="1" dirty="0">
                          <a:effectLst/>
                          <a:latin typeface="Calibri" panose="020F0502020204030204" pitchFamily="34" charset="0"/>
                          <a:ea typeface="Calibri" panose="020F0502020204030204" pitchFamily="34" charset="0"/>
                          <a:cs typeface="Mangal" panose="02040503050203030202" pitchFamily="18" charset="0"/>
                        </a:rPr>
                        <a:t> December 2014</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Assets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Building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Furniture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in hand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Asset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77,000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gridSpan="2">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Reserve Fund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Overdraft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8,500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16,500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9417">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Capital</a:t>
                      </a:r>
                      <a:r>
                        <a:rPr lang="en-US" sz="1800">
                          <a:effectLst/>
                          <a:latin typeface="Calibri" panose="020F0502020204030204" pitchFamily="34" charset="0"/>
                          <a:ea typeface="Calibri" panose="020F0502020204030204" pitchFamily="34" charset="0"/>
                          <a:cs typeface="Mangal" panose="02040503050203030202" pitchFamily="18" charset="0"/>
                        </a:rPr>
                        <a:t>                       40,000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Net Profit         20,500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60,500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77,000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10067579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62" y="323860"/>
            <a:ext cx="8911687" cy="1280890"/>
          </a:xfrm>
        </p:spPr>
        <p:txBody>
          <a:bodyPr>
            <a:normAutofit/>
          </a:bodyPr>
          <a:lstStyle/>
          <a:p>
            <a:r>
              <a:rPr lang="en-US" dirty="0" smtClean="0"/>
              <a:t>Example: </a:t>
            </a:r>
            <a:r>
              <a:rPr lang="en-US" sz="2700" b="1" dirty="0" smtClean="0"/>
              <a:t>Income </a:t>
            </a:r>
            <a:r>
              <a:rPr lang="en-US" sz="2700" b="1" dirty="0"/>
              <a:t>Statement and Balance </a:t>
            </a:r>
            <a:r>
              <a:rPr lang="en-US" sz="2700" b="1" dirty="0" smtClean="0"/>
              <a:t>Sheet (</a:t>
            </a:r>
            <a:r>
              <a:rPr lang="en-US" sz="2700" b="1" dirty="0"/>
              <a:t>PU </a:t>
            </a:r>
            <a:r>
              <a:rPr lang="en-US" sz="2700" b="1" dirty="0" smtClean="0"/>
              <a:t>2009, </a:t>
            </a:r>
            <a:r>
              <a:rPr lang="en-US" sz="2700" b="1" dirty="0"/>
              <a:t>Fall</a:t>
            </a:r>
            <a:r>
              <a:rPr lang="en-US" sz="2700" b="1" dirty="0" smtClean="0"/>
              <a:t>)</a:t>
            </a:r>
            <a:endParaRPr lang="en-US" sz="2700" dirty="0"/>
          </a:p>
        </p:txBody>
      </p:sp>
      <p:sp>
        <p:nvSpPr>
          <p:cNvPr id="3" name="Content Placeholder 2"/>
          <p:cNvSpPr>
            <a:spLocks noGrp="1"/>
          </p:cNvSpPr>
          <p:nvPr>
            <p:ph idx="1"/>
          </p:nvPr>
        </p:nvSpPr>
        <p:spPr>
          <a:xfrm>
            <a:off x="1633869" y="1460311"/>
            <a:ext cx="3975361" cy="6373503"/>
          </a:xfrm>
        </p:spPr>
        <p:txBody>
          <a:bodyPr/>
          <a:lstStyle/>
          <a:p>
            <a:r>
              <a:rPr lang="en-US" dirty="0" smtClean="0"/>
              <a:t>Moon and Moon Company has just completed preparing its trial balance as of </a:t>
            </a:r>
            <a:r>
              <a:rPr lang="en-US" dirty="0"/>
              <a:t>J</a:t>
            </a:r>
            <a:r>
              <a:rPr lang="en-US" dirty="0" smtClean="0"/>
              <a:t>une 2008. </a:t>
            </a:r>
            <a:endParaRPr lang="en-US" b="1" dirty="0" smtClean="0"/>
          </a:p>
          <a:p>
            <a:r>
              <a:rPr lang="en-US" dirty="0" smtClean="0"/>
              <a:t>Prepare income statement, statement of retained earnings, and balance sheet</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1634116622"/>
              </p:ext>
            </p:extLst>
          </p:nvPr>
        </p:nvGraphicFramePr>
        <p:xfrm>
          <a:off x="6036023" y="1105465"/>
          <a:ext cx="5741995" cy="5282946"/>
        </p:xfrm>
        <a:graphic>
          <a:graphicData uri="http://schemas.openxmlformats.org/drawingml/2006/table">
            <a:tbl>
              <a:tblPr firstRow="1" firstCol="1" bandRow="1"/>
              <a:tblGrid>
                <a:gridCol w="2840934"/>
                <a:gridCol w="1698549"/>
                <a:gridCol w="1202512"/>
              </a:tblGrid>
              <a:tr h="272237">
                <a:tc gridSpan="3">
                  <a:txBody>
                    <a:bodyPr/>
                    <a:lstStyle/>
                    <a:p>
                      <a:pPr marL="0" marR="0" algn="ct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Moon &amp; Moon</a:t>
                      </a:r>
                      <a:r>
                        <a:rPr lang="en-US" sz="1800" b="1" baseline="0" dirty="0" smtClean="0">
                          <a:effectLst/>
                          <a:latin typeface="Calibri" panose="020F0502020204030204" pitchFamily="34" charset="0"/>
                          <a:ea typeface="Calibri" panose="020F0502020204030204" pitchFamily="34" charset="0"/>
                          <a:cs typeface="Mangal" panose="02040503050203030202" pitchFamily="18" charset="0"/>
                        </a:rPr>
                        <a:t> Company</a:t>
                      </a:r>
                    </a:p>
                    <a:p>
                      <a:pPr marL="0" marR="0" algn="ctr">
                        <a:lnSpc>
                          <a:spcPct val="107000"/>
                        </a:lnSpc>
                        <a:spcBef>
                          <a:spcPts val="0"/>
                        </a:spcBef>
                        <a:spcAft>
                          <a:spcPts val="0"/>
                        </a:spcAft>
                      </a:pPr>
                      <a:r>
                        <a:rPr lang="en-US" sz="1800" b="1" baseline="0" dirty="0" smtClean="0">
                          <a:effectLst/>
                          <a:latin typeface="Calibri" panose="020F0502020204030204" pitchFamily="34" charset="0"/>
                          <a:ea typeface="Calibri" panose="020F0502020204030204" pitchFamily="34" charset="0"/>
                          <a:cs typeface="Mangal" panose="02040503050203030202" pitchFamily="18" charset="0"/>
                        </a:rPr>
                        <a:t>Trial Balance</a:t>
                      </a:r>
                    </a:p>
                    <a:p>
                      <a:pPr marL="0" marR="0" algn="ctr">
                        <a:lnSpc>
                          <a:spcPct val="107000"/>
                        </a:lnSpc>
                        <a:spcBef>
                          <a:spcPts val="0"/>
                        </a:spcBef>
                        <a:spcAft>
                          <a:spcPts val="0"/>
                        </a:spcAft>
                      </a:pPr>
                      <a:r>
                        <a:rPr lang="en-US" sz="1800" b="1" baseline="0" dirty="0" smtClean="0">
                          <a:effectLst/>
                          <a:latin typeface="Calibri" panose="020F0502020204030204" pitchFamily="34" charset="0"/>
                          <a:ea typeface="Calibri" panose="020F0502020204030204" pitchFamily="34" charset="0"/>
                          <a:cs typeface="Mangal" panose="02040503050203030202" pitchFamily="18" charset="0"/>
                        </a:rPr>
                        <a:t>As of 30 June 2008</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0"/>
                        </a:spcAft>
                      </a:pP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Debit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Credit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Cash</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6,200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Account Receivables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10,400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Prepaid</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Rent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4,400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Chemical Inventory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9,400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Equipment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18,200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Accumulated Depreciation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1,050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Accounts Payable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1,180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Capital</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Stock</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Retained</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Earnings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25,370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Treatment</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Revenue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40,600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Wages</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and Salaries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22,500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Utility</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Expenses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1,240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Advertising</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Expenses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860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Total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73,200</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73,200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66963287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618" y="146439"/>
            <a:ext cx="8911687" cy="1280890"/>
          </a:xfrm>
        </p:spPr>
        <p:txBody>
          <a:bodyPr/>
          <a:lstStyle/>
          <a:p>
            <a:r>
              <a:rPr lang="en-US" dirty="0" smtClean="0"/>
              <a:t>Solution: </a:t>
            </a:r>
            <a:r>
              <a:rPr lang="en-US" b="1" dirty="0"/>
              <a:t>Income Statement and Balance Sheet (PU 2009, Fall)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136972789"/>
              </p:ext>
            </p:extLst>
          </p:nvPr>
        </p:nvGraphicFramePr>
        <p:xfrm>
          <a:off x="6646460" y="1497723"/>
          <a:ext cx="4981433" cy="5349243"/>
        </p:xfrm>
        <a:graphic>
          <a:graphicData uri="http://schemas.openxmlformats.org/drawingml/2006/table">
            <a:tbl>
              <a:tblPr firstRow="1" firstCol="1" bandRow="1"/>
              <a:tblGrid>
                <a:gridCol w="3439236"/>
                <a:gridCol w="1542197"/>
              </a:tblGrid>
              <a:tr h="587324">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Balance Sheet of Moon &amp; Moon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 on 30 June 2008</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Assets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6,200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Account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Prepaid 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Chemical Inventory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9,400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Equipment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18,200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Asset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48,600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gridSpan="2">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Accumulated Depreciation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Account Payable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1,180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2,230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2961">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Capital</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    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Add: </a:t>
                      </a:r>
                      <a:r>
                        <a:rPr lang="en-US" sz="1800" dirty="0" smtClean="0">
                          <a:effectLst/>
                          <a:latin typeface="Calibri" panose="020F0502020204030204" pitchFamily="34" charset="0"/>
                          <a:ea typeface="Calibri" panose="020F0502020204030204" pitchFamily="34" charset="0"/>
                          <a:cs typeface="Mangal" panose="02040503050203030202" pitchFamily="18" charset="0"/>
                        </a:rPr>
                        <a:t>Cl. Retained </a:t>
                      </a:r>
                      <a:r>
                        <a:rPr lang="en-US" sz="1800" dirty="0">
                          <a:effectLst/>
                          <a:latin typeface="Calibri" panose="020F0502020204030204" pitchFamily="34" charset="0"/>
                          <a:ea typeface="Calibri" panose="020F0502020204030204" pitchFamily="34" charset="0"/>
                          <a:cs typeface="Mangal" panose="02040503050203030202" pitchFamily="18" charset="0"/>
                        </a:rPr>
                        <a:t>Earnings   41,370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46,370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48,600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843466506"/>
              </p:ext>
            </p:extLst>
          </p:nvPr>
        </p:nvGraphicFramePr>
        <p:xfrm>
          <a:off x="1733266" y="4527016"/>
          <a:ext cx="4408226" cy="2153563"/>
        </p:xfrm>
        <a:graphic>
          <a:graphicData uri="http://schemas.openxmlformats.org/drawingml/2006/table">
            <a:tbl>
              <a:tblPr firstRow="1" firstCol="1" bandRow="1"/>
              <a:tblGrid>
                <a:gridCol w="2838919"/>
                <a:gridCol w="1569307"/>
              </a:tblGrid>
              <a:tr h="922955">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Statement of Retained Earnings of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Moon &amp; Moon Company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 of 30 June 2008</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07652">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52">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Opening Retained </a:t>
                      </a:r>
                      <a:r>
                        <a:rPr lang="en-US" sz="1800" dirty="0">
                          <a:effectLst/>
                          <a:latin typeface="Calibri" panose="020F0502020204030204" pitchFamily="34" charset="0"/>
                          <a:ea typeface="Calibri" panose="020F0502020204030204" pitchFamily="34" charset="0"/>
                          <a:cs typeface="Mangal" panose="02040503050203030202" pitchFamily="18" charset="0"/>
                        </a:rPr>
                        <a:t>Earnings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25,370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5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Net Income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5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Closing Retained Earnings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41,370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2762170854"/>
              </p:ext>
            </p:extLst>
          </p:nvPr>
        </p:nvGraphicFramePr>
        <p:xfrm>
          <a:off x="1787857" y="1604749"/>
          <a:ext cx="4299045" cy="2677948"/>
        </p:xfrm>
        <a:graphic>
          <a:graphicData uri="http://schemas.openxmlformats.org/drawingml/2006/table">
            <a:tbl>
              <a:tblPr firstRow="1" firstCol="1" bandRow="1"/>
              <a:tblGrid>
                <a:gridCol w="2577302"/>
                <a:gridCol w="1721743"/>
              </a:tblGrid>
              <a:tr h="595098">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Income Statement of Moon &amp; Moon Company As of 30 June 2008</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7550">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Treatment Revenue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40,600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Wages and Salaries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22,500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Gross Profit</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18,100</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Utility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Ad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860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Net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16,000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1956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Text book and References: </a:t>
            </a:r>
            <a:endParaRPr lang="en-US" b="1" dirty="0"/>
          </a:p>
        </p:txBody>
      </p:sp>
      <p:sp>
        <p:nvSpPr>
          <p:cNvPr id="3" name="Content Placeholder 2"/>
          <p:cNvSpPr>
            <a:spLocks noGrp="1"/>
          </p:cNvSpPr>
          <p:nvPr>
            <p:ph idx="1"/>
          </p:nvPr>
        </p:nvSpPr>
        <p:spPr>
          <a:xfrm>
            <a:off x="2480030" y="1405719"/>
            <a:ext cx="8915400" cy="4276903"/>
          </a:xfrm>
        </p:spPr>
        <p:txBody>
          <a:bodyPr>
            <a:noAutofit/>
          </a:bodyPr>
          <a:lstStyle/>
          <a:p>
            <a:pPr marL="0" indent="0">
              <a:buNone/>
            </a:pPr>
            <a:r>
              <a:rPr lang="en-US" b="1" dirty="0"/>
              <a:t>Text Book: </a:t>
            </a:r>
            <a:endParaRPr lang="en-US" dirty="0"/>
          </a:p>
          <a:p>
            <a:r>
              <a:rPr lang="en-US" dirty="0"/>
              <a:t>Chan S. Park, </a:t>
            </a:r>
            <a:r>
              <a:rPr lang="en-US" i="1" dirty="0"/>
              <a:t>Contemporary Engineering Economics, </a:t>
            </a:r>
            <a:r>
              <a:rPr lang="en-US" dirty="0"/>
              <a:t>PHI Learning Private Limited. </a:t>
            </a:r>
          </a:p>
          <a:p>
            <a:pPr marL="0" indent="0">
              <a:buNone/>
            </a:pPr>
            <a:r>
              <a:rPr lang="en-US" b="1" dirty="0" err="1" smtClean="0"/>
              <a:t>Refrences</a:t>
            </a:r>
            <a:r>
              <a:rPr lang="en-US" b="1" dirty="0"/>
              <a:t>: </a:t>
            </a:r>
            <a:endParaRPr lang="en-US" dirty="0"/>
          </a:p>
          <a:p>
            <a:pPr lvl="0"/>
            <a:r>
              <a:rPr lang="en-US" dirty="0"/>
              <a:t>E  Paul De </a:t>
            </a:r>
            <a:r>
              <a:rPr lang="en-US" dirty="0" err="1"/>
              <a:t>Garmo</a:t>
            </a:r>
            <a:r>
              <a:rPr lang="en-US" dirty="0"/>
              <a:t>. William G Sullivan and James A. </a:t>
            </a:r>
            <a:r>
              <a:rPr lang="en-US" dirty="0" err="1"/>
              <a:t>Bontadelli</a:t>
            </a:r>
            <a:r>
              <a:rPr lang="en-US" dirty="0"/>
              <a:t>, </a:t>
            </a:r>
            <a:r>
              <a:rPr lang="en-US" i="1" dirty="0"/>
              <a:t>Engineering Economy, </a:t>
            </a:r>
            <a:r>
              <a:rPr lang="en-US" dirty="0"/>
              <a:t>MC Milan Publishing Company</a:t>
            </a:r>
          </a:p>
          <a:p>
            <a:pPr lvl="0"/>
            <a:r>
              <a:rPr lang="en-US" dirty="0"/>
              <a:t>James L., Riggs, David D. </a:t>
            </a:r>
            <a:r>
              <a:rPr lang="en-US" dirty="0" err="1"/>
              <a:t>Bedworth</a:t>
            </a:r>
            <a:r>
              <a:rPr lang="en-US" dirty="0"/>
              <a:t> and Sabah U. Randhawa, Engineering Economics, Tata McGraw Hill Education Private Limited</a:t>
            </a:r>
          </a:p>
          <a:p>
            <a:pPr lvl="0"/>
            <a:r>
              <a:rPr lang="en-US" dirty="0"/>
              <a:t>N. N. </a:t>
            </a:r>
            <a:r>
              <a:rPr lang="en-US" dirty="0" err="1"/>
              <a:t>Borish</a:t>
            </a:r>
            <a:r>
              <a:rPr lang="en-US" dirty="0"/>
              <a:t> and S. Kaplan, </a:t>
            </a:r>
            <a:r>
              <a:rPr lang="en-US" i="1" dirty="0"/>
              <a:t>Economics Analysis for Engineering and Managerial Decision Making</a:t>
            </a:r>
            <a:r>
              <a:rPr lang="en-US" dirty="0"/>
              <a:t>, </a:t>
            </a:r>
            <a:r>
              <a:rPr lang="en-US" dirty="0" err="1"/>
              <a:t>MCGraw</a:t>
            </a:r>
            <a:r>
              <a:rPr lang="en-US" dirty="0"/>
              <a:t> Hill Publishing Company </a:t>
            </a:r>
            <a:endParaRPr lang="en-US" sz="1600" dirty="0"/>
          </a:p>
          <a:p>
            <a:pPr lvl="0"/>
            <a:r>
              <a:rPr lang="en-US" dirty="0" err="1" smtClean="0"/>
              <a:t>Adhikari</a:t>
            </a:r>
            <a:r>
              <a:rPr lang="en-US" dirty="0"/>
              <a:t>, D</a:t>
            </a:r>
            <a:r>
              <a:rPr lang="en-US" dirty="0" smtClean="0"/>
              <a:t>.</a:t>
            </a:r>
            <a:r>
              <a:rPr lang="en-US" i="1" dirty="0" smtClean="0"/>
              <a:t> </a:t>
            </a:r>
            <a:r>
              <a:rPr lang="en-US" i="1" dirty="0"/>
              <a:t>Principles of Engineering Economics Analysis, </a:t>
            </a:r>
            <a:r>
              <a:rPr lang="en-US" dirty="0"/>
              <a:t>Global Publication, Nepal</a:t>
            </a:r>
          </a:p>
          <a:p>
            <a:pPr lvl="0"/>
            <a:r>
              <a:rPr lang="en-US" dirty="0" err="1"/>
              <a:t>Sen</a:t>
            </a:r>
            <a:r>
              <a:rPr lang="en-US" dirty="0"/>
              <a:t> Gupta, </a:t>
            </a:r>
            <a:r>
              <a:rPr lang="en-US" dirty="0" err="1"/>
              <a:t>Ramprasad</a:t>
            </a:r>
            <a:r>
              <a:rPr lang="en-US" dirty="0"/>
              <a:t>,</a:t>
            </a:r>
            <a:r>
              <a:rPr lang="en-US" i="1" dirty="0"/>
              <a:t> Ecological Limits and Economic Development, </a:t>
            </a:r>
            <a:r>
              <a:rPr lang="en-US" dirty="0"/>
              <a:t>Oxford University Press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873567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Equipment </a:t>
            </a:r>
            <a:r>
              <a:rPr lang="en-US" b="1" dirty="0"/>
              <a:t>or Process Selection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This </a:t>
            </a:r>
            <a:r>
              <a:rPr lang="en-US" dirty="0"/>
              <a:t>class of engineering decision problems </a:t>
            </a:r>
            <a:r>
              <a:rPr lang="en-US" dirty="0" smtClean="0"/>
              <a:t>involves selecting </a:t>
            </a:r>
            <a:r>
              <a:rPr lang="en-US" dirty="0"/>
              <a:t>the best course of action out of several that meet a project’s </a:t>
            </a:r>
            <a:r>
              <a:rPr lang="en-US" dirty="0" smtClean="0"/>
              <a:t>requirements. </a:t>
            </a:r>
          </a:p>
          <a:p>
            <a:r>
              <a:rPr lang="en-US" dirty="0" smtClean="0"/>
              <a:t>For </a:t>
            </a:r>
            <a:r>
              <a:rPr lang="en-US" dirty="0"/>
              <a:t>example, which of several proposed items of equipment shall </a:t>
            </a:r>
            <a:r>
              <a:rPr lang="en-US" dirty="0" smtClean="0"/>
              <a:t>we purchase </a:t>
            </a:r>
            <a:r>
              <a:rPr lang="en-US" dirty="0"/>
              <a:t>for a given purpose? The choice often hinges on which item is expected </a:t>
            </a:r>
            <a:r>
              <a:rPr lang="en-US" dirty="0" smtClean="0"/>
              <a:t>to generate </a:t>
            </a:r>
            <a:r>
              <a:rPr lang="en-US" dirty="0"/>
              <a:t>the largest savings (or the largest return on the investment). </a:t>
            </a:r>
            <a:endParaRPr lang="en-US" dirty="0" smtClean="0"/>
          </a:p>
          <a:p>
            <a:r>
              <a:rPr lang="en-US" dirty="0" smtClean="0"/>
              <a:t>For example, the </a:t>
            </a:r>
            <a:r>
              <a:rPr lang="en-US" dirty="0"/>
              <a:t>choice of material will dictate the manufacturing process for the body panels </a:t>
            </a:r>
            <a:r>
              <a:rPr lang="en-US" dirty="0" smtClean="0"/>
              <a:t>in the </a:t>
            </a:r>
            <a:r>
              <a:rPr lang="en-US" dirty="0"/>
              <a:t>automobile. Many factors will affect the ultimate choice of the material, and </a:t>
            </a:r>
            <a:r>
              <a:rPr lang="en-US" dirty="0" smtClean="0"/>
              <a:t>engineers should </a:t>
            </a:r>
            <a:r>
              <a:rPr lang="en-US" dirty="0"/>
              <a:t>consider all major cost elements, such as the cost of machinery </a:t>
            </a:r>
            <a:r>
              <a:rPr lang="en-US" dirty="0" smtClean="0"/>
              <a:t>and equipment</a:t>
            </a:r>
            <a:r>
              <a:rPr lang="en-US" dirty="0"/>
              <a:t>, tooling, labor, and material. Other factors may include press and </a:t>
            </a:r>
            <a:r>
              <a:rPr lang="en-US" dirty="0" smtClean="0"/>
              <a:t>assembly, production </a:t>
            </a:r>
            <a:r>
              <a:rPr lang="en-US" dirty="0"/>
              <a:t>and engineered scrap, the number of dies and tools, and the </a:t>
            </a:r>
            <a:r>
              <a:rPr lang="en-US" dirty="0" smtClean="0"/>
              <a:t>cycle times </a:t>
            </a:r>
            <a:r>
              <a:rPr lang="en-US" dirty="0"/>
              <a:t>for various processes</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352718602"/>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217" y="127430"/>
            <a:ext cx="8911687" cy="1280890"/>
          </a:xfrm>
        </p:spPr>
        <p:txBody>
          <a:bodyPr>
            <a:normAutofit/>
          </a:bodyPr>
          <a:lstStyle/>
          <a:p>
            <a:r>
              <a:rPr lang="en-US" dirty="0" smtClean="0"/>
              <a:t>Example: </a:t>
            </a:r>
            <a:r>
              <a:rPr lang="en-US" sz="2700" b="1" dirty="0" smtClean="0"/>
              <a:t>P/L Account and </a:t>
            </a:r>
            <a:r>
              <a:rPr lang="en-US" sz="2700" b="1" dirty="0"/>
              <a:t>Balance </a:t>
            </a:r>
            <a:r>
              <a:rPr lang="en-US" sz="2700" b="1" dirty="0" smtClean="0"/>
              <a:t>Sheet (</a:t>
            </a:r>
            <a:r>
              <a:rPr lang="en-US" sz="2700" b="1" dirty="0"/>
              <a:t>PU </a:t>
            </a:r>
            <a:r>
              <a:rPr lang="en-US" sz="2700" b="1" dirty="0" smtClean="0"/>
              <a:t>2006, Fall &amp; PU 2005, Spring)</a:t>
            </a:r>
            <a:endParaRPr lang="en-US" sz="2700" dirty="0"/>
          </a:p>
        </p:txBody>
      </p:sp>
      <p:sp>
        <p:nvSpPr>
          <p:cNvPr id="3" name="Content Placeholder 2"/>
          <p:cNvSpPr>
            <a:spLocks noGrp="1"/>
          </p:cNvSpPr>
          <p:nvPr>
            <p:ph idx="1"/>
          </p:nvPr>
        </p:nvSpPr>
        <p:spPr>
          <a:xfrm>
            <a:off x="1579278" y="1147928"/>
            <a:ext cx="9516351" cy="1185840"/>
          </a:xfrm>
        </p:spPr>
        <p:txBody>
          <a:bodyPr>
            <a:normAutofit/>
          </a:bodyPr>
          <a:lstStyle/>
          <a:p>
            <a:r>
              <a:rPr lang="en-US" dirty="0" smtClean="0"/>
              <a:t>From the following trial balance, prepare P/L account and balance sheet. </a:t>
            </a:r>
            <a:endParaRPr lang="en-US" b="1"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1554279669"/>
              </p:ext>
            </p:extLst>
          </p:nvPr>
        </p:nvGraphicFramePr>
        <p:xfrm>
          <a:off x="2019420" y="1596793"/>
          <a:ext cx="8311484" cy="5154568"/>
        </p:xfrm>
        <a:graphic>
          <a:graphicData uri="http://schemas.openxmlformats.org/drawingml/2006/table">
            <a:tbl>
              <a:tblPr firstRow="1" firstCol="1" bandRow="1"/>
              <a:tblGrid>
                <a:gridCol w="2494557"/>
                <a:gridCol w="1661185"/>
                <a:gridCol w="2539003"/>
                <a:gridCol w="1616739"/>
              </a:tblGrid>
              <a:tr h="343638">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Debit Balance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Credit Balance</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Capital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Gross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Plant &amp; Machinery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2,25,000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Dividend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Goodwill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Interest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Land &amp; Building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1,35,000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39,000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Salaries &amp; 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Reserve Fund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Loan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Selling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overdraft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Deposit with custom office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Advertisement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Investment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5,36,500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5,36,500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85352884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99972"/>
            <a:ext cx="9662164" cy="1280890"/>
          </a:xfrm>
        </p:spPr>
        <p:txBody>
          <a:bodyPr>
            <a:normAutofit/>
          </a:bodyPr>
          <a:lstStyle/>
          <a:p>
            <a:r>
              <a:rPr lang="en-US" sz="3200" dirty="0" smtClean="0"/>
              <a:t>Solution: </a:t>
            </a:r>
            <a:r>
              <a:rPr lang="en-US" sz="2800" b="1" dirty="0"/>
              <a:t>P/L Account and Balance Sheet (PU 2006, Fall &amp; PU </a:t>
            </a:r>
            <a:r>
              <a:rPr lang="en-US" sz="2800" b="1" dirty="0" smtClean="0"/>
              <a:t>2005, </a:t>
            </a:r>
            <a:r>
              <a:rPr lang="en-US" sz="2800" b="1" dirty="0"/>
              <a:t>Spring)</a:t>
            </a: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2351118276"/>
              </p:ext>
            </p:extLst>
          </p:nvPr>
        </p:nvGraphicFramePr>
        <p:xfrm>
          <a:off x="5535294" y="600736"/>
          <a:ext cx="5737307" cy="5922920"/>
        </p:xfrm>
        <a:graphic>
          <a:graphicData uri="http://schemas.openxmlformats.org/drawingml/2006/table">
            <a:tbl>
              <a:tblPr firstRow="1" firstCol="1" bandRow="1"/>
              <a:tblGrid>
                <a:gridCol w="3899325"/>
                <a:gridCol w="1837982"/>
              </a:tblGrid>
              <a:tr h="270278">
                <a:tc gridSpan="2">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Balance Sheet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Particulars</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Assets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Closing Stock</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30,000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Sundry Debtors</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Plant &amp; Machinery</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2,25,000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Goodwill</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14,500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Land &amp; Buildings</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1,35,000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Cash at bank</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10,000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Mangal" panose="02040503050203030202" pitchFamily="18" charset="0"/>
                        </a:rPr>
                        <a:t>Deposit with Custom Office</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7,500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Mangal" panose="02040503050203030202" pitchFamily="18" charset="0"/>
                        </a:rPr>
                        <a:t>Investment</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Mangal" panose="02040503050203030202" pitchFamily="18" charset="0"/>
                        </a:rPr>
                        <a:t>12,000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21">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Total </a:t>
                      </a:r>
                      <a:r>
                        <a:rPr lang="en-US" sz="1600" b="1" dirty="0" smtClean="0">
                          <a:effectLst/>
                          <a:latin typeface="Calibri" panose="020F0502020204030204" pitchFamily="34" charset="0"/>
                          <a:ea typeface="Calibri" panose="020F0502020204030204" pitchFamily="34" charset="0"/>
                          <a:cs typeface="Mangal" panose="02040503050203030202" pitchFamily="18" charset="0"/>
                        </a:rPr>
                        <a:t>Asset</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smtClean="0">
                          <a:effectLst/>
                          <a:latin typeface="Calibri" panose="020F0502020204030204" pitchFamily="34" charset="0"/>
                          <a:ea typeface="Calibri" panose="020F0502020204030204" pitchFamily="34" charset="0"/>
                          <a:cs typeface="Mangal" panose="02040503050203030202" pitchFamily="18" charset="0"/>
                        </a:rPr>
                        <a:t>4,84,000</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tc>
              </a:tr>
              <a:tr h="270278">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Reserve Fund</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Bank Loan</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Bank Overdraft</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23,500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Sundry Creditors</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39,000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1,62,500</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693">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Capital</a:t>
                      </a:r>
                      <a:r>
                        <a:rPr lang="en-US" sz="1600" dirty="0">
                          <a:effectLst/>
                          <a:latin typeface="Calibri" panose="020F0502020204030204" pitchFamily="34" charset="0"/>
                          <a:ea typeface="Calibri" panose="020F0502020204030204" pitchFamily="34" charset="0"/>
                          <a:cs typeface="Mangal" panose="02040503050203030202" pitchFamily="18" charset="0"/>
                        </a:rPr>
                        <a:t>                            2,50,000</a:t>
                      </a:r>
                    </a:p>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Mangal" panose="02040503050203030202" pitchFamily="18" charset="0"/>
                        </a:rPr>
                        <a:t>Add: Net Income              </a:t>
                      </a:r>
                      <a:r>
                        <a:rPr lang="en-US" sz="1600" dirty="0" smtClean="0">
                          <a:effectLst/>
                          <a:latin typeface="Calibri" panose="020F0502020204030204" pitchFamily="34" charset="0"/>
                          <a:ea typeface="Calibri" panose="020F0502020204030204" pitchFamily="34" charset="0"/>
                          <a:cs typeface="Mangal" panose="02040503050203030202" pitchFamily="18" charset="0"/>
                        </a:rPr>
                        <a:t>71,500</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3,26,500</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smtClean="0">
                          <a:effectLst/>
                          <a:latin typeface="Calibri" panose="020F0502020204030204" pitchFamily="34" charset="0"/>
                          <a:ea typeface="Calibri" panose="020F0502020204030204" pitchFamily="34" charset="0"/>
                          <a:cs typeface="Mangal" panose="02040503050203030202" pitchFamily="18" charset="0"/>
                        </a:rPr>
                        <a:t>4,84,000</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/NCIT/PU/2021</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2143255297"/>
              </p:ext>
            </p:extLst>
          </p:nvPr>
        </p:nvGraphicFramePr>
        <p:xfrm>
          <a:off x="1214651" y="1380862"/>
          <a:ext cx="4026089" cy="3689569"/>
        </p:xfrm>
        <a:graphic>
          <a:graphicData uri="http://schemas.openxmlformats.org/drawingml/2006/table">
            <a:tbl>
              <a:tblPr firstRow="1" firstCol="1" bandRow="1"/>
              <a:tblGrid>
                <a:gridCol w="2413663"/>
                <a:gridCol w="1612426"/>
              </a:tblGrid>
              <a:tr h="389449">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Profit &amp; Loss Account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8944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Gross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Dividend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Interest Received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Salaries &amp; 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Selling </a:t>
                      </a:r>
                      <a:r>
                        <a:rPr lang="en-US" sz="1800" dirty="0" smtClean="0">
                          <a:effectLst/>
                          <a:latin typeface="Calibri" panose="020F0502020204030204" pitchFamily="34" charset="0"/>
                          <a:ea typeface="Calibri" panose="020F0502020204030204" pitchFamily="34" charset="0"/>
                          <a:cs typeface="Mangal" panose="02040503050203030202" pitchFamily="18" charset="0"/>
                        </a:rPr>
                        <a:t>Expenses</a:t>
                      </a:r>
                    </a:p>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Less: Ad Expenses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12,500</a:t>
                      </a:r>
                    </a:p>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Net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71,500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77364156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Cash Flow Statement: </a:t>
            </a:r>
            <a:endParaRPr lang="en-US" b="1" dirty="0"/>
          </a:p>
        </p:txBody>
      </p:sp>
      <p:sp>
        <p:nvSpPr>
          <p:cNvPr id="5" name="Content Placeholder 4"/>
          <p:cNvSpPr>
            <a:spLocks noGrp="1"/>
          </p:cNvSpPr>
          <p:nvPr>
            <p:ph idx="1"/>
          </p:nvPr>
        </p:nvSpPr>
        <p:spPr/>
        <p:txBody>
          <a:bodyPr>
            <a:normAutofit/>
          </a:bodyPr>
          <a:lstStyle/>
          <a:p>
            <a:r>
              <a:rPr lang="en-US" dirty="0"/>
              <a:t>The income statement explained in the previous section indicates only whether </a:t>
            </a:r>
            <a:r>
              <a:rPr lang="en-US" dirty="0" smtClean="0"/>
              <a:t>the company </a:t>
            </a:r>
            <a:r>
              <a:rPr lang="en-US" dirty="0"/>
              <a:t>was making or losing money during the reporting period. </a:t>
            </a:r>
            <a:endParaRPr lang="en-US" dirty="0" smtClean="0"/>
          </a:p>
          <a:p>
            <a:r>
              <a:rPr lang="en-US" dirty="0" smtClean="0"/>
              <a:t>Therefore</a:t>
            </a:r>
            <a:r>
              <a:rPr lang="en-US" dirty="0"/>
              <a:t>, the </a:t>
            </a:r>
            <a:r>
              <a:rPr lang="en-US" dirty="0" smtClean="0"/>
              <a:t>emphasis was </a:t>
            </a:r>
            <a:r>
              <a:rPr lang="en-US" dirty="0"/>
              <a:t>on determining the net income (profits) of the firm for supporting its </a:t>
            </a:r>
            <a:r>
              <a:rPr lang="en-US" dirty="0" smtClean="0"/>
              <a:t>operating activities</a:t>
            </a:r>
            <a:r>
              <a:rPr lang="en-US" dirty="0"/>
              <a:t>. </a:t>
            </a:r>
            <a:endParaRPr lang="en-US" dirty="0" smtClean="0"/>
          </a:p>
          <a:p>
            <a:r>
              <a:rPr lang="en-US" dirty="0" smtClean="0"/>
              <a:t>However</a:t>
            </a:r>
            <a:r>
              <a:rPr lang="en-US" dirty="0"/>
              <a:t>, the income statement ignores two other important business </a:t>
            </a:r>
            <a:r>
              <a:rPr lang="en-US" dirty="0" smtClean="0"/>
              <a:t>activities for </a:t>
            </a:r>
            <a:r>
              <a:rPr lang="en-US" dirty="0"/>
              <a:t>the period: financing and investing activities. </a:t>
            </a:r>
            <a:endParaRPr lang="en-US" dirty="0" smtClean="0"/>
          </a:p>
          <a:p>
            <a:r>
              <a:rPr lang="en-US" dirty="0" smtClean="0"/>
              <a:t>Therefore</a:t>
            </a:r>
            <a:r>
              <a:rPr lang="en-US" dirty="0"/>
              <a:t>, we need another </a:t>
            </a:r>
            <a:r>
              <a:rPr lang="en-US" dirty="0" smtClean="0"/>
              <a:t>financial statement—the </a:t>
            </a:r>
            <a:r>
              <a:rPr lang="en-US" dirty="0"/>
              <a:t>cash flow statement, which details how the company generated </a:t>
            </a:r>
            <a:r>
              <a:rPr lang="en-US" dirty="0" smtClean="0"/>
              <a:t>the cash </a:t>
            </a:r>
            <a:r>
              <a:rPr lang="en-US" dirty="0"/>
              <a:t>it received and how the company used that cash during the reporting period.</a:t>
            </a:r>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00688627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Cash Flow Statement:</a:t>
            </a:r>
            <a:endParaRPr lang="en-US" dirty="0"/>
          </a:p>
        </p:txBody>
      </p:sp>
      <p:sp>
        <p:nvSpPr>
          <p:cNvPr id="3" name="Content Placeholder 2"/>
          <p:cNvSpPr>
            <a:spLocks noGrp="1"/>
          </p:cNvSpPr>
          <p:nvPr>
            <p:ph idx="1"/>
          </p:nvPr>
        </p:nvSpPr>
        <p:spPr/>
        <p:txBody>
          <a:bodyPr/>
          <a:lstStyle/>
          <a:p>
            <a:r>
              <a:rPr lang="en-US" dirty="0" smtClean="0"/>
              <a:t>Cash Inflow= Issue of share, debentures, sale of fixed assets, sale of investments, receiving loans, etc. </a:t>
            </a:r>
          </a:p>
          <a:p>
            <a:r>
              <a:rPr lang="en-US" dirty="0" smtClean="0"/>
              <a:t>Cash Outflow=redemption of share, debenture, repayment of loan, purchase of fixed assets etc. </a:t>
            </a:r>
          </a:p>
          <a:p>
            <a:r>
              <a:rPr lang="en-US" dirty="0" smtClean="0"/>
              <a:t>The difference between inflow and outflow of cash and cash equivalent is termed as net increase and decrease in cash or cash equivalent. </a:t>
            </a:r>
          </a:p>
          <a:p>
            <a:r>
              <a:rPr lang="en-US" dirty="0" smtClean="0"/>
              <a:t>The cash flow statement reports cash flows during the period in 3 category: </a:t>
            </a:r>
          </a:p>
          <a:p>
            <a:pPr lvl="1"/>
            <a:r>
              <a:rPr lang="en-US" dirty="0" smtClean="0"/>
              <a:t>Operating activities</a:t>
            </a:r>
          </a:p>
          <a:p>
            <a:pPr lvl="1"/>
            <a:r>
              <a:rPr lang="en-US" dirty="0" smtClean="0"/>
              <a:t>Investing activities</a:t>
            </a:r>
          </a:p>
          <a:p>
            <a:pPr lvl="1"/>
            <a:r>
              <a:rPr lang="en-US" dirty="0" smtClean="0"/>
              <a:t>Financing activities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1141958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Cash Flow Statement: Sources </a:t>
            </a:r>
            <a:r>
              <a:rPr lang="en-US" b="1" dirty="0"/>
              <a:t>and Uses of Cash</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difference between the sources (inflows) and uses (outflows) of cash represents </a:t>
            </a:r>
            <a:r>
              <a:rPr lang="en-US" dirty="0" smtClean="0"/>
              <a:t>the net </a:t>
            </a:r>
            <a:r>
              <a:rPr lang="en-US" dirty="0"/>
              <a:t>cash flow during the reporting period. This is a very important piece of </a:t>
            </a:r>
            <a:r>
              <a:rPr lang="en-US" dirty="0" smtClean="0"/>
              <a:t>information, because </a:t>
            </a:r>
            <a:r>
              <a:rPr lang="en-US" dirty="0"/>
              <a:t>investors determine the value of an asset (or, indeed, of a whole firm) by the </a:t>
            </a:r>
            <a:r>
              <a:rPr lang="en-US" dirty="0" smtClean="0"/>
              <a:t>cash flows </a:t>
            </a:r>
            <a:r>
              <a:rPr lang="en-US" dirty="0"/>
              <a:t>it generates. </a:t>
            </a:r>
            <a:endParaRPr lang="en-US" dirty="0" smtClean="0"/>
          </a:p>
          <a:p>
            <a:r>
              <a:rPr lang="en-US" dirty="0" smtClean="0"/>
              <a:t>Certainly</a:t>
            </a:r>
            <a:r>
              <a:rPr lang="en-US" dirty="0"/>
              <a:t>, a firm’s net income is important, but cash flows are </a:t>
            </a:r>
            <a:r>
              <a:rPr lang="en-US" dirty="0" smtClean="0"/>
              <a:t>even more </a:t>
            </a:r>
            <a:r>
              <a:rPr lang="en-US" dirty="0"/>
              <a:t>important, particularly because the company needs cash to pay dividends and </a:t>
            </a:r>
            <a:r>
              <a:rPr lang="en-US" dirty="0" smtClean="0"/>
              <a:t>to purchase </a:t>
            </a:r>
            <a:r>
              <a:rPr lang="en-US" dirty="0"/>
              <a:t>the assets required to continue its operations. </a:t>
            </a:r>
            <a:endParaRPr lang="en-US" dirty="0" smtClean="0"/>
          </a:p>
          <a:p>
            <a:r>
              <a:rPr lang="en-US" dirty="0" smtClean="0"/>
              <a:t>The </a:t>
            </a:r>
            <a:r>
              <a:rPr lang="en-US" dirty="0"/>
              <a:t>goal of the firm should be to maximize the price of its stock. Since the value </a:t>
            </a:r>
            <a:r>
              <a:rPr lang="en-US" dirty="0" smtClean="0"/>
              <a:t>of any </a:t>
            </a:r>
            <a:r>
              <a:rPr lang="en-US" dirty="0"/>
              <a:t>asset depends on the cash flows produced by the asset, managers want to </a:t>
            </a:r>
            <a:r>
              <a:rPr lang="en-US" dirty="0" smtClean="0"/>
              <a:t>maximize the </a:t>
            </a:r>
            <a:r>
              <a:rPr lang="en-US" dirty="0"/>
              <a:t>cash flows available to investors over the long run. </a:t>
            </a:r>
            <a:endParaRPr lang="en-US" dirty="0" smtClean="0"/>
          </a:p>
          <a:p>
            <a:r>
              <a:rPr lang="en-US" dirty="0" smtClean="0"/>
              <a:t>Therefore</a:t>
            </a:r>
            <a:r>
              <a:rPr lang="en-US" dirty="0"/>
              <a:t>, we should make </a:t>
            </a:r>
            <a:r>
              <a:rPr lang="en-US" dirty="0" smtClean="0"/>
              <a:t>investment decisions </a:t>
            </a:r>
            <a:r>
              <a:rPr lang="en-US" dirty="0"/>
              <a:t>on the basis of cash flows rather than profits. For such investment </a:t>
            </a:r>
            <a:r>
              <a:rPr lang="en-US" dirty="0" smtClean="0"/>
              <a:t>decisions, it </a:t>
            </a:r>
            <a:r>
              <a:rPr lang="en-US" dirty="0"/>
              <a:t>is necessary to convert profits (as determined in the income statement) to </a:t>
            </a:r>
            <a:r>
              <a:rPr lang="en-US" dirty="0" smtClean="0"/>
              <a:t>cash flows</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4629973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Cash Flow Statement</a:t>
            </a:r>
            <a:endParaRPr lang="en-US" b="1" dirty="0"/>
          </a:p>
        </p:txBody>
      </p:sp>
      <p:sp>
        <p:nvSpPr>
          <p:cNvPr id="3" name="Content Placeholder 2"/>
          <p:cNvSpPr>
            <a:spLocks noGrp="1"/>
          </p:cNvSpPr>
          <p:nvPr>
            <p:ph idx="1"/>
          </p:nvPr>
        </p:nvSpPr>
        <p:spPr/>
        <p:txBody>
          <a:bodyPr>
            <a:normAutofit lnSpcReduction="10000"/>
          </a:bodyPr>
          <a:lstStyle/>
          <a:p>
            <a:r>
              <a:rPr lang="en-US" dirty="0" smtClean="0"/>
              <a:t>To know the liquidity position of the firm</a:t>
            </a:r>
          </a:p>
          <a:p>
            <a:r>
              <a:rPr lang="en-US" dirty="0" smtClean="0"/>
              <a:t>To know the company’s operating, investing and financing activities during accounting period</a:t>
            </a:r>
          </a:p>
          <a:p>
            <a:r>
              <a:rPr lang="en-US" dirty="0" smtClean="0"/>
              <a:t>To evaluate the financial policies of the firm</a:t>
            </a:r>
          </a:p>
          <a:p>
            <a:r>
              <a:rPr lang="en-US" dirty="0" smtClean="0"/>
              <a:t>To know the information about the changes in the cash position of the firm</a:t>
            </a:r>
          </a:p>
          <a:p>
            <a:r>
              <a:rPr lang="en-US" dirty="0" smtClean="0"/>
              <a:t>To know the cash payment and cash receipt of the firm during the accounting period</a:t>
            </a:r>
          </a:p>
          <a:p>
            <a:r>
              <a:rPr lang="en-US" dirty="0" smtClean="0"/>
              <a:t>To understand the reasons for variation in cash position of the firm</a:t>
            </a:r>
          </a:p>
          <a:p>
            <a:r>
              <a:rPr lang="en-US" dirty="0" smtClean="0"/>
              <a:t>To assist short term cash planning of the firm</a:t>
            </a:r>
          </a:p>
          <a:p>
            <a:r>
              <a:rPr lang="en-US" dirty="0" smtClean="0"/>
              <a:t>To help in planning of the repayment of loan, replacement of fixed assets and other long term planning etc. </a:t>
            </a:r>
          </a:p>
          <a:p>
            <a:endParaRPr lang="en-US" dirty="0" smtClean="0"/>
          </a:p>
          <a:p>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70745561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Cash Flow Statement: Reporting </a:t>
            </a:r>
            <a:r>
              <a:rPr lang="en-US" b="1" dirty="0"/>
              <a:t>Format</a:t>
            </a:r>
            <a:br>
              <a:rPr lang="en-US" b="1" dirty="0"/>
            </a:br>
            <a:endParaRPr lang="en-US" dirty="0"/>
          </a:p>
        </p:txBody>
      </p:sp>
      <p:sp>
        <p:nvSpPr>
          <p:cNvPr id="3" name="Content Placeholder 2"/>
          <p:cNvSpPr>
            <a:spLocks noGrp="1"/>
          </p:cNvSpPr>
          <p:nvPr>
            <p:ph idx="1"/>
          </p:nvPr>
        </p:nvSpPr>
        <p:spPr>
          <a:xfrm>
            <a:off x="2589212" y="1487605"/>
            <a:ext cx="8915400" cy="5013327"/>
          </a:xfrm>
        </p:spPr>
        <p:txBody>
          <a:bodyPr>
            <a:normAutofit fontScale="85000" lnSpcReduction="10000"/>
          </a:bodyPr>
          <a:lstStyle/>
          <a:p>
            <a:r>
              <a:rPr lang="en-US" dirty="0" smtClean="0"/>
              <a:t>In </a:t>
            </a:r>
            <a:r>
              <a:rPr lang="en-US" dirty="0"/>
              <a:t>preparing the cash flow </a:t>
            </a:r>
            <a:r>
              <a:rPr lang="en-US" dirty="0" smtClean="0"/>
              <a:t>statement, </a:t>
            </a:r>
            <a:r>
              <a:rPr lang="en-US" dirty="0"/>
              <a:t>many companies </a:t>
            </a:r>
            <a:r>
              <a:rPr lang="en-US" dirty="0" smtClean="0"/>
              <a:t>identify the </a:t>
            </a:r>
            <a:r>
              <a:rPr lang="en-US" dirty="0"/>
              <a:t>sources and uses of cash according to the types of business activities. There are </a:t>
            </a:r>
            <a:r>
              <a:rPr lang="en-US" dirty="0" smtClean="0"/>
              <a:t>three types </a:t>
            </a:r>
            <a:r>
              <a:rPr lang="en-US" dirty="0"/>
              <a:t>of activities:</a:t>
            </a:r>
          </a:p>
          <a:p>
            <a:r>
              <a:rPr lang="en-US" dirty="0"/>
              <a:t>• </a:t>
            </a:r>
            <a:r>
              <a:rPr lang="en-US" b="1" dirty="0"/>
              <a:t>Operating activities. </a:t>
            </a:r>
            <a:r>
              <a:rPr lang="en-US" dirty="0"/>
              <a:t>We start with the net change in operating cash flows from </a:t>
            </a:r>
            <a:r>
              <a:rPr lang="en-US" dirty="0" smtClean="0"/>
              <a:t>the income </a:t>
            </a:r>
            <a:r>
              <a:rPr lang="en-US" dirty="0"/>
              <a:t>statement. Here, operating cash flows represent those cash flows related </a:t>
            </a:r>
            <a:r>
              <a:rPr lang="en-US" dirty="0" smtClean="0"/>
              <a:t>to production </a:t>
            </a:r>
            <a:r>
              <a:rPr lang="en-US" dirty="0"/>
              <a:t>and the sales of goods or services. All noncash expenses are simply </a:t>
            </a:r>
            <a:r>
              <a:rPr lang="en-US" dirty="0" smtClean="0"/>
              <a:t>added back </a:t>
            </a:r>
            <a:r>
              <a:rPr lang="en-US" dirty="0"/>
              <a:t>to net income (or after-tax profits). For example, an expense such as </a:t>
            </a:r>
            <a:r>
              <a:rPr lang="en-US" dirty="0" smtClean="0"/>
              <a:t>depreciation is </a:t>
            </a:r>
            <a:r>
              <a:rPr lang="en-US" dirty="0"/>
              <a:t>only an accounting expense (a bookkeeping entry). Although we may </a:t>
            </a:r>
            <a:r>
              <a:rPr lang="en-US" dirty="0" smtClean="0"/>
              <a:t>charge depreciation </a:t>
            </a:r>
            <a:r>
              <a:rPr lang="en-US" dirty="0"/>
              <a:t>against current income as an expense, it does not involve an actual </a:t>
            </a:r>
            <a:r>
              <a:rPr lang="en-US" dirty="0" smtClean="0"/>
              <a:t>cash outflow</a:t>
            </a:r>
            <a:r>
              <a:rPr lang="en-US" dirty="0"/>
              <a:t>. The actual cash flow may have occurred when the asset was purchased</a:t>
            </a:r>
            <a:r>
              <a:rPr lang="en-US" dirty="0" smtClean="0"/>
              <a:t>. (</a:t>
            </a:r>
            <a:r>
              <a:rPr lang="en-US" dirty="0"/>
              <a:t>Any adjustments in </a:t>
            </a:r>
            <a:r>
              <a:rPr lang="en-US" b="1" dirty="0"/>
              <a:t>working </a:t>
            </a:r>
            <a:r>
              <a:rPr lang="en-US" b="1" dirty="0" smtClean="0"/>
              <a:t>capital</a:t>
            </a:r>
            <a:r>
              <a:rPr lang="en-US" dirty="0" smtClean="0"/>
              <a:t> </a:t>
            </a:r>
            <a:r>
              <a:rPr lang="en-US" dirty="0"/>
              <a:t>will also be listed here.)</a:t>
            </a:r>
          </a:p>
          <a:p>
            <a:r>
              <a:rPr lang="en-US" dirty="0"/>
              <a:t>• </a:t>
            </a:r>
            <a:r>
              <a:rPr lang="en-US" b="1" dirty="0"/>
              <a:t>Investing activities. </a:t>
            </a:r>
            <a:r>
              <a:rPr lang="en-US" dirty="0"/>
              <a:t>Once we determine the operating cash flows, we consider </a:t>
            </a:r>
            <a:r>
              <a:rPr lang="en-US" dirty="0" smtClean="0"/>
              <a:t>any cash </a:t>
            </a:r>
            <a:r>
              <a:rPr lang="en-US" dirty="0"/>
              <a:t>flow transactions related to investment activities, which include purchasing </a:t>
            </a:r>
            <a:r>
              <a:rPr lang="en-US" dirty="0" smtClean="0"/>
              <a:t>new fixed </a:t>
            </a:r>
            <a:r>
              <a:rPr lang="en-US" dirty="0"/>
              <a:t>assets (cash outflow), reselling old equipment (cash inflow), and buying </a:t>
            </a:r>
            <a:r>
              <a:rPr lang="en-US" dirty="0" smtClean="0"/>
              <a:t>and selling </a:t>
            </a:r>
            <a:r>
              <a:rPr lang="en-US" dirty="0"/>
              <a:t>financial assets.</a:t>
            </a:r>
          </a:p>
          <a:p>
            <a:r>
              <a:rPr lang="en-US" dirty="0"/>
              <a:t>• </a:t>
            </a:r>
            <a:r>
              <a:rPr lang="en-US" b="1" dirty="0"/>
              <a:t>Financing activities. </a:t>
            </a:r>
            <a:r>
              <a:rPr lang="en-US" dirty="0"/>
              <a:t>Finally, we detail cash transactions related to </a:t>
            </a:r>
            <a:r>
              <a:rPr lang="en-US" dirty="0" smtClean="0"/>
              <a:t>financing any </a:t>
            </a:r>
            <a:r>
              <a:rPr lang="en-US" dirty="0"/>
              <a:t>capital used in business. For example, the company could borrow or </a:t>
            </a:r>
            <a:r>
              <a:rPr lang="en-US" dirty="0" smtClean="0"/>
              <a:t>sell more </a:t>
            </a:r>
            <a:r>
              <a:rPr lang="en-US" dirty="0"/>
              <a:t>stock, resulting in cash inflows. Paying off existing debt will result in </a:t>
            </a:r>
            <a:r>
              <a:rPr lang="en-US" dirty="0" smtClean="0"/>
              <a:t>cash outflows</a:t>
            </a:r>
            <a:r>
              <a:rPr lang="en-US" dirty="0"/>
              <a:t>.</a:t>
            </a:r>
          </a:p>
          <a:p>
            <a:r>
              <a:rPr lang="en-US" dirty="0"/>
              <a:t>By summarizing cash inflows and outflows from three activities for a given </a:t>
            </a:r>
            <a:r>
              <a:rPr lang="en-US" dirty="0" smtClean="0"/>
              <a:t>accounting period</a:t>
            </a:r>
            <a:r>
              <a:rPr lang="en-US" dirty="0"/>
              <a:t>, we obtain the net change in the cash flow position of the company.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72030907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4248"/>
            <a:ext cx="8911687" cy="1280890"/>
          </a:xfrm>
        </p:spPr>
        <p:txBody>
          <a:bodyPr/>
          <a:lstStyle/>
          <a:p>
            <a:r>
              <a:rPr lang="en-US" b="1" dirty="0" smtClean="0"/>
              <a:t>Format of Cash Flow Statement</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7" name="Picture 6"/>
          <p:cNvPicPr>
            <a:picLocks noChangeAspect="1"/>
          </p:cNvPicPr>
          <p:nvPr/>
        </p:nvPicPr>
        <p:blipFill>
          <a:blip r:embed="rId2"/>
          <a:stretch>
            <a:fillRect/>
          </a:stretch>
        </p:blipFill>
        <p:spPr>
          <a:xfrm>
            <a:off x="6619154" y="802931"/>
            <a:ext cx="4885458" cy="29888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1514902" y="1186822"/>
            <a:ext cx="4884310" cy="4736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6594956" y="4016376"/>
            <a:ext cx="4909656" cy="28416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82355612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 Analysis</a:t>
            </a:r>
            <a:endParaRPr lang="en-US" b="1" dirty="0"/>
          </a:p>
        </p:txBody>
      </p:sp>
      <p:sp>
        <p:nvSpPr>
          <p:cNvPr id="3" name="Content Placeholder 2"/>
          <p:cNvSpPr>
            <a:spLocks noGrp="1"/>
          </p:cNvSpPr>
          <p:nvPr>
            <p:ph idx="1"/>
          </p:nvPr>
        </p:nvSpPr>
        <p:spPr>
          <a:xfrm>
            <a:off x="2589212" y="1460311"/>
            <a:ext cx="8915400" cy="5040622"/>
          </a:xfrm>
        </p:spPr>
        <p:txBody>
          <a:bodyPr>
            <a:normAutofit lnSpcReduction="10000"/>
          </a:bodyPr>
          <a:lstStyle/>
          <a:p>
            <a:r>
              <a:rPr lang="en-US" dirty="0" smtClean="0"/>
              <a:t>Ratio is the mathematical relationship between two figures where one number is expressed in terms of another. </a:t>
            </a:r>
          </a:p>
          <a:p>
            <a:r>
              <a:rPr lang="en-US" dirty="0" smtClean="0"/>
              <a:t>In accounting, it is a technique of analysis and interpretation of the financial statement through mathematical expression. </a:t>
            </a:r>
          </a:p>
          <a:p>
            <a:r>
              <a:rPr lang="en-US" dirty="0" smtClean="0"/>
              <a:t>Ratio analysis can evaluate the performance of any business organization, so that </a:t>
            </a:r>
            <a:r>
              <a:rPr lang="en-US" b="1" dirty="0" smtClean="0"/>
              <a:t>ratio analysis is an analysis of financial statement by the help of ratio between two accounting figures</a:t>
            </a:r>
            <a:r>
              <a:rPr lang="en-US" dirty="0" smtClean="0"/>
              <a:t>. </a:t>
            </a:r>
          </a:p>
          <a:p>
            <a:r>
              <a:rPr lang="en-US" dirty="0" smtClean="0"/>
              <a:t>Importance of Ratio analysis: </a:t>
            </a:r>
          </a:p>
          <a:p>
            <a:pPr lvl="1"/>
            <a:r>
              <a:rPr lang="en-US" dirty="0" smtClean="0"/>
              <a:t>Helpful in accessing operating efficiency of the business</a:t>
            </a:r>
          </a:p>
          <a:p>
            <a:pPr lvl="1"/>
            <a:r>
              <a:rPr lang="en-US" dirty="0" smtClean="0"/>
              <a:t>Helpful in measuring financial solvency</a:t>
            </a:r>
          </a:p>
          <a:p>
            <a:pPr lvl="1"/>
            <a:r>
              <a:rPr lang="en-US" dirty="0" smtClean="0"/>
              <a:t>Helpful in decision making</a:t>
            </a:r>
          </a:p>
          <a:p>
            <a:pPr lvl="1"/>
            <a:r>
              <a:rPr lang="en-US" dirty="0" smtClean="0"/>
              <a:t>Helpful in future forecasting</a:t>
            </a:r>
          </a:p>
          <a:p>
            <a:pPr lvl="1"/>
            <a:r>
              <a:rPr lang="en-US" dirty="0" smtClean="0"/>
              <a:t>Helpful in corrective action</a:t>
            </a:r>
          </a:p>
          <a:p>
            <a:pPr lvl="1"/>
            <a:r>
              <a:rPr lang="en-US" dirty="0" smtClean="0"/>
              <a:t>Helpful in comparing inter-firm performance</a:t>
            </a:r>
          </a:p>
          <a:p>
            <a:pPr lvl="1"/>
            <a:r>
              <a:rPr lang="en-US" dirty="0" smtClean="0"/>
              <a:t>Helpful in cost control</a:t>
            </a:r>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61818568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407920" y="-121920"/>
            <a:ext cx="8167385" cy="7086600"/>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33985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Equipment </a:t>
            </a:r>
            <a:r>
              <a:rPr lang="en-US" b="1" dirty="0"/>
              <a:t>Replacement</a:t>
            </a: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category of investment decisions involves considering the expenditure necessary to replace worn-out or obsolete equipment. </a:t>
            </a:r>
            <a:endParaRPr lang="en-US" dirty="0" smtClean="0"/>
          </a:p>
          <a:p>
            <a:r>
              <a:rPr lang="en-US" dirty="0" smtClean="0"/>
              <a:t>For </a:t>
            </a:r>
            <a:r>
              <a:rPr lang="en-US" dirty="0"/>
              <a:t>example, a company may purchase 10 large presses, expecting them to produce stamped metal parts for 10 years. After 5 years, however, it may become necessary to produce the parts in plastic, which would require retiring the presses early and purchasing plastic molding machines. </a:t>
            </a:r>
            <a:endParaRPr lang="en-US" dirty="0" smtClean="0"/>
          </a:p>
          <a:p>
            <a:r>
              <a:rPr lang="en-US" dirty="0" smtClean="0"/>
              <a:t>Similarly</a:t>
            </a:r>
            <a:r>
              <a:rPr lang="en-US" dirty="0"/>
              <a:t>, a company may find that, for competitive reasons, larger and more accurate parts are required, making the purchased machines become obsolete earlier than expected.</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625568457"/>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Ratios to make decisions: </a:t>
            </a:r>
            <a:endParaRPr lang="en-US" b="1" dirty="0"/>
          </a:p>
        </p:txBody>
      </p:sp>
      <p:sp>
        <p:nvSpPr>
          <p:cNvPr id="3" name="Content Placeholder 2"/>
          <p:cNvSpPr>
            <a:spLocks noGrp="1"/>
          </p:cNvSpPr>
          <p:nvPr>
            <p:ph idx="1"/>
          </p:nvPr>
        </p:nvSpPr>
        <p:spPr/>
        <p:txBody>
          <a:bodyPr/>
          <a:lstStyle/>
          <a:p>
            <a:r>
              <a:rPr lang="en-US" dirty="0"/>
              <a:t>Debt Ratio, </a:t>
            </a:r>
            <a:endParaRPr lang="en-US" dirty="0" smtClean="0"/>
          </a:p>
          <a:p>
            <a:r>
              <a:rPr lang="en-US" dirty="0" smtClean="0"/>
              <a:t>Current </a:t>
            </a:r>
            <a:r>
              <a:rPr lang="en-US" dirty="0"/>
              <a:t>Ratio, </a:t>
            </a:r>
            <a:endParaRPr lang="en-US" dirty="0" smtClean="0"/>
          </a:p>
          <a:p>
            <a:r>
              <a:rPr lang="en-US" dirty="0" smtClean="0"/>
              <a:t>Quick </a:t>
            </a:r>
            <a:r>
              <a:rPr lang="en-US" dirty="0"/>
              <a:t>Ratio-Acid Test Ratio, </a:t>
            </a:r>
            <a:endParaRPr lang="en-US" dirty="0" smtClean="0"/>
          </a:p>
          <a:p>
            <a:r>
              <a:rPr lang="en-US" dirty="0" smtClean="0"/>
              <a:t>Inventory </a:t>
            </a:r>
            <a:r>
              <a:rPr lang="en-US" dirty="0"/>
              <a:t>Turnover Ratio, </a:t>
            </a:r>
            <a:endParaRPr lang="en-US" dirty="0" smtClean="0"/>
          </a:p>
          <a:p>
            <a:r>
              <a:rPr lang="en-US" dirty="0" smtClean="0"/>
              <a:t>Total </a:t>
            </a:r>
            <a:r>
              <a:rPr lang="en-US" dirty="0"/>
              <a:t>Asset Turnover, </a:t>
            </a:r>
            <a:endParaRPr lang="en-US" dirty="0" smtClean="0"/>
          </a:p>
          <a:p>
            <a:r>
              <a:rPr lang="en-US" dirty="0" smtClean="0"/>
              <a:t>Profit </a:t>
            </a:r>
            <a:r>
              <a:rPr lang="en-US" dirty="0"/>
              <a:t>Margin on Sales, </a:t>
            </a:r>
            <a:endParaRPr lang="en-US" dirty="0" smtClean="0"/>
          </a:p>
          <a:p>
            <a:r>
              <a:rPr lang="en-US" dirty="0" smtClean="0"/>
              <a:t>Return </a:t>
            </a:r>
            <a:r>
              <a:rPr lang="en-US" dirty="0"/>
              <a:t>on Total Assets, </a:t>
            </a:r>
            <a:endParaRPr lang="en-US" dirty="0" smtClean="0"/>
          </a:p>
          <a:p>
            <a:r>
              <a:rPr lang="en-US" dirty="0" smtClean="0"/>
              <a:t>Price </a:t>
            </a:r>
            <a:r>
              <a:rPr lang="en-US" dirty="0"/>
              <a:t>Earnings Ratio and </a:t>
            </a:r>
            <a:endParaRPr lang="en-US" dirty="0" smtClean="0"/>
          </a:p>
          <a:p>
            <a:r>
              <a:rPr lang="en-US" dirty="0" smtClean="0"/>
              <a:t>Book </a:t>
            </a:r>
            <a:r>
              <a:rPr lang="en-US" dirty="0"/>
              <a:t>Value Per Share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286926760"/>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Debt Ratio</a:t>
            </a:r>
            <a:endParaRPr lang="en-US" b="1" dirty="0"/>
          </a:p>
        </p:txBody>
      </p:sp>
      <p:sp>
        <p:nvSpPr>
          <p:cNvPr id="3" name="Content Placeholder 2"/>
          <p:cNvSpPr>
            <a:spLocks noGrp="1"/>
          </p:cNvSpPr>
          <p:nvPr>
            <p:ph idx="1"/>
          </p:nvPr>
        </p:nvSpPr>
        <p:spPr/>
        <p:txBody>
          <a:bodyPr>
            <a:normAutofit lnSpcReduction="10000"/>
          </a:bodyPr>
          <a:lstStyle/>
          <a:p>
            <a:r>
              <a:rPr lang="en-US" dirty="0"/>
              <a:t>The relationship between total liabilities and total assets, generally called the </a:t>
            </a:r>
            <a:r>
              <a:rPr lang="en-US" b="1" dirty="0"/>
              <a:t>debt </a:t>
            </a:r>
            <a:r>
              <a:rPr lang="en-US" b="1" dirty="0" smtClean="0"/>
              <a:t>ratio</a:t>
            </a:r>
            <a:r>
              <a:rPr lang="en-US" dirty="0" smtClean="0"/>
              <a:t>, tells </a:t>
            </a:r>
            <a:r>
              <a:rPr lang="en-US" dirty="0"/>
              <a:t>us the proportion of the company’s assets that it has </a:t>
            </a:r>
            <a:r>
              <a:rPr lang="en-US" dirty="0" smtClean="0"/>
              <a:t>financed </a:t>
            </a:r>
            <a:r>
              <a:rPr lang="en-US" dirty="0"/>
              <a:t>with debt</a:t>
            </a:r>
            <a:r>
              <a:rPr lang="en-US" dirty="0" smtClean="0"/>
              <a:t>:</a:t>
            </a:r>
          </a:p>
          <a:p>
            <a:pPr marL="0" indent="0">
              <a:buNone/>
            </a:pPr>
            <a:r>
              <a:rPr lang="en-US" dirty="0" smtClean="0"/>
              <a:t>		</a:t>
            </a:r>
            <a:r>
              <a:rPr lang="en-US" sz="2000" b="1" dirty="0" smtClean="0"/>
              <a:t>Debt </a:t>
            </a:r>
            <a:r>
              <a:rPr lang="en-US" sz="2000" b="1" dirty="0"/>
              <a:t>ratio </a:t>
            </a:r>
            <a:r>
              <a:rPr lang="en-US" sz="2000" b="1" dirty="0" smtClean="0"/>
              <a:t>=Total debt/Total assets</a:t>
            </a:r>
          </a:p>
          <a:p>
            <a:r>
              <a:rPr lang="en-US" dirty="0"/>
              <a:t>Total debt includes both current liabilities and long-term debt. If the debt ratio is </a:t>
            </a:r>
            <a:r>
              <a:rPr lang="en-US" dirty="0" smtClean="0"/>
              <a:t>unity, then </a:t>
            </a:r>
            <a:r>
              <a:rPr lang="en-US" dirty="0"/>
              <a:t>the company has used debt to finance all of its assets. </a:t>
            </a:r>
            <a:endParaRPr lang="en-US" dirty="0" smtClean="0"/>
          </a:p>
          <a:p>
            <a:r>
              <a:rPr lang="en-US" dirty="0" smtClean="0"/>
              <a:t>Certainly</a:t>
            </a:r>
            <a:r>
              <a:rPr lang="en-US" dirty="0"/>
              <a:t>, most creditors prefer low debt ratios, because </a:t>
            </a:r>
            <a:r>
              <a:rPr lang="en-US" dirty="0" smtClean="0"/>
              <a:t>the lower </a:t>
            </a:r>
            <a:r>
              <a:rPr lang="en-US" dirty="0"/>
              <a:t>the ratio, the greater is the cushion against creditors’ losses in case of liquidation.</a:t>
            </a:r>
          </a:p>
          <a:p>
            <a:r>
              <a:rPr lang="en-US" dirty="0"/>
              <a:t>If a company seeking financing already has large liabilities, then additional debt </a:t>
            </a:r>
            <a:r>
              <a:rPr lang="en-US" dirty="0" smtClean="0"/>
              <a:t>payments may </a:t>
            </a:r>
            <a:r>
              <a:rPr lang="en-US" dirty="0"/>
              <a:t>be too much for the business to handle. </a:t>
            </a:r>
            <a:endParaRPr lang="en-US" dirty="0" smtClean="0"/>
          </a:p>
          <a:p>
            <a:r>
              <a:rPr lang="en-US" dirty="0" smtClean="0"/>
              <a:t>For </a:t>
            </a:r>
            <a:r>
              <a:rPr lang="en-US" dirty="0"/>
              <a:t>such a highly leveraged </a:t>
            </a:r>
            <a:r>
              <a:rPr lang="en-US" dirty="0" smtClean="0"/>
              <a:t>company, creditors </a:t>
            </a:r>
            <a:r>
              <a:rPr lang="en-US" dirty="0"/>
              <a:t>generally charge higher interest rates on new borrowing to help </a:t>
            </a:r>
            <a:r>
              <a:rPr lang="en-US" dirty="0" smtClean="0"/>
              <a:t>protect themselves</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421675534"/>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Ratio</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smtClean="0"/>
              <a:t>We </a:t>
            </a:r>
            <a:r>
              <a:rPr lang="en-US" dirty="0"/>
              <a:t>calculate the </a:t>
            </a:r>
            <a:r>
              <a:rPr lang="en-US" b="1" dirty="0"/>
              <a:t>current ratio </a:t>
            </a:r>
            <a:r>
              <a:rPr lang="en-US" dirty="0"/>
              <a:t>by dividing current assets by current liabilities</a:t>
            </a:r>
            <a:r>
              <a:rPr lang="en-US" dirty="0" smtClean="0"/>
              <a:t>:</a:t>
            </a:r>
          </a:p>
          <a:p>
            <a:pPr marL="0" indent="0">
              <a:buNone/>
            </a:pPr>
            <a:r>
              <a:rPr lang="en-US" dirty="0" smtClean="0"/>
              <a:t>		</a:t>
            </a:r>
            <a:r>
              <a:rPr lang="en-US" sz="2200" b="1" dirty="0" smtClean="0"/>
              <a:t>Current </a:t>
            </a:r>
            <a:r>
              <a:rPr lang="en-US" sz="2200" b="1" dirty="0"/>
              <a:t>ratio </a:t>
            </a:r>
            <a:r>
              <a:rPr lang="en-US" sz="2200" b="1" dirty="0" smtClean="0"/>
              <a:t>= Current assets/Current liabilities</a:t>
            </a:r>
          </a:p>
          <a:p>
            <a:r>
              <a:rPr lang="en-US" dirty="0"/>
              <a:t>The </a:t>
            </a:r>
            <a:r>
              <a:rPr lang="en-US" b="1" dirty="0" smtClean="0"/>
              <a:t>current ratio </a:t>
            </a:r>
            <a:r>
              <a:rPr lang="en-US" dirty="0" smtClean="0"/>
              <a:t>measures a company’s ability </a:t>
            </a:r>
            <a:r>
              <a:rPr lang="en-US" dirty="0"/>
              <a:t>to pay </a:t>
            </a:r>
            <a:r>
              <a:rPr lang="en-US" dirty="0" smtClean="0"/>
              <a:t>its short-term</a:t>
            </a:r>
            <a:r>
              <a:rPr lang="en-US" dirty="0"/>
              <a:t> </a:t>
            </a:r>
            <a:r>
              <a:rPr lang="en-US" dirty="0" smtClean="0"/>
              <a:t>obligations.</a:t>
            </a:r>
          </a:p>
          <a:p>
            <a:r>
              <a:rPr lang="en-US" dirty="0"/>
              <a:t>If a company is getting into financial difficulty, it begins paying its bills (</a:t>
            </a:r>
            <a:r>
              <a:rPr lang="en-US" dirty="0" smtClean="0"/>
              <a:t>accounts payable</a:t>
            </a:r>
            <a:r>
              <a:rPr lang="en-US" dirty="0"/>
              <a:t>) more slowly, borrowing from its bank, and so on</a:t>
            </a:r>
            <a:r>
              <a:rPr lang="en-US" dirty="0" smtClean="0"/>
              <a:t>.</a:t>
            </a:r>
          </a:p>
          <a:p>
            <a:r>
              <a:rPr lang="en-US" dirty="0" smtClean="0"/>
              <a:t>If </a:t>
            </a:r>
            <a:r>
              <a:rPr lang="en-US" dirty="0"/>
              <a:t>current liabilities are </a:t>
            </a:r>
            <a:r>
              <a:rPr lang="en-US" dirty="0" smtClean="0"/>
              <a:t>rising faster </a:t>
            </a:r>
            <a:r>
              <a:rPr lang="en-US" dirty="0"/>
              <a:t>than current assets, the current ratio will fall, and that could spell trouble. </a:t>
            </a:r>
            <a:endParaRPr lang="en-US" dirty="0" smtClean="0"/>
          </a:p>
          <a:p>
            <a:r>
              <a:rPr lang="en-US" dirty="0" smtClean="0"/>
              <a:t>What is an </a:t>
            </a:r>
            <a:r>
              <a:rPr lang="en-US" dirty="0"/>
              <a:t>acceptable current ratio? </a:t>
            </a:r>
            <a:endParaRPr lang="en-US" dirty="0" smtClean="0"/>
          </a:p>
          <a:p>
            <a:r>
              <a:rPr lang="en-US" dirty="0" smtClean="0"/>
              <a:t>The </a:t>
            </a:r>
            <a:r>
              <a:rPr lang="en-US" dirty="0"/>
              <a:t>answer depends on the nature of the industry. The </a:t>
            </a:r>
            <a:r>
              <a:rPr lang="en-US" dirty="0" smtClean="0"/>
              <a:t>general rule </a:t>
            </a:r>
            <a:r>
              <a:rPr lang="en-US" dirty="0"/>
              <a:t>of thumb calls for a current ratio of 2 to 1. This rule, of course, is subject to </a:t>
            </a:r>
            <a:r>
              <a:rPr lang="en-US" dirty="0" smtClean="0"/>
              <a:t>many exceptions</a:t>
            </a:r>
            <a:r>
              <a:rPr lang="en-US" dirty="0"/>
              <a:t>, depending heavily on the composition of the assets involved.</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35018910"/>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Quick (Acid Test) Ratio</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The quick ratio tells us whether a company could pay all of its current liabilities if </a:t>
            </a:r>
            <a:r>
              <a:rPr lang="en-US" dirty="0" smtClean="0"/>
              <a:t>they came </a:t>
            </a:r>
            <a:r>
              <a:rPr lang="en-US" dirty="0"/>
              <a:t>due immediately. </a:t>
            </a:r>
            <a:endParaRPr lang="en-US" dirty="0" smtClean="0"/>
          </a:p>
          <a:p>
            <a:r>
              <a:rPr lang="en-US" dirty="0" smtClean="0"/>
              <a:t>We </a:t>
            </a:r>
            <a:r>
              <a:rPr lang="en-US" dirty="0"/>
              <a:t>calculate the quick ratio by deducting inventories from </a:t>
            </a:r>
            <a:r>
              <a:rPr lang="en-US" dirty="0" smtClean="0"/>
              <a:t>current assets </a:t>
            </a:r>
            <a:r>
              <a:rPr lang="en-US" dirty="0"/>
              <a:t>and then dividing the remainder by current liabilities</a:t>
            </a:r>
            <a:r>
              <a:rPr lang="en-US" dirty="0" smtClean="0"/>
              <a:t>:</a:t>
            </a:r>
          </a:p>
          <a:p>
            <a:pPr marL="0" indent="0">
              <a:buNone/>
            </a:pPr>
            <a:r>
              <a:rPr lang="en-US" dirty="0" smtClean="0"/>
              <a:t>	</a:t>
            </a:r>
            <a:r>
              <a:rPr lang="en-US" sz="2100" b="1" dirty="0" smtClean="0"/>
              <a:t>Quick </a:t>
            </a:r>
            <a:r>
              <a:rPr lang="en-US" sz="2100" b="1" dirty="0"/>
              <a:t>ratio </a:t>
            </a:r>
            <a:r>
              <a:rPr lang="en-US" sz="2100" b="1" dirty="0" smtClean="0"/>
              <a:t>= (Current </a:t>
            </a:r>
            <a:r>
              <a:rPr lang="en-US" sz="2100" b="1" dirty="0"/>
              <a:t>assets </a:t>
            </a:r>
            <a:r>
              <a:rPr lang="en-US" sz="2100" b="1" dirty="0" smtClean="0"/>
              <a:t>– Inventories)/Current liabilities</a:t>
            </a:r>
            <a:endParaRPr lang="en-US" b="1" dirty="0" smtClean="0"/>
          </a:p>
          <a:p>
            <a:r>
              <a:rPr lang="en-US" dirty="0"/>
              <a:t>The quick ratio measures how well a company can meet its obligations without having </a:t>
            </a:r>
            <a:r>
              <a:rPr lang="en-US" dirty="0" smtClean="0"/>
              <a:t>to liquidate </a:t>
            </a:r>
            <a:r>
              <a:rPr lang="en-US" dirty="0"/>
              <a:t>or depend too heavily on its inventory. Inventories are typically the least </a:t>
            </a:r>
            <a:r>
              <a:rPr lang="en-US" dirty="0" smtClean="0"/>
              <a:t>liquid of </a:t>
            </a:r>
            <a:r>
              <a:rPr lang="en-US" dirty="0"/>
              <a:t>a firm’s current assets; hence, they are the assets on which losses are most likely </a:t>
            </a:r>
            <a:r>
              <a:rPr lang="en-US" dirty="0" smtClean="0"/>
              <a:t>to occur </a:t>
            </a:r>
            <a:r>
              <a:rPr lang="en-US" dirty="0"/>
              <a:t>in case of liquidation</a:t>
            </a:r>
            <a:r>
              <a:rPr lang="en-US" dirty="0" smtClean="0"/>
              <a:t>.</a:t>
            </a:r>
          </a:p>
          <a:p>
            <a:r>
              <a:rPr lang="en-US" dirty="0"/>
              <a:t>We often compare against industry average figures and should note </a:t>
            </a:r>
            <a:r>
              <a:rPr lang="en-US" dirty="0" smtClean="0"/>
              <a:t>at this </a:t>
            </a:r>
            <a:r>
              <a:rPr lang="en-US" dirty="0"/>
              <a:t>point that an industry average is not an absolute number that all firms should strive </a:t>
            </a:r>
            <a:r>
              <a:rPr lang="en-US" dirty="0" smtClean="0"/>
              <a:t>to maintain</a:t>
            </a:r>
            <a:r>
              <a:rPr lang="en-US" dirty="0"/>
              <a:t>. </a:t>
            </a:r>
            <a:endParaRPr lang="en-US" dirty="0" smtClean="0"/>
          </a:p>
          <a:p>
            <a:r>
              <a:rPr lang="en-US" dirty="0" smtClean="0"/>
              <a:t>In </a:t>
            </a:r>
            <a:r>
              <a:rPr lang="en-US" dirty="0"/>
              <a:t>fact, some very well managed firms will be above the average, while </a:t>
            </a:r>
            <a:r>
              <a:rPr lang="en-US" dirty="0" smtClean="0"/>
              <a:t>other good </a:t>
            </a:r>
            <a:r>
              <a:rPr lang="en-US" dirty="0"/>
              <a:t>firms will be below it. </a:t>
            </a:r>
            <a:endParaRPr lang="en-US" dirty="0" smtClean="0"/>
          </a:p>
          <a:p>
            <a:r>
              <a:rPr lang="en-US" dirty="0" smtClean="0"/>
              <a:t>However</a:t>
            </a:r>
            <a:r>
              <a:rPr lang="en-US" dirty="0"/>
              <a:t>, if we find that a firm’s ratios are quite </a:t>
            </a:r>
            <a:r>
              <a:rPr lang="en-US" dirty="0" smtClean="0"/>
              <a:t>different from </a:t>
            </a:r>
            <a:r>
              <a:rPr lang="en-US" dirty="0"/>
              <a:t>the average for its industry, we should examine the reason for the difference.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033633734"/>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Inventory Turnover </a:t>
            </a:r>
            <a:r>
              <a:rPr lang="en-US" b="1" dirty="0"/>
              <a:t>R</a:t>
            </a:r>
            <a:r>
              <a:rPr lang="en-US" b="1" dirty="0" smtClean="0"/>
              <a:t>atio</a:t>
            </a:r>
            <a:endParaRPr lang="en-US" b="1" dirty="0"/>
          </a:p>
        </p:txBody>
      </p:sp>
      <p:sp>
        <p:nvSpPr>
          <p:cNvPr id="3" name="Content Placeholder 2"/>
          <p:cNvSpPr>
            <a:spLocks noGrp="1"/>
          </p:cNvSpPr>
          <p:nvPr>
            <p:ph idx="1"/>
          </p:nvPr>
        </p:nvSpPr>
        <p:spPr/>
        <p:txBody>
          <a:bodyPr>
            <a:normAutofit/>
          </a:bodyPr>
          <a:lstStyle/>
          <a:p>
            <a:r>
              <a:rPr lang="en-US" dirty="0"/>
              <a:t>The inventory turnover ratio measures how many times the company sold and replaced </a:t>
            </a:r>
            <a:r>
              <a:rPr lang="en-US" dirty="0" smtClean="0"/>
              <a:t>its inventory </a:t>
            </a:r>
            <a:r>
              <a:rPr lang="en-US" dirty="0"/>
              <a:t>over a specific period—for example, during the year. We compute the ratio </a:t>
            </a:r>
            <a:r>
              <a:rPr lang="en-US" dirty="0" smtClean="0"/>
              <a:t>by dividing </a:t>
            </a:r>
            <a:r>
              <a:rPr lang="en-US" dirty="0"/>
              <a:t>sales by the average level of inventories on hand. </a:t>
            </a:r>
            <a:endParaRPr lang="en-US" dirty="0" smtClean="0"/>
          </a:p>
          <a:p>
            <a:r>
              <a:rPr lang="en-US" dirty="0" smtClean="0"/>
              <a:t>We </a:t>
            </a:r>
            <a:r>
              <a:rPr lang="en-US" dirty="0"/>
              <a:t>compute the </a:t>
            </a:r>
            <a:r>
              <a:rPr lang="en-US" dirty="0">
                <a:solidFill>
                  <a:schemeClr val="tx1"/>
                </a:solidFill>
              </a:rPr>
              <a:t>average</a:t>
            </a:r>
            <a:r>
              <a:rPr lang="en-US" dirty="0"/>
              <a:t> </a:t>
            </a:r>
            <a:r>
              <a:rPr lang="en-US" dirty="0" smtClean="0">
                <a:solidFill>
                  <a:schemeClr val="tx1"/>
                </a:solidFill>
              </a:rPr>
              <a:t>inventory</a:t>
            </a:r>
            <a:r>
              <a:rPr lang="en-US" dirty="0" smtClean="0"/>
              <a:t> </a:t>
            </a:r>
            <a:r>
              <a:rPr lang="en-US" dirty="0" smtClean="0">
                <a:solidFill>
                  <a:schemeClr val="tx1">
                    <a:lumMod val="95000"/>
                    <a:lumOff val="5000"/>
                  </a:schemeClr>
                </a:solidFill>
              </a:rPr>
              <a:t>figure</a:t>
            </a:r>
            <a:r>
              <a:rPr lang="en-US" dirty="0" smtClean="0"/>
              <a:t> </a:t>
            </a:r>
            <a:r>
              <a:rPr lang="en-US" dirty="0"/>
              <a:t>by taking the average of the beginning and ending inventory figures.</a:t>
            </a:r>
          </a:p>
          <a:p>
            <a:pPr marL="0" indent="0">
              <a:buNone/>
            </a:pPr>
            <a:r>
              <a:rPr lang="en-US" dirty="0" smtClean="0"/>
              <a:t>		</a:t>
            </a:r>
            <a:r>
              <a:rPr lang="en-US" b="1" dirty="0" smtClean="0"/>
              <a:t>Inventory </a:t>
            </a:r>
            <a:r>
              <a:rPr lang="en-US" b="1" dirty="0"/>
              <a:t>turnover ratio </a:t>
            </a:r>
            <a:r>
              <a:rPr lang="en-US" b="1" dirty="0" smtClean="0"/>
              <a:t>=Sales</a:t>
            </a:r>
            <a:r>
              <a:rPr lang="en-US" b="1" dirty="0"/>
              <a:t>/</a:t>
            </a:r>
            <a:r>
              <a:rPr lang="en-US" b="1" dirty="0" smtClean="0"/>
              <a:t>Average </a:t>
            </a:r>
            <a:r>
              <a:rPr lang="en-US" b="1" dirty="0"/>
              <a:t>inventory balance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209170940"/>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Total Assets Turnover</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solidFill>
                  <a:schemeClr val="tx1"/>
                </a:solidFill>
              </a:rPr>
              <a:t>total</a:t>
            </a:r>
            <a:r>
              <a:rPr lang="en-US" dirty="0"/>
              <a:t> assets turnover ratio measures how effectively the firm uses its total assets </a:t>
            </a:r>
            <a:r>
              <a:rPr lang="en-US" dirty="0" smtClean="0"/>
              <a:t>in generating </a:t>
            </a:r>
            <a:r>
              <a:rPr lang="en-US" dirty="0"/>
              <a:t>its </a:t>
            </a:r>
            <a:r>
              <a:rPr lang="en-US" dirty="0" smtClean="0"/>
              <a:t>revenues</a:t>
            </a:r>
            <a:r>
              <a:rPr lang="en-US" dirty="0"/>
              <a:t>. It is the ratio of sales to all the firm’s assets</a:t>
            </a:r>
            <a:r>
              <a:rPr lang="en-US" dirty="0" smtClean="0"/>
              <a:t>:</a:t>
            </a:r>
          </a:p>
          <a:p>
            <a:pPr marL="0" indent="0">
              <a:buNone/>
            </a:pPr>
            <a:r>
              <a:rPr lang="en-US" dirty="0" smtClean="0"/>
              <a:t>		</a:t>
            </a:r>
            <a:r>
              <a:rPr lang="en-US" b="1" dirty="0" smtClean="0"/>
              <a:t>Total </a:t>
            </a:r>
            <a:r>
              <a:rPr lang="en-US" b="1" dirty="0"/>
              <a:t>assets turnover ratio </a:t>
            </a:r>
            <a:r>
              <a:rPr lang="en-US" b="1" dirty="0" smtClean="0"/>
              <a:t>=Sales/Total </a:t>
            </a:r>
            <a:r>
              <a:rPr lang="en-US" b="1" dirty="0"/>
              <a:t>assets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44894793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Profit Margin on Sales</a:t>
            </a:r>
            <a:endParaRPr lang="en-US" dirty="0"/>
          </a:p>
        </p:txBody>
      </p:sp>
      <p:sp>
        <p:nvSpPr>
          <p:cNvPr id="3" name="Content Placeholder 2"/>
          <p:cNvSpPr>
            <a:spLocks noGrp="1"/>
          </p:cNvSpPr>
          <p:nvPr>
            <p:ph idx="1"/>
          </p:nvPr>
        </p:nvSpPr>
        <p:spPr/>
        <p:txBody>
          <a:bodyPr>
            <a:normAutofit/>
          </a:bodyPr>
          <a:lstStyle/>
          <a:p>
            <a:r>
              <a:rPr lang="en-US" dirty="0"/>
              <a:t>We calculate the profit margin on sales by dividing net income by sales. </a:t>
            </a:r>
            <a:endParaRPr lang="en-US" dirty="0" smtClean="0"/>
          </a:p>
          <a:p>
            <a:r>
              <a:rPr lang="en-US" dirty="0" smtClean="0"/>
              <a:t>This </a:t>
            </a:r>
            <a:r>
              <a:rPr lang="en-US" dirty="0"/>
              <a:t>ratio </a:t>
            </a:r>
            <a:r>
              <a:rPr lang="en-US" dirty="0" smtClean="0"/>
              <a:t>indicates the </a:t>
            </a:r>
            <a:r>
              <a:rPr lang="en-US" dirty="0"/>
              <a:t>profit per dollar of sales</a:t>
            </a:r>
            <a:r>
              <a:rPr lang="en-US" dirty="0" smtClean="0"/>
              <a:t>:</a:t>
            </a:r>
          </a:p>
          <a:p>
            <a:pPr marL="0" indent="0">
              <a:buNone/>
            </a:pPr>
            <a:r>
              <a:rPr lang="en-US" b="1" dirty="0"/>
              <a:t>Profit margin on sales </a:t>
            </a:r>
            <a:r>
              <a:rPr lang="en-US" b="1" dirty="0" smtClean="0"/>
              <a:t>= Net </a:t>
            </a:r>
            <a:r>
              <a:rPr lang="en-US" b="1" dirty="0"/>
              <a:t>income available to common </a:t>
            </a:r>
            <a:r>
              <a:rPr lang="en-US" b="1" dirty="0" smtClean="0"/>
              <a:t>stockholders/Sales</a:t>
            </a:r>
          </a:p>
          <a:p>
            <a:r>
              <a:rPr lang="en-US" dirty="0"/>
              <a:t>I</a:t>
            </a:r>
            <a:r>
              <a:rPr lang="en-US" dirty="0" smtClean="0"/>
              <a:t>f </a:t>
            </a:r>
            <a:r>
              <a:rPr lang="en-US" dirty="0"/>
              <a:t>two firms have identical operations in the </a:t>
            </a:r>
            <a:r>
              <a:rPr lang="en-US" dirty="0" smtClean="0"/>
              <a:t>sense that </a:t>
            </a:r>
            <a:r>
              <a:rPr lang="en-US" dirty="0"/>
              <a:t>their sales, operating costs, and earnings before income tax are the same, but if </a:t>
            </a:r>
            <a:r>
              <a:rPr lang="en-US" dirty="0" smtClean="0"/>
              <a:t>one company </a:t>
            </a:r>
            <a:r>
              <a:rPr lang="en-US" dirty="0"/>
              <a:t>uses more debt than the other, it will have higher interest charges. </a:t>
            </a:r>
            <a:endParaRPr lang="en-US" dirty="0" smtClean="0"/>
          </a:p>
          <a:p>
            <a:r>
              <a:rPr lang="en-US" dirty="0" smtClean="0"/>
              <a:t>Those interest charges </a:t>
            </a:r>
            <a:r>
              <a:rPr lang="en-US" dirty="0"/>
              <a:t>will pull net income down, and since sales are constant, the result will be </a:t>
            </a:r>
            <a:r>
              <a:rPr lang="en-US" dirty="0" smtClean="0"/>
              <a:t>a relatively </a:t>
            </a:r>
            <a:r>
              <a:rPr lang="en-US" dirty="0"/>
              <a:t>low profit margin.</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/NCIT/PU/2021</a:t>
            </a:r>
            <a:endParaRPr lang="en-US" dirty="0"/>
          </a:p>
        </p:txBody>
      </p:sp>
    </p:spTree>
    <p:extLst>
      <p:ext uri="{BB962C8B-B14F-4D97-AF65-F5344CB8AC3E}">
        <p14:creationId xmlns:p14="http://schemas.microsoft.com/office/powerpoint/2010/main" xmlns="" val="351806675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 on Total Assets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return on total assets—or simply, return on assets (ROA)—measures a </a:t>
            </a:r>
            <a:r>
              <a:rPr lang="en-US" dirty="0" smtClean="0"/>
              <a:t>company’s success </a:t>
            </a:r>
            <a:r>
              <a:rPr lang="en-US" dirty="0"/>
              <a:t>in using its assets to earn a profit. The ratio of net income to total assets </a:t>
            </a:r>
            <a:r>
              <a:rPr lang="en-US" dirty="0" smtClean="0"/>
              <a:t>measures the </a:t>
            </a:r>
            <a:r>
              <a:rPr lang="en-US" dirty="0"/>
              <a:t>return on total assets after interest and taxes</a:t>
            </a:r>
            <a:r>
              <a:rPr lang="en-US" dirty="0" smtClean="0"/>
              <a:t>:</a:t>
            </a:r>
          </a:p>
          <a:p>
            <a:pPr marL="0" indent="0">
              <a:buNone/>
            </a:pPr>
            <a:r>
              <a:rPr lang="en-US" b="1" dirty="0"/>
              <a:t>Return on total assets </a:t>
            </a:r>
            <a:r>
              <a:rPr lang="en-US" b="1" dirty="0" smtClean="0"/>
              <a:t>= </a:t>
            </a:r>
          </a:p>
          <a:p>
            <a:pPr marL="0" indent="0">
              <a:buNone/>
            </a:pPr>
            <a:r>
              <a:rPr lang="en-US" b="1" dirty="0"/>
              <a:t>	</a:t>
            </a:r>
            <a:r>
              <a:rPr lang="en-US" b="1" dirty="0" smtClean="0"/>
              <a:t>	(Net </a:t>
            </a:r>
            <a:r>
              <a:rPr lang="en-US" b="1" dirty="0"/>
              <a:t>income + interest </a:t>
            </a:r>
            <a:r>
              <a:rPr lang="en-US" b="1" dirty="0" smtClean="0"/>
              <a:t>expense (1 </a:t>
            </a:r>
            <a:r>
              <a:rPr lang="en-US" b="1" dirty="0"/>
              <a:t>- tax </a:t>
            </a:r>
            <a:r>
              <a:rPr lang="en-US" b="1" dirty="0" smtClean="0"/>
              <a:t>rate))/Average </a:t>
            </a:r>
            <a:r>
              <a:rPr lang="en-US" b="1" dirty="0"/>
              <a:t>total </a:t>
            </a:r>
            <a:r>
              <a:rPr lang="en-US" b="1" dirty="0" smtClean="0"/>
              <a:t>assets</a:t>
            </a:r>
          </a:p>
          <a:p>
            <a:r>
              <a:rPr lang="en-US" dirty="0"/>
              <a:t>Adding interest expenses back to net income results in an adjusted earnings figure </a:t>
            </a:r>
            <a:r>
              <a:rPr lang="en-US" dirty="0" smtClean="0"/>
              <a:t>that shows </a:t>
            </a:r>
            <a:r>
              <a:rPr lang="en-US" dirty="0"/>
              <a:t>what earnings would have been if the assets had been acquired solely by </a:t>
            </a:r>
            <a:r>
              <a:rPr lang="en-US" dirty="0" smtClean="0"/>
              <a:t>selling shares </a:t>
            </a:r>
            <a:r>
              <a:rPr lang="en-US" dirty="0"/>
              <a:t>of stock</a:t>
            </a:r>
            <a:r>
              <a:rPr lang="en-US" dirty="0" smtClean="0"/>
              <a:t>.</a:t>
            </a:r>
          </a:p>
          <a:p>
            <a:r>
              <a:rPr lang="en-US" dirty="0"/>
              <a:t>This high return </a:t>
            </a:r>
            <a:r>
              <a:rPr lang="en-US" dirty="0" smtClean="0"/>
              <a:t>on total assets results </a:t>
            </a:r>
            <a:r>
              <a:rPr lang="en-US" dirty="0"/>
              <a:t>from (1) the company’s high basic earning power and (2) its </a:t>
            </a:r>
            <a:r>
              <a:rPr lang="en-US" dirty="0" smtClean="0"/>
              <a:t>low use </a:t>
            </a:r>
            <a:r>
              <a:rPr lang="en-US" dirty="0"/>
              <a:t>of debt, both of which cause its net income to be relatively high.</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19062633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Price-to-Earnings Ratio</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price-to-earnings (</a:t>
            </a:r>
            <a:r>
              <a:rPr lang="en-US" i="1" dirty="0"/>
              <a:t>P</a:t>
            </a:r>
            <a:r>
              <a:rPr lang="en-US" dirty="0"/>
              <a:t>/</a:t>
            </a:r>
            <a:r>
              <a:rPr lang="en-US" i="1" dirty="0"/>
              <a:t>E</a:t>
            </a:r>
            <a:r>
              <a:rPr lang="en-US" dirty="0"/>
              <a:t>) ratio shows how much investors are willing to pay per </a:t>
            </a:r>
            <a:r>
              <a:rPr lang="en-US" dirty="0" smtClean="0"/>
              <a:t>dollar of </a:t>
            </a:r>
            <a:r>
              <a:rPr lang="en-US" dirty="0"/>
              <a:t>reported profits</a:t>
            </a:r>
            <a:r>
              <a:rPr lang="en-US" dirty="0" smtClean="0"/>
              <a:t>.</a:t>
            </a:r>
          </a:p>
          <a:p>
            <a:pPr marL="0" indent="0">
              <a:buNone/>
            </a:pPr>
            <a:r>
              <a:rPr lang="en-US" b="1" dirty="0" smtClean="0"/>
              <a:t>		P/E </a:t>
            </a:r>
            <a:r>
              <a:rPr lang="en-US" b="1" dirty="0"/>
              <a:t>ratio </a:t>
            </a:r>
            <a:r>
              <a:rPr lang="en-US" b="1" dirty="0" smtClean="0"/>
              <a:t>= Price </a:t>
            </a:r>
            <a:r>
              <a:rPr lang="en-US" b="1" dirty="0"/>
              <a:t>per </a:t>
            </a:r>
            <a:r>
              <a:rPr lang="en-US" b="1" dirty="0" smtClean="0"/>
              <a:t>share/Earnings </a:t>
            </a:r>
            <a:r>
              <a:rPr lang="en-US" b="1" dirty="0"/>
              <a:t>per </a:t>
            </a:r>
            <a:r>
              <a:rPr lang="en-US" b="1" dirty="0" smtClean="0"/>
              <a:t>share</a:t>
            </a:r>
          </a:p>
          <a:p>
            <a:r>
              <a:rPr lang="en-US" dirty="0"/>
              <a:t>In </a:t>
            </a:r>
            <a:r>
              <a:rPr lang="en-US" dirty="0" smtClean="0"/>
              <a:t>general, </a:t>
            </a:r>
            <a:r>
              <a:rPr lang="en-US" i="1" dirty="0" smtClean="0"/>
              <a:t>P</a:t>
            </a:r>
            <a:r>
              <a:rPr lang="en-US" dirty="0" smtClean="0"/>
              <a:t>/</a:t>
            </a:r>
            <a:r>
              <a:rPr lang="en-US" i="1" dirty="0" smtClean="0"/>
              <a:t>E </a:t>
            </a:r>
            <a:r>
              <a:rPr lang="en-US" dirty="0"/>
              <a:t>ratios are higher for firms with high growth prospects, other things held </a:t>
            </a:r>
            <a:r>
              <a:rPr lang="en-US" dirty="0" smtClean="0"/>
              <a:t>constant, but </a:t>
            </a:r>
            <a:r>
              <a:rPr lang="en-US" dirty="0"/>
              <a:t>they are lower for firms with lower expected earnings</a:t>
            </a:r>
            <a:r>
              <a:rPr lang="en-US" dirty="0" smtClean="0"/>
              <a:t>.</a:t>
            </a:r>
          </a:p>
          <a:p>
            <a:r>
              <a:rPr lang="en-US" dirty="0"/>
              <a:t>However, </a:t>
            </a:r>
            <a:r>
              <a:rPr lang="en-US" dirty="0" smtClean="0"/>
              <a:t>all stocks </a:t>
            </a:r>
            <a:r>
              <a:rPr lang="en-US" dirty="0"/>
              <a:t>with high </a:t>
            </a:r>
            <a:r>
              <a:rPr lang="en-US" i="1" dirty="0"/>
              <a:t>P</a:t>
            </a:r>
            <a:r>
              <a:rPr lang="en-US" dirty="0"/>
              <a:t>/</a:t>
            </a:r>
            <a:r>
              <a:rPr lang="en-US" i="1" dirty="0"/>
              <a:t>E </a:t>
            </a:r>
            <a:r>
              <a:rPr lang="en-US" dirty="0"/>
              <a:t>ratios carry high risk whenever the expected growths fail to materialize.</a:t>
            </a:r>
          </a:p>
          <a:p>
            <a:r>
              <a:rPr lang="en-US" dirty="0"/>
              <a:t>Any slight earnings disappointment tends to punish the market price significantly.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799372472"/>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Value </a:t>
            </a:r>
            <a:r>
              <a:rPr lang="en-US" b="1" dirty="0" smtClean="0"/>
              <a:t>Per Share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Another </a:t>
            </a:r>
            <a:r>
              <a:rPr lang="en-US" dirty="0"/>
              <a:t>ratio frequently used in assessing the well-being of the common stockholders </a:t>
            </a:r>
            <a:r>
              <a:rPr lang="en-US" dirty="0" smtClean="0"/>
              <a:t>is the </a:t>
            </a:r>
            <a:r>
              <a:rPr lang="en-US" dirty="0"/>
              <a:t>book value per share, which measures the amount that would be distributed to </a:t>
            </a:r>
            <a:r>
              <a:rPr lang="en-US" dirty="0" smtClean="0"/>
              <a:t>holders of </a:t>
            </a:r>
            <a:r>
              <a:rPr lang="en-US" dirty="0"/>
              <a:t>each share of common stock if all assets were sold at their balance-sheet </a:t>
            </a:r>
            <a:r>
              <a:rPr lang="en-US" dirty="0" smtClean="0"/>
              <a:t>carrying amounts </a:t>
            </a:r>
            <a:r>
              <a:rPr lang="en-US" dirty="0"/>
              <a:t>and if all creditors were paid off. </a:t>
            </a:r>
            <a:endParaRPr lang="en-US" dirty="0" smtClean="0"/>
          </a:p>
          <a:p>
            <a:r>
              <a:rPr lang="en-US" dirty="0" smtClean="0"/>
              <a:t>We </a:t>
            </a:r>
            <a:r>
              <a:rPr lang="en-US" dirty="0"/>
              <a:t>compute the book value per share for </a:t>
            </a:r>
            <a:r>
              <a:rPr lang="en-US" dirty="0" smtClean="0"/>
              <a:t>company’s common </a:t>
            </a:r>
            <a:r>
              <a:rPr lang="en-US" dirty="0"/>
              <a:t>stock as follows</a:t>
            </a:r>
            <a:r>
              <a:rPr lang="en-US" dirty="0" smtClean="0"/>
              <a:t>:</a:t>
            </a:r>
          </a:p>
          <a:p>
            <a:pPr marL="0" indent="0">
              <a:buNone/>
            </a:pPr>
            <a:r>
              <a:rPr lang="en-US" b="1" dirty="0"/>
              <a:t>Book value per share </a:t>
            </a:r>
            <a:r>
              <a:rPr lang="en-US" b="1" dirty="0" smtClean="0"/>
              <a:t>=(Total </a:t>
            </a:r>
            <a:r>
              <a:rPr lang="en-US" b="1" dirty="0"/>
              <a:t>stockholders’ equity-preferred </a:t>
            </a:r>
            <a:r>
              <a:rPr lang="en-US" b="1" dirty="0" smtClean="0"/>
              <a:t>stock)/Shares outstanding</a:t>
            </a:r>
          </a:p>
          <a:p>
            <a:r>
              <a:rPr lang="en-US" dirty="0"/>
              <a:t>Once again, though, market prices reflect </a:t>
            </a:r>
            <a:r>
              <a:rPr lang="en-US" dirty="0" smtClean="0"/>
              <a:t>expectations about </a:t>
            </a:r>
            <a:r>
              <a:rPr lang="en-US" dirty="0"/>
              <a:t>future earnings and dividends, whereas book value largely reflects the </a:t>
            </a:r>
            <a:r>
              <a:rPr lang="en-US" dirty="0" smtClean="0"/>
              <a:t>results of </a:t>
            </a:r>
            <a:r>
              <a:rPr lang="en-US" dirty="0"/>
              <a:t>events that occurred in the past. Therefore, the market value of a stock tends to </a:t>
            </a:r>
            <a:r>
              <a:rPr lang="en-US" dirty="0" smtClean="0"/>
              <a:t>exceed its </a:t>
            </a:r>
            <a:r>
              <a:rPr lang="en-US" dirty="0"/>
              <a:t>book value</a:t>
            </a:r>
            <a:r>
              <a:rPr lang="en-US" dirty="0" smtClean="0"/>
              <a:t>.</a:t>
            </a:r>
          </a:p>
          <a:p>
            <a:r>
              <a:rPr lang="en-US" dirty="0" smtClean="0"/>
              <a:t>We can compare market value and book value and analyze overpricing and underpricing of share. </a:t>
            </a:r>
            <a:endParaRPr lang="en-US" dirty="0"/>
          </a:p>
        </p:txBody>
      </p:sp>
    </p:spTree>
    <p:extLst>
      <p:ext uri="{BB962C8B-B14F-4D97-AF65-F5344CB8AC3E}">
        <p14:creationId xmlns:p14="http://schemas.microsoft.com/office/powerpoint/2010/main" xmlns="" val="7075758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New </a:t>
            </a:r>
            <a:r>
              <a:rPr lang="en-US" b="1" dirty="0"/>
              <a:t>Product or Product Expansion</a:t>
            </a:r>
            <a:endParaRPr lang="en-US" dirty="0"/>
          </a:p>
        </p:txBody>
      </p:sp>
      <p:sp>
        <p:nvSpPr>
          <p:cNvPr id="3" name="Content Placeholder 2"/>
          <p:cNvSpPr>
            <a:spLocks noGrp="1"/>
          </p:cNvSpPr>
          <p:nvPr>
            <p:ph idx="1"/>
          </p:nvPr>
        </p:nvSpPr>
        <p:spPr/>
        <p:txBody>
          <a:bodyPr>
            <a:normAutofit lnSpcReduction="10000"/>
          </a:bodyPr>
          <a:lstStyle/>
          <a:p>
            <a:r>
              <a:rPr lang="en-US" dirty="0" smtClean="0"/>
              <a:t>Investments </a:t>
            </a:r>
            <a:r>
              <a:rPr lang="en-US" dirty="0"/>
              <a:t>in this category increase company revenues if output is increased. </a:t>
            </a:r>
            <a:endParaRPr lang="en-US" dirty="0" smtClean="0"/>
          </a:p>
          <a:p>
            <a:r>
              <a:rPr lang="en-US" dirty="0" smtClean="0"/>
              <a:t>One </a:t>
            </a:r>
            <a:r>
              <a:rPr lang="en-US" dirty="0"/>
              <a:t>common type of expansion decision includes decisions about expenditures aimed at increasing the output of existing production or distribution facilities</a:t>
            </a:r>
            <a:r>
              <a:rPr lang="en-US" dirty="0" smtClean="0"/>
              <a:t>.</a:t>
            </a:r>
          </a:p>
          <a:p>
            <a:r>
              <a:rPr lang="en-US" dirty="0" smtClean="0"/>
              <a:t>In </a:t>
            </a:r>
            <a:r>
              <a:rPr lang="en-US" dirty="0"/>
              <a:t>these situations, we are basically asking, “Shall we build or otherwise acquire a new facility?” The expected future cash inflows in this investment category are the profits from the goods and services produced in the new facility. </a:t>
            </a:r>
            <a:endParaRPr lang="en-US" dirty="0" smtClean="0"/>
          </a:p>
          <a:p>
            <a:r>
              <a:rPr lang="en-US" dirty="0" smtClean="0"/>
              <a:t>A </a:t>
            </a:r>
            <a:r>
              <a:rPr lang="en-US" dirty="0"/>
              <a:t>second type of expenditure decision includes considering expenditures necessary to produce a new product or to expand into a new geographic area. These projects normally require large sums of money over long periods.</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04555543"/>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1"/>
            <a:ext cx="6960357" cy="1776533"/>
          </a:xfrm>
        </p:spPr>
        <p:txBody>
          <a:bodyPr>
            <a:normAutofit fontScale="90000"/>
          </a:bodyPr>
          <a:lstStyle/>
          <a:p>
            <a:r>
              <a:rPr lang="en-US" sz="3100" b="1" dirty="0" smtClean="0"/>
              <a:t>Example: Conduct and interpret Ratios:</a:t>
            </a:r>
            <a:br>
              <a:rPr lang="en-US" sz="3100" b="1" dirty="0" smtClean="0"/>
            </a:br>
            <a:r>
              <a:rPr lang="en-US" sz="2000" dirty="0" smtClean="0"/>
              <a:t>Debt </a:t>
            </a:r>
            <a:r>
              <a:rPr lang="en-US" sz="2000" dirty="0"/>
              <a:t>Ratio, </a:t>
            </a:r>
            <a:r>
              <a:rPr lang="en-US" sz="2000" dirty="0" smtClean="0"/>
              <a:t>Current </a:t>
            </a:r>
            <a:r>
              <a:rPr lang="en-US" sz="2000" dirty="0"/>
              <a:t>Ratio, </a:t>
            </a:r>
            <a:r>
              <a:rPr lang="en-US" sz="2000" dirty="0" smtClean="0"/>
              <a:t>Quick </a:t>
            </a:r>
            <a:r>
              <a:rPr lang="en-US" sz="2000" dirty="0"/>
              <a:t>Ratio-Acid Test Ratio, </a:t>
            </a:r>
            <a:r>
              <a:rPr lang="en-US" sz="2000" dirty="0" smtClean="0"/>
              <a:t>Inventory </a:t>
            </a:r>
            <a:r>
              <a:rPr lang="en-US" sz="2000" dirty="0"/>
              <a:t>Turnover Ratio, </a:t>
            </a:r>
            <a:r>
              <a:rPr lang="en-US" sz="2000" dirty="0" smtClean="0"/>
              <a:t>Total </a:t>
            </a:r>
            <a:r>
              <a:rPr lang="en-US" sz="2000" dirty="0"/>
              <a:t>Asset Turnover, </a:t>
            </a:r>
            <a:r>
              <a:rPr lang="en-US" sz="2000" dirty="0" smtClean="0"/>
              <a:t>Profit </a:t>
            </a:r>
            <a:r>
              <a:rPr lang="en-US" sz="2000" dirty="0"/>
              <a:t>Margin on Sales, </a:t>
            </a:r>
            <a:r>
              <a:rPr lang="en-US" sz="2000" dirty="0" smtClean="0"/>
              <a:t>Return </a:t>
            </a:r>
            <a:r>
              <a:rPr lang="en-US" sz="2000" dirty="0"/>
              <a:t>on Total </a:t>
            </a:r>
            <a:r>
              <a:rPr lang="en-US" sz="2000" dirty="0" smtClean="0"/>
              <a:t>Assets, Price </a:t>
            </a:r>
            <a:r>
              <a:rPr lang="en-US" sz="2000" dirty="0"/>
              <a:t>Earnings Ratio and </a:t>
            </a:r>
            <a:br>
              <a:rPr lang="en-US" sz="2000" dirty="0"/>
            </a:br>
            <a:r>
              <a:rPr lang="en-US" sz="2000" dirty="0"/>
              <a:t>Book Value Per Share</a:t>
            </a:r>
            <a:r>
              <a:rPr lang="en-US" sz="1600" dirty="0"/>
              <a:t/>
            </a:r>
            <a:br>
              <a:rPr lang="en-US" sz="1600" dirty="0"/>
            </a:br>
            <a:r>
              <a:rPr lang="en-US" sz="1600" b="1" dirty="0" smtClean="0"/>
              <a:t/>
            </a:r>
            <a:br>
              <a:rPr lang="en-US" sz="1600" b="1" dirty="0" smtClean="0"/>
            </a:br>
            <a:endParaRPr lang="en-US" sz="1600"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1510679" y="2975212"/>
            <a:ext cx="5517000" cy="3882788"/>
          </a:xfrm>
          <a:prstGeom prst="rect">
            <a:avLst/>
          </a:prstGeom>
        </p:spPr>
      </p:pic>
      <p:pic>
        <p:nvPicPr>
          <p:cNvPr id="6" name="Picture 5"/>
          <p:cNvPicPr>
            <a:picLocks noChangeAspect="1"/>
          </p:cNvPicPr>
          <p:nvPr/>
        </p:nvPicPr>
        <p:blipFill>
          <a:blip r:embed="rId3"/>
          <a:stretch>
            <a:fillRect/>
          </a:stretch>
        </p:blipFill>
        <p:spPr>
          <a:xfrm>
            <a:off x="7027679" y="1"/>
            <a:ext cx="5164321" cy="6855208"/>
          </a:xfrm>
          <a:prstGeom prst="rect">
            <a:avLst/>
          </a:prstGeom>
        </p:spPr>
      </p:pic>
      <p:pic>
        <p:nvPicPr>
          <p:cNvPr id="7" name="Picture 6"/>
          <p:cNvPicPr>
            <a:picLocks noChangeAspect="1"/>
          </p:cNvPicPr>
          <p:nvPr/>
        </p:nvPicPr>
        <p:blipFill>
          <a:blip r:embed="rId4"/>
          <a:stretch>
            <a:fillRect/>
          </a:stretch>
        </p:blipFill>
        <p:spPr>
          <a:xfrm>
            <a:off x="211508" y="1891376"/>
            <a:ext cx="6816170" cy="968991"/>
          </a:xfrm>
          <a:prstGeom prst="rect">
            <a:avLst/>
          </a:prstGeom>
        </p:spPr>
      </p:pic>
    </p:spTree>
    <p:extLst>
      <p:ext uri="{BB962C8B-B14F-4D97-AF65-F5344CB8AC3E}">
        <p14:creationId xmlns:p14="http://schemas.microsoft.com/office/powerpoint/2010/main" xmlns="" val="4046081957"/>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733" y="239836"/>
            <a:ext cx="4698535" cy="1280890"/>
          </a:xfrm>
        </p:spPr>
        <p:txBody>
          <a:bodyPr>
            <a:noAutofit/>
          </a:bodyPr>
          <a:lstStyle/>
          <a:p>
            <a:r>
              <a:rPr lang="en-US" sz="2800" b="1" dirty="0"/>
              <a:t>Example: </a:t>
            </a:r>
            <a:r>
              <a:rPr lang="en-US" sz="2800" b="1" dirty="0" smtClean="0"/>
              <a:t>Conduct and interpret Ratios: </a:t>
            </a:r>
            <a:r>
              <a:rPr lang="en-US" sz="2800" b="1" dirty="0"/>
              <a:t/>
            </a:r>
            <a:br>
              <a:rPr lang="en-US" sz="2800" b="1" dirty="0"/>
            </a:br>
            <a:r>
              <a:rPr lang="en-US" sz="1800" dirty="0"/>
              <a:t>Debt Ratio, Current Ratio, Quick Ratio-Acid Test Ratio, Inventory Turnover Ratio, Total Asset Turnover, Profit Margin on Sales, Return on Total Assets, Price Earnings Ratio and </a:t>
            </a:r>
            <a:br>
              <a:rPr lang="en-US" sz="1800" dirty="0"/>
            </a:br>
            <a:r>
              <a:rPr lang="en-US" sz="1800" dirty="0"/>
              <a:t>Book Value Per Share</a:t>
            </a:r>
            <a:r>
              <a:rPr lang="en-US" sz="1600" dirty="0"/>
              <a:t/>
            </a:r>
            <a:br>
              <a:rPr lang="en-US" sz="1600" dirty="0"/>
            </a:br>
            <a:r>
              <a:rPr lang="en-US" sz="1800" b="1" dirty="0"/>
              <a:t/>
            </a:r>
            <a:br>
              <a:rPr lang="en-US" sz="1800" b="1" dirty="0"/>
            </a:br>
            <a:endParaRPr lang="en-US" sz="2000"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2715904" y="204177"/>
            <a:ext cx="4667534" cy="6668087"/>
          </a:xfrm>
          <a:prstGeom prst="rect">
            <a:avLst/>
          </a:prstGeom>
        </p:spPr>
      </p:pic>
      <p:pic>
        <p:nvPicPr>
          <p:cNvPr id="6" name="Picture 5"/>
          <p:cNvPicPr>
            <a:picLocks noChangeAspect="1"/>
          </p:cNvPicPr>
          <p:nvPr/>
        </p:nvPicPr>
        <p:blipFill>
          <a:blip r:embed="rId3"/>
          <a:stretch>
            <a:fillRect/>
          </a:stretch>
        </p:blipFill>
        <p:spPr>
          <a:xfrm>
            <a:off x="7379733" y="4640239"/>
            <a:ext cx="4812267" cy="2217761"/>
          </a:xfrm>
          <a:prstGeom prst="rect">
            <a:avLst/>
          </a:prstGeom>
        </p:spPr>
      </p:pic>
      <p:pic>
        <p:nvPicPr>
          <p:cNvPr id="7" name="Picture 6"/>
          <p:cNvPicPr>
            <a:picLocks noChangeAspect="1"/>
          </p:cNvPicPr>
          <p:nvPr/>
        </p:nvPicPr>
        <p:blipFill>
          <a:blip r:embed="rId4"/>
          <a:stretch>
            <a:fillRect/>
          </a:stretch>
        </p:blipFill>
        <p:spPr>
          <a:xfrm>
            <a:off x="23249" y="0"/>
            <a:ext cx="5131925" cy="901922"/>
          </a:xfrm>
          <a:prstGeom prst="rect">
            <a:avLst/>
          </a:prstGeom>
        </p:spPr>
      </p:pic>
    </p:spTree>
    <p:extLst>
      <p:ext uri="{BB962C8B-B14F-4D97-AF65-F5344CB8AC3E}">
        <p14:creationId xmlns:p14="http://schemas.microsoft.com/office/powerpoint/2010/main" xmlns="" val="395708000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10: </a:t>
            </a:r>
            <a:r>
              <a:rPr lang="en-US" b="1" dirty="0"/>
              <a:t>Assignments </a:t>
            </a:r>
            <a:endParaRPr lang="en-US" dirty="0"/>
          </a:p>
        </p:txBody>
      </p:sp>
      <p:sp>
        <p:nvSpPr>
          <p:cNvPr id="3" name="Content Placeholder 2"/>
          <p:cNvSpPr>
            <a:spLocks noGrp="1"/>
          </p:cNvSpPr>
          <p:nvPr>
            <p:ph idx="1"/>
          </p:nvPr>
        </p:nvSpPr>
        <p:spPr>
          <a:xfrm>
            <a:off x="2589212" y="1787857"/>
            <a:ext cx="8915400" cy="4932983"/>
          </a:xfrm>
        </p:spPr>
        <p:txBody>
          <a:bodyPr>
            <a:normAutofit fontScale="92500" lnSpcReduction="20000"/>
          </a:bodyPr>
          <a:lstStyle/>
          <a:p>
            <a:r>
              <a:rPr lang="en-US" dirty="0"/>
              <a:t>Define accounting. How do you formulate accounting equation. </a:t>
            </a:r>
          </a:p>
          <a:p>
            <a:r>
              <a:rPr lang="en-US" dirty="0" smtClean="0"/>
              <a:t>What is income statement and balance sheet? How are they related to each other? </a:t>
            </a:r>
          </a:p>
          <a:p>
            <a:r>
              <a:rPr lang="en-US" dirty="0" smtClean="0"/>
              <a:t>What do you mean by income statement and cash flow statement? What are the relationships and differences between them? </a:t>
            </a:r>
          </a:p>
          <a:p>
            <a:r>
              <a:rPr lang="en-US" dirty="0" smtClean="0"/>
              <a:t>Explain major ratios that can be applied in decision making process. </a:t>
            </a:r>
          </a:p>
          <a:p>
            <a:r>
              <a:rPr lang="en-US" dirty="0" smtClean="0"/>
              <a:t>Define </a:t>
            </a:r>
            <a:r>
              <a:rPr lang="en-US" dirty="0"/>
              <a:t>ratio analysis. Explain the role of ratios on making decisions. </a:t>
            </a:r>
            <a:endParaRPr lang="en-US" dirty="0" smtClean="0"/>
          </a:p>
          <a:p>
            <a:r>
              <a:rPr lang="en-US" dirty="0"/>
              <a:t>Write short notes on: </a:t>
            </a:r>
          </a:p>
          <a:p>
            <a:pPr lvl="1"/>
            <a:r>
              <a:rPr lang="en-US" dirty="0"/>
              <a:t>Format of balance sheet</a:t>
            </a:r>
          </a:p>
          <a:p>
            <a:pPr lvl="1"/>
            <a:r>
              <a:rPr lang="en-US" dirty="0"/>
              <a:t>Format of income statement</a:t>
            </a:r>
          </a:p>
          <a:p>
            <a:pPr lvl="1"/>
            <a:r>
              <a:rPr lang="en-US" dirty="0"/>
              <a:t>Format of cash flow statement</a:t>
            </a:r>
          </a:p>
          <a:p>
            <a:pPr lvl="1"/>
            <a:r>
              <a:rPr lang="en-US" dirty="0"/>
              <a:t>Assets</a:t>
            </a:r>
          </a:p>
          <a:p>
            <a:pPr lvl="1"/>
            <a:r>
              <a:rPr lang="en-US" dirty="0"/>
              <a:t>Liabilities</a:t>
            </a:r>
          </a:p>
          <a:p>
            <a:pPr lvl="1"/>
            <a:r>
              <a:rPr lang="en-US" dirty="0"/>
              <a:t>Capital</a:t>
            </a:r>
          </a:p>
          <a:p>
            <a:r>
              <a:rPr lang="en-US" b="1" i="1" dirty="0" smtClean="0"/>
              <a:t>Numerical </a:t>
            </a:r>
            <a:r>
              <a:rPr lang="en-US" b="1" i="1" dirty="0"/>
              <a:t>Questions for </a:t>
            </a:r>
            <a:r>
              <a:rPr lang="en-US" b="1" i="1" dirty="0" smtClean="0"/>
              <a:t>Income Statement, Balance Sheet, Cash Flow Statement and Ratio Analysis</a:t>
            </a:r>
            <a:endParaRPr lang="en-US"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837417132"/>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845" y="1436910"/>
            <a:ext cx="8911687" cy="1280890"/>
          </a:xfrm>
        </p:spPr>
        <p:txBody>
          <a:bodyPr>
            <a:normAutofit fontScale="90000"/>
          </a:bodyPr>
          <a:lstStyle/>
          <a:p>
            <a:pPr algn="ctr"/>
            <a:r>
              <a:rPr lang="en-US" sz="8900" b="1" dirty="0" smtClean="0">
                <a:solidFill>
                  <a:srgbClr val="FF0000"/>
                </a:solidFill>
              </a:rPr>
              <a:t>Thank You</a:t>
            </a:r>
            <a:br>
              <a:rPr lang="en-US" sz="8900" b="1" dirty="0" smtClean="0">
                <a:solidFill>
                  <a:srgbClr val="FF0000"/>
                </a:solidFill>
              </a:rPr>
            </a:br>
            <a:r>
              <a:rPr lang="en-US" sz="4400" b="1" dirty="0" smtClean="0">
                <a:solidFill>
                  <a:srgbClr val="00B050"/>
                </a:solidFill>
              </a:rPr>
              <a:t>for participating in teaching/ learning process of Engineering Economics. </a:t>
            </a:r>
            <a:br>
              <a:rPr lang="en-US" sz="4400" b="1" dirty="0" smtClean="0">
                <a:solidFill>
                  <a:srgbClr val="00B050"/>
                </a:solidFill>
              </a:rPr>
            </a:br>
            <a:r>
              <a:rPr lang="en-US" sz="4400" b="1" dirty="0" smtClean="0">
                <a:solidFill>
                  <a:srgbClr val="00B050"/>
                </a:solidFill>
              </a:rPr>
              <a:t>Enjoy Further Learnings !!!</a:t>
            </a:r>
            <a:endParaRPr lang="en-US" sz="6000" b="1" dirty="0">
              <a:solidFill>
                <a:srgbClr val="00B050"/>
              </a:solidFill>
            </a:endParaRP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/NCIT/PU/2021</a:t>
            </a:r>
            <a:endParaRPr lang="en-US" dirty="0"/>
          </a:p>
        </p:txBody>
      </p:sp>
    </p:spTree>
    <p:extLst>
      <p:ext uri="{BB962C8B-B14F-4D97-AF65-F5344CB8AC3E}">
        <p14:creationId xmlns:p14="http://schemas.microsoft.com/office/powerpoint/2010/main" xmlns="" val="2083838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Cost </a:t>
            </a:r>
            <a:r>
              <a:rPr lang="en-US" b="1" dirty="0"/>
              <a:t>Reduction</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cost-reduction project is a project that attempts to lower a </a:t>
            </a:r>
            <a:r>
              <a:rPr lang="en-US" dirty="0" smtClean="0"/>
              <a:t>firm’s operating </a:t>
            </a:r>
            <a:r>
              <a:rPr lang="en-US" dirty="0"/>
              <a:t>costs. </a:t>
            </a:r>
            <a:endParaRPr lang="en-US" dirty="0" smtClean="0"/>
          </a:p>
          <a:p>
            <a:r>
              <a:rPr lang="en-US" dirty="0" smtClean="0"/>
              <a:t>Typically</a:t>
            </a:r>
            <a:r>
              <a:rPr lang="en-US" dirty="0"/>
              <a:t>, we need to consider whether a company should </a:t>
            </a:r>
            <a:r>
              <a:rPr lang="en-US" dirty="0" smtClean="0"/>
              <a:t>buy equipment </a:t>
            </a:r>
            <a:r>
              <a:rPr lang="en-US" dirty="0"/>
              <a:t>to perform an operation currently done manually or spend money now </a:t>
            </a:r>
            <a:r>
              <a:rPr lang="en-US" dirty="0" smtClean="0"/>
              <a:t>in order </a:t>
            </a:r>
            <a:r>
              <a:rPr lang="en-US" dirty="0"/>
              <a:t>to save more money later. </a:t>
            </a:r>
            <a:endParaRPr lang="en-US" dirty="0" smtClean="0"/>
          </a:p>
          <a:p>
            <a:r>
              <a:rPr lang="en-US" dirty="0" smtClean="0"/>
              <a:t>The </a:t>
            </a:r>
            <a:r>
              <a:rPr lang="en-US" dirty="0"/>
              <a:t>expected future cash inflows on this </a:t>
            </a:r>
            <a:r>
              <a:rPr lang="en-US" dirty="0" smtClean="0"/>
              <a:t>investment are </a:t>
            </a:r>
            <a:r>
              <a:rPr lang="en-US" dirty="0"/>
              <a:t>savings resulting from lower operating costs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152160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Improvement </a:t>
            </a:r>
            <a:r>
              <a:rPr lang="en-US" b="1" dirty="0"/>
              <a:t>in Service or Quality</a:t>
            </a:r>
            <a:endParaRPr lang="en-US" dirty="0"/>
          </a:p>
        </p:txBody>
      </p:sp>
      <p:sp>
        <p:nvSpPr>
          <p:cNvPr id="3" name="Content Placeholder 2"/>
          <p:cNvSpPr>
            <a:spLocks noGrp="1"/>
          </p:cNvSpPr>
          <p:nvPr>
            <p:ph idx="1"/>
          </p:nvPr>
        </p:nvSpPr>
        <p:spPr/>
        <p:txBody>
          <a:bodyPr/>
          <a:lstStyle/>
          <a:p>
            <a:r>
              <a:rPr lang="en-US" dirty="0" smtClean="0"/>
              <a:t>Most </a:t>
            </a:r>
            <a:r>
              <a:rPr lang="en-US" dirty="0"/>
              <a:t>of the examples in the previous sections were related to economic decisions in the manufacturing sector. </a:t>
            </a:r>
            <a:endParaRPr lang="en-US" dirty="0" smtClean="0"/>
          </a:p>
          <a:p>
            <a:r>
              <a:rPr lang="en-US" dirty="0" smtClean="0"/>
              <a:t>The </a:t>
            </a:r>
            <a:r>
              <a:rPr lang="en-US" dirty="0"/>
              <a:t>decision techniques we develop in this book are also applicable to various economic decisions related to improving services or quality of product.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696242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Principles of Engineering </a:t>
            </a:r>
            <a:r>
              <a:rPr lang="en-US" b="1" dirty="0"/>
              <a:t>E</a:t>
            </a:r>
            <a:r>
              <a:rPr lang="en-US" b="1" dirty="0" smtClean="0"/>
              <a:t>conomics</a:t>
            </a:r>
            <a:br>
              <a:rPr lang="en-US" b="1" dirty="0" smtClean="0"/>
            </a:br>
            <a:r>
              <a:rPr lang="en-US" sz="2800" dirty="0" smtClean="0"/>
              <a:t>(According to Chan S. Park)</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smtClean="0"/>
              <a:t>Engineering Economics is </a:t>
            </a:r>
            <a:r>
              <a:rPr lang="en-US" dirty="0"/>
              <a:t>focused on the principles and procedures engineers use to make </a:t>
            </a:r>
            <a:r>
              <a:rPr lang="en-US" dirty="0" smtClean="0"/>
              <a:t>sound economic </a:t>
            </a:r>
            <a:r>
              <a:rPr lang="en-US" dirty="0"/>
              <a:t>decisions. </a:t>
            </a:r>
            <a:endParaRPr lang="en-US" dirty="0" smtClean="0"/>
          </a:p>
          <a:p>
            <a:r>
              <a:rPr lang="en-US" dirty="0" smtClean="0"/>
              <a:t>To </a:t>
            </a:r>
            <a:r>
              <a:rPr lang="en-US" dirty="0"/>
              <a:t>the first-time student of engineering economics, anything </a:t>
            </a:r>
            <a:r>
              <a:rPr lang="en-US" dirty="0" smtClean="0"/>
              <a:t>related to </a:t>
            </a:r>
            <a:r>
              <a:rPr lang="en-US" dirty="0"/>
              <a:t>money matters may seem quite strange when compared to other </a:t>
            </a:r>
            <a:r>
              <a:rPr lang="en-US" dirty="0" smtClean="0"/>
              <a:t>engineering subjects</a:t>
            </a:r>
            <a:r>
              <a:rPr lang="en-US" dirty="0"/>
              <a:t>. </a:t>
            </a:r>
            <a:endParaRPr lang="en-US" dirty="0" smtClean="0"/>
          </a:p>
          <a:p>
            <a:r>
              <a:rPr lang="en-US" dirty="0" smtClean="0"/>
              <a:t>However</a:t>
            </a:r>
            <a:r>
              <a:rPr lang="en-US" dirty="0"/>
              <a:t>, the decision logic involved in solving problems in this domain </a:t>
            </a:r>
            <a:r>
              <a:rPr lang="en-US" dirty="0" smtClean="0"/>
              <a:t>is quite </a:t>
            </a:r>
            <a:r>
              <a:rPr lang="en-US" dirty="0"/>
              <a:t>similar to that employed in any other engineering subject. </a:t>
            </a:r>
            <a:endParaRPr lang="en-US" dirty="0" smtClean="0"/>
          </a:p>
          <a:p>
            <a:r>
              <a:rPr lang="en-US" dirty="0" smtClean="0"/>
              <a:t>There </a:t>
            </a:r>
            <a:r>
              <a:rPr lang="en-US" dirty="0"/>
              <a:t>are </a:t>
            </a:r>
            <a:r>
              <a:rPr lang="en-US" dirty="0" smtClean="0"/>
              <a:t>fundamental principles </a:t>
            </a:r>
            <a:r>
              <a:rPr lang="en-US" dirty="0"/>
              <a:t>to follow in engineering economics that unite the concepts and </a:t>
            </a:r>
            <a:r>
              <a:rPr lang="en-US" dirty="0" smtClean="0"/>
              <a:t>techniques presented in any engineering economic book, </a:t>
            </a:r>
            <a:r>
              <a:rPr lang="en-US" dirty="0"/>
              <a:t>thereby allowing us to focus on the logic underlying the </a:t>
            </a:r>
            <a:r>
              <a:rPr lang="en-US" dirty="0" smtClean="0"/>
              <a:t>practice of </a:t>
            </a:r>
            <a:r>
              <a:rPr lang="en-US" dirty="0"/>
              <a:t>engineering economics</a:t>
            </a:r>
            <a:r>
              <a:rPr lang="en-US" dirty="0" smtClean="0"/>
              <a:t>. </a:t>
            </a:r>
          </a:p>
          <a:p>
            <a:r>
              <a:rPr lang="en-US" b="1" dirty="0" smtClean="0"/>
              <a:t>According to Chan S. Park, there are four fundamental principles of Engineering Economic Decisions:</a:t>
            </a:r>
          </a:p>
          <a:p>
            <a:pPr>
              <a:buAutoNum type="arabicParenBoth"/>
            </a:pPr>
            <a:r>
              <a:rPr lang="en-US" dirty="0" smtClean="0"/>
              <a:t>the </a:t>
            </a:r>
            <a:r>
              <a:rPr lang="en-US" dirty="0"/>
              <a:t>time value of money, </a:t>
            </a:r>
            <a:endParaRPr lang="en-US" dirty="0" smtClean="0"/>
          </a:p>
          <a:p>
            <a:pPr>
              <a:buAutoNum type="arabicParenBoth"/>
            </a:pPr>
            <a:r>
              <a:rPr lang="en-US" dirty="0" smtClean="0"/>
              <a:t>differential </a:t>
            </a:r>
            <a:r>
              <a:rPr lang="en-US" dirty="0"/>
              <a:t>(incremental) cost and revenue</a:t>
            </a:r>
            <a:r>
              <a:rPr lang="en-US" dirty="0" smtClean="0"/>
              <a:t>,</a:t>
            </a:r>
          </a:p>
          <a:p>
            <a:pPr>
              <a:buAutoNum type="arabicParenBoth"/>
            </a:pPr>
            <a:r>
              <a:rPr lang="en-US" dirty="0" smtClean="0"/>
              <a:t>marginal </a:t>
            </a:r>
            <a:r>
              <a:rPr lang="en-US" dirty="0"/>
              <a:t>cost and revenue, and </a:t>
            </a:r>
            <a:endParaRPr lang="en-US" dirty="0" smtClean="0"/>
          </a:p>
          <a:p>
            <a:pPr>
              <a:buAutoNum type="arabicParenBoth"/>
            </a:pPr>
            <a:r>
              <a:rPr lang="en-US" dirty="0" smtClean="0"/>
              <a:t>the </a:t>
            </a:r>
            <a:r>
              <a:rPr lang="en-US" dirty="0"/>
              <a:t>trade-off between risk and reward</a:t>
            </a:r>
            <a:r>
              <a:rPr lang="en-US" dirty="0" smtClean="0"/>
              <a: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447275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Principle 1: A nearby penny is worth a distant </a:t>
            </a:r>
            <a:r>
              <a:rPr lang="en-US" b="1" dirty="0" smtClean="0"/>
              <a:t>dollar (Time value of money)</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fundamental </a:t>
            </a:r>
            <a:r>
              <a:rPr lang="en-US" dirty="0" smtClean="0"/>
              <a:t>concept in </a:t>
            </a:r>
            <a:r>
              <a:rPr lang="en-US" dirty="0"/>
              <a:t>engineering economics is that money has a time value associated with it. </a:t>
            </a:r>
            <a:endParaRPr lang="en-US" dirty="0" smtClean="0"/>
          </a:p>
          <a:p>
            <a:r>
              <a:rPr lang="en-US" dirty="0" smtClean="0"/>
              <a:t>Because we </a:t>
            </a:r>
            <a:r>
              <a:rPr lang="en-US" dirty="0"/>
              <a:t>can earn interest on money received today, it is better to receive </a:t>
            </a:r>
            <a:r>
              <a:rPr lang="en-US" dirty="0" smtClean="0"/>
              <a:t>money earlier </a:t>
            </a:r>
            <a:r>
              <a:rPr lang="en-US" dirty="0"/>
              <a:t>than later. </a:t>
            </a:r>
            <a:endParaRPr lang="en-US" dirty="0" smtClean="0"/>
          </a:p>
          <a:p>
            <a:r>
              <a:rPr lang="en-US" dirty="0" smtClean="0"/>
              <a:t>This </a:t>
            </a:r>
            <a:r>
              <a:rPr lang="en-US" dirty="0"/>
              <a:t>concept will be </a:t>
            </a:r>
            <a:r>
              <a:rPr lang="en-US" dirty="0" smtClean="0"/>
              <a:t>the </a:t>
            </a:r>
            <a:r>
              <a:rPr lang="en-US" dirty="0"/>
              <a:t>basic foundation for all </a:t>
            </a:r>
            <a:r>
              <a:rPr lang="en-US" dirty="0" smtClean="0"/>
              <a:t>engineering project </a:t>
            </a:r>
            <a:r>
              <a:rPr lang="en-US" dirty="0"/>
              <a:t>evaluation</a:t>
            </a:r>
            <a:r>
              <a:rPr lang="en-US" dirty="0" smtClean="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88325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1: A nearby penny is worth a distant dollar (Time value of money)</a:t>
            </a:r>
            <a:endParaRPr lang="en-US" dirty="0"/>
          </a:p>
        </p:txBody>
      </p:sp>
      <p:pic>
        <p:nvPicPr>
          <p:cNvPr id="4" name="Content Placeholder 3"/>
          <p:cNvPicPr>
            <a:picLocks noGrp="1" noChangeAspect="1"/>
          </p:cNvPicPr>
          <p:nvPr>
            <p:ph idx="1"/>
          </p:nvPr>
        </p:nvPicPr>
        <p:blipFill>
          <a:blip r:embed="rId2"/>
          <a:stretch>
            <a:fillRect/>
          </a:stretch>
        </p:blipFill>
        <p:spPr>
          <a:xfrm>
            <a:off x="2699580" y="1890896"/>
            <a:ext cx="8698376" cy="4967104"/>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02074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2: All that counts are the differences among </a:t>
            </a:r>
            <a:r>
              <a:rPr lang="en-US" b="1" dirty="0" smtClean="0"/>
              <a:t>alternatives</a:t>
            </a:r>
            <a:r>
              <a:rPr lang="en-US" dirty="0"/>
              <a:t> </a:t>
            </a:r>
            <a:r>
              <a:rPr lang="en-US" dirty="0" smtClean="0"/>
              <a:t>(differential </a:t>
            </a:r>
            <a:r>
              <a:rPr lang="en-US" dirty="0"/>
              <a:t>(incremental) cost and </a:t>
            </a:r>
            <a:r>
              <a:rPr lang="en-US" dirty="0" smtClean="0"/>
              <a:t>revenue)</a:t>
            </a:r>
            <a:endParaRPr lang="en-US" dirty="0"/>
          </a:p>
        </p:txBody>
      </p:sp>
      <p:sp>
        <p:nvSpPr>
          <p:cNvPr id="3" name="Content Placeholder 2"/>
          <p:cNvSpPr>
            <a:spLocks noGrp="1"/>
          </p:cNvSpPr>
          <p:nvPr>
            <p:ph idx="1"/>
          </p:nvPr>
        </p:nvSpPr>
        <p:spPr/>
        <p:txBody>
          <a:bodyPr/>
          <a:lstStyle/>
          <a:p>
            <a:r>
              <a:rPr lang="en-US" dirty="0" smtClean="0"/>
              <a:t>An </a:t>
            </a:r>
            <a:r>
              <a:rPr lang="en-US" dirty="0"/>
              <a:t>economic decision should be based on the </a:t>
            </a:r>
            <a:r>
              <a:rPr lang="en-US" i="1" dirty="0"/>
              <a:t>differences </a:t>
            </a:r>
            <a:r>
              <a:rPr lang="en-US" dirty="0"/>
              <a:t>among the alternatives considered. </a:t>
            </a:r>
            <a:r>
              <a:rPr lang="en-US" dirty="0" smtClean="0"/>
              <a:t>All </a:t>
            </a:r>
            <a:r>
              <a:rPr lang="en-US" dirty="0"/>
              <a:t>that is common is irrelevant to the decision. </a:t>
            </a:r>
            <a:endParaRPr lang="en-US" dirty="0" smtClean="0"/>
          </a:p>
          <a:p>
            <a:r>
              <a:rPr lang="en-US" dirty="0" smtClean="0"/>
              <a:t>Certainly</a:t>
            </a:r>
            <a:r>
              <a:rPr lang="en-US" dirty="0"/>
              <a:t>, any economic decision is no better than the alternatives being considered. </a:t>
            </a:r>
            <a:endParaRPr lang="en-US" dirty="0" smtClean="0"/>
          </a:p>
          <a:p>
            <a:r>
              <a:rPr lang="en-US" dirty="0" smtClean="0"/>
              <a:t>Thus</a:t>
            </a:r>
            <a:r>
              <a:rPr lang="en-US" dirty="0"/>
              <a:t>, an economic decision should be based on the objective of making the best use of limited resources. </a:t>
            </a:r>
            <a:endParaRPr lang="en-US" dirty="0" smtClean="0"/>
          </a:p>
          <a:p>
            <a:r>
              <a:rPr lang="en-US" dirty="0" smtClean="0"/>
              <a:t>Whenever </a:t>
            </a:r>
            <a:r>
              <a:rPr lang="en-US" dirty="0"/>
              <a:t>a choice is made, something is given up. The opportunity cost of a choice is the value of the best alternative given up</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71847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2: All that counts are the differences among alternatives</a:t>
            </a:r>
            <a:r>
              <a:rPr lang="en-US" dirty="0"/>
              <a:t> (differential (incremental) cost and revenue)</a:t>
            </a:r>
          </a:p>
        </p:txBody>
      </p:sp>
      <p:pic>
        <p:nvPicPr>
          <p:cNvPr id="4" name="Content Placeholder 3"/>
          <p:cNvPicPr>
            <a:picLocks noGrp="1" noChangeAspect="1"/>
          </p:cNvPicPr>
          <p:nvPr>
            <p:ph idx="1"/>
          </p:nvPr>
        </p:nvPicPr>
        <p:blipFill>
          <a:blip r:embed="rId2"/>
          <a:stretch>
            <a:fillRect/>
          </a:stretch>
        </p:blipFill>
        <p:spPr>
          <a:xfrm>
            <a:off x="2941588" y="2118360"/>
            <a:ext cx="8214359" cy="4297442"/>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54390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Chapter 1: Basics of </a:t>
            </a:r>
            <a:r>
              <a:rPr lang="en-US" b="1" dirty="0" smtClean="0">
                <a:solidFill>
                  <a:schemeClr val="tx1"/>
                </a:solidFill>
              </a:rPr>
              <a:t>Engineering </a:t>
            </a:r>
            <a:r>
              <a:rPr lang="en-US" b="1" dirty="0">
                <a:solidFill>
                  <a:schemeClr val="tx1"/>
                </a:solidFill>
              </a:rPr>
              <a:t>E</a:t>
            </a:r>
            <a:r>
              <a:rPr lang="en-US" b="1" dirty="0" smtClean="0">
                <a:solidFill>
                  <a:schemeClr val="tx1"/>
                </a:solidFill>
              </a:rPr>
              <a:t>conomics </a:t>
            </a:r>
            <a:endParaRPr lang="en-US" dirty="0"/>
          </a:p>
        </p:txBody>
      </p:sp>
      <p:sp>
        <p:nvSpPr>
          <p:cNvPr id="3" name="Content Placeholder 2"/>
          <p:cNvSpPr>
            <a:spLocks noGrp="1"/>
          </p:cNvSpPr>
          <p:nvPr>
            <p:ph idx="1"/>
          </p:nvPr>
        </p:nvSpPr>
        <p:spPr/>
        <p:txBody>
          <a:bodyPr/>
          <a:lstStyle/>
          <a:p>
            <a:r>
              <a:rPr lang="en-US" dirty="0"/>
              <a:t>Definition of Economics, Demand, the Law of Diminishing Utility, Marginal Utility, Supply, Law of Supply, Law of Supply and Demand </a:t>
            </a:r>
            <a:endParaRPr lang="en-US" dirty="0" smtClean="0"/>
          </a:p>
          <a:p>
            <a:r>
              <a:rPr lang="en-US" dirty="0"/>
              <a:t>Engineering Economics, Principles of Engineering Economy and its application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0411201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Principle 3: Marginal revenue must exceed marginal </a:t>
            </a:r>
            <a:r>
              <a:rPr lang="en-US" b="1" dirty="0" smtClean="0"/>
              <a:t>cost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Effective decision making </a:t>
            </a:r>
            <a:r>
              <a:rPr lang="en-US" dirty="0"/>
              <a:t>requires comparing the additional costs of alternatives with the </a:t>
            </a:r>
            <a:r>
              <a:rPr lang="en-US" dirty="0" smtClean="0"/>
              <a:t>additional benefits</a:t>
            </a:r>
            <a:r>
              <a:rPr lang="en-US" dirty="0"/>
              <a:t>. </a:t>
            </a:r>
            <a:endParaRPr lang="en-US" dirty="0" smtClean="0"/>
          </a:p>
          <a:p>
            <a:r>
              <a:rPr lang="en-US" dirty="0" smtClean="0"/>
              <a:t>Each </a:t>
            </a:r>
            <a:r>
              <a:rPr lang="en-US" dirty="0"/>
              <a:t>decision alternative must be justified on its own economic </a:t>
            </a:r>
            <a:r>
              <a:rPr lang="en-US" dirty="0" smtClean="0"/>
              <a:t>merits before </a:t>
            </a:r>
            <a:r>
              <a:rPr lang="en-US" dirty="0"/>
              <a:t>being compared with other alternatives. </a:t>
            </a:r>
            <a:endParaRPr lang="en-US" dirty="0" smtClean="0"/>
          </a:p>
          <a:p>
            <a:r>
              <a:rPr lang="en-US" dirty="0" smtClean="0"/>
              <a:t>Any </a:t>
            </a:r>
            <a:r>
              <a:rPr lang="en-US" dirty="0"/>
              <a:t>increased economic </a:t>
            </a:r>
            <a:r>
              <a:rPr lang="en-US" dirty="0" smtClean="0"/>
              <a:t>activity must </a:t>
            </a:r>
            <a:r>
              <a:rPr lang="en-US" dirty="0"/>
              <a:t>be justified on the basis of the fundamental economic principle that </a:t>
            </a:r>
            <a:r>
              <a:rPr lang="en-US" dirty="0" smtClean="0"/>
              <a:t>marginal revenue </a:t>
            </a:r>
            <a:r>
              <a:rPr lang="en-US" dirty="0"/>
              <a:t>must exceed marginal cost. </a:t>
            </a:r>
            <a:endParaRPr lang="en-US" dirty="0" smtClean="0"/>
          </a:p>
          <a:p>
            <a:r>
              <a:rPr lang="en-US" dirty="0" smtClean="0"/>
              <a:t>Here</a:t>
            </a:r>
            <a:r>
              <a:rPr lang="en-US" dirty="0"/>
              <a:t>, </a:t>
            </a:r>
            <a:r>
              <a:rPr lang="en-US" i="1" dirty="0"/>
              <a:t>marginal revenue </a:t>
            </a:r>
            <a:r>
              <a:rPr lang="en-US" dirty="0"/>
              <a:t>means the additional </a:t>
            </a:r>
            <a:r>
              <a:rPr lang="en-US" dirty="0" smtClean="0"/>
              <a:t>revenue made </a:t>
            </a:r>
            <a:r>
              <a:rPr lang="en-US" dirty="0"/>
              <a:t>possible by increasing the activity by one unit (or small unit). </a:t>
            </a:r>
            <a:r>
              <a:rPr lang="en-US" i="1" dirty="0" smtClean="0"/>
              <a:t>Marginal cost </a:t>
            </a:r>
            <a:r>
              <a:rPr lang="en-US" dirty="0"/>
              <a:t>has an analogous definition. </a:t>
            </a:r>
            <a:endParaRPr lang="en-US" dirty="0" smtClean="0"/>
          </a:p>
          <a:p>
            <a:r>
              <a:rPr lang="en-US" dirty="0" smtClean="0"/>
              <a:t>Productive </a:t>
            </a:r>
            <a:r>
              <a:rPr lang="en-US" dirty="0"/>
              <a:t>resources—the natural resources, </a:t>
            </a:r>
            <a:r>
              <a:rPr lang="en-US" dirty="0" smtClean="0"/>
              <a:t>human resources</a:t>
            </a:r>
            <a:r>
              <a:rPr lang="en-US" dirty="0"/>
              <a:t>, and capital goods available to make goods and services—are </a:t>
            </a:r>
            <a:r>
              <a:rPr lang="en-US" dirty="0" smtClean="0"/>
              <a:t>limited. </a:t>
            </a:r>
          </a:p>
          <a:p>
            <a:r>
              <a:rPr lang="en-US" dirty="0" smtClean="0"/>
              <a:t>Therefore</a:t>
            </a:r>
            <a:r>
              <a:rPr lang="en-US" dirty="0"/>
              <a:t>, people cannot have all the goods and services they want; as a result, </a:t>
            </a:r>
            <a:r>
              <a:rPr lang="en-US" dirty="0" smtClean="0"/>
              <a:t>they must </a:t>
            </a:r>
            <a:r>
              <a:rPr lang="en-US" dirty="0"/>
              <a:t>choose some things and give up others.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4964807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3: Marginal revenue must exceed marginal cost</a:t>
            </a:r>
            <a:endParaRPr lang="en-US" dirty="0"/>
          </a:p>
        </p:txBody>
      </p:sp>
      <p:pic>
        <p:nvPicPr>
          <p:cNvPr id="4" name="Content Placeholder 3"/>
          <p:cNvPicPr>
            <a:picLocks noGrp="1" noChangeAspect="1"/>
          </p:cNvPicPr>
          <p:nvPr>
            <p:ph idx="1"/>
          </p:nvPr>
        </p:nvPicPr>
        <p:blipFill>
          <a:blip r:embed="rId2"/>
          <a:stretch>
            <a:fillRect/>
          </a:stretch>
        </p:blipFill>
        <p:spPr>
          <a:xfrm>
            <a:off x="2592925" y="1905000"/>
            <a:ext cx="8927352" cy="4419600"/>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898634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4: Additional risk is not taken without the expected additional </a:t>
            </a:r>
            <a:r>
              <a:rPr lang="en-US" b="1" dirty="0" smtClean="0"/>
              <a:t>return </a:t>
            </a:r>
            <a:r>
              <a:rPr lang="en-US" dirty="0" smtClean="0"/>
              <a:t>(the </a:t>
            </a:r>
            <a:r>
              <a:rPr lang="en-US" dirty="0"/>
              <a:t>trade-off between risk and </a:t>
            </a:r>
            <a:r>
              <a:rPr lang="en-US" dirty="0" smtClean="0"/>
              <a:t>reward)</a:t>
            </a:r>
            <a:endParaRPr lang="en-US" dirty="0"/>
          </a:p>
        </p:txBody>
      </p:sp>
      <p:sp>
        <p:nvSpPr>
          <p:cNvPr id="3" name="Content Placeholder 2"/>
          <p:cNvSpPr>
            <a:spLocks noGrp="1"/>
          </p:cNvSpPr>
          <p:nvPr>
            <p:ph idx="1"/>
          </p:nvPr>
        </p:nvSpPr>
        <p:spPr/>
        <p:txBody>
          <a:bodyPr>
            <a:normAutofit/>
          </a:bodyPr>
          <a:lstStyle/>
          <a:p>
            <a:r>
              <a:rPr lang="en-US" dirty="0" smtClean="0"/>
              <a:t>For </a:t>
            </a:r>
            <a:r>
              <a:rPr lang="en-US" dirty="0"/>
              <a:t>delaying consumption, investors demand a minimum return that must be </a:t>
            </a:r>
            <a:r>
              <a:rPr lang="en-US" dirty="0" smtClean="0"/>
              <a:t>greater than </a:t>
            </a:r>
            <a:r>
              <a:rPr lang="en-US" dirty="0"/>
              <a:t>the anticipated rate of inflation or any perceived risk. </a:t>
            </a:r>
            <a:endParaRPr lang="en-US" dirty="0" smtClean="0"/>
          </a:p>
          <a:p>
            <a:r>
              <a:rPr lang="en-US" dirty="0" smtClean="0"/>
              <a:t>If </a:t>
            </a:r>
            <a:r>
              <a:rPr lang="en-US" dirty="0"/>
              <a:t>they didn’t </a:t>
            </a:r>
            <a:r>
              <a:rPr lang="en-US" dirty="0" smtClean="0"/>
              <a:t>receive enough </a:t>
            </a:r>
            <a:r>
              <a:rPr lang="en-US" dirty="0"/>
              <a:t>to compensate for anticipated inflation and the perceived investment risk, </a:t>
            </a:r>
            <a:r>
              <a:rPr lang="en-US" dirty="0" smtClean="0"/>
              <a:t>investors would </a:t>
            </a:r>
            <a:r>
              <a:rPr lang="en-US" dirty="0"/>
              <a:t>purchase whatever goods they desired ahead of time or invest in </a:t>
            </a:r>
            <a:r>
              <a:rPr lang="en-US" dirty="0" smtClean="0"/>
              <a:t>assets that </a:t>
            </a:r>
            <a:r>
              <a:rPr lang="en-US" dirty="0"/>
              <a:t>would provide a sufficient return to compensate for any loss from inflation </a:t>
            </a:r>
            <a:r>
              <a:rPr lang="en-US" dirty="0" smtClean="0"/>
              <a:t>or potential </a:t>
            </a:r>
            <a:r>
              <a:rPr lang="en-US" dirty="0"/>
              <a:t>risk.</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6236144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4: Additional risk is not taken without the expected additional return </a:t>
            </a:r>
            <a:r>
              <a:rPr lang="en-US" dirty="0"/>
              <a:t>(the trade-off between risk and reward)</a:t>
            </a:r>
          </a:p>
        </p:txBody>
      </p:sp>
      <p:pic>
        <p:nvPicPr>
          <p:cNvPr id="4" name="Content Placeholder 3"/>
          <p:cNvPicPr>
            <a:picLocks noGrp="1" noChangeAspect="1"/>
          </p:cNvPicPr>
          <p:nvPr>
            <p:ph idx="1"/>
          </p:nvPr>
        </p:nvPicPr>
        <p:blipFill>
          <a:blip r:embed="rId2"/>
          <a:stretch>
            <a:fillRect/>
          </a:stretch>
        </p:blipFill>
        <p:spPr>
          <a:xfrm>
            <a:off x="2568425" y="2148840"/>
            <a:ext cx="8960685" cy="4457367"/>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69476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Principles of Engineering Economics </a:t>
            </a:r>
            <a:r>
              <a:rPr lang="en-US" sz="2800" dirty="0" smtClean="0"/>
              <a:t>(According to W. Sullivan)</a:t>
            </a:r>
            <a:endParaRPr lang="en-US" sz="2800" dirty="0"/>
          </a:p>
        </p:txBody>
      </p:sp>
      <p:sp>
        <p:nvSpPr>
          <p:cNvPr id="3" name="Content Placeholder 2"/>
          <p:cNvSpPr>
            <a:spLocks noGrp="1"/>
          </p:cNvSpPr>
          <p:nvPr>
            <p:ph idx="1"/>
          </p:nvPr>
        </p:nvSpPr>
        <p:spPr>
          <a:xfrm>
            <a:off x="2712042" y="2092113"/>
            <a:ext cx="8915400" cy="4595290"/>
          </a:xfrm>
        </p:spPr>
        <p:txBody>
          <a:bodyPr>
            <a:normAutofit fontScale="92500" lnSpcReduction="10000"/>
          </a:bodyPr>
          <a:lstStyle/>
          <a:p>
            <a:pPr marL="457200" indent="-457200">
              <a:buFont typeface="+mj-lt"/>
              <a:buAutoNum type="arabicPeriod"/>
            </a:pPr>
            <a:r>
              <a:rPr lang="en-US" sz="2000" dirty="0" smtClean="0"/>
              <a:t>Develop Alternatives</a:t>
            </a:r>
          </a:p>
          <a:p>
            <a:pPr marL="457200" indent="-457200">
              <a:buFont typeface="+mj-lt"/>
              <a:buAutoNum type="arabicPeriod"/>
            </a:pPr>
            <a:r>
              <a:rPr lang="en-US" sz="2000" dirty="0" smtClean="0"/>
              <a:t>Focus on the differences</a:t>
            </a:r>
          </a:p>
          <a:p>
            <a:pPr marL="457200" indent="-457200">
              <a:buFont typeface="+mj-lt"/>
              <a:buAutoNum type="arabicPeriod"/>
            </a:pPr>
            <a:r>
              <a:rPr lang="en-US" sz="2000" dirty="0" smtClean="0"/>
              <a:t>Use a consistent viewpoint (Economic viewpoint)</a:t>
            </a:r>
          </a:p>
          <a:p>
            <a:pPr marL="457200" indent="-457200">
              <a:buFont typeface="+mj-lt"/>
              <a:buAutoNum type="arabicPeriod"/>
            </a:pPr>
            <a:r>
              <a:rPr lang="en-US" sz="2000" dirty="0" smtClean="0"/>
              <a:t>Use common unit of measure</a:t>
            </a:r>
          </a:p>
          <a:p>
            <a:pPr marL="457200" indent="-457200">
              <a:buFont typeface="+mj-lt"/>
              <a:buAutoNum type="arabicPeriod"/>
            </a:pPr>
            <a:r>
              <a:rPr lang="en-US" sz="2000" dirty="0" smtClean="0"/>
              <a:t>Consider all relevant criteria (Social and Environmental aspects)</a:t>
            </a:r>
          </a:p>
          <a:p>
            <a:pPr marL="457200" indent="-457200">
              <a:buFont typeface="+mj-lt"/>
              <a:buAutoNum type="arabicPeriod"/>
            </a:pPr>
            <a:r>
              <a:rPr lang="en-US" sz="2000" dirty="0" smtClean="0"/>
              <a:t>Make uncertainty explicit</a:t>
            </a:r>
          </a:p>
          <a:p>
            <a:pPr marL="457200" indent="-457200">
              <a:buFont typeface="+mj-lt"/>
              <a:buAutoNum type="arabicPeriod"/>
            </a:pPr>
            <a:r>
              <a:rPr lang="en-US" sz="2000" dirty="0" smtClean="0"/>
              <a:t>Revisit your decision (Self Evaluation)</a:t>
            </a:r>
            <a:endParaRPr lang="en-US" dirty="0"/>
          </a:p>
          <a:p>
            <a:pPr marL="0" indent="0">
              <a:buNone/>
            </a:pPr>
            <a:endParaRPr lang="en-US" sz="1600" i="1" dirty="0" smtClean="0"/>
          </a:p>
          <a:p>
            <a:pPr marL="0" indent="0">
              <a:buNone/>
            </a:pPr>
            <a:r>
              <a:rPr lang="en-US" sz="1600" b="1" i="1" dirty="0" smtClean="0"/>
              <a:t>If questions ask for principles of engineering economics, write detail from principles from earlier slides as given by Chan S. Park (quoting him) and also write above list only quoting W. Sullivan. </a:t>
            </a:r>
          </a:p>
          <a:p>
            <a:pPr marL="0" indent="0">
              <a:buNone/>
            </a:pPr>
            <a:r>
              <a:rPr lang="en-US" sz="1600" i="1" dirty="0" smtClean="0"/>
              <a:t>For More Detail: Refer William Sullivan (Engineering Economy) or </a:t>
            </a:r>
            <a:r>
              <a:rPr lang="en-US" sz="1600" i="1" dirty="0" err="1" smtClean="0"/>
              <a:t>Damodar</a:t>
            </a:r>
            <a:r>
              <a:rPr lang="en-US" sz="1600" i="1" dirty="0" smtClean="0"/>
              <a:t> </a:t>
            </a:r>
            <a:r>
              <a:rPr lang="en-US" sz="1600" i="1" dirty="0" err="1" smtClean="0"/>
              <a:t>Adhikari</a:t>
            </a:r>
            <a:r>
              <a:rPr lang="en-US" sz="1600" i="1" dirty="0" smtClean="0"/>
              <a:t> (Principles of Engineering Economics Analysis)</a:t>
            </a:r>
            <a:endParaRPr lang="en-US" sz="1600" i="1"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161013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t>
            </a:r>
            <a:r>
              <a:rPr lang="en-US" b="1" dirty="0"/>
              <a:t>e</a:t>
            </a:r>
            <a:r>
              <a:rPr lang="en-US" b="1" dirty="0" smtClean="0"/>
              <a:t>ngineering students need to study engineering economics?</a:t>
            </a:r>
            <a:endParaRPr lang="en-US" b="1" dirty="0"/>
          </a:p>
        </p:txBody>
      </p:sp>
      <p:sp>
        <p:nvSpPr>
          <p:cNvPr id="3" name="Content Placeholder 2"/>
          <p:cNvSpPr>
            <a:spLocks noGrp="1"/>
          </p:cNvSpPr>
          <p:nvPr>
            <p:ph idx="1"/>
          </p:nvPr>
        </p:nvSpPr>
        <p:spPr>
          <a:xfrm>
            <a:off x="2589212" y="1905000"/>
            <a:ext cx="8915400" cy="4953000"/>
          </a:xfrm>
        </p:spPr>
        <p:txBody>
          <a:bodyPr>
            <a:noAutofit/>
          </a:bodyPr>
          <a:lstStyle/>
          <a:p>
            <a:r>
              <a:rPr lang="en-US" dirty="0" smtClean="0"/>
              <a:t>In any organization, commonly</a:t>
            </a:r>
            <a:r>
              <a:rPr lang="en-US" dirty="0"/>
              <a:t>, engineers are called upon to </a:t>
            </a:r>
            <a:r>
              <a:rPr lang="en-US" dirty="0" smtClean="0"/>
              <a:t>participate in </a:t>
            </a:r>
            <a:r>
              <a:rPr lang="en-US" dirty="0"/>
              <a:t>a variety of strategic business decisions ranging from product design to </a:t>
            </a:r>
            <a:r>
              <a:rPr lang="en-US" dirty="0" smtClean="0"/>
              <a:t>marketing.</a:t>
            </a:r>
          </a:p>
          <a:p>
            <a:r>
              <a:rPr lang="en-US" dirty="0" smtClean="0"/>
              <a:t>In </a:t>
            </a:r>
            <a:r>
              <a:rPr lang="en-US" dirty="0"/>
              <a:t>manufacturing, engineering is involved in every detail of a product’s </a:t>
            </a:r>
            <a:r>
              <a:rPr lang="en-US" dirty="0" smtClean="0"/>
              <a:t>production, from </a:t>
            </a:r>
            <a:r>
              <a:rPr lang="en-US" dirty="0"/>
              <a:t>conceptual design to shipping.</a:t>
            </a:r>
            <a:endParaRPr lang="en-US" dirty="0" smtClean="0"/>
          </a:p>
          <a:p>
            <a:r>
              <a:rPr lang="en-US" dirty="0" smtClean="0"/>
              <a:t>Decisions </a:t>
            </a:r>
            <a:r>
              <a:rPr lang="en-US" dirty="0"/>
              <a:t>made during the engineering design phase of product development determine the majority of the costs associated with the manufacturing of that product (some say that this value may be as high as 85</a:t>
            </a:r>
            <a:r>
              <a:rPr lang="en-US" dirty="0" smtClean="0"/>
              <a:t>%).</a:t>
            </a:r>
          </a:p>
          <a:p>
            <a:r>
              <a:rPr lang="en-US" dirty="0" smtClean="0"/>
              <a:t>With more increasing GDP </a:t>
            </a:r>
            <a:r>
              <a:rPr lang="en-US" dirty="0"/>
              <a:t>(Gross Domestic Product) </a:t>
            </a:r>
            <a:r>
              <a:rPr lang="en-US" dirty="0" smtClean="0"/>
              <a:t>provided</a:t>
            </a:r>
            <a:r>
              <a:rPr lang="en-US" dirty="0"/>
              <a:t> </a:t>
            </a:r>
            <a:r>
              <a:rPr lang="en-US" dirty="0" smtClean="0"/>
              <a:t>by </a:t>
            </a:r>
            <a:r>
              <a:rPr lang="en-US" dirty="0"/>
              <a:t>the service </a:t>
            </a:r>
            <a:r>
              <a:rPr lang="en-US" dirty="0" smtClean="0"/>
              <a:t>sector worldwide, </a:t>
            </a:r>
            <a:r>
              <a:rPr lang="en-US" dirty="0"/>
              <a:t>engineers work on various economic decision problems in the </a:t>
            </a:r>
            <a:r>
              <a:rPr lang="en-US" dirty="0" smtClean="0"/>
              <a:t>service sector </a:t>
            </a:r>
            <a:r>
              <a:rPr lang="en-US" dirty="0"/>
              <a:t>as well.</a:t>
            </a:r>
          </a:p>
          <a:p>
            <a:r>
              <a:rPr lang="en-US" dirty="0"/>
              <a:t>As design and manufacturing processes become more complex, engineers are making decisions that involve money more than ever before.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9679362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engineering students need to study engineering economics?</a:t>
            </a:r>
          </a:p>
        </p:txBody>
      </p:sp>
      <p:sp>
        <p:nvSpPr>
          <p:cNvPr id="3" name="Content Placeholder 2"/>
          <p:cNvSpPr>
            <a:spLocks noGrp="1"/>
          </p:cNvSpPr>
          <p:nvPr>
            <p:ph idx="1"/>
          </p:nvPr>
        </p:nvSpPr>
        <p:spPr/>
        <p:txBody>
          <a:bodyPr>
            <a:normAutofit fontScale="92500" lnSpcReduction="20000"/>
          </a:bodyPr>
          <a:lstStyle/>
          <a:p>
            <a:r>
              <a:rPr lang="en-US" sz="1900" dirty="0"/>
              <a:t>The competent and successful engineer in the twenty-first century must have an improved understanding of the principles of science, engineering, and economics, coupled with relevant design experience. </a:t>
            </a:r>
          </a:p>
          <a:p>
            <a:r>
              <a:rPr lang="en-US" sz="1900" dirty="0"/>
              <a:t>Engineers must consider the effective use of capital assets such as buildings and machinery. </a:t>
            </a:r>
          </a:p>
          <a:p>
            <a:r>
              <a:rPr lang="en-US" sz="1900" dirty="0"/>
              <a:t>One of the engineer’s primary tasks is to plan for the acquisition of equipment </a:t>
            </a:r>
            <a:r>
              <a:rPr lang="en-US" sz="1900" b="1" dirty="0"/>
              <a:t>(capital expenditure) </a:t>
            </a:r>
            <a:r>
              <a:rPr lang="en-US" sz="1900" dirty="0"/>
              <a:t>that will enable the firm to design and produce products economically.</a:t>
            </a:r>
          </a:p>
          <a:p>
            <a:r>
              <a:rPr lang="en-US" sz="1900" dirty="0" smtClean="0"/>
              <a:t>Engineers </a:t>
            </a:r>
            <a:r>
              <a:rPr lang="en-US" sz="1900" dirty="0"/>
              <a:t>have to involve in different types of engineering economic decisions: </a:t>
            </a:r>
            <a:r>
              <a:rPr lang="en-US" sz="1900" b="1" dirty="0"/>
              <a:t>(1) equipment or process selection, (2) equipment replacement, (3) new product or product expansion, (4) cost reduction, and (5) improvement in service or quality</a:t>
            </a:r>
            <a:r>
              <a:rPr lang="en-US" sz="1900" b="1" dirty="0" smtClean="0"/>
              <a:t>. </a:t>
            </a:r>
          </a:p>
          <a:p>
            <a:r>
              <a:rPr lang="en-US" sz="1900" dirty="0"/>
              <a:t>Increasingly, in the new world economy, successful businesses will rely on engineers with such expertise</a:t>
            </a:r>
            <a:r>
              <a:rPr lang="en-US" sz="1900" dirty="0" smtClean="0"/>
              <a:t>.</a:t>
            </a:r>
            <a:r>
              <a:rPr lang="en-US" sz="1900" b="1" dirty="0" smtClean="0"/>
              <a:t> </a:t>
            </a:r>
            <a:endParaRPr lang="en-US" sz="1900" b="1" dirty="0"/>
          </a:p>
          <a:p>
            <a:endParaRPr lang="en-US"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00549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1: Assignments</a:t>
            </a:r>
            <a:endParaRPr lang="en-US" b="1" dirty="0"/>
          </a:p>
        </p:txBody>
      </p:sp>
      <p:sp>
        <p:nvSpPr>
          <p:cNvPr id="3" name="Content Placeholder 2"/>
          <p:cNvSpPr>
            <a:spLocks noGrp="1"/>
          </p:cNvSpPr>
          <p:nvPr>
            <p:ph idx="1"/>
          </p:nvPr>
        </p:nvSpPr>
        <p:spPr/>
        <p:txBody>
          <a:bodyPr>
            <a:normAutofit lnSpcReduction="10000"/>
          </a:bodyPr>
          <a:lstStyle/>
          <a:p>
            <a:r>
              <a:rPr lang="en-US" dirty="0" smtClean="0"/>
              <a:t>What do you mean by law of demand? Explain factors influencing demand. </a:t>
            </a:r>
          </a:p>
          <a:p>
            <a:r>
              <a:rPr lang="en-US" dirty="0" smtClean="0"/>
              <a:t>What do you mean by law of supply? Explain factors influencing supply. </a:t>
            </a:r>
          </a:p>
          <a:p>
            <a:r>
              <a:rPr lang="en-US" dirty="0" smtClean="0"/>
              <a:t>What do you mean by utility and marginal utility? State and explain the law of diminishing marginal utility with suitable example and figure. </a:t>
            </a:r>
          </a:p>
          <a:p>
            <a:r>
              <a:rPr lang="en-US" dirty="0" smtClean="0"/>
              <a:t>Define Engineering Economics. What are the basic principles of engineering economics?  </a:t>
            </a:r>
          </a:p>
          <a:p>
            <a:r>
              <a:rPr lang="en-US" dirty="0" smtClean="0"/>
              <a:t>What is engineering economics? Why do you think studying this course is important for engineering students? Justify. </a:t>
            </a:r>
          </a:p>
          <a:p>
            <a:r>
              <a:rPr lang="en-US" dirty="0" smtClean="0"/>
              <a:t>“Engineering economics is all about decision making.” Explain. </a:t>
            </a:r>
          </a:p>
          <a:p>
            <a:r>
              <a:rPr lang="en-US" dirty="0" smtClean="0"/>
              <a:t>Explain primary applications of engineering economics. </a:t>
            </a:r>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251852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2: Cost Concepts</a:t>
            </a:r>
            <a:endParaRPr lang="en-US" b="1" dirty="0"/>
          </a:p>
        </p:txBody>
      </p:sp>
      <p:sp>
        <p:nvSpPr>
          <p:cNvPr id="3" name="Content Placeholder 2"/>
          <p:cNvSpPr>
            <a:spLocks noGrp="1"/>
          </p:cNvSpPr>
          <p:nvPr>
            <p:ph idx="1"/>
          </p:nvPr>
        </p:nvSpPr>
        <p:spPr/>
        <p:txBody>
          <a:bodyPr>
            <a:normAutofit/>
          </a:bodyPr>
          <a:lstStyle/>
          <a:p>
            <a:r>
              <a:rPr lang="en-US" dirty="0"/>
              <a:t>Cost Terminology: Manufacturing Cost and Non- Manufacturing Cost</a:t>
            </a:r>
            <a:endParaRPr lang="en-US" dirty="0" smtClean="0"/>
          </a:p>
          <a:p>
            <a:r>
              <a:rPr lang="en-US" dirty="0"/>
              <a:t>Cost of Business Decision: Differential Cost and revenue; Opportunity cost, Sunk Cost and Marginal Cost</a:t>
            </a:r>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069751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 Concepts</a:t>
            </a:r>
            <a:endParaRPr lang="en-US" b="1" dirty="0"/>
          </a:p>
        </p:txBody>
      </p:sp>
      <p:sp>
        <p:nvSpPr>
          <p:cNvPr id="3" name="Content Placeholder 2"/>
          <p:cNvSpPr>
            <a:spLocks noGrp="1"/>
          </p:cNvSpPr>
          <p:nvPr>
            <p:ph idx="1"/>
          </p:nvPr>
        </p:nvSpPr>
        <p:spPr/>
        <p:txBody>
          <a:bodyPr/>
          <a:lstStyle/>
          <a:p>
            <a:r>
              <a:rPr lang="en-US" dirty="0"/>
              <a:t>In engineering economics, the term </a:t>
            </a:r>
            <a:r>
              <a:rPr lang="en-US" b="1" dirty="0"/>
              <a:t>cost </a:t>
            </a:r>
            <a:r>
              <a:rPr lang="en-US" dirty="0"/>
              <a:t>is used in many different ways. Because there are many types of costs, each is classified differently according to the immediate needs of management. </a:t>
            </a:r>
          </a:p>
          <a:p>
            <a:r>
              <a:rPr lang="en-US" b="1" dirty="0"/>
              <a:t>Manufacturing Cost</a:t>
            </a:r>
          </a:p>
          <a:p>
            <a:r>
              <a:rPr lang="en-US" b="1" dirty="0"/>
              <a:t>Non-manufacturing </a:t>
            </a:r>
            <a:r>
              <a:rPr lang="en-US" b="1" dirty="0" smtClean="0"/>
              <a:t>Cost</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82618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What is economics?</a:t>
            </a:r>
            <a:br>
              <a:rPr lang="en-US" b="1" dirty="0">
                <a:solidFill>
                  <a:schemeClr val="tx1"/>
                </a:solidFill>
              </a:rPr>
            </a:br>
            <a:endParaRPr lang="en-US" sz="3600" b="1" dirty="0">
              <a:solidFill>
                <a:schemeClr val="tx1"/>
              </a:solidFill>
            </a:endParaRPr>
          </a:p>
        </p:txBody>
      </p:sp>
      <p:sp>
        <p:nvSpPr>
          <p:cNvPr id="3" name="Content Placeholder 2"/>
          <p:cNvSpPr>
            <a:spLocks noGrp="1"/>
          </p:cNvSpPr>
          <p:nvPr>
            <p:ph idx="1"/>
          </p:nvPr>
        </p:nvSpPr>
        <p:spPr/>
        <p:txBody>
          <a:bodyPr>
            <a:normAutofit/>
          </a:bodyPr>
          <a:lstStyle/>
          <a:p>
            <a:r>
              <a:rPr lang="en-US" i="1" dirty="0" smtClean="0"/>
              <a:t>“Whenever six economists are gathered, there are seven opinions.”</a:t>
            </a:r>
            <a:r>
              <a:rPr lang="en-US" dirty="0" smtClean="0"/>
              <a:t>-Barbara </a:t>
            </a:r>
            <a:r>
              <a:rPr lang="en-US" dirty="0" err="1" smtClean="0"/>
              <a:t>Wootton</a:t>
            </a:r>
            <a:r>
              <a:rPr lang="en-US" dirty="0" smtClean="0"/>
              <a:t>. </a:t>
            </a:r>
          </a:p>
          <a:p>
            <a:r>
              <a:rPr lang="en-US" i="1" dirty="0" smtClean="0"/>
              <a:t>“Economics is the science of wealth.”-</a:t>
            </a:r>
            <a:r>
              <a:rPr lang="en-US" dirty="0" smtClean="0"/>
              <a:t>Adam Smith (Father of economics, Leader of Classical Economics, 1776)</a:t>
            </a:r>
          </a:p>
          <a:p>
            <a:r>
              <a:rPr lang="en-US" i="1" dirty="0" smtClean="0"/>
              <a:t>“Economics is on the one side, a study of wealth and on the other and more important side is a part of the study of man.”</a:t>
            </a:r>
            <a:r>
              <a:rPr lang="en-US" dirty="0" smtClean="0"/>
              <a:t>-Alfred Marshall (Leader of neo-classical economists). </a:t>
            </a:r>
          </a:p>
          <a:p>
            <a:r>
              <a:rPr lang="en-US" i="1" dirty="0" smtClean="0"/>
              <a:t>“Economics is the science which studies human behavior as a relationship between ends and scarce means which have alternative uses.”</a:t>
            </a:r>
            <a:r>
              <a:rPr lang="en-US" dirty="0" smtClean="0"/>
              <a:t>-Lionel Robbins (British Economist,1932)</a:t>
            </a:r>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31862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Manufacturing </a:t>
            </a:r>
            <a:r>
              <a:rPr lang="en-US" b="1" dirty="0" smtClean="0"/>
              <a:t>Cost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In </a:t>
            </a:r>
            <a:r>
              <a:rPr lang="en-US" dirty="0"/>
              <a:t>converting raw materials into finished goods, a manufacturer incurs various costs associated with operating a factory. </a:t>
            </a:r>
          </a:p>
          <a:p>
            <a:r>
              <a:rPr lang="en-US" dirty="0"/>
              <a:t>Most manufacturing companies divide manufacturing costs into three broad categories: </a:t>
            </a:r>
          </a:p>
          <a:p>
            <a:pPr lvl="1"/>
            <a:r>
              <a:rPr lang="en-US" dirty="0"/>
              <a:t>direct raw material costs, </a:t>
            </a:r>
          </a:p>
          <a:p>
            <a:pPr lvl="1"/>
            <a:r>
              <a:rPr lang="en-US" dirty="0"/>
              <a:t>direct labor costs, and </a:t>
            </a:r>
          </a:p>
          <a:p>
            <a:pPr lvl="1"/>
            <a:r>
              <a:rPr lang="en-US" dirty="0"/>
              <a:t>manufacturing overhead.</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673667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Raw Materials</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Direct </a:t>
            </a:r>
            <a:r>
              <a:rPr lang="en-US" dirty="0"/>
              <a:t>raw materials are any materials that are used in the final product and that can </a:t>
            </a:r>
            <a:r>
              <a:rPr lang="en-US" dirty="0" smtClean="0"/>
              <a:t>be easily </a:t>
            </a:r>
            <a:r>
              <a:rPr lang="en-US" dirty="0"/>
              <a:t>traced to it. Some examples are wood in furniture, steel in bridge </a:t>
            </a:r>
            <a:r>
              <a:rPr lang="en-US" dirty="0" smtClean="0"/>
              <a:t>construction, paper </a:t>
            </a:r>
            <a:r>
              <a:rPr lang="en-US" dirty="0"/>
              <a:t>in printing firms, and fabric for clothing manufacturers. It is important to note </a:t>
            </a:r>
            <a:r>
              <a:rPr lang="en-US" dirty="0" smtClean="0"/>
              <a:t>that the </a:t>
            </a:r>
            <a:r>
              <a:rPr lang="en-US" dirty="0"/>
              <a:t>finished product of one company can become the raw materials of another company.</a:t>
            </a:r>
          </a:p>
          <a:p>
            <a:r>
              <a:rPr lang="en-US" dirty="0"/>
              <a:t>For example, the computer chips produced by Intel are a raw material used by Dell in </a:t>
            </a:r>
            <a:r>
              <a:rPr lang="en-US" dirty="0" smtClean="0"/>
              <a:t>its personal </a:t>
            </a:r>
            <a:r>
              <a:rPr lang="en-US" dirty="0"/>
              <a:t>computers.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664051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Labor</a:t>
            </a:r>
            <a:br>
              <a:rPr lang="en-US" b="1" dirty="0"/>
            </a:br>
            <a:endParaRPr lang="en-US" dirty="0"/>
          </a:p>
        </p:txBody>
      </p:sp>
      <p:sp>
        <p:nvSpPr>
          <p:cNvPr id="3" name="Content Placeholder 2"/>
          <p:cNvSpPr>
            <a:spLocks noGrp="1"/>
          </p:cNvSpPr>
          <p:nvPr>
            <p:ph idx="1"/>
          </p:nvPr>
        </p:nvSpPr>
        <p:spPr/>
        <p:txBody>
          <a:bodyPr/>
          <a:lstStyle/>
          <a:p>
            <a:r>
              <a:rPr lang="en-US" dirty="0" smtClean="0"/>
              <a:t>Like </a:t>
            </a:r>
            <a:r>
              <a:rPr lang="en-US" dirty="0"/>
              <a:t>direct raw materials, direct labor incurs costs that go into the production of a product.</a:t>
            </a:r>
          </a:p>
          <a:p>
            <a:r>
              <a:rPr lang="en-US" dirty="0"/>
              <a:t>The labor costs of assembly-line workers, for example, would be direct labor costs, </a:t>
            </a:r>
            <a:r>
              <a:rPr lang="en-US" dirty="0" smtClean="0"/>
              <a:t>as would </a:t>
            </a:r>
            <a:r>
              <a:rPr lang="en-US" dirty="0"/>
              <a:t>the labor costs of welders in metal-fabricating industries, carpenters or </a:t>
            </a:r>
            <a:r>
              <a:rPr lang="en-US" dirty="0" smtClean="0"/>
              <a:t>bricklayers in </a:t>
            </a:r>
            <a:r>
              <a:rPr lang="en-US" dirty="0"/>
              <a:t>home building, and machine operators in various manufacturing operations.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7466738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Manufacturing </a:t>
            </a:r>
            <a:r>
              <a:rPr lang="en-US" b="1" dirty="0" smtClean="0"/>
              <a:t>(Direct) Overhead</a:t>
            </a:r>
            <a:br>
              <a:rPr lang="en-US" b="1" dirty="0" smtClean="0"/>
            </a:br>
            <a:r>
              <a:rPr lang="en-US" b="1" dirty="0" smtClean="0"/>
              <a:t>(Indirect labor and materials)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Manufacturing </a:t>
            </a:r>
            <a:r>
              <a:rPr lang="en-US" dirty="0"/>
              <a:t>overhead, the third element of manufacturing cost, includes all costs </a:t>
            </a:r>
            <a:r>
              <a:rPr lang="en-US" dirty="0" smtClean="0"/>
              <a:t>of manufacturing </a:t>
            </a:r>
            <a:r>
              <a:rPr lang="en-US" dirty="0"/>
              <a:t>except the costs of direct materials and direct labor. </a:t>
            </a:r>
            <a:endParaRPr lang="en-US" dirty="0" smtClean="0"/>
          </a:p>
          <a:p>
            <a:r>
              <a:rPr lang="en-US" dirty="0" smtClean="0"/>
              <a:t>In </a:t>
            </a:r>
            <a:r>
              <a:rPr lang="en-US" dirty="0"/>
              <a:t>particular, </a:t>
            </a:r>
            <a:r>
              <a:rPr lang="en-US" dirty="0" smtClean="0"/>
              <a:t>manufacturing overhead </a:t>
            </a:r>
            <a:r>
              <a:rPr lang="en-US" dirty="0"/>
              <a:t>includes such items as the costs of indirect materials; indirect </a:t>
            </a:r>
            <a:r>
              <a:rPr lang="en-US" dirty="0" smtClean="0"/>
              <a:t>labor; maintenance </a:t>
            </a:r>
            <a:r>
              <a:rPr lang="en-US" dirty="0"/>
              <a:t>and repairs on production equipment; heat and light, property taxes, </a:t>
            </a:r>
            <a:r>
              <a:rPr lang="en-US" dirty="0" smtClean="0"/>
              <a:t>depreciation, and insurance </a:t>
            </a:r>
            <a:r>
              <a:rPr lang="en-US" dirty="0"/>
              <a:t>on manufacturing facilities; and overtime premiums</a:t>
            </a:r>
            <a:r>
              <a:rPr lang="en-US" dirty="0" smtClean="0"/>
              <a:t>.</a:t>
            </a:r>
          </a:p>
          <a:p>
            <a:r>
              <a:rPr lang="en-US" dirty="0" smtClean="0"/>
              <a:t>The most important </a:t>
            </a:r>
            <a:r>
              <a:rPr lang="en-US" dirty="0"/>
              <a:t>thing to note about manufacturing overhead is the fact that, unlike direct materials and direct labor, it is not easily traceable to specific units of output. In addition, many manufacturing overhead costs do not change as output changes, as long as the production volume stays within the capacity of the plant. </a:t>
            </a:r>
            <a:endParaRPr lang="en-US" dirty="0" smtClean="0"/>
          </a:p>
          <a:p>
            <a:r>
              <a:rPr lang="en-US" dirty="0" smtClean="0"/>
              <a:t>For </a:t>
            </a:r>
            <a:r>
              <a:rPr lang="en-US" dirty="0"/>
              <a:t>example, depreciation of factory buildings is unaffected by the amount of production during any particular period. If, however, a new building is required to meet any increased production, manufacturing overhead will certainly increase.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56698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Non-Manufacturing Cost</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Two </a:t>
            </a:r>
            <a:r>
              <a:rPr lang="en-US" dirty="0"/>
              <a:t>additional costs incurred in supporting any manufacturing operation are (1) </a:t>
            </a:r>
            <a:r>
              <a:rPr lang="en-US" dirty="0" smtClean="0"/>
              <a:t>marketing or </a:t>
            </a:r>
            <a:r>
              <a:rPr lang="en-US" dirty="0"/>
              <a:t>selling costs and (2) administrative costs. </a:t>
            </a:r>
            <a:endParaRPr lang="en-US" dirty="0" smtClean="0"/>
          </a:p>
          <a:p>
            <a:r>
              <a:rPr lang="en-US" dirty="0" smtClean="0"/>
              <a:t>Marketing </a:t>
            </a:r>
            <a:r>
              <a:rPr lang="en-US" dirty="0"/>
              <a:t>or selling costs include </a:t>
            </a:r>
            <a:r>
              <a:rPr lang="en-US" dirty="0" smtClean="0"/>
              <a:t>all costs </a:t>
            </a:r>
            <a:r>
              <a:rPr lang="en-US" dirty="0"/>
              <a:t>necessary to secure customer orders and get the finished product or service into </a:t>
            </a:r>
            <a:r>
              <a:rPr lang="en-US" dirty="0" smtClean="0"/>
              <a:t>the hands </a:t>
            </a:r>
            <a:r>
              <a:rPr lang="en-US" dirty="0"/>
              <a:t>of the customer. </a:t>
            </a:r>
            <a:endParaRPr lang="en-US" dirty="0" smtClean="0"/>
          </a:p>
          <a:p>
            <a:r>
              <a:rPr lang="en-US" dirty="0" smtClean="0"/>
              <a:t>Breakdowns </a:t>
            </a:r>
            <a:r>
              <a:rPr lang="en-US" dirty="0"/>
              <a:t>of these types of costs provide data for control </a:t>
            </a:r>
            <a:r>
              <a:rPr lang="en-US" dirty="0" smtClean="0"/>
              <a:t>over selling </a:t>
            </a:r>
            <a:r>
              <a:rPr lang="en-US" dirty="0"/>
              <a:t>and administrative functions in the same way that manufacturing cost </a:t>
            </a:r>
            <a:r>
              <a:rPr lang="en-US" dirty="0" smtClean="0"/>
              <a:t>breakdowns provide </a:t>
            </a:r>
            <a:r>
              <a:rPr lang="en-US" dirty="0"/>
              <a:t>data for control over manufacturing functions. </a:t>
            </a:r>
            <a:endParaRPr lang="en-US" dirty="0" smtClean="0"/>
          </a:p>
          <a:p>
            <a:r>
              <a:rPr lang="en-US" b="1" dirty="0" smtClean="0"/>
              <a:t>Indirect Overhead</a:t>
            </a:r>
            <a:r>
              <a:rPr lang="en-US" b="1" dirty="0"/>
              <a:t>. </a:t>
            </a:r>
            <a:r>
              <a:rPr lang="en-US" dirty="0"/>
              <a:t>Heat and light, property taxes, and depreciation or similar items </a:t>
            </a:r>
            <a:r>
              <a:rPr lang="en-US" dirty="0" smtClean="0"/>
              <a:t>associated with </a:t>
            </a:r>
            <a:r>
              <a:rPr lang="en-US" dirty="0"/>
              <a:t>the company’s selling and administrative functions</a:t>
            </a:r>
            <a:r>
              <a:rPr lang="en-US" dirty="0" smtClean="0"/>
              <a:t>. </a:t>
            </a:r>
          </a:p>
          <a:p>
            <a:r>
              <a:rPr lang="en-US" b="1" dirty="0" smtClean="0"/>
              <a:t>Marketing</a:t>
            </a:r>
            <a:r>
              <a:rPr lang="en-US" b="1" dirty="0"/>
              <a:t>. </a:t>
            </a:r>
            <a:r>
              <a:rPr lang="en-US" dirty="0"/>
              <a:t>Advertising, shipping, sales travel, sales commissions, and sales </a:t>
            </a:r>
            <a:r>
              <a:rPr lang="en-US" dirty="0" smtClean="0"/>
              <a:t>salaries. Marketing </a:t>
            </a:r>
            <a:r>
              <a:rPr lang="en-US" dirty="0"/>
              <a:t>costs include all executive, organizational, and clerical costs </a:t>
            </a:r>
            <a:r>
              <a:rPr lang="en-US" dirty="0" smtClean="0"/>
              <a:t>associated with </a:t>
            </a:r>
            <a:r>
              <a:rPr lang="en-US" dirty="0"/>
              <a:t>sales activities</a:t>
            </a:r>
            <a:r>
              <a:rPr lang="en-US" dirty="0" smtClean="0"/>
              <a:t>. </a:t>
            </a:r>
          </a:p>
          <a:p>
            <a:r>
              <a:rPr lang="en-US" b="1" dirty="0" smtClean="0"/>
              <a:t>Administrative </a:t>
            </a:r>
            <a:r>
              <a:rPr lang="en-US" b="1" dirty="0"/>
              <a:t>functions. </a:t>
            </a:r>
            <a:r>
              <a:rPr lang="en-US" dirty="0"/>
              <a:t>Executive compensation, general accounting, </a:t>
            </a:r>
            <a:r>
              <a:rPr lang="en-US" dirty="0" smtClean="0"/>
              <a:t>public relations</a:t>
            </a:r>
            <a:r>
              <a:rPr lang="en-US" dirty="0"/>
              <a:t>, and secretarial support, associated with the general management of </a:t>
            </a:r>
            <a:r>
              <a:rPr lang="en-US" dirty="0" smtClean="0"/>
              <a:t>an organization</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98401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 of Business Decisions: </a:t>
            </a:r>
            <a:endParaRPr lang="en-US" b="1" dirty="0"/>
          </a:p>
        </p:txBody>
      </p:sp>
      <p:sp>
        <p:nvSpPr>
          <p:cNvPr id="3" name="Content Placeholder 2"/>
          <p:cNvSpPr>
            <a:spLocks noGrp="1"/>
          </p:cNvSpPr>
          <p:nvPr>
            <p:ph idx="1"/>
          </p:nvPr>
        </p:nvSpPr>
        <p:spPr/>
        <p:txBody>
          <a:bodyPr/>
          <a:lstStyle/>
          <a:p>
            <a:r>
              <a:rPr lang="en-US" dirty="0" smtClean="0"/>
              <a:t>Differential cost </a:t>
            </a:r>
          </a:p>
          <a:p>
            <a:r>
              <a:rPr lang="en-US" dirty="0" smtClean="0"/>
              <a:t>Differential revenue</a:t>
            </a:r>
          </a:p>
          <a:p>
            <a:r>
              <a:rPr lang="en-US" dirty="0" smtClean="0"/>
              <a:t>Opportunity Cost</a:t>
            </a:r>
          </a:p>
          <a:p>
            <a:r>
              <a:rPr lang="en-US" dirty="0" smtClean="0"/>
              <a:t>Sunk Cost</a:t>
            </a:r>
          </a:p>
          <a:p>
            <a:r>
              <a:rPr lang="en-US" dirty="0" smtClean="0"/>
              <a:t>Marginal Cost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897305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Differential Cost and Revenue</a:t>
            </a:r>
            <a:endParaRPr lang="en-US" b="1" dirty="0"/>
          </a:p>
        </p:txBody>
      </p:sp>
      <p:sp>
        <p:nvSpPr>
          <p:cNvPr id="3" name="Content Placeholder 2"/>
          <p:cNvSpPr>
            <a:spLocks noGrp="1"/>
          </p:cNvSpPr>
          <p:nvPr>
            <p:ph idx="1"/>
          </p:nvPr>
        </p:nvSpPr>
        <p:spPr/>
        <p:txBody>
          <a:bodyPr>
            <a:normAutofit lnSpcReduction="10000"/>
          </a:bodyPr>
          <a:lstStyle/>
          <a:p>
            <a:r>
              <a:rPr lang="en-US" dirty="0"/>
              <a:t>As we have seen throughout the text, decisions involve choosing among alternatives</a:t>
            </a:r>
            <a:r>
              <a:rPr lang="en-US" dirty="0" smtClean="0"/>
              <a:t>.</a:t>
            </a:r>
          </a:p>
          <a:p>
            <a:r>
              <a:rPr lang="en-US" dirty="0" smtClean="0"/>
              <a:t>In business </a:t>
            </a:r>
            <a:r>
              <a:rPr lang="en-US" dirty="0"/>
              <a:t>decisions, each alternative has certain costs and benefits that must be </a:t>
            </a:r>
            <a:r>
              <a:rPr lang="en-US" dirty="0" smtClean="0"/>
              <a:t>compared with </a:t>
            </a:r>
            <a:r>
              <a:rPr lang="en-US" dirty="0"/>
              <a:t>the costs and benefits of the other available alternatives. </a:t>
            </a:r>
            <a:endParaRPr lang="en-US" dirty="0" smtClean="0"/>
          </a:p>
          <a:p>
            <a:r>
              <a:rPr lang="en-US" dirty="0" smtClean="0"/>
              <a:t>A </a:t>
            </a:r>
            <a:r>
              <a:rPr lang="en-US" dirty="0"/>
              <a:t>difference in cost </a:t>
            </a:r>
            <a:r>
              <a:rPr lang="en-US" dirty="0" smtClean="0"/>
              <a:t>between any </a:t>
            </a:r>
            <a:r>
              <a:rPr lang="en-US" dirty="0"/>
              <a:t>two alternatives is known as a </a:t>
            </a:r>
            <a:r>
              <a:rPr lang="en-US" b="1" dirty="0"/>
              <a:t>differential cost</a:t>
            </a:r>
            <a:r>
              <a:rPr lang="en-US" dirty="0"/>
              <a:t>. </a:t>
            </a:r>
            <a:endParaRPr lang="en-US" dirty="0" smtClean="0"/>
          </a:p>
          <a:p>
            <a:r>
              <a:rPr lang="en-US" dirty="0" smtClean="0"/>
              <a:t>Similarly</a:t>
            </a:r>
            <a:r>
              <a:rPr lang="en-US" dirty="0"/>
              <a:t>, a difference in </a:t>
            </a:r>
            <a:r>
              <a:rPr lang="en-US" dirty="0" smtClean="0"/>
              <a:t>revenue between </a:t>
            </a:r>
            <a:r>
              <a:rPr lang="en-US" dirty="0"/>
              <a:t>any two alternatives is known as </a:t>
            </a:r>
            <a:r>
              <a:rPr lang="en-US" b="1" dirty="0"/>
              <a:t>differential revenue</a:t>
            </a:r>
            <a:r>
              <a:rPr lang="en-US" dirty="0"/>
              <a:t>. </a:t>
            </a:r>
            <a:endParaRPr lang="en-US" dirty="0" smtClean="0"/>
          </a:p>
          <a:p>
            <a:r>
              <a:rPr lang="en-US" dirty="0" smtClean="0"/>
              <a:t>A </a:t>
            </a:r>
            <a:r>
              <a:rPr lang="en-US" dirty="0"/>
              <a:t>differential cost is </a:t>
            </a:r>
            <a:r>
              <a:rPr lang="en-US" dirty="0" smtClean="0"/>
              <a:t>also known </a:t>
            </a:r>
            <a:r>
              <a:rPr lang="en-US" dirty="0"/>
              <a:t>as an incremental cost, although, technically, an incremental cost should refer </a:t>
            </a:r>
            <a:r>
              <a:rPr lang="en-US" dirty="0" smtClean="0"/>
              <a:t>only to </a:t>
            </a:r>
            <a:r>
              <a:rPr lang="en-US" dirty="0"/>
              <a:t>an increase in cost from one alternative to another.</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7269587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Differential Cost and Revenue</a:t>
            </a:r>
            <a:endParaRPr lang="en-US" dirty="0"/>
          </a:p>
        </p:txBody>
      </p:sp>
      <p:sp>
        <p:nvSpPr>
          <p:cNvPr id="3" name="Content Placeholder 2"/>
          <p:cNvSpPr>
            <a:spLocks noGrp="1"/>
          </p:cNvSpPr>
          <p:nvPr>
            <p:ph idx="1"/>
          </p:nvPr>
        </p:nvSpPr>
        <p:spPr>
          <a:xfrm>
            <a:off x="2589211" y="1364775"/>
            <a:ext cx="9147863" cy="5308979"/>
          </a:xfrm>
        </p:spPr>
        <p:txBody>
          <a:bodyPr>
            <a:normAutofit fontScale="85000" lnSpcReduction="20000"/>
          </a:bodyPr>
          <a:lstStyle/>
          <a:p>
            <a:r>
              <a:rPr lang="en-US" dirty="0"/>
              <a:t>Cost–volume relationships based on differential costs find many engineering applications.</a:t>
            </a:r>
          </a:p>
          <a:p>
            <a:r>
              <a:rPr lang="en-US" dirty="0"/>
              <a:t>In particular, they are useful in making a variety of short-term operational decisions.</a:t>
            </a:r>
          </a:p>
          <a:p>
            <a:r>
              <a:rPr lang="en-US" dirty="0"/>
              <a:t>Many short-run problems have the following characteristics:</a:t>
            </a:r>
          </a:p>
          <a:p>
            <a:pPr lvl="1"/>
            <a:r>
              <a:rPr lang="en-US" dirty="0" smtClean="0"/>
              <a:t>The </a:t>
            </a:r>
            <a:r>
              <a:rPr lang="en-US" dirty="0"/>
              <a:t>base case is the status quo (the current operation or existing method), and </a:t>
            </a:r>
            <a:r>
              <a:rPr lang="en-US" dirty="0" smtClean="0"/>
              <a:t>we propose </a:t>
            </a:r>
            <a:r>
              <a:rPr lang="en-US" dirty="0"/>
              <a:t>an alternative to the base case. If we find the alternative to have lower </a:t>
            </a:r>
            <a:r>
              <a:rPr lang="en-US" dirty="0" smtClean="0"/>
              <a:t>costs than </a:t>
            </a:r>
            <a:r>
              <a:rPr lang="en-US" dirty="0"/>
              <a:t>the base case, we accept the alternative, assuming that </a:t>
            </a:r>
            <a:r>
              <a:rPr lang="en-US" dirty="0" smtClean="0"/>
              <a:t>non-quantitative </a:t>
            </a:r>
            <a:r>
              <a:rPr lang="en-US" dirty="0"/>
              <a:t>factors </a:t>
            </a:r>
            <a:r>
              <a:rPr lang="en-US" dirty="0" smtClean="0"/>
              <a:t>do not </a:t>
            </a:r>
            <a:r>
              <a:rPr lang="en-US" dirty="0"/>
              <a:t>offset the cost advantage. </a:t>
            </a:r>
            <a:endParaRPr lang="en-US" dirty="0" smtClean="0"/>
          </a:p>
          <a:p>
            <a:pPr lvl="1"/>
            <a:r>
              <a:rPr lang="en-US" dirty="0" smtClean="0"/>
              <a:t>The </a:t>
            </a:r>
            <a:r>
              <a:rPr lang="en-US" b="1" dirty="0"/>
              <a:t>differential (incremental) cost </a:t>
            </a:r>
            <a:r>
              <a:rPr lang="en-US" dirty="0"/>
              <a:t>is the difference </a:t>
            </a:r>
            <a:r>
              <a:rPr lang="en-US" dirty="0" smtClean="0"/>
              <a:t>in total </a:t>
            </a:r>
            <a:r>
              <a:rPr lang="en-US" dirty="0"/>
              <a:t>cost that results from selecting one alternative instead of another. If several </a:t>
            </a:r>
            <a:r>
              <a:rPr lang="en-US" dirty="0" smtClean="0"/>
              <a:t>alternatives are </a:t>
            </a:r>
            <a:r>
              <a:rPr lang="en-US" dirty="0"/>
              <a:t>possible, we select the one with the maximum savings from the </a:t>
            </a:r>
            <a:r>
              <a:rPr lang="en-US" dirty="0" smtClean="0"/>
              <a:t>base. </a:t>
            </a:r>
          </a:p>
          <a:p>
            <a:pPr lvl="1"/>
            <a:r>
              <a:rPr lang="en-US" dirty="0" smtClean="0"/>
              <a:t>Problems </a:t>
            </a:r>
            <a:r>
              <a:rPr lang="en-US" dirty="0"/>
              <a:t>of this type are often called trade-off problems, because one type of cost </a:t>
            </a:r>
            <a:r>
              <a:rPr lang="en-US" dirty="0" smtClean="0"/>
              <a:t>is traded </a:t>
            </a:r>
            <a:r>
              <a:rPr lang="en-US" dirty="0"/>
              <a:t>off for another.</a:t>
            </a:r>
          </a:p>
          <a:p>
            <a:pPr lvl="1"/>
            <a:r>
              <a:rPr lang="en-US" dirty="0" smtClean="0"/>
              <a:t>New </a:t>
            </a:r>
            <a:r>
              <a:rPr lang="en-US" dirty="0"/>
              <a:t>investments in physical assets are not required.</a:t>
            </a:r>
          </a:p>
          <a:p>
            <a:pPr lvl="1"/>
            <a:r>
              <a:rPr lang="en-US" dirty="0" smtClean="0"/>
              <a:t>The </a:t>
            </a:r>
            <a:r>
              <a:rPr lang="en-US" dirty="0"/>
              <a:t>planning horizon is relatively short (a week or a month—certainly less </a:t>
            </a:r>
            <a:r>
              <a:rPr lang="en-US" dirty="0" smtClean="0"/>
              <a:t>than a </a:t>
            </a:r>
            <a:r>
              <a:rPr lang="en-US" dirty="0"/>
              <a:t>year).</a:t>
            </a:r>
          </a:p>
          <a:p>
            <a:pPr lvl="1"/>
            <a:r>
              <a:rPr lang="en-US" dirty="0" smtClean="0"/>
              <a:t>Relatively </a:t>
            </a:r>
            <a:r>
              <a:rPr lang="en-US" dirty="0"/>
              <a:t>few cost items are subject to change by management decision</a:t>
            </a:r>
            <a:r>
              <a:rPr lang="en-US" dirty="0" smtClean="0"/>
              <a:t>.</a:t>
            </a:r>
          </a:p>
          <a:p>
            <a:r>
              <a:rPr lang="en-US" dirty="0" smtClean="0"/>
              <a:t>Some </a:t>
            </a:r>
            <a:r>
              <a:rPr lang="en-US" dirty="0"/>
              <a:t>common examples of short-run problems </a:t>
            </a:r>
            <a:r>
              <a:rPr lang="en-US" dirty="0" smtClean="0"/>
              <a:t>and decisions are: </a:t>
            </a:r>
          </a:p>
          <a:p>
            <a:pPr lvl="1"/>
            <a:r>
              <a:rPr lang="en-US" dirty="0" smtClean="0"/>
              <a:t>method </a:t>
            </a:r>
            <a:r>
              <a:rPr lang="en-US" dirty="0"/>
              <a:t>changes, </a:t>
            </a:r>
            <a:endParaRPr lang="en-US" dirty="0" smtClean="0"/>
          </a:p>
          <a:p>
            <a:pPr lvl="1"/>
            <a:r>
              <a:rPr lang="en-US" dirty="0" smtClean="0"/>
              <a:t>operations planning, and </a:t>
            </a:r>
          </a:p>
          <a:p>
            <a:pPr lvl="1"/>
            <a:r>
              <a:rPr lang="en-US" dirty="0" smtClean="0"/>
              <a:t>make-or-buy </a:t>
            </a:r>
            <a:r>
              <a:rPr lang="en-US" dirty="0"/>
              <a:t>decisions.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578589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Differential Cost</a:t>
            </a:r>
            <a:endParaRPr lang="en-US" dirty="0"/>
          </a:p>
        </p:txBody>
      </p:sp>
      <p:pic>
        <p:nvPicPr>
          <p:cNvPr id="4" name="Content Placeholder 3"/>
          <p:cNvPicPr>
            <a:picLocks noGrp="1" noChangeAspect="1"/>
          </p:cNvPicPr>
          <p:nvPr>
            <p:ph idx="1"/>
          </p:nvPr>
        </p:nvPicPr>
        <p:blipFill>
          <a:blip r:embed="rId2"/>
          <a:stretch>
            <a:fillRect/>
          </a:stretch>
        </p:blipFill>
        <p:spPr>
          <a:xfrm>
            <a:off x="1814613" y="1331797"/>
            <a:ext cx="10167857" cy="4804011"/>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492140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Opportunity Cost</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Opportunity cost may be defined as the potential benefit that is given up as you seek </a:t>
            </a:r>
            <a:r>
              <a:rPr lang="en-US" dirty="0" smtClean="0"/>
              <a:t>an alternative </a:t>
            </a:r>
            <a:r>
              <a:rPr lang="en-US" dirty="0"/>
              <a:t>course of action. In fact, virtually every alternative has some opportunity </a:t>
            </a:r>
            <a:r>
              <a:rPr lang="en-US" dirty="0" smtClean="0"/>
              <a:t>cost associated </a:t>
            </a:r>
            <a:r>
              <a:rPr lang="en-US" dirty="0"/>
              <a:t>with it. </a:t>
            </a:r>
            <a:endParaRPr lang="en-US" dirty="0" smtClean="0"/>
          </a:p>
          <a:p>
            <a:r>
              <a:rPr lang="en-US" dirty="0" smtClean="0"/>
              <a:t>For </a:t>
            </a:r>
            <a:r>
              <a:rPr lang="en-US" dirty="0"/>
              <a:t>example, suppose you have a </a:t>
            </a:r>
            <a:r>
              <a:rPr lang="en-US" dirty="0" smtClean="0"/>
              <a:t>part-time job while </a:t>
            </a:r>
            <a:r>
              <a:rPr lang="en-US" dirty="0"/>
              <a:t>attending </a:t>
            </a:r>
            <a:r>
              <a:rPr lang="en-US" dirty="0" smtClean="0"/>
              <a:t>college that </a:t>
            </a:r>
            <a:r>
              <a:rPr lang="en-US" dirty="0"/>
              <a:t>pays you </a:t>
            </a:r>
            <a:r>
              <a:rPr lang="en-US" dirty="0" smtClean="0"/>
              <a:t>Rs. 20,000 </a:t>
            </a:r>
            <a:r>
              <a:rPr lang="en-US" dirty="0"/>
              <a:t>per </a:t>
            </a:r>
            <a:r>
              <a:rPr lang="en-US" dirty="0" smtClean="0"/>
              <a:t>month. </a:t>
            </a:r>
            <a:r>
              <a:rPr lang="en-US" dirty="0"/>
              <a:t>You would like to spend </a:t>
            </a:r>
            <a:r>
              <a:rPr lang="en-US" dirty="0" smtClean="0"/>
              <a:t>1 month Annapurna Trail during spring break</a:t>
            </a:r>
            <a:r>
              <a:rPr lang="en-US" dirty="0"/>
              <a:t>, and your employer has agreed to give you the </a:t>
            </a:r>
            <a:r>
              <a:rPr lang="en-US" dirty="0" smtClean="0"/>
              <a:t>month </a:t>
            </a:r>
            <a:r>
              <a:rPr lang="en-US" dirty="0"/>
              <a:t>off. What would be the </a:t>
            </a:r>
            <a:r>
              <a:rPr lang="en-US" dirty="0" smtClean="0"/>
              <a:t>opportunity cost </a:t>
            </a:r>
            <a:r>
              <a:rPr lang="en-US" dirty="0"/>
              <a:t>of taking the time off to be at </a:t>
            </a:r>
            <a:r>
              <a:rPr lang="en-US" dirty="0" smtClean="0"/>
              <a:t>the Annapurna Trail? </a:t>
            </a:r>
          </a:p>
          <a:p>
            <a:r>
              <a:rPr lang="en-US" dirty="0" smtClean="0"/>
              <a:t>The Rs. 20,000 </a:t>
            </a:r>
            <a:r>
              <a:rPr lang="en-US" dirty="0"/>
              <a:t>in lost wages would be </a:t>
            </a:r>
            <a:r>
              <a:rPr lang="en-US" dirty="0" smtClean="0"/>
              <a:t>an opportunity cost. </a:t>
            </a:r>
          </a:p>
          <a:p>
            <a:r>
              <a:rPr lang="en-US" dirty="0" smtClean="0"/>
              <a:t>In </a:t>
            </a:r>
            <a:r>
              <a:rPr lang="en-US" dirty="0"/>
              <a:t>an economic sense, opportunity cost could mean the contribution to income </a:t>
            </a:r>
            <a:r>
              <a:rPr lang="en-US" dirty="0" smtClean="0"/>
              <a:t>that is </a:t>
            </a:r>
            <a:r>
              <a:rPr lang="en-US" dirty="0"/>
              <a:t>forgone by not using a limited resource in the best way possible. </a:t>
            </a:r>
            <a:endParaRPr lang="en-US" dirty="0" smtClean="0"/>
          </a:p>
          <a:p>
            <a:r>
              <a:rPr lang="en-US" dirty="0" smtClean="0"/>
              <a:t>Or </a:t>
            </a:r>
            <a:r>
              <a:rPr lang="en-US" dirty="0"/>
              <a:t>we may view </a:t>
            </a:r>
            <a:r>
              <a:rPr lang="en-US" dirty="0" smtClean="0"/>
              <a:t>opportunity costs </a:t>
            </a:r>
            <a:r>
              <a:rPr lang="en-US" dirty="0"/>
              <a:t>as cash flows that could be generated from an asset the firm already </a:t>
            </a:r>
            <a:r>
              <a:rPr lang="en-US" dirty="0" smtClean="0"/>
              <a:t>owns, provided </a:t>
            </a:r>
            <a:r>
              <a:rPr lang="en-US" dirty="0"/>
              <a:t>that such flows are not used for the alternative in question. </a:t>
            </a:r>
            <a:endParaRPr lang="en-US" dirty="0" smtClean="0"/>
          </a:p>
          <a:p>
            <a:r>
              <a:rPr lang="en-US" dirty="0" smtClean="0"/>
              <a:t>In </a:t>
            </a:r>
            <a:r>
              <a:rPr lang="en-US" dirty="0"/>
              <a:t>general, </a:t>
            </a:r>
            <a:r>
              <a:rPr lang="en-US" i="1" dirty="0" smtClean="0"/>
              <a:t>accountants do </a:t>
            </a:r>
            <a:r>
              <a:rPr lang="en-US" i="1" dirty="0"/>
              <a:t>not post opportunity cost in the accounting records of an organization. However, </a:t>
            </a:r>
            <a:r>
              <a:rPr lang="en-US" i="1" dirty="0" smtClean="0"/>
              <a:t>this cost </a:t>
            </a:r>
            <a:r>
              <a:rPr lang="en-US" i="1" dirty="0"/>
              <a:t>must be explicitly considered in every decision. </a:t>
            </a:r>
            <a:endParaRPr lang="en-US" i="1"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286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Economics</a:t>
            </a:r>
            <a:endParaRPr lang="en-US" b="1" dirty="0"/>
          </a:p>
        </p:txBody>
      </p:sp>
      <p:sp>
        <p:nvSpPr>
          <p:cNvPr id="3" name="Content Placeholder 2"/>
          <p:cNvSpPr>
            <a:spLocks noGrp="1"/>
          </p:cNvSpPr>
          <p:nvPr>
            <p:ph idx="1"/>
          </p:nvPr>
        </p:nvSpPr>
        <p:spPr>
          <a:xfrm>
            <a:off x="2589212" y="1719618"/>
            <a:ext cx="8915400" cy="4191604"/>
          </a:xfrm>
        </p:spPr>
        <p:txBody>
          <a:bodyPr>
            <a:normAutofit fontScale="92500" lnSpcReduction="10000"/>
          </a:bodyPr>
          <a:lstStyle/>
          <a:p>
            <a:r>
              <a:rPr lang="en-US" dirty="0"/>
              <a:t>Economics is a social science which deals with human wants and their satisfaction. It is mainly concerned with the way in which a society chooses to employ its scarce resources which have alternative uses, for the production of goods for present and future consumption</a:t>
            </a:r>
            <a:r>
              <a:rPr lang="en-US" dirty="0" smtClean="0"/>
              <a:t>.</a:t>
            </a:r>
            <a:endParaRPr lang="en-US" dirty="0"/>
          </a:p>
          <a:p>
            <a:r>
              <a:rPr lang="en-US" dirty="0"/>
              <a:t>Human wants are unlimited. So scarcity is the fundamental fact of life. As all wants are not of equal importance, this leads to choice. Economics is the science of choice. As there is scarcity of goods, we have to pay a price for them. So, economics studies about the pricing process. And, as prices are paid in money, we study about the part played by money in the economic life of a society. We study how people get and spend money, how they earn a living and how it affects their way of life and so on</a:t>
            </a:r>
            <a:r>
              <a:rPr lang="en-US" dirty="0" smtClean="0"/>
              <a:t>.</a:t>
            </a:r>
          </a:p>
          <a:p>
            <a:r>
              <a:rPr lang="en-US" dirty="0" smtClean="0"/>
              <a:t>All </a:t>
            </a:r>
            <a:r>
              <a:rPr lang="en-US" dirty="0"/>
              <a:t>the scarce goods which satisfy our wants are known as wealth. So, in economics, we study about the production of wealth, exchange of wealth, distribution of wealth and consumption of wealth. As wealth is produced to promote human welfare, we study the relationship between wealth and welfare.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539657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Opportunity Cost</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In sum,  </a:t>
            </a:r>
            <a:r>
              <a:rPr lang="en-US" dirty="0" smtClean="0"/>
              <a:t>an </a:t>
            </a:r>
            <a:r>
              <a:rPr lang="en-US" dirty="0"/>
              <a:t>opportunity cost arises when a project uses a resource that may already have been paid for by the firm. </a:t>
            </a:r>
          </a:p>
          <a:p>
            <a:r>
              <a:rPr lang="en-US" dirty="0"/>
              <a:t>When a resource that is already owned by a firm is being considered for use in a project, that resource has to be priced on its next-best alternative use, which may be </a:t>
            </a:r>
          </a:p>
          <a:p>
            <a:pPr marL="0" indent="0">
              <a:buNone/>
            </a:pPr>
            <a:r>
              <a:rPr lang="en-US" b="1" dirty="0"/>
              <a:t>	1. </a:t>
            </a:r>
            <a:r>
              <a:rPr lang="en-US" dirty="0"/>
              <a:t>A sale of the asset, in which case the opportunity cost is the </a:t>
            </a:r>
            <a:r>
              <a:rPr lang="en-US" dirty="0" smtClean="0"/>
              <a:t>expected 	proceeds </a:t>
            </a:r>
            <a:r>
              <a:rPr lang="en-US" dirty="0"/>
              <a:t>from the sale, net of any taxes on gains. </a:t>
            </a:r>
          </a:p>
          <a:p>
            <a:pPr marL="0" indent="0">
              <a:buNone/>
            </a:pPr>
            <a:r>
              <a:rPr lang="en-US" b="1" dirty="0"/>
              <a:t>	2. </a:t>
            </a:r>
            <a:r>
              <a:rPr lang="en-US" dirty="0"/>
              <a:t>Renting or leasing the asset out, in which case the opportunity cost is the </a:t>
            </a:r>
            <a:r>
              <a:rPr lang="en-US" dirty="0" smtClean="0"/>
              <a:t>	expected </a:t>
            </a:r>
            <a:r>
              <a:rPr lang="en-US" dirty="0"/>
              <a:t>present value of the after-tax revenue from the rental or lease. </a:t>
            </a:r>
          </a:p>
          <a:p>
            <a:pPr marL="0" indent="0">
              <a:buNone/>
            </a:pPr>
            <a:r>
              <a:rPr lang="en-US" b="1" dirty="0"/>
              <a:t>	3. </a:t>
            </a:r>
            <a:r>
              <a:rPr lang="en-US" dirty="0"/>
              <a:t>Some use elsewhere in the business, in which case the opportunity cost is the </a:t>
            </a:r>
            <a:r>
              <a:rPr lang="en-US" dirty="0" smtClean="0"/>
              <a:t>	cost </a:t>
            </a:r>
            <a:r>
              <a:rPr lang="en-US" dirty="0"/>
              <a:t>of replacing the resource. </a:t>
            </a:r>
          </a:p>
          <a:p>
            <a:pPr marL="0" indent="0">
              <a:buNone/>
            </a:pPr>
            <a:r>
              <a:rPr lang="en-US" b="1" dirty="0"/>
              <a:t>	4. </a:t>
            </a:r>
            <a:r>
              <a:rPr lang="en-US" dirty="0"/>
              <a:t>That the asset has been abandoned or is of no use. Then the opportunity </a:t>
            </a:r>
            <a:r>
              <a:rPr lang="en-US" dirty="0" smtClean="0"/>
              <a:t>	cost </a:t>
            </a:r>
            <a:r>
              <a:rPr lang="en-US" dirty="0"/>
              <a:t>is zero.</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66085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Sunk Costs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a:t>sunk cost is a cost that has already been incurred by past actions. </a:t>
            </a:r>
            <a:endParaRPr lang="en-US" dirty="0" smtClean="0"/>
          </a:p>
          <a:p>
            <a:r>
              <a:rPr lang="en-US" dirty="0" smtClean="0"/>
              <a:t>Sunk </a:t>
            </a:r>
            <a:r>
              <a:rPr lang="en-US" dirty="0"/>
              <a:t>costs are not </a:t>
            </a:r>
            <a:r>
              <a:rPr lang="en-US" dirty="0" smtClean="0"/>
              <a:t>relevant to </a:t>
            </a:r>
            <a:r>
              <a:rPr lang="en-US" dirty="0"/>
              <a:t>decisions, because they cannot be changed regardless of what decision is </a:t>
            </a:r>
            <a:r>
              <a:rPr lang="en-US" dirty="0" smtClean="0"/>
              <a:t>made now </a:t>
            </a:r>
            <a:r>
              <a:rPr lang="en-US" dirty="0"/>
              <a:t>or in the future. </a:t>
            </a:r>
            <a:endParaRPr lang="en-US" dirty="0" smtClean="0"/>
          </a:p>
          <a:p>
            <a:r>
              <a:rPr lang="en-US" dirty="0" smtClean="0"/>
              <a:t>The </a:t>
            </a:r>
            <a:r>
              <a:rPr lang="en-US" dirty="0"/>
              <a:t>only costs relevant to a decision are costs that vary among </a:t>
            </a:r>
            <a:r>
              <a:rPr lang="en-US" dirty="0" smtClean="0"/>
              <a:t>the alternative </a:t>
            </a:r>
            <a:r>
              <a:rPr lang="en-US" dirty="0"/>
              <a:t>courses of action being considered. </a:t>
            </a:r>
            <a:endParaRPr lang="en-US" dirty="0" smtClean="0"/>
          </a:p>
          <a:p>
            <a:r>
              <a:rPr lang="en-US" dirty="0" smtClean="0"/>
              <a:t>To </a:t>
            </a:r>
            <a:r>
              <a:rPr lang="en-US" dirty="0"/>
              <a:t>illustrate a sunk cost, suppose you </a:t>
            </a:r>
            <a:r>
              <a:rPr lang="en-US" dirty="0" smtClean="0"/>
              <a:t>have a </a:t>
            </a:r>
            <a:r>
              <a:rPr lang="en-US" dirty="0"/>
              <a:t>very old </a:t>
            </a:r>
            <a:r>
              <a:rPr lang="en-US" dirty="0" smtClean="0"/>
              <a:t>motorcycle </a:t>
            </a:r>
            <a:r>
              <a:rPr lang="en-US" dirty="0"/>
              <a:t>that requires frequent repairs. You want to sell </a:t>
            </a:r>
            <a:r>
              <a:rPr lang="en-US" dirty="0" smtClean="0"/>
              <a:t>the motorcycle, </a:t>
            </a:r>
            <a:r>
              <a:rPr lang="en-US" dirty="0"/>
              <a:t>and you figure </a:t>
            </a:r>
            <a:r>
              <a:rPr lang="en-US" dirty="0" smtClean="0"/>
              <a:t>that the </a:t>
            </a:r>
            <a:r>
              <a:rPr lang="en-US" dirty="0"/>
              <a:t>current market value would be about </a:t>
            </a:r>
            <a:r>
              <a:rPr lang="en-US" dirty="0" smtClean="0"/>
              <a:t>Rs.1,20,000 </a:t>
            </a:r>
            <a:r>
              <a:rPr lang="en-US" dirty="0"/>
              <a:t>at best. </a:t>
            </a:r>
            <a:r>
              <a:rPr lang="en-US" dirty="0" smtClean="0"/>
              <a:t>While </a:t>
            </a:r>
            <a:r>
              <a:rPr lang="en-US" dirty="0"/>
              <a:t>you are in the process </a:t>
            </a:r>
            <a:r>
              <a:rPr lang="en-US" dirty="0" smtClean="0"/>
              <a:t>of advertising </a:t>
            </a:r>
            <a:r>
              <a:rPr lang="en-US" dirty="0"/>
              <a:t>the car, you find that the </a:t>
            </a:r>
            <a:r>
              <a:rPr lang="en-US" dirty="0" smtClean="0"/>
              <a:t>motorcycle's engine </a:t>
            </a:r>
            <a:r>
              <a:rPr lang="en-US" dirty="0"/>
              <a:t>is leaking. You decided to have </a:t>
            </a:r>
            <a:r>
              <a:rPr lang="en-US" dirty="0" smtClean="0"/>
              <a:t>the engine </a:t>
            </a:r>
            <a:r>
              <a:rPr lang="en-US" dirty="0"/>
              <a:t>repaired, which cost you </a:t>
            </a:r>
            <a:r>
              <a:rPr lang="en-US" dirty="0" smtClean="0"/>
              <a:t>Rs. 8,000</a:t>
            </a:r>
            <a:r>
              <a:rPr lang="en-US" dirty="0"/>
              <a:t>. A friend of yours is interested in buying your </a:t>
            </a:r>
            <a:r>
              <a:rPr lang="en-US" dirty="0" smtClean="0"/>
              <a:t>car and </a:t>
            </a:r>
            <a:r>
              <a:rPr lang="en-US" dirty="0"/>
              <a:t>has offered </a:t>
            </a:r>
            <a:r>
              <a:rPr lang="en-US" dirty="0" smtClean="0"/>
              <a:t>Rs. 1,30,000 </a:t>
            </a:r>
            <a:r>
              <a:rPr lang="en-US" dirty="0"/>
              <a:t>for it. Would you take the offer, or would you decline it simply </a:t>
            </a:r>
            <a:r>
              <a:rPr lang="en-US" dirty="0" smtClean="0"/>
              <a:t>because you </a:t>
            </a:r>
            <a:r>
              <a:rPr lang="en-US" dirty="0"/>
              <a:t>cannot recoup the repair cost with that offer</a:t>
            </a:r>
            <a:r>
              <a:rPr lang="en-US" dirty="0" smtClean="0"/>
              <a:t>?</a:t>
            </a:r>
          </a:p>
          <a:p>
            <a:r>
              <a:rPr lang="en-US" dirty="0" smtClean="0"/>
              <a:t> </a:t>
            </a:r>
            <a:r>
              <a:rPr lang="en-US" dirty="0"/>
              <a:t>In this example, the </a:t>
            </a:r>
            <a:r>
              <a:rPr lang="en-US" dirty="0" smtClean="0"/>
              <a:t>Rs. 8,000 repair cost </a:t>
            </a:r>
            <a:r>
              <a:rPr lang="en-US" dirty="0"/>
              <a:t>is a sunk cost. </a:t>
            </a:r>
            <a:endParaRPr lang="en-US" dirty="0" smtClean="0"/>
          </a:p>
          <a:p>
            <a:r>
              <a:rPr lang="en-US" dirty="0" smtClean="0"/>
              <a:t>You </a:t>
            </a:r>
            <a:r>
              <a:rPr lang="en-US" dirty="0"/>
              <a:t>cannot change this repair cost, regardless of whether you keep </a:t>
            </a:r>
            <a:r>
              <a:rPr lang="en-US" dirty="0" smtClean="0"/>
              <a:t>or sell </a:t>
            </a:r>
            <a:r>
              <a:rPr lang="en-US" dirty="0"/>
              <a:t>the car. Since your friend’s offer is </a:t>
            </a:r>
            <a:r>
              <a:rPr lang="en-US" dirty="0" smtClean="0"/>
              <a:t>Rs. 10,000 </a:t>
            </a:r>
            <a:r>
              <a:rPr lang="en-US" dirty="0"/>
              <a:t>more than the best market value, it would </a:t>
            </a:r>
            <a:r>
              <a:rPr lang="en-US" dirty="0" smtClean="0"/>
              <a:t>be better </a:t>
            </a:r>
            <a:r>
              <a:rPr lang="en-US" dirty="0"/>
              <a:t>to accept the offer.</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292312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Marginal Cost</a:t>
            </a:r>
            <a:endParaRPr lang="en-US" b="1" dirty="0"/>
          </a:p>
        </p:txBody>
      </p:sp>
      <p:sp>
        <p:nvSpPr>
          <p:cNvPr id="3" name="Content Placeholder 2"/>
          <p:cNvSpPr>
            <a:spLocks noGrp="1"/>
          </p:cNvSpPr>
          <p:nvPr>
            <p:ph idx="1"/>
          </p:nvPr>
        </p:nvSpPr>
        <p:spPr/>
        <p:txBody>
          <a:bodyPr>
            <a:normAutofit/>
          </a:bodyPr>
          <a:lstStyle/>
          <a:p>
            <a:r>
              <a:rPr lang="en-US" dirty="0"/>
              <a:t>Another cost term useful in cost–volume analysis is marginal cost. </a:t>
            </a:r>
            <a:endParaRPr lang="en-US" dirty="0" smtClean="0"/>
          </a:p>
          <a:p>
            <a:r>
              <a:rPr lang="en-US" dirty="0" smtClean="0"/>
              <a:t>We </a:t>
            </a:r>
            <a:r>
              <a:rPr lang="en-US" dirty="0"/>
              <a:t>define </a:t>
            </a:r>
            <a:r>
              <a:rPr lang="en-US" b="1" dirty="0" smtClean="0"/>
              <a:t>marginal cost </a:t>
            </a:r>
            <a:r>
              <a:rPr lang="en-US" dirty="0"/>
              <a:t>as the added cost that would result from increasing the rate of output by a single unit.</a:t>
            </a:r>
          </a:p>
          <a:p>
            <a:r>
              <a:rPr lang="en-US" dirty="0"/>
              <a:t>The accountant’s differential-cost concept can be compared to the economist’s </a:t>
            </a:r>
            <a:r>
              <a:rPr lang="en-US" dirty="0" smtClean="0"/>
              <a:t>marginal cost concept</a:t>
            </a:r>
            <a:r>
              <a:rPr lang="en-US" dirty="0"/>
              <a:t>. </a:t>
            </a:r>
            <a:endParaRPr lang="en-US" dirty="0" smtClean="0"/>
          </a:p>
          <a:p>
            <a:r>
              <a:rPr lang="en-US" dirty="0" smtClean="0"/>
              <a:t>In </a:t>
            </a:r>
            <a:r>
              <a:rPr lang="en-US" dirty="0"/>
              <a:t>speaking of changes in cost and revenue, the economist employs </a:t>
            </a:r>
            <a:r>
              <a:rPr lang="en-US" dirty="0" smtClean="0"/>
              <a:t>the terms </a:t>
            </a:r>
            <a:r>
              <a:rPr lang="en-US" i="1" dirty="0"/>
              <a:t>marginal cost </a:t>
            </a:r>
            <a:r>
              <a:rPr lang="en-US" dirty="0"/>
              <a:t>and </a:t>
            </a:r>
            <a:r>
              <a:rPr lang="en-US" i="1" dirty="0"/>
              <a:t>marginal revenue</a:t>
            </a:r>
            <a:r>
              <a:rPr lang="en-US" dirty="0"/>
              <a:t>. </a:t>
            </a:r>
            <a:endParaRPr lang="en-US" dirty="0" smtClean="0"/>
          </a:p>
          <a:p>
            <a:r>
              <a:rPr lang="en-US" dirty="0" smtClean="0"/>
              <a:t>The </a:t>
            </a:r>
            <a:r>
              <a:rPr lang="en-US" dirty="0"/>
              <a:t>revenue that can be obtained from </a:t>
            </a:r>
            <a:r>
              <a:rPr lang="en-US" dirty="0" smtClean="0"/>
              <a:t>selling one </a:t>
            </a:r>
            <a:r>
              <a:rPr lang="en-US" dirty="0"/>
              <a:t>more unit of product is called </a:t>
            </a:r>
            <a:r>
              <a:rPr lang="en-US" b="1" dirty="0"/>
              <a:t>marginal revenue</a:t>
            </a:r>
            <a:r>
              <a:rPr lang="en-US" dirty="0"/>
              <a:t>. </a:t>
            </a:r>
            <a:endParaRPr lang="en-US" dirty="0" smtClean="0"/>
          </a:p>
          <a:p>
            <a:r>
              <a:rPr lang="en-US" dirty="0" smtClean="0"/>
              <a:t>The </a:t>
            </a:r>
            <a:r>
              <a:rPr lang="en-US" dirty="0"/>
              <a:t>cost involved in producing </a:t>
            </a:r>
            <a:r>
              <a:rPr lang="en-US" dirty="0" smtClean="0"/>
              <a:t>one more </a:t>
            </a:r>
            <a:r>
              <a:rPr lang="en-US" dirty="0"/>
              <a:t>unit of product is called </a:t>
            </a:r>
            <a:r>
              <a:rPr lang="en-US" b="1" dirty="0"/>
              <a:t>marginal cost</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189635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Numerical Problem (PU, 2015)</a:t>
            </a:r>
            <a:endParaRPr lang="en-US" b="1" dirty="0"/>
          </a:p>
        </p:txBody>
      </p:sp>
      <p:sp>
        <p:nvSpPr>
          <p:cNvPr id="3" name="Content Placeholder 2"/>
          <p:cNvSpPr>
            <a:spLocks noGrp="1"/>
          </p:cNvSpPr>
          <p:nvPr>
            <p:ph idx="1"/>
          </p:nvPr>
        </p:nvSpPr>
        <p:spPr/>
        <p:txBody>
          <a:bodyPr>
            <a:normAutofit lnSpcReduction="10000"/>
          </a:bodyPr>
          <a:lstStyle/>
          <a:p>
            <a:r>
              <a:rPr lang="en-US" dirty="0" smtClean="0"/>
              <a:t>Following are the cost data for the production of a 100 badminton racquets. </a:t>
            </a:r>
          </a:p>
          <a:p>
            <a:pPr marL="0" indent="0">
              <a:buNone/>
            </a:pPr>
            <a:r>
              <a:rPr lang="en-US" dirty="0"/>
              <a:t>	</a:t>
            </a:r>
            <a:r>
              <a:rPr lang="en-US" dirty="0" smtClean="0"/>
              <a:t>Labor rate: 						</a:t>
            </a:r>
            <a:r>
              <a:rPr lang="en-US" dirty="0" err="1" smtClean="0"/>
              <a:t>Rs</a:t>
            </a:r>
            <a:r>
              <a:rPr lang="en-US" dirty="0" smtClean="0"/>
              <a:t>. 40/hr.</a:t>
            </a:r>
          </a:p>
          <a:p>
            <a:pPr marL="0" indent="0">
              <a:buNone/>
            </a:pPr>
            <a:r>
              <a:rPr lang="en-US" dirty="0"/>
              <a:t>	</a:t>
            </a:r>
            <a:r>
              <a:rPr lang="en-US" dirty="0" smtClean="0"/>
              <a:t>Leather:							50m at </a:t>
            </a:r>
            <a:r>
              <a:rPr lang="en-US" dirty="0" err="1" smtClean="0"/>
              <a:t>Rs</a:t>
            </a:r>
            <a:r>
              <a:rPr lang="en-US" dirty="0" smtClean="0"/>
              <a:t>. 200/</a:t>
            </a:r>
            <a:r>
              <a:rPr lang="en-US" dirty="0" err="1" smtClean="0"/>
              <a:t>metre</a:t>
            </a:r>
            <a:endParaRPr lang="en-US" dirty="0" smtClean="0"/>
          </a:p>
          <a:p>
            <a:pPr marL="0" indent="0">
              <a:buNone/>
            </a:pPr>
            <a:r>
              <a:rPr lang="en-US" dirty="0" smtClean="0"/>
              <a:t>	Gut: 							300m at </a:t>
            </a:r>
            <a:r>
              <a:rPr lang="en-US" dirty="0" err="1" smtClean="0"/>
              <a:t>Rs</a:t>
            </a:r>
            <a:r>
              <a:rPr lang="en-US" dirty="0" smtClean="0"/>
              <a:t>. 50/</a:t>
            </a:r>
            <a:r>
              <a:rPr lang="en-US" dirty="0" err="1" smtClean="0"/>
              <a:t>metre</a:t>
            </a:r>
            <a:endParaRPr lang="en-US" dirty="0" smtClean="0"/>
          </a:p>
          <a:p>
            <a:pPr marL="0" indent="0">
              <a:buNone/>
            </a:pPr>
            <a:r>
              <a:rPr lang="en-US" dirty="0" smtClean="0"/>
              <a:t>	Graphite: 						100Kg at </a:t>
            </a:r>
            <a:r>
              <a:rPr lang="en-US" dirty="0" err="1" smtClean="0"/>
              <a:t>Rs</a:t>
            </a:r>
            <a:r>
              <a:rPr lang="en-US" dirty="0" smtClean="0"/>
              <a:t>. 200/Kg</a:t>
            </a:r>
          </a:p>
          <a:p>
            <a:pPr marL="0" indent="0">
              <a:buNone/>
            </a:pPr>
            <a:r>
              <a:rPr lang="en-US" dirty="0" smtClean="0"/>
              <a:t>	Total annual factory overhead:	</a:t>
            </a:r>
            <a:r>
              <a:rPr lang="en-US" dirty="0" err="1" smtClean="0"/>
              <a:t>Rs</a:t>
            </a:r>
            <a:r>
              <a:rPr lang="en-US" dirty="0" smtClean="0"/>
              <a:t>. 5,00,000</a:t>
            </a:r>
          </a:p>
          <a:p>
            <a:pPr marL="0" indent="0">
              <a:buNone/>
            </a:pPr>
            <a:r>
              <a:rPr lang="en-US" dirty="0" smtClean="0"/>
              <a:t>	Total annual direct labor hours: 	25,000 hrs. </a:t>
            </a:r>
          </a:p>
          <a:p>
            <a:pPr marL="0" indent="0">
              <a:buNone/>
            </a:pPr>
            <a:r>
              <a:rPr lang="en-US" dirty="0" smtClean="0"/>
              <a:t>	Labor hours needed: 			200 hrs. </a:t>
            </a:r>
          </a:p>
          <a:p>
            <a:pPr marL="0" indent="0">
              <a:buNone/>
            </a:pPr>
            <a:r>
              <a:rPr lang="en-US" dirty="0" smtClean="0"/>
              <a:t>Show the cost breakdown and calculate the total cost for per racquet.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43414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365" y="298990"/>
            <a:ext cx="8911687" cy="981170"/>
          </a:xfrm>
        </p:spPr>
        <p:txBody>
          <a:bodyPr/>
          <a:lstStyle/>
          <a:p>
            <a:r>
              <a:rPr lang="en-US" b="1" dirty="0"/>
              <a:t>Numerical Problem (PU, 2015)</a:t>
            </a:r>
            <a:endParaRPr lang="en-US" dirty="0"/>
          </a:p>
        </p:txBody>
      </p:sp>
      <p:sp>
        <p:nvSpPr>
          <p:cNvPr id="3" name="Content Placeholder 2"/>
          <p:cNvSpPr>
            <a:spLocks noGrp="1"/>
          </p:cNvSpPr>
          <p:nvPr>
            <p:ph idx="1"/>
          </p:nvPr>
        </p:nvSpPr>
        <p:spPr>
          <a:xfrm>
            <a:off x="2426652" y="1280160"/>
            <a:ext cx="8915400" cy="3777622"/>
          </a:xfrm>
        </p:spPr>
        <p:txBody>
          <a:bodyPr/>
          <a:lstStyle/>
          <a:p>
            <a:r>
              <a:rPr lang="en-US" dirty="0" smtClean="0"/>
              <a:t>Solution: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3187425468"/>
              </p:ext>
            </p:extLst>
          </p:nvPr>
        </p:nvGraphicFramePr>
        <p:xfrm>
          <a:off x="2589212" y="1556980"/>
          <a:ext cx="8128000" cy="5301020"/>
        </p:xfrm>
        <a:graphic>
          <a:graphicData uri="http://schemas.openxmlformats.org/drawingml/2006/table">
            <a:tbl>
              <a:tblPr firstRow="1" bandRow="1">
                <a:tableStyleId>{5C22544A-7EE6-4342-B048-85BDC9FD1C3A}</a:tableStyleId>
              </a:tblPr>
              <a:tblGrid>
                <a:gridCol w="5173028"/>
                <a:gridCol w="2954972"/>
              </a:tblGrid>
              <a:tr h="411230">
                <a:tc>
                  <a:txBody>
                    <a:bodyPr/>
                    <a:lstStyle/>
                    <a:p>
                      <a:r>
                        <a:rPr lang="en-US" dirty="0" smtClean="0"/>
                        <a:t>Cost</a:t>
                      </a:r>
                      <a:endParaRPr lang="en-US" dirty="0"/>
                    </a:p>
                  </a:txBody>
                  <a:tcPr/>
                </a:tc>
                <a:tc>
                  <a:txBody>
                    <a:bodyPr/>
                    <a:lstStyle/>
                    <a:p>
                      <a:r>
                        <a:rPr lang="en-US" dirty="0" smtClean="0"/>
                        <a:t>Amount</a:t>
                      </a:r>
                      <a:endParaRPr lang="en-US" dirty="0"/>
                    </a:p>
                  </a:txBody>
                  <a:tcPr/>
                </a:tc>
              </a:tr>
              <a:tr h="411230">
                <a:tc>
                  <a:txBody>
                    <a:bodyPr/>
                    <a:lstStyle/>
                    <a:p>
                      <a:r>
                        <a:rPr lang="en-US" b="1" dirty="0" smtClean="0"/>
                        <a:t>Manufacturing Cost</a:t>
                      </a:r>
                      <a:endParaRPr lang="en-US" b="1" dirty="0"/>
                    </a:p>
                  </a:txBody>
                  <a:tcPr/>
                </a:tc>
                <a:tc>
                  <a:txBody>
                    <a:bodyPr/>
                    <a:lstStyle/>
                    <a:p>
                      <a:endParaRPr lang="en-US" dirty="0"/>
                    </a:p>
                  </a:txBody>
                  <a:tcPr/>
                </a:tc>
              </a:tr>
              <a:tr h="411230">
                <a:tc>
                  <a:txBody>
                    <a:bodyPr/>
                    <a:lstStyle/>
                    <a:p>
                      <a:r>
                        <a:rPr lang="en-US" dirty="0" smtClean="0"/>
                        <a:t>Direct Material Cost</a:t>
                      </a:r>
                      <a:endParaRPr lang="en-US" dirty="0"/>
                    </a:p>
                  </a:txBody>
                  <a:tcPr/>
                </a:tc>
                <a:tc>
                  <a:txBody>
                    <a:bodyPr/>
                    <a:lstStyle/>
                    <a:p>
                      <a:endParaRPr lang="en-US" dirty="0"/>
                    </a:p>
                  </a:txBody>
                  <a:tcPr/>
                </a:tc>
              </a:tr>
              <a:tr h="41123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         Leather                      (50metre*Rs.200)</a:t>
                      </a:r>
                    </a:p>
                  </a:txBody>
                  <a:tcPr/>
                </a:tc>
                <a:tc>
                  <a:txBody>
                    <a:bodyPr/>
                    <a:lstStyle/>
                    <a:p>
                      <a:r>
                        <a:rPr lang="en-US" dirty="0" smtClean="0"/>
                        <a:t>Rs.10,000</a:t>
                      </a:r>
                      <a:endParaRPr lang="en-US" dirty="0"/>
                    </a:p>
                  </a:txBody>
                  <a:tcPr/>
                </a:tc>
              </a:tr>
              <a:tr h="41123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         Gut                             (300metre *Rs.50)</a:t>
                      </a:r>
                    </a:p>
                  </a:txBody>
                  <a:tcPr/>
                </a:tc>
                <a:tc>
                  <a:txBody>
                    <a:bodyPr/>
                    <a:lstStyle/>
                    <a:p>
                      <a:r>
                        <a:rPr lang="en-US" dirty="0" smtClean="0"/>
                        <a:t>Rs.15,000</a:t>
                      </a:r>
                      <a:endParaRPr lang="en-US" dirty="0"/>
                    </a:p>
                  </a:txBody>
                  <a:tcPr/>
                </a:tc>
              </a:tr>
              <a:tr h="411230">
                <a:tc>
                  <a:txBody>
                    <a:bodyPr/>
                    <a:lstStyle/>
                    <a:p>
                      <a:r>
                        <a:rPr lang="en-US" dirty="0" smtClean="0"/>
                        <a:t>         Graphite                    (100Kg*</a:t>
                      </a:r>
                      <a:r>
                        <a:rPr lang="en-US" dirty="0" err="1" smtClean="0"/>
                        <a:t>Rs</a:t>
                      </a:r>
                      <a:r>
                        <a:rPr lang="en-US" dirty="0" smtClean="0"/>
                        <a:t>. 200)</a:t>
                      </a:r>
                      <a:endParaRPr lang="en-US" dirty="0"/>
                    </a:p>
                  </a:txBody>
                  <a:tcPr/>
                </a:tc>
                <a:tc>
                  <a:txBody>
                    <a:bodyPr/>
                    <a:lstStyle/>
                    <a:p>
                      <a:r>
                        <a:rPr lang="en-US" dirty="0" smtClean="0"/>
                        <a:t>Rs. </a:t>
                      </a:r>
                      <a:r>
                        <a:rPr lang="en-US" dirty="0" smtClean="0"/>
                        <a:t>20,000</a:t>
                      </a:r>
                      <a:endParaRPr lang="en-US" dirty="0"/>
                    </a:p>
                  </a:txBody>
                  <a:tcPr/>
                </a:tc>
              </a:tr>
              <a:tr h="41123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Direct Labor Cost               (200hrs*</a:t>
                      </a:r>
                      <a:r>
                        <a:rPr lang="en-US" dirty="0" err="1" smtClean="0"/>
                        <a:t>Rs</a:t>
                      </a:r>
                      <a:r>
                        <a:rPr lang="en-US" dirty="0" smtClean="0"/>
                        <a:t> 40)</a:t>
                      </a:r>
                    </a:p>
                  </a:txBody>
                  <a:tcPr/>
                </a:tc>
                <a:tc>
                  <a:txBody>
                    <a:bodyPr/>
                    <a:lstStyle/>
                    <a:p>
                      <a:r>
                        <a:rPr lang="en-US" dirty="0" err="1" smtClean="0"/>
                        <a:t>Rs</a:t>
                      </a:r>
                      <a:r>
                        <a:rPr lang="en-US" dirty="0" smtClean="0"/>
                        <a:t>. 8,000</a:t>
                      </a:r>
                      <a:endParaRPr lang="en-US" dirty="0"/>
                    </a:p>
                  </a:txBody>
                  <a:tcPr/>
                </a:tc>
              </a:tr>
              <a:tr h="41123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Direct Overhead </a:t>
                      </a:r>
                      <a:r>
                        <a:rPr lang="en-US" dirty="0" smtClean="0"/>
                        <a:t>Cost (5,00,000/25,000) *200</a:t>
                      </a:r>
                      <a:endParaRPr lang="en-US" dirty="0" smtClean="0"/>
                    </a:p>
                  </a:txBody>
                  <a:tcPr/>
                </a:tc>
                <a:tc>
                  <a:txBody>
                    <a:bodyPr/>
                    <a:lstStyle/>
                    <a:p>
                      <a:r>
                        <a:rPr lang="en-US" dirty="0" smtClean="0"/>
                        <a:t>Rs. </a:t>
                      </a:r>
                      <a:r>
                        <a:rPr lang="en-US" dirty="0" smtClean="0"/>
                        <a:t>4,000</a:t>
                      </a:r>
                      <a:endParaRPr lang="en-US" dirty="0"/>
                    </a:p>
                  </a:txBody>
                  <a:tcPr/>
                </a:tc>
              </a:tr>
              <a:tr h="709794">
                <a:tc>
                  <a:txBody>
                    <a:bodyPr/>
                    <a:lstStyle/>
                    <a:p>
                      <a:r>
                        <a:rPr lang="en-US" b="1" dirty="0" smtClean="0"/>
                        <a:t>Non-manufacturing</a:t>
                      </a:r>
                      <a:r>
                        <a:rPr lang="en-US" b="1" baseline="0" dirty="0" smtClean="0"/>
                        <a:t> Cost </a:t>
                      </a:r>
                    </a:p>
                    <a:p>
                      <a:r>
                        <a:rPr lang="en-US" b="0" baseline="0" dirty="0" smtClean="0"/>
                        <a:t>Marketing</a:t>
                      </a:r>
                    </a:p>
                    <a:p>
                      <a:r>
                        <a:rPr lang="en-US" b="0" baseline="0" dirty="0" smtClean="0"/>
                        <a:t>Administrative</a:t>
                      </a:r>
                    </a:p>
                    <a:p>
                      <a:r>
                        <a:rPr lang="en-US" b="0" baseline="0" dirty="0" smtClean="0"/>
                        <a:t>Indirect Overhead Cost </a:t>
                      </a:r>
                      <a:endParaRPr lang="en-US" b="0" dirty="0"/>
                    </a:p>
                  </a:txBody>
                  <a:tcPr/>
                </a:tc>
                <a:tc>
                  <a:txBody>
                    <a:bodyPr/>
                    <a:lstStyle/>
                    <a:p>
                      <a:r>
                        <a:rPr lang="en-US" dirty="0" smtClean="0"/>
                        <a:t>---</a:t>
                      </a:r>
                      <a:endParaRPr lang="en-US" dirty="0"/>
                    </a:p>
                  </a:txBody>
                  <a:tcPr/>
                </a:tc>
              </a:tr>
              <a:tr h="411230">
                <a:tc>
                  <a:txBody>
                    <a:bodyPr/>
                    <a:lstStyle/>
                    <a:p>
                      <a:r>
                        <a:rPr lang="en-US" b="1" dirty="0" smtClean="0"/>
                        <a:t>Total Cost (for 100 racquets)</a:t>
                      </a:r>
                      <a:endParaRPr lang="en-US" b="1" dirty="0"/>
                    </a:p>
                  </a:txBody>
                  <a:tcPr/>
                </a:tc>
                <a:tc>
                  <a:txBody>
                    <a:bodyPr/>
                    <a:lstStyle/>
                    <a:p>
                      <a:r>
                        <a:rPr lang="en-US" b="1" dirty="0" smtClean="0"/>
                        <a:t>Rs.57,000</a:t>
                      </a:r>
                      <a:endParaRPr lang="en-US" b="1" dirty="0"/>
                    </a:p>
                  </a:txBody>
                  <a:tcPr/>
                </a:tc>
              </a:tr>
              <a:tr h="411230">
                <a:tc>
                  <a:txBody>
                    <a:bodyPr/>
                    <a:lstStyle/>
                    <a:p>
                      <a:r>
                        <a:rPr lang="en-US" dirty="0" smtClean="0"/>
                        <a:t>Per racquets cost (Rs. </a:t>
                      </a:r>
                      <a:r>
                        <a:rPr lang="en-US" dirty="0" smtClean="0"/>
                        <a:t>57,00/100 </a:t>
                      </a:r>
                      <a:r>
                        <a:rPr lang="en-US" dirty="0" smtClean="0"/>
                        <a:t>racquets)</a:t>
                      </a:r>
                      <a:endParaRPr lang="en-US" dirty="0"/>
                    </a:p>
                  </a:txBody>
                  <a:tcPr/>
                </a:tc>
                <a:tc>
                  <a:txBody>
                    <a:bodyPr/>
                    <a:lstStyle/>
                    <a:p>
                      <a:r>
                        <a:rPr lang="en-US" dirty="0" smtClean="0"/>
                        <a:t>Rs. </a:t>
                      </a:r>
                      <a:r>
                        <a:rPr lang="en-US" dirty="0" smtClean="0"/>
                        <a:t>570</a:t>
                      </a:r>
                      <a:r>
                        <a:rPr lang="en-US" baseline="0" dirty="0" smtClean="0"/>
                        <a:t> </a:t>
                      </a:r>
                      <a:r>
                        <a:rPr lang="en-US" baseline="0" dirty="0" smtClean="0"/>
                        <a:t>per </a:t>
                      </a:r>
                      <a:r>
                        <a:rPr lang="en-US" baseline="0" dirty="0" err="1" smtClean="0"/>
                        <a:t>raquet</a:t>
                      </a:r>
                      <a:endParaRPr lang="en-US" dirty="0"/>
                    </a:p>
                  </a:txBody>
                  <a:tcPr/>
                </a:tc>
              </a:tr>
            </a:tbl>
          </a:graphicData>
        </a:graphic>
      </p:graphicFrame>
    </p:spTree>
    <p:extLst>
      <p:ext uri="{BB962C8B-B14F-4D97-AF65-F5344CB8AC3E}">
        <p14:creationId xmlns:p14="http://schemas.microsoft.com/office/powerpoint/2010/main" xmlns="" val="12591727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387" y="352647"/>
            <a:ext cx="8911687" cy="1280890"/>
          </a:xfrm>
        </p:spPr>
        <p:txBody>
          <a:bodyPr>
            <a:normAutofit/>
          </a:bodyPr>
          <a:lstStyle/>
          <a:p>
            <a:r>
              <a:rPr lang="en-US" sz="2000" dirty="0" smtClean="0"/>
              <a:t>ABC Company manufactures a single product. Costs for the year 2018 for output levels of 1,000 and 2,000 units are as follows:</a:t>
            </a:r>
            <a:br>
              <a:rPr lang="en-US" sz="2000" dirty="0" smtClean="0"/>
            </a:br>
            <a:endParaRPr lang="en-US" dirty="0"/>
          </a:p>
        </p:txBody>
      </p:sp>
      <p:sp>
        <p:nvSpPr>
          <p:cNvPr id="3" name="Content Placeholder 2"/>
          <p:cNvSpPr>
            <a:spLocks noGrp="1"/>
          </p:cNvSpPr>
          <p:nvPr>
            <p:ph idx="1"/>
          </p:nvPr>
        </p:nvSpPr>
        <p:spPr>
          <a:xfrm>
            <a:off x="6589712" y="1433513"/>
            <a:ext cx="5602288" cy="3777622"/>
          </a:xfrm>
        </p:spPr>
        <p:txBody>
          <a:bodyPr>
            <a:normAutofit/>
          </a:bodyPr>
          <a:lstStyle/>
          <a:p>
            <a:endParaRPr lang="en-US" dirty="0" smtClean="0"/>
          </a:p>
          <a:p>
            <a:pPr>
              <a:buNone/>
            </a:pPr>
            <a:r>
              <a:rPr lang="en-US" dirty="0" smtClean="0"/>
              <a:t>At 2000 units of output, compute the following:</a:t>
            </a:r>
          </a:p>
          <a:p>
            <a:r>
              <a:rPr lang="en-US" dirty="0" smtClean="0"/>
              <a:t>Total manufacturing cost and manufacturing cost per unit,</a:t>
            </a:r>
          </a:p>
          <a:p>
            <a:r>
              <a:rPr lang="en-US" dirty="0" smtClean="0"/>
              <a:t>Total non-manufacturing cost and non-manufacturing cost per unit,</a:t>
            </a:r>
          </a:p>
          <a:p>
            <a:r>
              <a:rPr lang="en-US" dirty="0" smtClean="0"/>
              <a:t>Total variable cost and total variable cost per unit,</a:t>
            </a:r>
          </a:p>
          <a:p>
            <a:r>
              <a:rPr lang="en-US" dirty="0" smtClean="0"/>
              <a:t>Total fixed cost and total fixed cost per unit,</a:t>
            </a:r>
          </a:p>
          <a:p>
            <a:r>
              <a:rPr lang="en-US" dirty="0" smtClean="0"/>
              <a:t>Total cost and total cost per unit.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nvGraphicFramePr>
        <p:xfrm>
          <a:off x="476248" y="1405889"/>
          <a:ext cx="5995989" cy="3909060"/>
        </p:xfrm>
        <a:graphic>
          <a:graphicData uri="http://schemas.openxmlformats.org/drawingml/2006/table">
            <a:tbl>
              <a:tblPr/>
              <a:tblGrid>
                <a:gridCol w="3951534"/>
                <a:gridCol w="913136"/>
                <a:gridCol w="1131319"/>
              </a:tblGrid>
              <a:tr h="390906">
                <a:tc>
                  <a:txBody>
                    <a:bodyPr/>
                    <a:lstStyle/>
                    <a:p>
                      <a:pPr marL="0" marR="0" algn="just">
                        <a:lnSpc>
                          <a:spcPct val="115000"/>
                        </a:lnSpc>
                        <a:spcBef>
                          <a:spcPts val="0"/>
                        </a:spcBef>
                        <a:spcAft>
                          <a:spcPts val="0"/>
                        </a:spcAft>
                      </a:pPr>
                      <a:r>
                        <a:rPr lang="en-US" sz="1800" dirty="0">
                          <a:solidFill>
                            <a:srgbClr val="231F20"/>
                          </a:solidFill>
                          <a:latin typeface="Times New Roman"/>
                          <a:ea typeface="Times New Roman"/>
                          <a:cs typeface="Times New Roman"/>
                        </a:rPr>
                        <a:t>Units Produced</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1000</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2000</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906">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Direct Labor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30,000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30,000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2718">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Administrative Cost:</a:t>
                      </a:r>
                      <a:endParaRPr lang="en-US" sz="1800">
                        <a:latin typeface="Times New Roman"/>
                        <a:ea typeface="SimSun"/>
                        <a:cs typeface="Calibri"/>
                      </a:endParaRPr>
                    </a:p>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   Variable Portion (Rs.)</a:t>
                      </a:r>
                      <a:endParaRPr lang="en-US" sz="1800">
                        <a:latin typeface="Times New Roman"/>
                        <a:ea typeface="SimSun"/>
                        <a:cs typeface="Calibri"/>
                      </a:endParaRPr>
                    </a:p>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   Fixed Portion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solidFill>
                          <a:srgbClr val="231F20"/>
                        </a:solidFill>
                        <a:latin typeface="Times New Roman"/>
                        <a:ea typeface="Times New Roman"/>
                        <a:cs typeface="Times New Roman"/>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12,000</a:t>
                      </a:r>
                      <a:endParaRPr lang="en-US" sz="1800" dirty="0">
                        <a:latin typeface="Times New Roman"/>
                        <a:ea typeface="SimSun"/>
                        <a:cs typeface="Calibri"/>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36,000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solidFill>
                          <a:srgbClr val="231F20"/>
                        </a:solidFill>
                        <a:latin typeface="Times New Roman"/>
                        <a:ea typeface="Times New Roman"/>
                        <a:cs typeface="Times New Roman"/>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24,000</a:t>
                      </a:r>
                      <a:endParaRPr lang="en-US" sz="1800" dirty="0">
                        <a:latin typeface="Times New Roman"/>
                        <a:ea typeface="SimSun"/>
                        <a:cs typeface="Calibri"/>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36,000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906">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Direct Materials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40,000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906">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Manufacturing Overhead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10,000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2718">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Selling and Marketing Cost</a:t>
                      </a:r>
                      <a:endParaRPr lang="en-US" sz="1800">
                        <a:latin typeface="Times New Roman"/>
                        <a:ea typeface="SimSun"/>
                        <a:cs typeface="Calibri"/>
                      </a:endParaRPr>
                    </a:p>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   Variable Portion (Rs.)</a:t>
                      </a:r>
                      <a:endParaRPr lang="en-US" sz="1800">
                        <a:latin typeface="Times New Roman"/>
                        <a:ea typeface="SimSun"/>
                        <a:cs typeface="Calibri"/>
                      </a:endParaRPr>
                    </a:p>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   Fixed Portion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solidFill>
                          <a:srgbClr val="231F20"/>
                        </a:solidFill>
                        <a:latin typeface="Times New Roman"/>
                        <a:ea typeface="Times New Roman"/>
                        <a:cs typeface="Times New Roman"/>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5,000</a:t>
                      </a:r>
                      <a:endParaRPr lang="en-US" sz="1800" dirty="0">
                        <a:latin typeface="Times New Roman"/>
                        <a:ea typeface="SimSun"/>
                        <a:cs typeface="Calibri"/>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22,000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solidFill>
                          <a:srgbClr val="231F20"/>
                        </a:solidFill>
                        <a:latin typeface="Times New Roman"/>
                        <a:ea typeface="Times New Roman"/>
                        <a:cs typeface="Times New Roman"/>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10,000</a:t>
                      </a:r>
                      <a:endParaRPr lang="en-US" sz="1800" dirty="0">
                        <a:latin typeface="Times New Roman"/>
                        <a:ea typeface="SimSun"/>
                        <a:cs typeface="Calibri"/>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22,000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2: Assignment</a:t>
            </a:r>
            <a:r>
              <a:rPr lang="en-US" b="1" dirty="0"/>
              <a:t>s</a:t>
            </a:r>
            <a:r>
              <a:rPr lang="en-US" b="1" dirty="0" smtClean="0"/>
              <a:t> </a:t>
            </a:r>
            <a:endParaRPr lang="en-US" b="1" dirty="0"/>
          </a:p>
        </p:txBody>
      </p:sp>
      <p:sp>
        <p:nvSpPr>
          <p:cNvPr id="3" name="Content Placeholder 2"/>
          <p:cNvSpPr>
            <a:spLocks noGrp="1"/>
          </p:cNvSpPr>
          <p:nvPr>
            <p:ph idx="1"/>
          </p:nvPr>
        </p:nvSpPr>
        <p:spPr/>
        <p:txBody>
          <a:bodyPr/>
          <a:lstStyle/>
          <a:p>
            <a:r>
              <a:rPr lang="en-US" dirty="0" smtClean="0"/>
              <a:t>Explain concepts of manufacturing and non-manufacturing cost with suitable example. </a:t>
            </a:r>
          </a:p>
          <a:p>
            <a:r>
              <a:rPr lang="en-US" dirty="0" smtClean="0"/>
              <a:t>Explain the different types of cost involved in manufacturing of products with suitable example. </a:t>
            </a:r>
          </a:p>
          <a:p>
            <a:r>
              <a:rPr lang="en-US" dirty="0" smtClean="0"/>
              <a:t>Write short notes on: </a:t>
            </a:r>
          </a:p>
          <a:p>
            <a:pPr lvl="1"/>
            <a:r>
              <a:rPr lang="en-US" dirty="0" smtClean="0"/>
              <a:t>Opportunity Cost</a:t>
            </a:r>
          </a:p>
          <a:p>
            <a:pPr lvl="1"/>
            <a:r>
              <a:rPr lang="en-US" dirty="0" smtClean="0"/>
              <a:t>Marginal Cost</a:t>
            </a:r>
          </a:p>
          <a:p>
            <a:pPr lvl="1"/>
            <a:r>
              <a:rPr lang="en-US" dirty="0" smtClean="0"/>
              <a:t>Sunk Cost</a:t>
            </a:r>
          </a:p>
          <a:p>
            <a:pPr lvl="1"/>
            <a:r>
              <a:rPr lang="en-US" dirty="0" smtClean="0"/>
              <a:t>Differential Cost</a:t>
            </a:r>
          </a:p>
          <a:p>
            <a:pPr lvl="1"/>
            <a:r>
              <a:rPr lang="en-US" dirty="0" smtClean="0"/>
              <a:t>Differential Revenue</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1828963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3: Time </a:t>
            </a:r>
            <a:r>
              <a:rPr lang="en-US" b="1" dirty="0"/>
              <a:t>Value of Money </a:t>
            </a:r>
          </a:p>
        </p:txBody>
      </p:sp>
      <p:sp>
        <p:nvSpPr>
          <p:cNvPr id="3" name="Content Placeholder 2"/>
          <p:cNvSpPr>
            <a:spLocks noGrp="1"/>
          </p:cNvSpPr>
          <p:nvPr>
            <p:ph idx="1"/>
          </p:nvPr>
        </p:nvSpPr>
        <p:spPr/>
        <p:txBody>
          <a:bodyPr/>
          <a:lstStyle/>
          <a:p>
            <a:r>
              <a:rPr lang="en-US" dirty="0"/>
              <a:t>Interest, Simple Interest, Compound Interest, Normal Rate of interest, Effective Rate of </a:t>
            </a:r>
            <a:r>
              <a:rPr lang="en-US" dirty="0" smtClean="0"/>
              <a:t>interest</a:t>
            </a:r>
          </a:p>
          <a:p>
            <a:r>
              <a:rPr lang="en-US" dirty="0"/>
              <a:t>Economic Equivalence: Present Worth, Future Worth and Annual </a:t>
            </a:r>
            <a:r>
              <a:rPr lang="en-US" dirty="0" smtClean="0"/>
              <a:t>Worth</a:t>
            </a:r>
          </a:p>
          <a:p>
            <a:r>
              <a:rPr lang="en-US" dirty="0"/>
              <a:t>Development of Formulas for Equivalence Calculation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9607659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Time value of money: Interest</a:t>
            </a:r>
            <a:endParaRPr lang="en-US" b="1" dirty="0"/>
          </a:p>
        </p:txBody>
      </p:sp>
      <p:sp>
        <p:nvSpPr>
          <p:cNvPr id="3" name="Content Placeholder 2"/>
          <p:cNvSpPr>
            <a:spLocks noGrp="1"/>
          </p:cNvSpPr>
          <p:nvPr>
            <p:ph idx="1"/>
          </p:nvPr>
        </p:nvSpPr>
        <p:spPr/>
        <p:txBody>
          <a:bodyPr>
            <a:normAutofit/>
          </a:bodyPr>
          <a:lstStyle/>
          <a:p>
            <a:r>
              <a:rPr lang="en-US" dirty="0" smtClean="0"/>
              <a:t>Most </a:t>
            </a:r>
            <a:r>
              <a:rPr lang="en-US" dirty="0"/>
              <a:t>of us are familiar in a general way with the concept of interest. </a:t>
            </a:r>
            <a:endParaRPr lang="en-US" dirty="0" smtClean="0"/>
          </a:p>
          <a:p>
            <a:r>
              <a:rPr lang="en-US" dirty="0" smtClean="0"/>
              <a:t>We know that </a:t>
            </a:r>
            <a:r>
              <a:rPr lang="en-US" dirty="0"/>
              <a:t>money left in a savings account earns interest, so that the balance </a:t>
            </a:r>
            <a:r>
              <a:rPr lang="en-US" dirty="0" smtClean="0"/>
              <a:t>over time </a:t>
            </a:r>
            <a:r>
              <a:rPr lang="en-US" dirty="0"/>
              <a:t>is greater than the sum of the deposits. </a:t>
            </a:r>
            <a:endParaRPr lang="en-US" dirty="0" smtClean="0"/>
          </a:p>
          <a:p>
            <a:r>
              <a:rPr lang="en-US" dirty="0" smtClean="0"/>
              <a:t>We </a:t>
            </a:r>
            <a:r>
              <a:rPr lang="en-US" dirty="0"/>
              <a:t>also know that borrowing </a:t>
            </a:r>
            <a:r>
              <a:rPr lang="en-US" dirty="0" smtClean="0"/>
              <a:t>to buy </a:t>
            </a:r>
            <a:r>
              <a:rPr lang="en-US" dirty="0"/>
              <a:t>a car means repaying an amount over time, that that amount includes </a:t>
            </a:r>
            <a:r>
              <a:rPr lang="en-US" dirty="0" smtClean="0"/>
              <a:t>interest, and </a:t>
            </a:r>
            <a:r>
              <a:rPr lang="en-US" dirty="0"/>
              <a:t>that it is therefore greater than the amount borrowed</a:t>
            </a:r>
            <a:r>
              <a:rPr lang="en-US" dirty="0" smtClean="0"/>
              <a:t>. </a:t>
            </a:r>
          </a:p>
          <a:p>
            <a:r>
              <a:rPr lang="en-US" dirty="0" smtClean="0"/>
              <a:t>The </a:t>
            </a:r>
            <a:r>
              <a:rPr lang="en-US" dirty="0"/>
              <a:t>cost of money is established and measured by a </a:t>
            </a:r>
            <a:r>
              <a:rPr lang="en-US" b="1" dirty="0"/>
              <a:t>market interest rate</a:t>
            </a:r>
            <a:r>
              <a:rPr lang="en-US" dirty="0"/>
              <a:t>, a </a:t>
            </a:r>
            <a:r>
              <a:rPr lang="en-US" dirty="0" smtClean="0"/>
              <a:t>percentage that </a:t>
            </a:r>
            <a:r>
              <a:rPr lang="en-US" dirty="0"/>
              <a:t>is periodically applied and added to an amount (or varying amounts) </a:t>
            </a:r>
            <a:r>
              <a:rPr lang="en-US" dirty="0" smtClean="0"/>
              <a:t>of money </a:t>
            </a:r>
            <a:r>
              <a:rPr lang="en-US" dirty="0"/>
              <a:t>over a specified length of time.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551361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value of money: Interest</a:t>
            </a:r>
            <a:endParaRPr lang="en-US" dirty="0"/>
          </a:p>
        </p:txBody>
      </p:sp>
      <p:sp>
        <p:nvSpPr>
          <p:cNvPr id="3" name="Content Placeholder 2"/>
          <p:cNvSpPr>
            <a:spLocks noGrp="1"/>
          </p:cNvSpPr>
          <p:nvPr>
            <p:ph idx="1"/>
          </p:nvPr>
        </p:nvSpPr>
        <p:spPr/>
        <p:txBody>
          <a:bodyPr>
            <a:normAutofit/>
          </a:bodyPr>
          <a:lstStyle/>
          <a:p>
            <a:r>
              <a:rPr lang="en-US" dirty="0"/>
              <a:t>When money is borrowed, the </a:t>
            </a:r>
            <a:r>
              <a:rPr lang="en-US" b="1" dirty="0"/>
              <a:t>interest paid is the charge to the borrower for the use of the lender’s property</a:t>
            </a:r>
            <a:r>
              <a:rPr lang="en-US" dirty="0"/>
              <a:t>; when money is lent or invested, the </a:t>
            </a:r>
            <a:r>
              <a:rPr lang="en-US" b="1" dirty="0"/>
              <a:t>interest earned is the lender’s gain from providing a good to another</a:t>
            </a:r>
            <a:r>
              <a:rPr lang="en-US" dirty="0"/>
              <a:t>. </a:t>
            </a:r>
          </a:p>
          <a:p>
            <a:r>
              <a:rPr lang="en-US" b="1" dirty="0"/>
              <a:t>Interest</a:t>
            </a:r>
            <a:r>
              <a:rPr lang="en-US" dirty="0"/>
              <a:t>, then, may be </a:t>
            </a:r>
            <a:r>
              <a:rPr lang="en-US" b="1" dirty="0"/>
              <a:t>defined as the cost of having money available for use. </a:t>
            </a:r>
            <a:endParaRPr lang="en-US" b="1" dirty="0" smtClean="0"/>
          </a:p>
          <a:p>
            <a:r>
              <a:rPr lang="en-US" b="1" dirty="0" smtClean="0"/>
              <a:t>Time value of money </a:t>
            </a:r>
            <a:r>
              <a:rPr lang="en-US" dirty="0" smtClean="0"/>
              <a:t>is the idea </a:t>
            </a:r>
            <a:r>
              <a:rPr lang="en-US" dirty="0"/>
              <a:t>that </a:t>
            </a:r>
            <a:r>
              <a:rPr lang="en-US" b="1" dirty="0"/>
              <a:t>a </a:t>
            </a:r>
            <a:r>
              <a:rPr lang="en-US" b="1" dirty="0" smtClean="0"/>
              <a:t>dollar today </a:t>
            </a:r>
            <a:r>
              <a:rPr lang="en-US" b="1" dirty="0"/>
              <a:t>is </a:t>
            </a:r>
            <a:r>
              <a:rPr lang="en-US" b="1" dirty="0" smtClean="0"/>
              <a:t>worth more </a:t>
            </a:r>
            <a:r>
              <a:rPr lang="en-US" b="1" dirty="0"/>
              <a:t>than </a:t>
            </a:r>
            <a:r>
              <a:rPr lang="en-US" b="1" dirty="0" smtClean="0"/>
              <a:t>a dollar </a:t>
            </a:r>
            <a:r>
              <a:rPr lang="en-US" b="1" dirty="0"/>
              <a:t>in </a:t>
            </a:r>
            <a:r>
              <a:rPr lang="en-US" b="1" dirty="0" smtClean="0"/>
              <a:t>the future</a:t>
            </a:r>
            <a:r>
              <a:rPr lang="en-US" dirty="0" smtClean="0"/>
              <a:t> because the </a:t>
            </a:r>
            <a:r>
              <a:rPr lang="en-US" dirty="0"/>
              <a:t>dollar </a:t>
            </a:r>
            <a:r>
              <a:rPr lang="en-US" dirty="0" smtClean="0"/>
              <a:t>received today can earn </a:t>
            </a:r>
            <a:r>
              <a:rPr lang="en-US" dirty="0"/>
              <a:t>interest</a:t>
            </a:r>
            <a:r>
              <a:rPr lang="en-US" dirty="0" smtClean="0"/>
              <a:t>.</a:t>
            </a:r>
          </a:p>
          <a:p>
            <a:r>
              <a:rPr lang="en-US" dirty="0"/>
              <a:t>When lending or borrowing interest rates are quoted by financial institutions on the </a:t>
            </a:r>
            <a:r>
              <a:rPr lang="en-US" dirty="0" smtClean="0"/>
              <a:t>marketplace, those </a:t>
            </a:r>
            <a:r>
              <a:rPr lang="en-US" dirty="0"/>
              <a:t>interest rates reflect the desired amounts to be earned, as well as any </a:t>
            </a:r>
            <a:r>
              <a:rPr lang="en-US" dirty="0" smtClean="0"/>
              <a:t>protection from </a:t>
            </a:r>
            <a:r>
              <a:rPr lang="en-US" dirty="0"/>
              <a:t>loss in the future purchasing power of money because of inflation</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007831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Adam Smith’s Definition (Wealth Definition)</a:t>
            </a:r>
            <a:endParaRPr lang="en-US" dirty="0"/>
          </a:p>
        </p:txBody>
      </p:sp>
      <p:sp>
        <p:nvSpPr>
          <p:cNvPr id="3" name="Content Placeholder 2"/>
          <p:cNvSpPr>
            <a:spLocks noGrp="1"/>
          </p:cNvSpPr>
          <p:nvPr>
            <p:ph idx="1"/>
          </p:nvPr>
        </p:nvSpPr>
        <p:spPr/>
        <p:txBody>
          <a:bodyPr>
            <a:normAutofit/>
          </a:bodyPr>
          <a:lstStyle/>
          <a:p>
            <a:r>
              <a:rPr lang="en-US" dirty="0"/>
              <a:t>Adam Smith (1723-90) defined economics as follows : “</a:t>
            </a:r>
            <a:r>
              <a:rPr lang="en-US" i="1" dirty="0"/>
              <a:t>Economics is the science of wealth</a:t>
            </a:r>
            <a:r>
              <a:rPr lang="en-US" dirty="0"/>
              <a:t>”. He is the author of the famous book “</a:t>
            </a:r>
            <a:r>
              <a:rPr lang="en-US" i="1" dirty="0"/>
              <a:t>Wealth of Nations</a:t>
            </a:r>
            <a:r>
              <a:rPr lang="en-US" dirty="0"/>
              <a:t>” (1776). He is known as the Father of Political Economy because he was the first person who put all the economic ideas in a systematic way. It is only after Adam Smith, we study economics as a systematic science</a:t>
            </a:r>
            <a:r>
              <a:rPr lang="en-US" dirty="0" smtClean="0"/>
              <a:t>.</a:t>
            </a:r>
          </a:p>
          <a:p>
            <a:r>
              <a:rPr lang="en-US" dirty="0"/>
              <a:t>We study about consumption, production, exchange and distribution of wealth. J.S. Mill defined economics as “the practical science of the production and distribution of wealth</a:t>
            </a:r>
            <a:r>
              <a:rPr lang="en-US" dirty="0" smtClean="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7186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Elements of Transactions Involving Interest</a:t>
            </a:r>
            <a:br>
              <a:rPr lang="en-US" b="1" dirty="0"/>
            </a:br>
            <a:endParaRPr lang="en-US" b="1" dirty="0"/>
          </a:p>
        </p:txBody>
      </p:sp>
      <p:sp>
        <p:nvSpPr>
          <p:cNvPr id="3" name="Content Placeholder 2"/>
          <p:cNvSpPr>
            <a:spLocks noGrp="1"/>
          </p:cNvSpPr>
          <p:nvPr>
            <p:ph idx="1"/>
          </p:nvPr>
        </p:nvSpPr>
        <p:spPr>
          <a:xfrm>
            <a:off x="2589212" y="1351128"/>
            <a:ext cx="8915400" cy="4560094"/>
          </a:xfrm>
        </p:spPr>
        <p:txBody>
          <a:bodyPr>
            <a:normAutofit fontScale="85000" lnSpcReduction="10000"/>
          </a:bodyPr>
          <a:lstStyle/>
          <a:p>
            <a:r>
              <a:rPr lang="en-US" dirty="0" smtClean="0"/>
              <a:t>Many </a:t>
            </a:r>
            <a:r>
              <a:rPr lang="en-US" dirty="0"/>
              <a:t>types of transactions (e.g., borrowing or investing money or purchasing machinery </a:t>
            </a:r>
            <a:r>
              <a:rPr lang="en-US" dirty="0" smtClean="0"/>
              <a:t>on credit</a:t>
            </a:r>
            <a:r>
              <a:rPr lang="en-US" dirty="0"/>
              <a:t>) involve interest, but certain elements are common to all of these types of transactions</a:t>
            </a:r>
            <a:r>
              <a:rPr lang="en-US" dirty="0" smtClean="0"/>
              <a:t>: </a:t>
            </a:r>
          </a:p>
          <a:p>
            <a:r>
              <a:rPr lang="en-US" dirty="0" smtClean="0"/>
              <a:t>• An </a:t>
            </a:r>
            <a:r>
              <a:rPr lang="en-US" dirty="0"/>
              <a:t>initial amount of money in transactions involving debt or investments is </a:t>
            </a:r>
            <a:r>
              <a:rPr lang="en-US" dirty="0" smtClean="0"/>
              <a:t>called the </a:t>
            </a:r>
            <a:r>
              <a:rPr lang="en-US" b="1" dirty="0"/>
              <a:t>principal</a:t>
            </a:r>
            <a:r>
              <a:rPr lang="en-US" dirty="0" smtClean="0"/>
              <a:t>. </a:t>
            </a:r>
          </a:p>
          <a:p>
            <a:r>
              <a:rPr lang="en-US" dirty="0" smtClean="0"/>
              <a:t>• </a:t>
            </a:r>
            <a:r>
              <a:rPr lang="en-US" dirty="0"/>
              <a:t>The </a:t>
            </a:r>
            <a:r>
              <a:rPr lang="en-US" b="1" dirty="0"/>
              <a:t>interest rate </a:t>
            </a:r>
            <a:r>
              <a:rPr lang="en-US" dirty="0"/>
              <a:t>measures the cost or price of money and is expressed as a </a:t>
            </a:r>
            <a:r>
              <a:rPr lang="en-US" dirty="0" smtClean="0"/>
              <a:t>percentage per </a:t>
            </a:r>
            <a:r>
              <a:rPr lang="en-US" dirty="0"/>
              <a:t>period of time</a:t>
            </a:r>
            <a:r>
              <a:rPr lang="en-US" dirty="0" smtClean="0"/>
              <a:t>. </a:t>
            </a:r>
          </a:p>
          <a:p>
            <a:r>
              <a:rPr lang="en-US" dirty="0" smtClean="0"/>
              <a:t>• </a:t>
            </a:r>
            <a:r>
              <a:rPr lang="en-US" dirty="0"/>
              <a:t>A period of time, called the </a:t>
            </a:r>
            <a:r>
              <a:rPr lang="en-US" b="1" dirty="0"/>
              <a:t>interest period</a:t>
            </a:r>
            <a:r>
              <a:rPr lang="en-US" dirty="0"/>
              <a:t>, determines how frequently interest </a:t>
            </a:r>
            <a:r>
              <a:rPr lang="en-US" dirty="0" smtClean="0"/>
              <a:t>is calculated</a:t>
            </a:r>
            <a:r>
              <a:rPr lang="en-US" dirty="0"/>
              <a:t>. (Note that even though the length of time of an interest period can </a:t>
            </a:r>
            <a:r>
              <a:rPr lang="en-US" dirty="0" smtClean="0"/>
              <a:t>vary, interest </a:t>
            </a:r>
            <a:r>
              <a:rPr lang="en-US" dirty="0"/>
              <a:t>rates are frequently quoted in terms of an annual percentage rate</a:t>
            </a:r>
            <a:r>
              <a:rPr lang="en-US" dirty="0" smtClean="0"/>
              <a:t>.)</a:t>
            </a:r>
          </a:p>
          <a:p>
            <a:r>
              <a:rPr lang="en-US" dirty="0" smtClean="0"/>
              <a:t>• </a:t>
            </a:r>
            <a:r>
              <a:rPr lang="en-US" dirty="0"/>
              <a:t>A specified length of time marks the duration of the transaction and thereby </a:t>
            </a:r>
            <a:r>
              <a:rPr lang="en-US" dirty="0" smtClean="0"/>
              <a:t>establishes a </a:t>
            </a:r>
            <a:r>
              <a:rPr lang="en-US" dirty="0"/>
              <a:t>certain </a:t>
            </a:r>
            <a:r>
              <a:rPr lang="en-US" b="1" dirty="0"/>
              <a:t>number of interest periods</a:t>
            </a:r>
            <a:r>
              <a:rPr lang="en-US" dirty="0" smtClean="0"/>
              <a:t>. </a:t>
            </a:r>
          </a:p>
          <a:p>
            <a:r>
              <a:rPr lang="en-US" dirty="0" smtClean="0"/>
              <a:t>• </a:t>
            </a:r>
            <a:r>
              <a:rPr lang="en-US" dirty="0"/>
              <a:t>A </a:t>
            </a:r>
            <a:r>
              <a:rPr lang="en-US" b="1" dirty="0"/>
              <a:t>plan for receipts or disbursements </a:t>
            </a:r>
            <a:r>
              <a:rPr lang="en-US" dirty="0"/>
              <a:t>yields a particular cash flow pattern over </a:t>
            </a:r>
            <a:r>
              <a:rPr lang="en-US" dirty="0" smtClean="0"/>
              <a:t>a specified </a:t>
            </a:r>
            <a:r>
              <a:rPr lang="en-US" dirty="0"/>
              <a:t>length of time. (For example, we might have a series of equal </a:t>
            </a:r>
            <a:r>
              <a:rPr lang="en-US" dirty="0" smtClean="0"/>
              <a:t>monthly payments </a:t>
            </a:r>
            <a:r>
              <a:rPr lang="en-US" dirty="0"/>
              <a:t>that repay a loan</a:t>
            </a:r>
            <a:r>
              <a:rPr lang="en-US" dirty="0" smtClean="0"/>
              <a:t>.) </a:t>
            </a:r>
          </a:p>
          <a:p>
            <a:r>
              <a:rPr lang="en-US" dirty="0" smtClean="0"/>
              <a:t>• </a:t>
            </a:r>
            <a:r>
              <a:rPr lang="en-US" dirty="0"/>
              <a:t>A </a:t>
            </a:r>
            <a:r>
              <a:rPr lang="en-US" b="1" dirty="0"/>
              <a:t>future amount of money </a:t>
            </a:r>
            <a:r>
              <a:rPr lang="en-US" dirty="0"/>
              <a:t>results from the cumulative effects of the interest </a:t>
            </a:r>
            <a:r>
              <a:rPr lang="en-US" dirty="0" smtClean="0"/>
              <a:t>rate over </a:t>
            </a:r>
            <a:r>
              <a:rPr lang="en-US" dirty="0"/>
              <a:t>a number of interest periods.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9134845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Calculating Interest</a:t>
            </a:r>
            <a:br>
              <a:rPr lang="en-US" b="1" dirty="0"/>
            </a:br>
            <a:endParaRPr lang="en-US" b="1" dirty="0"/>
          </a:p>
        </p:txBody>
      </p:sp>
      <p:sp>
        <p:nvSpPr>
          <p:cNvPr id="3" name="Content Placeholder 2"/>
          <p:cNvSpPr>
            <a:spLocks noGrp="1"/>
          </p:cNvSpPr>
          <p:nvPr>
            <p:ph idx="1"/>
          </p:nvPr>
        </p:nvSpPr>
        <p:spPr/>
        <p:txBody>
          <a:bodyPr>
            <a:normAutofit/>
          </a:bodyPr>
          <a:lstStyle/>
          <a:p>
            <a:r>
              <a:rPr lang="en-US" dirty="0" smtClean="0"/>
              <a:t>Money </a:t>
            </a:r>
            <a:r>
              <a:rPr lang="en-US" dirty="0"/>
              <a:t>can be lent and repaid in many ways, and, equally, money can earn interest </a:t>
            </a:r>
            <a:r>
              <a:rPr lang="en-US" dirty="0" smtClean="0"/>
              <a:t>in many </a:t>
            </a:r>
            <a:r>
              <a:rPr lang="en-US" dirty="0"/>
              <a:t>different ways</a:t>
            </a:r>
            <a:r>
              <a:rPr lang="en-US" dirty="0" smtClean="0"/>
              <a:t>.</a:t>
            </a:r>
          </a:p>
          <a:p>
            <a:r>
              <a:rPr lang="en-US" dirty="0" smtClean="0"/>
              <a:t>Usually</a:t>
            </a:r>
            <a:r>
              <a:rPr lang="en-US" dirty="0"/>
              <a:t>, however, at the end of each interest period, the </a:t>
            </a:r>
            <a:r>
              <a:rPr lang="en-US" dirty="0" smtClean="0"/>
              <a:t>interest earned </a:t>
            </a:r>
            <a:r>
              <a:rPr lang="en-US" dirty="0"/>
              <a:t>on the principal amount is calculated according to a specified interest rate. </a:t>
            </a:r>
            <a:endParaRPr lang="en-US" dirty="0" smtClean="0"/>
          </a:p>
          <a:p>
            <a:r>
              <a:rPr lang="en-US" dirty="0" smtClean="0"/>
              <a:t>The</a:t>
            </a:r>
            <a:r>
              <a:rPr lang="en-US" dirty="0"/>
              <a:t> </a:t>
            </a:r>
            <a:r>
              <a:rPr lang="en-US" dirty="0" smtClean="0"/>
              <a:t>two </a:t>
            </a:r>
            <a:r>
              <a:rPr lang="en-US" dirty="0"/>
              <a:t>computational schemes for calculating this earned interest are said to yield </a:t>
            </a:r>
            <a:r>
              <a:rPr lang="en-US" dirty="0" smtClean="0"/>
              <a:t>either </a:t>
            </a:r>
            <a:r>
              <a:rPr lang="en-US" b="1" dirty="0" smtClean="0"/>
              <a:t>simple </a:t>
            </a:r>
            <a:r>
              <a:rPr lang="en-US" b="1" dirty="0"/>
              <a:t>interest </a:t>
            </a:r>
            <a:r>
              <a:rPr lang="en-US" dirty="0"/>
              <a:t>or </a:t>
            </a:r>
            <a:r>
              <a:rPr lang="en-US" b="1" dirty="0"/>
              <a:t>compound interest</a:t>
            </a:r>
            <a:r>
              <a:rPr lang="en-US" dirty="0" smtClean="0"/>
              <a:t>.</a:t>
            </a:r>
          </a:p>
          <a:p>
            <a:r>
              <a:rPr lang="en-US" b="1" i="1" dirty="0" smtClean="0"/>
              <a:t>Engineering </a:t>
            </a:r>
            <a:r>
              <a:rPr lang="en-US" b="1" i="1" dirty="0"/>
              <a:t>economic analysis uses the </a:t>
            </a:r>
            <a:r>
              <a:rPr lang="en-US" b="1" i="1" dirty="0" smtClean="0"/>
              <a:t>compound-interest </a:t>
            </a:r>
            <a:r>
              <a:rPr lang="en-US" b="1" i="1" dirty="0"/>
              <a:t>scheme almost exclusively</a:t>
            </a:r>
            <a:r>
              <a:rPr lang="en-US" dirty="0"/>
              <a: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0319018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Interest</a:t>
            </a:r>
            <a:endParaRPr lang="en-US" b="1" dirty="0"/>
          </a:p>
        </p:txBody>
      </p:sp>
      <p:sp>
        <p:nvSpPr>
          <p:cNvPr id="3" name="Content Placeholder 2"/>
          <p:cNvSpPr>
            <a:spLocks noGrp="1"/>
          </p:cNvSpPr>
          <p:nvPr>
            <p:ph idx="1"/>
          </p:nvPr>
        </p:nvSpPr>
        <p:spPr/>
        <p:txBody>
          <a:bodyPr/>
          <a:lstStyle/>
          <a:p>
            <a:r>
              <a:rPr lang="en-US" dirty="0"/>
              <a:t>Simple interest is interest earned on only the principal amount during each interest period.</a:t>
            </a:r>
          </a:p>
          <a:p>
            <a:r>
              <a:rPr lang="en-US" dirty="0"/>
              <a:t>In other words, with simple interest, the interest earned during each interest period </a:t>
            </a:r>
            <a:r>
              <a:rPr lang="en-US" dirty="0" smtClean="0"/>
              <a:t>does not </a:t>
            </a:r>
            <a:r>
              <a:rPr lang="en-US" dirty="0"/>
              <a:t>earn additional interest in the remaining periods, </a:t>
            </a:r>
            <a:r>
              <a:rPr lang="en-US" i="1" dirty="0"/>
              <a:t>even though you do not withdraw it</a:t>
            </a:r>
            <a:r>
              <a:rPr lang="en-US" dirty="0"/>
              <a:t>.</a:t>
            </a:r>
          </a:p>
          <a:p>
            <a:r>
              <a:rPr lang="en-US" dirty="0"/>
              <a:t>In general, for a deposit of </a:t>
            </a:r>
            <a:r>
              <a:rPr lang="en-US" i="1" dirty="0"/>
              <a:t>P </a:t>
            </a:r>
            <a:r>
              <a:rPr lang="en-US" dirty="0"/>
              <a:t>dollars at a simple interest rate of </a:t>
            </a:r>
            <a:r>
              <a:rPr lang="en-US" i="1" dirty="0"/>
              <a:t>i </a:t>
            </a:r>
            <a:r>
              <a:rPr lang="en-US" dirty="0"/>
              <a:t>for </a:t>
            </a:r>
            <a:r>
              <a:rPr lang="en-US" i="1" dirty="0"/>
              <a:t>N </a:t>
            </a:r>
            <a:r>
              <a:rPr lang="en-US" dirty="0"/>
              <a:t>periods, </a:t>
            </a:r>
            <a:r>
              <a:rPr lang="en-US" dirty="0" smtClean="0"/>
              <a:t>the total </a:t>
            </a:r>
            <a:r>
              <a:rPr lang="en-US" dirty="0"/>
              <a:t>earned interest would </a:t>
            </a:r>
            <a:r>
              <a:rPr lang="en-US" dirty="0" smtClean="0"/>
              <a:t>be</a:t>
            </a:r>
          </a:p>
          <a:p>
            <a:pPr marL="0" indent="0">
              <a:buNone/>
            </a:pPr>
            <a:r>
              <a:rPr lang="en-US" dirty="0"/>
              <a:t>	</a:t>
            </a:r>
            <a:r>
              <a:rPr lang="en-US" dirty="0" smtClean="0"/>
              <a:t>			</a:t>
            </a:r>
            <a:r>
              <a:rPr lang="en-US" b="1" dirty="0" smtClean="0"/>
              <a:t>I = (i*P)*N</a:t>
            </a:r>
          </a:p>
          <a:p>
            <a:r>
              <a:rPr lang="en-US" dirty="0"/>
              <a:t>The total amount available at the end of </a:t>
            </a:r>
            <a:r>
              <a:rPr lang="en-US" i="1" dirty="0"/>
              <a:t>N </a:t>
            </a:r>
            <a:r>
              <a:rPr lang="en-US" dirty="0"/>
              <a:t>periods thus would </a:t>
            </a:r>
            <a:r>
              <a:rPr lang="en-US" dirty="0" smtClean="0"/>
              <a:t>be</a:t>
            </a:r>
          </a:p>
          <a:p>
            <a:pPr marL="0" indent="0">
              <a:buNone/>
            </a:pPr>
            <a:r>
              <a:rPr lang="en-US" dirty="0"/>
              <a:t>	</a:t>
            </a:r>
            <a:r>
              <a:rPr lang="en-US" dirty="0" smtClean="0"/>
              <a:t>			</a:t>
            </a:r>
            <a:r>
              <a:rPr lang="en-US" b="1" dirty="0" smtClean="0"/>
              <a:t>F = P+I = P(1+i*N)</a:t>
            </a:r>
            <a:endParaRPr lang="en-US" b="1"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9532594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Compound Interest</a:t>
            </a:r>
            <a:endParaRPr lang="en-US" b="1" dirty="0"/>
          </a:p>
        </p:txBody>
      </p:sp>
      <p:sp>
        <p:nvSpPr>
          <p:cNvPr id="3" name="Content Placeholder 2"/>
          <p:cNvSpPr>
            <a:spLocks noGrp="1"/>
          </p:cNvSpPr>
          <p:nvPr>
            <p:ph idx="1"/>
          </p:nvPr>
        </p:nvSpPr>
        <p:spPr>
          <a:xfrm>
            <a:off x="2589212" y="1737815"/>
            <a:ext cx="8915400" cy="3777622"/>
          </a:xfrm>
        </p:spPr>
        <p:txBody>
          <a:bodyPr>
            <a:normAutofit/>
          </a:bodyPr>
          <a:lstStyle/>
          <a:p>
            <a:r>
              <a:rPr lang="en-US" dirty="0"/>
              <a:t>Under a compound-interest scheme, the interest earned in each period is calculated on </a:t>
            </a:r>
            <a:r>
              <a:rPr lang="en-US" dirty="0" smtClean="0"/>
              <a:t>the basis </a:t>
            </a:r>
            <a:r>
              <a:rPr lang="en-US" dirty="0"/>
              <a:t>of the total amount at the end of the previous period. </a:t>
            </a:r>
            <a:endParaRPr lang="en-US" dirty="0" smtClean="0"/>
          </a:p>
          <a:p>
            <a:r>
              <a:rPr lang="en-US" dirty="0" smtClean="0"/>
              <a:t>This </a:t>
            </a:r>
            <a:r>
              <a:rPr lang="en-US" dirty="0"/>
              <a:t>total amount includes </a:t>
            </a:r>
            <a:r>
              <a:rPr lang="en-US" dirty="0" smtClean="0"/>
              <a:t>the original </a:t>
            </a:r>
            <a:r>
              <a:rPr lang="en-US" dirty="0"/>
              <a:t>principal plus the accumulated interest that has been left in the account. </a:t>
            </a:r>
            <a:endParaRPr lang="en-US" dirty="0" smtClean="0"/>
          </a:p>
          <a:p>
            <a:r>
              <a:rPr lang="en-US" dirty="0" smtClean="0"/>
              <a:t>In this case</a:t>
            </a:r>
            <a:r>
              <a:rPr lang="en-US" dirty="0"/>
              <a:t>, you are, in effect, increasing the deposit amount by the amount of interest earned</a:t>
            </a:r>
            <a:r>
              <a:rPr lang="en-US" dirty="0" smtClean="0"/>
              <a:t>.</a:t>
            </a:r>
          </a:p>
          <a:p>
            <a:r>
              <a:rPr lang="en-US" dirty="0" smtClean="0"/>
              <a:t>Thus, </a:t>
            </a:r>
            <a:r>
              <a:rPr lang="en-US" b="1" dirty="0" smtClean="0"/>
              <a:t>compound</a:t>
            </a:r>
            <a:r>
              <a:rPr lang="en-US" dirty="0" smtClean="0"/>
              <a:t> means the </a:t>
            </a:r>
            <a:r>
              <a:rPr lang="en-US" dirty="0"/>
              <a:t>ability </a:t>
            </a:r>
            <a:r>
              <a:rPr lang="en-US" dirty="0" smtClean="0"/>
              <a:t>of an </a:t>
            </a:r>
            <a:r>
              <a:rPr lang="en-US" dirty="0"/>
              <a:t>asset </a:t>
            </a:r>
            <a:r>
              <a:rPr lang="en-US" dirty="0" smtClean="0"/>
              <a:t>to generate </a:t>
            </a:r>
            <a:r>
              <a:rPr lang="en-US" i="1" dirty="0" smtClean="0"/>
              <a:t>earnings </a:t>
            </a:r>
            <a:r>
              <a:rPr lang="en-US" dirty="0" smtClean="0"/>
              <a:t>that </a:t>
            </a:r>
            <a:r>
              <a:rPr lang="en-US" dirty="0"/>
              <a:t>are </a:t>
            </a:r>
            <a:r>
              <a:rPr lang="en-US" dirty="0" smtClean="0"/>
              <a:t>then reinvested and generate their own </a:t>
            </a:r>
            <a:r>
              <a:rPr lang="en-US" dirty="0"/>
              <a:t>earnings</a:t>
            </a:r>
            <a:r>
              <a:rPr lang="en-US" dirty="0" smtClean="0"/>
              <a:t>.</a:t>
            </a:r>
          </a:p>
          <a:p>
            <a:r>
              <a:rPr lang="en-US" dirty="0"/>
              <a:t>This interest-earning process repeats, and after </a:t>
            </a:r>
            <a:r>
              <a:rPr lang="en-US" i="1" dirty="0"/>
              <a:t>N </a:t>
            </a:r>
            <a:r>
              <a:rPr lang="en-US" dirty="0"/>
              <a:t>periods the total accumulated </a:t>
            </a:r>
            <a:r>
              <a:rPr lang="en-US" dirty="0" smtClean="0"/>
              <a:t>value (balance</a:t>
            </a:r>
            <a:r>
              <a:rPr lang="en-US" dirty="0"/>
              <a:t>) </a:t>
            </a:r>
            <a:r>
              <a:rPr lang="en-US" i="1" dirty="0"/>
              <a:t>F </a:t>
            </a:r>
            <a:r>
              <a:rPr lang="en-US" dirty="0"/>
              <a:t>will grow to</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5" name="Picture 4"/>
          <p:cNvPicPr>
            <a:picLocks noChangeAspect="1"/>
          </p:cNvPicPr>
          <p:nvPr/>
        </p:nvPicPr>
        <p:blipFill>
          <a:blip r:embed="rId2"/>
          <a:stretch>
            <a:fillRect/>
          </a:stretch>
        </p:blipFill>
        <p:spPr>
          <a:xfrm>
            <a:off x="5382988" y="5412566"/>
            <a:ext cx="2032445" cy="597047"/>
          </a:xfrm>
          <a:prstGeom prst="rect">
            <a:avLst/>
          </a:prstGeom>
        </p:spPr>
      </p:pic>
    </p:spTree>
    <p:extLst>
      <p:ext uri="{BB962C8B-B14F-4D97-AF65-F5344CB8AC3E}">
        <p14:creationId xmlns:p14="http://schemas.microsoft.com/office/powerpoint/2010/main" xmlns="" val="8851299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Nominal </a:t>
            </a:r>
            <a:r>
              <a:rPr lang="en-US" b="1" dirty="0" err="1" smtClean="0"/>
              <a:t>Vs</a:t>
            </a:r>
            <a:r>
              <a:rPr lang="en-US" b="1" dirty="0" smtClean="0"/>
              <a:t> Effective Interest Rate</a:t>
            </a:r>
            <a:endParaRPr lang="en-US" b="1" dirty="0"/>
          </a:p>
        </p:txBody>
      </p:sp>
      <p:sp>
        <p:nvSpPr>
          <p:cNvPr id="3" name="Content Placeholder 2"/>
          <p:cNvSpPr>
            <a:spLocks noGrp="1"/>
          </p:cNvSpPr>
          <p:nvPr>
            <p:ph idx="1"/>
          </p:nvPr>
        </p:nvSpPr>
        <p:spPr/>
        <p:txBody>
          <a:bodyPr>
            <a:normAutofit/>
          </a:bodyPr>
          <a:lstStyle/>
          <a:p>
            <a:r>
              <a:rPr lang="en-US" dirty="0"/>
              <a:t>In </a:t>
            </a:r>
            <a:r>
              <a:rPr lang="en-US" dirty="0" smtClean="0"/>
              <a:t>most of the examples, the </a:t>
            </a:r>
            <a:r>
              <a:rPr lang="en-US" dirty="0"/>
              <a:t>implicit assumption was that payments are </a:t>
            </a:r>
            <a:r>
              <a:rPr lang="en-US" dirty="0" smtClean="0"/>
              <a:t>received </a:t>
            </a:r>
            <a:r>
              <a:rPr lang="en-US" i="1" dirty="0" smtClean="0"/>
              <a:t>once </a:t>
            </a:r>
            <a:r>
              <a:rPr lang="en-US" i="1" dirty="0"/>
              <a:t>a year</a:t>
            </a:r>
            <a:r>
              <a:rPr lang="en-US" dirty="0"/>
              <a:t>, or </a:t>
            </a:r>
            <a:r>
              <a:rPr lang="en-US" i="1" dirty="0"/>
              <a:t>annually</a:t>
            </a:r>
            <a:r>
              <a:rPr lang="en-US" dirty="0"/>
              <a:t>. </a:t>
            </a:r>
            <a:endParaRPr lang="en-US" dirty="0" smtClean="0"/>
          </a:p>
          <a:p>
            <a:r>
              <a:rPr lang="en-US" dirty="0" smtClean="0"/>
              <a:t>However</a:t>
            </a:r>
            <a:r>
              <a:rPr lang="en-US" dirty="0"/>
              <a:t>, some of the most familiar </a:t>
            </a:r>
            <a:r>
              <a:rPr lang="en-US" dirty="0" smtClean="0"/>
              <a:t>financial transactions</a:t>
            </a:r>
            <a:r>
              <a:rPr lang="en-US" dirty="0"/>
              <a:t>, both personal and in engineering economic analysis, involve </a:t>
            </a:r>
            <a:r>
              <a:rPr lang="en-US" dirty="0" smtClean="0"/>
              <a:t>payments that </a:t>
            </a:r>
            <a:r>
              <a:rPr lang="en-US" dirty="0"/>
              <a:t>are not based on one annual payment—for example, monthly </a:t>
            </a:r>
            <a:r>
              <a:rPr lang="en-US" dirty="0" smtClean="0"/>
              <a:t>mortgage payments </a:t>
            </a:r>
            <a:r>
              <a:rPr lang="en-US" dirty="0"/>
              <a:t>and quarterly earnings on savings accounts. </a:t>
            </a:r>
            <a:endParaRPr lang="en-US" dirty="0" smtClean="0"/>
          </a:p>
          <a:p>
            <a:r>
              <a:rPr lang="en-US" dirty="0" smtClean="0"/>
              <a:t>Thus</a:t>
            </a:r>
            <a:r>
              <a:rPr lang="en-US" dirty="0"/>
              <a:t>, if we are to compare </a:t>
            </a:r>
            <a:r>
              <a:rPr lang="en-US" dirty="0" smtClean="0"/>
              <a:t>different cash </a:t>
            </a:r>
            <a:r>
              <a:rPr lang="en-US" dirty="0"/>
              <a:t>flows with different compounding periods, we need to evaluate them on </a:t>
            </a:r>
            <a:r>
              <a:rPr lang="en-US" dirty="0" smtClean="0"/>
              <a:t>a common </a:t>
            </a:r>
            <a:r>
              <a:rPr lang="en-US" dirty="0"/>
              <a:t>basis. </a:t>
            </a:r>
            <a:endParaRPr lang="en-US" dirty="0" smtClean="0"/>
          </a:p>
          <a:p>
            <a:r>
              <a:rPr lang="en-US" dirty="0" smtClean="0"/>
              <a:t>This </a:t>
            </a:r>
            <a:r>
              <a:rPr lang="en-US" dirty="0"/>
              <a:t>need has led to the development of the concepts of the </a:t>
            </a:r>
            <a:r>
              <a:rPr lang="en-US" b="1" dirty="0"/>
              <a:t>nominal </a:t>
            </a:r>
            <a:r>
              <a:rPr lang="en-US" b="1" dirty="0" smtClean="0"/>
              <a:t>interest rate </a:t>
            </a:r>
            <a:r>
              <a:rPr lang="en-US" dirty="0"/>
              <a:t>and the </a:t>
            </a:r>
            <a:r>
              <a:rPr lang="en-US" b="1" dirty="0"/>
              <a:t>effective interest rate</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6558288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Nominal Interest Rates</a:t>
            </a:r>
            <a:br>
              <a:rPr lang="en-US" b="1" dirty="0"/>
            </a:br>
            <a:endParaRPr lang="en-US" b="1" dirty="0"/>
          </a:p>
        </p:txBody>
      </p:sp>
      <p:sp>
        <p:nvSpPr>
          <p:cNvPr id="3" name="Content Placeholder 2"/>
          <p:cNvSpPr>
            <a:spLocks noGrp="1"/>
          </p:cNvSpPr>
          <p:nvPr>
            <p:ph idx="1"/>
          </p:nvPr>
        </p:nvSpPr>
        <p:spPr>
          <a:xfrm>
            <a:off x="2589212" y="1487606"/>
            <a:ext cx="8915400" cy="4423616"/>
          </a:xfrm>
        </p:spPr>
        <p:txBody>
          <a:bodyPr>
            <a:normAutofit fontScale="92500" lnSpcReduction="20000"/>
          </a:bodyPr>
          <a:lstStyle/>
          <a:p>
            <a:r>
              <a:rPr lang="en-US" dirty="0" smtClean="0"/>
              <a:t>If </a:t>
            </a:r>
            <a:r>
              <a:rPr lang="en-US" dirty="0"/>
              <a:t>you </a:t>
            </a:r>
            <a:r>
              <a:rPr lang="en-US" dirty="0" smtClean="0"/>
              <a:t>financed a </a:t>
            </a:r>
            <a:r>
              <a:rPr lang="en-US" dirty="0"/>
              <a:t>new car recently, examine the loan contract. You will typically find the </a:t>
            </a:r>
            <a:r>
              <a:rPr lang="en-US" dirty="0" smtClean="0"/>
              <a:t>interest that </a:t>
            </a:r>
            <a:r>
              <a:rPr lang="en-US" dirty="0"/>
              <a:t>the bank charges on your unpaid balance. Even if a financial institution uses a unit </a:t>
            </a:r>
            <a:r>
              <a:rPr lang="en-US" dirty="0" smtClean="0"/>
              <a:t>of time </a:t>
            </a:r>
            <a:r>
              <a:rPr lang="en-US" dirty="0"/>
              <a:t>other than a year—say, a month or a quarter (e.g., when calculating interest payments</a:t>
            </a:r>
            <a:r>
              <a:rPr lang="en-US" dirty="0" smtClean="0"/>
              <a:t>)— the </a:t>
            </a:r>
            <a:r>
              <a:rPr lang="en-US" dirty="0"/>
              <a:t>institution usually quotes the interest rate on an </a:t>
            </a:r>
            <a:r>
              <a:rPr lang="en-US" i="1" dirty="0"/>
              <a:t>annual basis</a:t>
            </a:r>
            <a:r>
              <a:rPr lang="en-US" dirty="0"/>
              <a:t>. </a:t>
            </a:r>
            <a:endParaRPr lang="en-US" dirty="0" smtClean="0"/>
          </a:p>
          <a:p>
            <a:r>
              <a:rPr lang="en-US" dirty="0" smtClean="0"/>
              <a:t>Many banks, for </a:t>
            </a:r>
            <a:r>
              <a:rPr lang="en-US" dirty="0"/>
              <a:t>example, state the interest arrangement for credit cards in this </a:t>
            </a:r>
            <a:r>
              <a:rPr lang="en-US" dirty="0" smtClean="0"/>
              <a:t>way: </a:t>
            </a:r>
            <a:r>
              <a:rPr lang="en-US" b="1" dirty="0" smtClean="0"/>
              <a:t>18</a:t>
            </a:r>
            <a:r>
              <a:rPr lang="en-US" b="1" dirty="0"/>
              <a:t>% compounded monthly.</a:t>
            </a:r>
          </a:p>
          <a:p>
            <a:r>
              <a:rPr lang="en-US" dirty="0"/>
              <a:t>This statement simply means that each month the bank will charge 1.5% interest </a:t>
            </a:r>
            <a:r>
              <a:rPr lang="en-US" dirty="0" smtClean="0"/>
              <a:t>on an </a:t>
            </a:r>
            <a:r>
              <a:rPr lang="en-US" dirty="0"/>
              <a:t>unpaid balance. We say that 18% is the </a:t>
            </a:r>
            <a:r>
              <a:rPr lang="en-US" b="1" dirty="0"/>
              <a:t>nominal interest rate </a:t>
            </a:r>
            <a:r>
              <a:rPr lang="en-US" dirty="0"/>
              <a:t>or </a:t>
            </a:r>
            <a:r>
              <a:rPr lang="en-US" b="1" dirty="0"/>
              <a:t>annual </a:t>
            </a:r>
            <a:r>
              <a:rPr lang="en-US" b="1" dirty="0" smtClean="0"/>
              <a:t>percentage rate </a:t>
            </a:r>
            <a:r>
              <a:rPr lang="en-US" dirty="0"/>
              <a:t>(APR), and the compounding frequency is monthly (12). </a:t>
            </a:r>
            <a:r>
              <a:rPr lang="en-US" dirty="0" smtClean="0"/>
              <a:t>To obtain </a:t>
            </a:r>
            <a:r>
              <a:rPr lang="en-US" dirty="0"/>
              <a:t>the interest rate per compounding period, we divide, </a:t>
            </a:r>
            <a:r>
              <a:rPr lang="en-US" dirty="0" smtClean="0"/>
              <a:t>18</a:t>
            </a:r>
            <a:r>
              <a:rPr lang="en-US" dirty="0"/>
              <a:t>% by 12, </a:t>
            </a:r>
            <a:r>
              <a:rPr lang="en-US" dirty="0" smtClean="0"/>
              <a:t>to get </a:t>
            </a:r>
            <a:r>
              <a:rPr lang="en-US" dirty="0"/>
              <a:t>1.5% per month.</a:t>
            </a:r>
          </a:p>
          <a:p>
            <a:r>
              <a:rPr lang="en-US" dirty="0"/>
              <a:t>Although the annual percentage rate, or APR, is commonly used by financial </a:t>
            </a:r>
            <a:r>
              <a:rPr lang="en-US" dirty="0" smtClean="0"/>
              <a:t>institutions and </a:t>
            </a:r>
            <a:r>
              <a:rPr lang="en-US" dirty="0"/>
              <a:t>is familiar to many customers, the APR does not explain precisely the </a:t>
            </a:r>
            <a:r>
              <a:rPr lang="en-US" dirty="0" smtClean="0"/>
              <a:t>amount of </a:t>
            </a:r>
            <a:r>
              <a:rPr lang="en-US" dirty="0"/>
              <a:t>interest that will accumulate in a year. </a:t>
            </a:r>
            <a:endParaRPr lang="en-US" dirty="0" smtClean="0"/>
          </a:p>
          <a:p>
            <a:r>
              <a:rPr lang="en-US" dirty="0" smtClean="0"/>
              <a:t>To </a:t>
            </a:r>
            <a:r>
              <a:rPr lang="en-US" dirty="0"/>
              <a:t>explain the true effect of more </a:t>
            </a:r>
            <a:r>
              <a:rPr lang="en-US" dirty="0" smtClean="0"/>
              <a:t>frequent compounding </a:t>
            </a:r>
            <a:r>
              <a:rPr lang="en-US" dirty="0"/>
              <a:t>on annual interest amounts, we will introduce the term </a:t>
            </a:r>
            <a:r>
              <a:rPr lang="en-US" i="1" dirty="0"/>
              <a:t>effective </a:t>
            </a:r>
            <a:r>
              <a:rPr lang="en-US" i="1" dirty="0" smtClean="0"/>
              <a:t>interest rate</a:t>
            </a:r>
            <a:r>
              <a:rPr lang="en-US" dirty="0"/>
              <a:t>, commonly known as </a:t>
            </a:r>
            <a:r>
              <a:rPr lang="en-US" i="1" dirty="0"/>
              <a:t>annual effective yield</a:t>
            </a:r>
            <a:r>
              <a:rPr lang="en-US" dirty="0"/>
              <a:t>, or </a:t>
            </a:r>
            <a:r>
              <a:rPr lang="en-US" i="1" dirty="0"/>
              <a:t>annual percentage yield </a:t>
            </a:r>
            <a:r>
              <a:rPr lang="en-US" dirty="0"/>
              <a:t>(APY).</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3823128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Effective Interest Rates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b="1" dirty="0"/>
              <a:t>effective annual interest rate </a:t>
            </a:r>
            <a:r>
              <a:rPr lang="en-US" dirty="0"/>
              <a:t>is the one rate that truly represents the interest earned </a:t>
            </a:r>
            <a:r>
              <a:rPr lang="en-US" dirty="0" smtClean="0"/>
              <a:t>in a </a:t>
            </a:r>
            <a:r>
              <a:rPr lang="en-US" dirty="0"/>
              <a:t>year. </a:t>
            </a:r>
            <a:endParaRPr lang="en-US" dirty="0" smtClean="0"/>
          </a:p>
          <a:p>
            <a:r>
              <a:rPr lang="en-US" dirty="0" smtClean="0"/>
              <a:t>For </a:t>
            </a:r>
            <a:r>
              <a:rPr lang="en-US" dirty="0"/>
              <a:t>instance, in our credit card example, the bank will charge 1.5% interest on </a:t>
            </a:r>
            <a:r>
              <a:rPr lang="en-US" dirty="0" smtClean="0"/>
              <a:t>any unpaid </a:t>
            </a:r>
            <a:r>
              <a:rPr lang="en-US" dirty="0"/>
              <a:t>balance at the end of each month. Therefore, the 1.5% rate represents the </a:t>
            </a:r>
            <a:r>
              <a:rPr lang="en-US" dirty="0" smtClean="0"/>
              <a:t>effective interest </a:t>
            </a:r>
            <a:r>
              <a:rPr lang="en-US" dirty="0"/>
              <a:t>rate per month. </a:t>
            </a:r>
            <a:endParaRPr lang="en-US" dirty="0" smtClean="0"/>
          </a:p>
          <a:p>
            <a:r>
              <a:rPr lang="en-US" dirty="0" smtClean="0"/>
              <a:t>On </a:t>
            </a:r>
            <a:r>
              <a:rPr lang="en-US" dirty="0"/>
              <a:t>a yearly basis, you are looking for a cumulative rate—1.5% </a:t>
            </a:r>
            <a:r>
              <a:rPr lang="en-US" dirty="0" smtClean="0"/>
              <a:t>each month </a:t>
            </a:r>
            <a:r>
              <a:rPr lang="en-US" dirty="0"/>
              <a:t>for 12 months. This cumulative rate predicts the actual interest payment on your </a:t>
            </a:r>
            <a:r>
              <a:rPr lang="en-US" dirty="0" smtClean="0"/>
              <a:t>outstanding credit </a:t>
            </a:r>
            <a:r>
              <a:rPr lang="en-US" dirty="0"/>
              <a:t>card balance</a:t>
            </a:r>
            <a:r>
              <a:rPr lang="en-US" dirty="0" smtClean="0"/>
              <a:t>.</a:t>
            </a:r>
          </a:p>
          <a:p>
            <a:r>
              <a:rPr lang="en-US" dirty="0"/>
              <a:t>As you can see, depending on the frequency of compounding, the effective </a:t>
            </a:r>
            <a:r>
              <a:rPr lang="en-US" dirty="0" smtClean="0"/>
              <a:t>interest earned </a:t>
            </a:r>
            <a:r>
              <a:rPr lang="en-US" dirty="0"/>
              <a:t>or paid by the borrower can differ significantly from the APR. </a:t>
            </a:r>
            <a:endParaRPr lang="en-US" dirty="0" smtClean="0"/>
          </a:p>
          <a:p>
            <a:r>
              <a:rPr lang="en-US" dirty="0" smtClean="0"/>
              <a:t>Therefore</a:t>
            </a:r>
            <a:r>
              <a:rPr lang="en-US" dirty="0"/>
              <a:t>, </a:t>
            </a:r>
            <a:r>
              <a:rPr lang="en-US" dirty="0" smtClean="0"/>
              <a:t>truth in- lending </a:t>
            </a:r>
            <a:r>
              <a:rPr lang="en-US" dirty="0"/>
              <a:t>laws require that financial institutions quote both the nominal interest </a:t>
            </a:r>
            <a:r>
              <a:rPr lang="en-US" dirty="0" smtClean="0"/>
              <a:t>rate and </a:t>
            </a:r>
            <a:r>
              <a:rPr lang="en-US" dirty="0"/>
              <a:t>the compounding frequency (i.e., the effective interest) when you deposit or </a:t>
            </a:r>
            <a:r>
              <a:rPr lang="en-US" dirty="0" smtClean="0"/>
              <a:t>borrow money.</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832108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Effective Interest Rates</a:t>
            </a:r>
            <a:endParaRPr lang="en-US" dirty="0"/>
          </a:p>
        </p:txBody>
      </p:sp>
      <p:sp>
        <p:nvSpPr>
          <p:cNvPr id="3" name="Content Placeholder 2"/>
          <p:cNvSpPr>
            <a:spLocks noGrp="1"/>
          </p:cNvSpPr>
          <p:nvPr>
            <p:ph idx="1"/>
          </p:nvPr>
        </p:nvSpPr>
        <p:spPr>
          <a:xfrm>
            <a:off x="2589212" y="1705971"/>
            <a:ext cx="8915400" cy="4626590"/>
          </a:xfrm>
        </p:spPr>
        <p:txBody>
          <a:bodyPr>
            <a:normAutofit fontScale="92500" lnSpcReduction="10000"/>
          </a:bodyPr>
          <a:lstStyle/>
          <a:p>
            <a:r>
              <a:rPr lang="en-US" dirty="0"/>
              <a:t>Certainly, more frequent compounding increases the amount of interest paid over a year at the same nominal interest rate. </a:t>
            </a:r>
            <a:endParaRPr lang="en-US" dirty="0" smtClean="0"/>
          </a:p>
          <a:p>
            <a:r>
              <a:rPr lang="en-US" dirty="0" smtClean="0"/>
              <a:t>Assuming </a:t>
            </a:r>
            <a:r>
              <a:rPr lang="en-US" dirty="0"/>
              <a:t>that the nominal interest rate is </a:t>
            </a:r>
            <a:r>
              <a:rPr lang="en-US" i="1" dirty="0"/>
              <a:t>r</a:t>
            </a:r>
            <a:r>
              <a:rPr lang="en-US" dirty="0"/>
              <a:t>, and </a:t>
            </a:r>
            <a:r>
              <a:rPr lang="en-US" i="1" dirty="0"/>
              <a:t>M </a:t>
            </a:r>
            <a:r>
              <a:rPr lang="en-US" dirty="0"/>
              <a:t>compounding periods occur during the year, we can calculate the effective annual interest rate</a:t>
            </a:r>
          </a:p>
          <a:p>
            <a:endParaRPr lang="en-US" dirty="0" smtClean="0"/>
          </a:p>
          <a:p>
            <a:endParaRPr lang="en-US" dirty="0"/>
          </a:p>
          <a:p>
            <a:r>
              <a:rPr lang="en-US" dirty="0" smtClean="0"/>
              <a:t>Calculate yearly effective interest rate, if nominal interest rate is 10% and compounded as follow :</a:t>
            </a:r>
          </a:p>
          <a:p>
            <a:pPr lvl="1"/>
            <a:r>
              <a:rPr lang="en-US" dirty="0" smtClean="0"/>
              <a:t>Yearly</a:t>
            </a:r>
          </a:p>
          <a:p>
            <a:pPr lvl="1"/>
            <a:r>
              <a:rPr lang="en-US" dirty="0" smtClean="0"/>
              <a:t>Semiannually </a:t>
            </a:r>
          </a:p>
          <a:p>
            <a:pPr lvl="1"/>
            <a:r>
              <a:rPr lang="en-US" dirty="0" smtClean="0"/>
              <a:t>Quarterly</a:t>
            </a:r>
          </a:p>
          <a:p>
            <a:pPr lvl="1"/>
            <a:r>
              <a:rPr lang="en-US" dirty="0" smtClean="0"/>
              <a:t>Monthly</a:t>
            </a:r>
          </a:p>
          <a:p>
            <a:pPr lvl="1"/>
            <a:r>
              <a:rPr lang="en-US" dirty="0" smtClean="0"/>
              <a:t>Daily</a:t>
            </a:r>
          </a:p>
          <a:p>
            <a:pPr lvl="1"/>
            <a:r>
              <a:rPr lang="en-US" dirty="0" smtClean="0"/>
              <a:t>Continuously (</a:t>
            </a:r>
            <a:r>
              <a:rPr lang="en-US" dirty="0" err="1" smtClean="0"/>
              <a:t>e</a:t>
            </a:r>
            <a:r>
              <a:rPr lang="en-US" baseline="30000" dirty="0" err="1" smtClean="0"/>
              <a:t>r</a:t>
            </a:r>
            <a:r>
              <a:rPr lang="en-US" baseline="30000" dirty="0" smtClean="0"/>
              <a:t> </a:t>
            </a:r>
            <a:r>
              <a:rPr lang="en-US" dirty="0" smtClean="0"/>
              <a:t>)</a:t>
            </a:r>
            <a:endParaRPr lang="en-US" baseline="300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3892707" y="2849455"/>
            <a:ext cx="2883792" cy="714290"/>
          </a:xfrm>
          <a:prstGeom prst="rect">
            <a:avLst/>
          </a:prstGeom>
        </p:spPr>
      </p:pic>
    </p:spTree>
    <p:extLst>
      <p:ext uri="{BB962C8B-B14F-4D97-AF65-F5344CB8AC3E}">
        <p14:creationId xmlns:p14="http://schemas.microsoft.com/office/powerpoint/2010/main" xmlns="" val="39055926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245660"/>
            <a:ext cx="8229600" cy="838200"/>
          </a:xfrm>
        </p:spPr>
        <p:txBody>
          <a:bodyPr/>
          <a:lstStyle/>
          <a:p>
            <a:r>
              <a:rPr lang="en-US" b="1" dirty="0"/>
              <a:t>Cash Flow</a:t>
            </a:r>
          </a:p>
        </p:txBody>
      </p:sp>
      <p:sp>
        <p:nvSpPr>
          <p:cNvPr id="6147" name="Rectangle 3"/>
          <p:cNvSpPr>
            <a:spLocks noGrp="1" noChangeArrowheads="1"/>
          </p:cNvSpPr>
          <p:nvPr>
            <p:ph type="body" idx="1"/>
          </p:nvPr>
        </p:nvSpPr>
        <p:spPr>
          <a:xfrm>
            <a:off x="1981200" y="1253913"/>
            <a:ext cx="8229600" cy="5211763"/>
          </a:xfrm>
        </p:spPr>
        <p:txBody>
          <a:bodyPr>
            <a:noAutofit/>
          </a:bodyPr>
          <a:lstStyle/>
          <a:p>
            <a:r>
              <a:rPr lang="en-US" sz="2400" dirty="0"/>
              <a:t>Engineering projects generally have economic consequences that occur over an extended period of time</a:t>
            </a:r>
          </a:p>
          <a:p>
            <a:pPr lvl="1"/>
            <a:r>
              <a:rPr lang="en-US" sz="2000" dirty="0"/>
              <a:t>For example, if an expensive piece of machinery is installed in a plant were brought on credit, the simple process of paying for it may take several years</a:t>
            </a:r>
          </a:p>
          <a:p>
            <a:pPr lvl="1"/>
            <a:r>
              <a:rPr lang="en-US" sz="2000" dirty="0"/>
              <a:t>The resulting favorable consequences may last as long as the equipment performs its useful function</a:t>
            </a:r>
          </a:p>
          <a:p>
            <a:r>
              <a:rPr lang="en-US" sz="2400" dirty="0"/>
              <a:t>Each project is described as cash receipts or disbursements (expenses) at different points in time </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576302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79611" y="76200"/>
            <a:ext cx="8229600" cy="838200"/>
          </a:xfrm>
        </p:spPr>
        <p:txBody>
          <a:bodyPr/>
          <a:lstStyle/>
          <a:p>
            <a:r>
              <a:rPr lang="en-US" b="1" dirty="0"/>
              <a:t>Categories of Cash Flows</a:t>
            </a:r>
          </a:p>
        </p:txBody>
      </p:sp>
      <p:sp>
        <p:nvSpPr>
          <p:cNvPr id="11267" name="Rectangle 3"/>
          <p:cNvSpPr>
            <a:spLocks noGrp="1" noChangeArrowheads="1"/>
          </p:cNvSpPr>
          <p:nvPr>
            <p:ph type="body" idx="1"/>
          </p:nvPr>
        </p:nvSpPr>
        <p:spPr>
          <a:xfrm>
            <a:off x="2223447" y="1160059"/>
            <a:ext cx="9076899" cy="5562600"/>
          </a:xfrm>
        </p:spPr>
        <p:txBody>
          <a:bodyPr/>
          <a:lstStyle/>
          <a:p>
            <a:pPr>
              <a:lnSpc>
                <a:spcPct val="90000"/>
              </a:lnSpc>
            </a:pPr>
            <a:r>
              <a:rPr lang="en-US" sz="2800" dirty="0"/>
              <a:t>The expenses and receipts due to engineering projects usually fall into one of the following categories:</a:t>
            </a:r>
          </a:p>
          <a:p>
            <a:pPr lvl="1">
              <a:lnSpc>
                <a:spcPct val="90000"/>
              </a:lnSpc>
            </a:pPr>
            <a:r>
              <a:rPr lang="en-US" sz="2400" b="1" dirty="0"/>
              <a:t>First cost</a:t>
            </a:r>
            <a:r>
              <a:rPr lang="en-US" sz="2400" dirty="0"/>
              <a:t>: expense to build or to buy and install</a:t>
            </a:r>
          </a:p>
          <a:p>
            <a:pPr lvl="1">
              <a:lnSpc>
                <a:spcPct val="90000"/>
              </a:lnSpc>
            </a:pPr>
            <a:r>
              <a:rPr lang="en-US" sz="2400" b="1" dirty="0"/>
              <a:t>Operations and maintenance (O&amp;M): </a:t>
            </a:r>
            <a:r>
              <a:rPr lang="en-US" sz="2400" dirty="0"/>
              <a:t>annual expense, such as electricity, labor, and minor repairs</a:t>
            </a:r>
          </a:p>
          <a:p>
            <a:pPr lvl="1">
              <a:lnSpc>
                <a:spcPct val="90000"/>
              </a:lnSpc>
            </a:pPr>
            <a:r>
              <a:rPr lang="en-US" sz="2400" b="1" dirty="0"/>
              <a:t>Salvage value: </a:t>
            </a:r>
            <a:r>
              <a:rPr lang="en-US" sz="2400" dirty="0"/>
              <a:t>receipt at project termination for sale or transfer of the equipment (can be a salvage cost)</a:t>
            </a:r>
          </a:p>
          <a:p>
            <a:pPr lvl="1">
              <a:lnSpc>
                <a:spcPct val="90000"/>
              </a:lnSpc>
            </a:pPr>
            <a:r>
              <a:rPr lang="en-US" sz="2400" b="1" dirty="0"/>
              <a:t>Revenues:</a:t>
            </a:r>
            <a:r>
              <a:rPr lang="en-US" sz="2400" dirty="0"/>
              <a:t> annual receipts due to sale of products or services</a:t>
            </a:r>
          </a:p>
          <a:p>
            <a:pPr lvl="1">
              <a:lnSpc>
                <a:spcPct val="90000"/>
              </a:lnSpc>
            </a:pPr>
            <a:r>
              <a:rPr lang="en-US" sz="2400" b="1" dirty="0"/>
              <a:t>Overhaul:</a:t>
            </a:r>
            <a:r>
              <a:rPr lang="en-US" sz="2400" dirty="0"/>
              <a:t> major capital expenditure that occurs during the asset’s life</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8474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Alfred Marshall’s Definition (Welfare Definition</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Alfred Marshall (1842-1924) wrote a book </a:t>
            </a:r>
            <a:r>
              <a:rPr lang="en-US" i="1" dirty="0"/>
              <a:t>Principles of Economics </a:t>
            </a:r>
            <a:r>
              <a:rPr lang="en-US" dirty="0"/>
              <a:t>in 1890. In it, he defined economics as </a:t>
            </a:r>
            <a:r>
              <a:rPr lang="en-US" i="1" dirty="0"/>
              <a:t>“a study of mankind in the ordinary business of life”</a:t>
            </a:r>
            <a:r>
              <a:rPr lang="en-US" dirty="0"/>
              <a:t>. An altered form of this</a:t>
            </a:r>
            <a:r>
              <a:rPr lang="en-US" i="1" dirty="0"/>
              <a:t> </a:t>
            </a:r>
            <a:r>
              <a:rPr lang="en-US" dirty="0"/>
              <a:t>definition is: </a:t>
            </a:r>
            <a:r>
              <a:rPr lang="en-US" i="1" dirty="0"/>
              <a:t>“Economics is a study of man’s actions in the ordinary business of life”.</a:t>
            </a:r>
            <a:endParaRPr lang="en-US" dirty="0"/>
          </a:p>
          <a:p>
            <a:r>
              <a:rPr lang="en-US" dirty="0"/>
              <a:t>Marshall agrees that economics studies about wealth. But he does not accept the view that economics studies about wealth alone. In the words of Marshall, “Economics is on the one side a study of wealth, and on the other and more important side, a part of the study of man. Man is </a:t>
            </a:r>
            <a:r>
              <a:rPr lang="en-US" dirty="0" smtClean="0"/>
              <a:t>the </a:t>
            </a:r>
            <a:r>
              <a:rPr lang="en-US" dirty="0" err="1" smtClean="0"/>
              <a:t>centre</a:t>
            </a:r>
            <a:r>
              <a:rPr lang="en-US" dirty="0" smtClean="0"/>
              <a:t> </a:t>
            </a:r>
            <a:r>
              <a:rPr lang="en-US" dirty="0"/>
              <a:t>of his study. According to him, the study of man is more important than the study of wealth.</a:t>
            </a:r>
          </a:p>
          <a:p>
            <a:r>
              <a:rPr lang="en-US" dirty="0"/>
              <a:t>According to this definition, we may say that economics is the study of the causes of material welfare. Marshall’s definition is known as material welfare definition of economics because of its emphasis on welfare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056997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274638"/>
            <a:ext cx="8229600" cy="533400"/>
          </a:xfrm>
        </p:spPr>
        <p:txBody>
          <a:bodyPr>
            <a:normAutofit fontScale="90000"/>
          </a:bodyPr>
          <a:lstStyle/>
          <a:p>
            <a:r>
              <a:rPr lang="en-US" sz="4000" b="1" dirty="0"/>
              <a:t>Cash Flow diagrams</a:t>
            </a:r>
          </a:p>
        </p:txBody>
      </p:sp>
      <p:sp>
        <p:nvSpPr>
          <p:cNvPr id="15363" name="Rectangle 3"/>
          <p:cNvSpPr>
            <a:spLocks noGrp="1" noChangeArrowheads="1"/>
          </p:cNvSpPr>
          <p:nvPr>
            <p:ph type="body" idx="1"/>
          </p:nvPr>
        </p:nvSpPr>
        <p:spPr>
          <a:xfrm>
            <a:off x="2209799" y="1281752"/>
            <a:ext cx="8708409" cy="4800600"/>
          </a:xfrm>
        </p:spPr>
        <p:txBody>
          <a:bodyPr/>
          <a:lstStyle/>
          <a:p>
            <a:pPr>
              <a:lnSpc>
                <a:spcPct val="80000"/>
              </a:lnSpc>
            </a:pPr>
            <a:r>
              <a:rPr lang="en-US" sz="2800" dirty="0"/>
              <a:t>The costs and benefits of engineering projects over time are summarized on a cash flow diagram (CFD). Specifically, CFD illustrates the size, sign, and timing of individual cash flows, and forms the basis for engineering economic analysis</a:t>
            </a:r>
          </a:p>
          <a:p>
            <a:pPr>
              <a:lnSpc>
                <a:spcPct val="80000"/>
              </a:lnSpc>
            </a:pPr>
            <a:r>
              <a:rPr lang="en-US" sz="2800" dirty="0"/>
              <a:t>A CFD is created by first drawing a segmented time-based horizontal line, divided into appropriate time unit. Each time when there is a cash flow, a vertical arrow is added </a:t>
            </a:r>
            <a:r>
              <a:rPr lang="en-US" sz="2800" dirty="0">
                <a:sym typeface="Symbol" panose="05050102010706020507" pitchFamily="18" charset="2"/>
              </a:rPr>
              <a:t> pointing down for costs and up for revenues or benefits. The cost flows are drawn to relative scale</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179858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981200" y="274638"/>
            <a:ext cx="8229600" cy="533400"/>
          </a:xfrm>
        </p:spPr>
        <p:txBody>
          <a:bodyPr>
            <a:normAutofit fontScale="90000"/>
          </a:bodyPr>
          <a:lstStyle/>
          <a:p>
            <a:r>
              <a:rPr lang="en-US" sz="4000" b="1" dirty="0"/>
              <a:t>Drawing a Cash Flow Diagram</a:t>
            </a:r>
          </a:p>
        </p:txBody>
      </p:sp>
      <p:sp>
        <p:nvSpPr>
          <p:cNvPr id="59395" name="Rectangle 3"/>
          <p:cNvSpPr>
            <a:spLocks noGrp="1" noChangeArrowheads="1"/>
          </p:cNvSpPr>
          <p:nvPr>
            <p:ph type="body" idx="1"/>
          </p:nvPr>
        </p:nvSpPr>
        <p:spPr>
          <a:xfrm>
            <a:off x="2209799" y="1295400"/>
            <a:ext cx="8681113" cy="4800600"/>
          </a:xfrm>
        </p:spPr>
        <p:txBody>
          <a:bodyPr>
            <a:normAutofit fontScale="92500" lnSpcReduction="10000"/>
          </a:bodyPr>
          <a:lstStyle/>
          <a:p>
            <a:pPr>
              <a:lnSpc>
                <a:spcPct val="80000"/>
              </a:lnSpc>
            </a:pPr>
            <a:r>
              <a:rPr lang="en-US" sz="2400" dirty="0"/>
              <a:t>In a cash flow diagram (CFD) the end of period t is the same as the beginning of period (t+1)</a:t>
            </a:r>
          </a:p>
          <a:p>
            <a:pPr>
              <a:lnSpc>
                <a:spcPct val="80000"/>
              </a:lnSpc>
            </a:pPr>
            <a:r>
              <a:rPr lang="en-US" sz="2400" b="1" dirty="0"/>
              <a:t>Beginning of period cash flows</a:t>
            </a:r>
            <a:r>
              <a:rPr lang="en-US" sz="2400" dirty="0"/>
              <a:t> are: rent, lease, and insurance payments</a:t>
            </a:r>
          </a:p>
          <a:p>
            <a:pPr>
              <a:lnSpc>
                <a:spcPct val="80000"/>
              </a:lnSpc>
            </a:pPr>
            <a:r>
              <a:rPr lang="en-US" sz="2400" b="1" dirty="0"/>
              <a:t>End-of-period cash flows </a:t>
            </a:r>
            <a:r>
              <a:rPr lang="en-US" sz="2400" dirty="0"/>
              <a:t>are: O&amp;M, salvages, revenues, overhauls</a:t>
            </a:r>
          </a:p>
          <a:p>
            <a:pPr>
              <a:lnSpc>
                <a:spcPct val="80000"/>
              </a:lnSpc>
            </a:pPr>
            <a:r>
              <a:rPr lang="en-US" sz="2400" dirty="0"/>
              <a:t>The choice of time 0 is arbitrary. It can be when a project is analyzed, when funding is approved, or when construction begins</a:t>
            </a:r>
          </a:p>
          <a:p>
            <a:pPr>
              <a:lnSpc>
                <a:spcPct val="80000"/>
              </a:lnSpc>
            </a:pPr>
            <a:r>
              <a:rPr lang="en-US" sz="2400" dirty="0"/>
              <a:t>One person’s cash outflow (represented as a negative value) is another person’s inflow (represented as a positive value)</a:t>
            </a:r>
          </a:p>
          <a:p>
            <a:pPr>
              <a:lnSpc>
                <a:spcPct val="80000"/>
              </a:lnSpc>
            </a:pPr>
            <a:r>
              <a:rPr lang="en-US" sz="2400" dirty="0"/>
              <a:t>It is better to show two or more cash flows occurring in the same year individually so that there is a clear connection from the problem statement to each cash flow in the diagram</a:t>
            </a:r>
          </a:p>
          <a:p>
            <a:pPr>
              <a:lnSpc>
                <a:spcPct val="80000"/>
              </a:lnSpc>
            </a:pPr>
            <a:endParaRPr lang="en-US" sz="2000" dirty="0"/>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170718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79611" y="272955"/>
            <a:ext cx="8229600" cy="762000"/>
          </a:xfrm>
        </p:spPr>
        <p:txBody>
          <a:bodyPr>
            <a:normAutofit fontScale="90000"/>
          </a:bodyPr>
          <a:lstStyle/>
          <a:p>
            <a:r>
              <a:rPr lang="en-US" sz="4000" b="1" dirty="0"/>
              <a:t>An Example of Cash Flow Diagram</a:t>
            </a:r>
          </a:p>
        </p:txBody>
      </p:sp>
      <p:sp>
        <p:nvSpPr>
          <p:cNvPr id="16387" name="Rectangle 3"/>
          <p:cNvSpPr>
            <a:spLocks noGrp="1" noChangeArrowheads="1"/>
          </p:cNvSpPr>
          <p:nvPr>
            <p:ph type="body" idx="1"/>
          </p:nvPr>
        </p:nvSpPr>
        <p:spPr>
          <a:xfrm>
            <a:off x="2209800" y="1219200"/>
            <a:ext cx="9090546" cy="5638800"/>
          </a:xfrm>
        </p:spPr>
        <p:txBody>
          <a:bodyPr/>
          <a:lstStyle/>
          <a:p>
            <a:r>
              <a:rPr lang="en-US" sz="2400" dirty="0"/>
              <a:t>A man borrowed $1,000 from a bank at 8% interest. Two end-of-year payments: at the end of the first year, he will repay half of the $1000 principal plus the interest that is due. At the end of the second year, he will repay the remaining half plus the interest for the second year.</a:t>
            </a:r>
          </a:p>
          <a:p>
            <a:r>
              <a:rPr lang="en-US" sz="2400" dirty="0" smtClean="0"/>
              <a:t>Develop cash </a:t>
            </a:r>
            <a:r>
              <a:rPr lang="en-US" sz="2400" dirty="0"/>
              <a:t>flow </a:t>
            </a:r>
            <a:r>
              <a:rPr lang="en-US" sz="2400" dirty="0" smtClean="0"/>
              <a:t>diagram for </a:t>
            </a:r>
            <a:r>
              <a:rPr lang="en-US" sz="2400" dirty="0"/>
              <a:t>this </a:t>
            </a:r>
            <a:r>
              <a:rPr lang="en-US" sz="2400" dirty="0" smtClean="0"/>
              <a:t>problem. </a:t>
            </a:r>
            <a:endParaRPr lang="en-US" sz="2400" dirty="0"/>
          </a:p>
          <a:p>
            <a:pPr lvl="1">
              <a:buFontTx/>
              <a:buNone/>
            </a:pPr>
            <a:r>
              <a:rPr lang="en-US" sz="2400" dirty="0"/>
              <a:t>End of year       Cash flow</a:t>
            </a:r>
          </a:p>
          <a:p>
            <a:pPr lvl="1">
              <a:buFontTx/>
              <a:buNone/>
            </a:pPr>
            <a:r>
              <a:rPr lang="en-US" sz="2400" dirty="0"/>
              <a:t>     0                      +$1000</a:t>
            </a:r>
          </a:p>
          <a:p>
            <a:pPr lvl="1">
              <a:buFontTx/>
              <a:buNone/>
            </a:pPr>
            <a:r>
              <a:rPr lang="en-US" sz="2400" dirty="0"/>
              <a:t>     1                      -$580 (-$500 - $80)</a:t>
            </a:r>
          </a:p>
          <a:p>
            <a:pPr lvl="1">
              <a:buFontTx/>
              <a:buNone/>
            </a:pPr>
            <a:r>
              <a:rPr lang="en-US" sz="2400" dirty="0"/>
              <a:t>     2                      -$540 (-$500 - $40)</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1198399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0"/>
            <a:ext cx="8229600" cy="990600"/>
          </a:xfrm>
        </p:spPr>
        <p:txBody>
          <a:bodyPr/>
          <a:lstStyle/>
          <a:p>
            <a:r>
              <a:rPr lang="en-US" b="1" dirty="0"/>
              <a:t>Cash Flow Diagram</a:t>
            </a:r>
          </a:p>
        </p:txBody>
      </p:sp>
      <p:sp>
        <p:nvSpPr>
          <p:cNvPr id="60419" name="Rectangle 3"/>
          <p:cNvSpPr>
            <a:spLocks noGrp="1" noChangeArrowheads="1"/>
          </p:cNvSpPr>
          <p:nvPr>
            <p:ph type="body" idx="1"/>
          </p:nvPr>
        </p:nvSpPr>
        <p:spPr>
          <a:xfrm>
            <a:off x="1981200" y="1066801"/>
            <a:ext cx="8229600" cy="5059363"/>
          </a:xfrm>
        </p:spPr>
        <p:txBody>
          <a:bodyPr/>
          <a:lstStyle/>
          <a:p>
            <a:endParaRPr lang="en-US"/>
          </a:p>
        </p:txBody>
      </p:sp>
      <p:sp>
        <p:nvSpPr>
          <p:cNvPr id="60420" name="Line 4"/>
          <p:cNvSpPr>
            <a:spLocks noChangeShapeType="1"/>
          </p:cNvSpPr>
          <p:nvPr/>
        </p:nvSpPr>
        <p:spPr bwMode="auto">
          <a:xfrm>
            <a:off x="3810000" y="3733800"/>
            <a:ext cx="4191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21" name="Line 5"/>
          <p:cNvSpPr>
            <a:spLocks noChangeShapeType="1"/>
          </p:cNvSpPr>
          <p:nvPr/>
        </p:nvSpPr>
        <p:spPr bwMode="auto">
          <a:xfrm flipV="1">
            <a:off x="3810000" y="1828800"/>
            <a:ext cx="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22" name="Line 6"/>
          <p:cNvSpPr>
            <a:spLocks noChangeShapeType="1"/>
          </p:cNvSpPr>
          <p:nvPr/>
        </p:nvSpPr>
        <p:spPr bwMode="auto">
          <a:xfrm>
            <a:off x="4800600" y="3733800"/>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23" name="Line 7"/>
          <p:cNvSpPr>
            <a:spLocks noChangeShapeType="1"/>
          </p:cNvSpPr>
          <p:nvPr/>
        </p:nvSpPr>
        <p:spPr bwMode="auto">
          <a:xfrm>
            <a:off x="5715000" y="3733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24" name="Text Box 8"/>
          <p:cNvSpPr txBox="1">
            <a:spLocks noChangeArrowheads="1"/>
          </p:cNvSpPr>
          <p:nvPr/>
        </p:nvSpPr>
        <p:spPr bwMode="auto">
          <a:xfrm>
            <a:off x="2514600" y="1752601"/>
            <a:ext cx="1066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$1,000</a:t>
            </a:r>
          </a:p>
        </p:txBody>
      </p:sp>
      <p:sp>
        <p:nvSpPr>
          <p:cNvPr id="60425" name="Text Box 9"/>
          <p:cNvSpPr txBox="1">
            <a:spLocks noChangeArrowheads="1"/>
          </p:cNvSpPr>
          <p:nvPr/>
        </p:nvSpPr>
        <p:spPr bwMode="auto">
          <a:xfrm>
            <a:off x="3581400" y="3886201"/>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0</a:t>
            </a:r>
          </a:p>
        </p:txBody>
      </p:sp>
      <p:sp>
        <p:nvSpPr>
          <p:cNvPr id="60426" name="Text Box 10"/>
          <p:cNvSpPr txBox="1">
            <a:spLocks noChangeArrowheads="1"/>
          </p:cNvSpPr>
          <p:nvPr/>
        </p:nvSpPr>
        <p:spPr bwMode="auto">
          <a:xfrm>
            <a:off x="4648200" y="3276601"/>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60427" name="Text Box 11"/>
          <p:cNvSpPr txBox="1">
            <a:spLocks noChangeArrowheads="1"/>
          </p:cNvSpPr>
          <p:nvPr/>
        </p:nvSpPr>
        <p:spPr bwMode="auto">
          <a:xfrm>
            <a:off x="5638800" y="3276601"/>
            <a:ext cx="76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2</a:t>
            </a:r>
          </a:p>
        </p:txBody>
      </p:sp>
      <p:sp>
        <p:nvSpPr>
          <p:cNvPr id="60428" name="Text Box 12"/>
          <p:cNvSpPr txBox="1">
            <a:spLocks noChangeArrowheads="1"/>
          </p:cNvSpPr>
          <p:nvPr/>
        </p:nvSpPr>
        <p:spPr bwMode="auto">
          <a:xfrm>
            <a:off x="4419600" y="4800601"/>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$580</a:t>
            </a:r>
          </a:p>
        </p:txBody>
      </p:sp>
      <p:sp>
        <p:nvSpPr>
          <p:cNvPr id="60429" name="Text Box 13"/>
          <p:cNvSpPr txBox="1">
            <a:spLocks noChangeArrowheads="1"/>
          </p:cNvSpPr>
          <p:nvPr/>
        </p:nvSpPr>
        <p:spPr bwMode="auto">
          <a:xfrm>
            <a:off x="5486400" y="4648201"/>
            <a:ext cx="990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$540</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3606807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Five Types of Cash Flows</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7" name="Content Placeholder 6"/>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1500033" y="1691819"/>
            <a:ext cx="10304830" cy="4457637"/>
          </a:xfrm>
          <a:prstGeom prst="rect">
            <a:avLst/>
          </a:prstGeom>
        </p:spPr>
      </p:pic>
    </p:spTree>
    <p:extLst>
      <p:ext uri="{BB962C8B-B14F-4D97-AF65-F5344CB8AC3E}">
        <p14:creationId xmlns:p14="http://schemas.microsoft.com/office/powerpoint/2010/main" xmlns="" val="39693961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32791"/>
            <a:ext cx="8911687" cy="1280890"/>
          </a:xfrm>
        </p:spPr>
        <p:txBody>
          <a:bodyPr/>
          <a:lstStyle/>
          <a:p>
            <a:r>
              <a:rPr lang="en-US" b="1" dirty="0" smtClean="0"/>
              <a:t>Five Types of Cash </a:t>
            </a:r>
            <a:r>
              <a:rPr lang="en-US" b="1" dirty="0"/>
              <a:t>F</a:t>
            </a:r>
            <a:r>
              <a:rPr lang="en-US" b="1" dirty="0" smtClean="0"/>
              <a:t>lows</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Content Placeholder 4"/>
          <p:cNvPicPr>
            <a:picLocks noGrp="1" noChangeAspect="1"/>
          </p:cNvPicPr>
          <p:nvPr>
            <p:ph idx="1"/>
          </p:nvPr>
        </p:nvPicPr>
        <p:blipFill>
          <a:blip r:embed="rId2"/>
          <a:stretch>
            <a:fillRect/>
          </a:stretch>
        </p:blipFill>
        <p:spPr>
          <a:xfrm>
            <a:off x="2374710" y="888186"/>
            <a:ext cx="9430603" cy="5969814"/>
          </a:xfrm>
          <a:prstGeom prst="rect">
            <a:avLst/>
          </a:prstGeom>
        </p:spPr>
      </p:pic>
    </p:spTree>
    <p:extLst>
      <p:ext uri="{BB962C8B-B14F-4D97-AF65-F5344CB8AC3E}">
        <p14:creationId xmlns:p14="http://schemas.microsoft.com/office/powerpoint/2010/main" xmlns="" val="364721463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047" y="0"/>
            <a:ext cx="8911687" cy="1280890"/>
          </a:xfrm>
        </p:spPr>
        <p:txBody>
          <a:bodyPr>
            <a:normAutofit/>
          </a:bodyPr>
          <a:lstStyle/>
          <a:p>
            <a:r>
              <a:rPr lang="en-US" b="1" dirty="0" smtClean="0"/>
              <a:t>Economic Equivalence: </a:t>
            </a:r>
            <a:br>
              <a:rPr lang="en-US" b="1" dirty="0" smtClean="0"/>
            </a:br>
            <a:r>
              <a:rPr lang="en-US" b="1" dirty="0" smtClean="0"/>
              <a:t>Present Worth, Future Worth</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3"/>
          <a:stretch>
            <a:fillRect/>
          </a:stretch>
        </p:blipFill>
        <p:spPr>
          <a:xfrm>
            <a:off x="1542047" y="1050752"/>
            <a:ext cx="10358350" cy="5807248"/>
          </a:xfrm>
          <a:prstGeom prst="rect">
            <a:avLst/>
          </a:prstGeom>
        </p:spPr>
      </p:pic>
    </p:spTree>
    <p:extLst>
      <p:ext uri="{BB962C8B-B14F-4D97-AF65-F5344CB8AC3E}">
        <p14:creationId xmlns:p14="http://schemas.microsoft.com/office/powerpoint/2010/main" xmlns="" val="29823681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619" y="624110"/>
            <a:ext cx="9784994" cy="1280890"/>
          </a:xfrm>
        </p:spPr>
        <p:txBody>
          <a:bodyPr>
            <a:normAutofit fontScale="90000"/>
          </a:bodyPr>
          <a:lstStyle/>
          <a:p>
            <a:r>
              <a:rPr lang="en-US" b="1" dirty="0"/>
              <a:t>Economic Equivalence: </a:t>
            </a:r>
            <a:r>
              <a:rPr lang="en-US" b="1" dirty="0" smtClean="0"/>
              <a:t>Annual Worth</a:t>
            </a:r>
            <a:r>
              <a:rPr lang="en-US" dirty="0" smtClean="0"/>
              <a:t>; Capital Recovery Fund/Annuity Factor (Given P) and Sinking Fund Factor (Given F)</a:t>
            </a:r>
            <a:endParaRPr lang="en-US" dirty="0"/>
          </a:p>
        </p:txBody>
      </p:sp>
      <p:pic>
        <p:nvPicPr>
          <p:cNvPr id="5" name="Content Placeholder 4"/>
          <p:cNvPicPr>
            <a:picLocks noGrp="1" noChangeAspect="1"/>
          </p:cNvPicPr>
          <p:nvPr>
            <p:ph idx="1"/>
          </p:nvPr>
        </p:nvPicPr>
        <p:blipFill>
          <a:blip r:embed="rId2"/>
          <a:stretch>
            <a:fillRect/>
          </a:stretch>
        </p:blipFill>
        <p:spPr>
          <a:xfrm>
            <a:off x="3025027" y="2729553"/>
            <a:ext cx="7407350" cy="2672343"/>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2327663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652" y="105495"/>
            <a:ext cx="9744050" cy="1280890"/>
          </a:xfrm>
        </p:spPr>
        <p:txBody>
          <a:bodyPr/>
          <a:lstStyle/>
          <a:p>
            <a:r>
              <a:rPr lang="en-US" b="1" dirty="0"/>
              <a:t>Development of Formulas for Equivalence Calculation</a:t>
            </a:r>
          </a:p>
        </p:txBody>
      </p:sp>
      <p:pic>
        <p:nvPicPr>
          <p:cNvPr id="5" name="Content Placeholder 4"/>
          <p:cNvPicPr>
            <a:picLocks noGrp="1" noChangeAspect="1"/>
          </p:cNvPicPr>
          <p:nvPr>
            <p:ph idx="1"/>
          </p:nvPr>
        </p:nvPicPr>
        <p:blipFill>
          <a:blip r:embed="rId2"/>
          <a:stretch>
            <a:fillRect/>
          </a:stretch>
        </p:blipFill>
        <p:spPr>
          <a:xfrm>
            <a:off x="3914721" y="659821"/>
            <a:ext cx="8163549" cy="620255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246442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2" y="224962"/>
            <a:ext cx="9635469" cy="1280890"/>
          </a:xfrm>
        </p:spPr>
        <p:txBody>
          <a:bodyPr/>
          <a:lstStyle/>
          <a:p>
            <a:r>
              <a:rPr lang="en-US" b="1" dirty="0"/>
              <a:t>Development of Formulas for Equivalence Calculation</a:t>
            </a:r>
          </a:p>
        </p:txBody>
      </p:sp>
      <p:pic>
        <p:nvPicPr>
          <p:cNvPr id="5" name="Content Placeholder 4"/>
          <p:cNvPicPr>
            <a:picLocks noGrp="1" noChangeAspect="1"/>
          </p:cNvPicPr>
          <p:nvPr>
            <p:ph idx="1"/>
          </p:nvPr>
        </p:nvPicPr>
        <p:blipFill>
          <a:blip r:embed="rId2"/>
          <a:stretch>
            <a:fillRect/>
          </a:stretch>
        </p:blipFill>
        <p:spPr>
          <a:xfrm>
            <a:off x="1302865" y="1505852"/>
            <a:ext cx="10577533" cy="4995081"/>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47152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Lionel Robbins’ definition (Scarcity Definition)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Lionel Robbins has defined economics as follows: </a:t>
            </a:r>
            <a:r>
              <a:rPr lang="en-US" i="1" dirty="0"/>
              <a:t>“Economics is the science which studies human </a:t>
            </a:r>
            <a:r>
              <a:rPr lang="en-US" i="1" dirty="0" err="1"/>
              <a:t>behaviour</a:t>
            </a:r>
            <a:r>
              <a:rPr lang="en-US" i="1" dirty="0"/>
              <a:t> as a relationship between ends and scarce means which have alternative uses”. </a:t>
            </a:r>
            <a:r>
              <a:rPr lang="en-US" dirty="0"/>
              <a:t>Robbins has given the above definition in his book </a:t>
            </a:r>
            <a:r>
              <a:rPr lang="en-US" i="1" dirty="0"/>
              <a:t>“An Essay on the Nature and significance of Economic Science”.</a:t>
            </a:r>
            <a:endParaRPr lang="en-US" dirty="0"/>
          </a:p>
          <a:p>
            <a:r>
              <a:rPr lang="en-US" dirty="0"/>
              <a:t>The definition of Robbins is based on the following basic assumptions</a:t>
            </a:r>
          </a:p>
          <a:p>
            <a:r>
              <a:rPr lang="en-US" dirty="0"/>
              <a:t>1. Ends are various. The term “ends” mean wants. Human wants are unlimited.</a:t>
            </a:r>
          </a:p>
          <a:p>
            <a:r>
              <a:rPr lang="en-US" dirty="0"/>
              <a:t>2. Means are limited. Means like time, money and resources are limited.</a:t>
            </a:r>
          </a:p>
          <a:p>
            <a:r>
              <a:rPr lang="en-US" dirty="0"/>
              <a:t>3. We can put time and money to alternative uses. For example, though time is limited, we can use it for different purposes. We can use time for earning money or we may enjoy it as leisure, and</a:t>
            </a:r>
          </a:p>
          <a:p>
            <a:r>
              <a:rPr lang="en-US" dirty="0"/>
              <a:t>4. All wants are not of equal importance</a:t>
            </a:r>
            <a:r>
              <a:rPr lang="en-US" dirty="0" smtClean="0"/>
              <a:t>.</a:t>
            </a:r>
            <a:r>
              <a:rPr lang="en-US" dirty="0"/>
              <a:t> </a:t>
            </a:r>
          </a:p>
          <a:p>
            <a:r>
              <a:rPr lang="en-US" dirty="0"/>
              <a:t>Choice between alternatives is the basic principle underlying all economic activity. This is applicable to all economic systems – capitalism, socialism and mixed economy</a:t>
            </a:r>
            <a:r>
              <a:rPr lang="en-US" dirty="0" smtClean="0"/>
              <a:t>.</a:t>
            </a:r>
            <a:r>
              <a:rPr lang="en-US" dirty="0"/>
              <a:t> </a:t>
            </a:r>
          </a:p>
          <a:p>
            <a:r>
              <a:rPr lang="en-US" dirty="0"/>
              <a:t>Lionel Robbins’ definition is also known as scarcity definition of economics.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295807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001" y="1258535"/>
            <a:ext cx="3839035" cy="2767556"/>
          </a:xfrm>
        </p:spPr>
        <p:txBody>
          <a:bodyPr>
            <a:normAutofit/>
          </a:bodyPr>
          <a:lstStyle/>
          <a:p>
            <a:r>
              <a:rPr lang="en-US" b="1" dirty="0"/>
              <a:t>Development of Formulas for Equivalence Calculation</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2"/>
          <a:stretch>
            <a:fillRect/>
          </a:stretch>
        </p:blipFill>
        <p:spPr>
          <a:xfrm>
            <a:off x="5804848" y="0"/>
            <a:ext cx="6387152" cy="5604263"/>
          </a:xfrm>
          <a:prstGeom prst="rect">
            <a:avLst/>
          </a:prstGeom>
        </p:spPr>
      </p:pic>
      <p:pic>
        <p:nvPicPr>
          <p:cNvPr id="9" name="Picture 8"/>
          <p:cNvPicPr>
            <a:picLocks noChangeAspect="1"/>
          </p:cNvPicPr>
          <p:nvPr/>
        </p:nvPicPr>
        <p:blipFill>
          <a:blip r:embed="rId3"/>
          <a:stretch>
            <a:fillRect/>
          </a:stretch>
        </p:blipFill>
        <p:spPr>
          <a:xfrm>
            <a:off x="0" y="5051562"/>
            <a:ext cx="6430744" cy="1806438"/>
          </a:xfrm>
          <a:prstGeom prst="rect">
            <a:avLst/>
          </a:prstGeom>
        </p:spPr>
      </p:pic>
    </p:spTree>
    <p:extLst>
      <p:ext uri="{BB962C8B-B14F-4D97-AF65-F5344CB8AC3E}">
        <p14:creationId xmlns:p14="http://schemas.microsoft.com/office/powerpoint/2010/main" xmlns="" val="14653804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b="1" dirty="0"/>
              <a:t>Given the choice of these two plans which would you choose?</a:t>
            </a:r>
          </a:p>
        </p:txBody>
      </p:sp>
      <p:sp>
        <p:nvSpPr>
          <p:cNvPr id="61445" name="Rectangle 5"/>
          <p:cNvSpPr>
            <a:spLocks noGrp="1" noChangeArrowheads="1"/>
          </p:cNvSpPr>
          <p:nvPr>
            <p:ph type="body" sz="half" idx="2"/>
          </p:nvPr>
        </p:nvSpPr>
        <p:spPr>
          <a:xfrm>
            <a:off x="1828800" y="5638800"/>
            <a:ext cx="8229600" cy="1219200"/>
          </a:xfrm>
        </p:spPr>
        <p:txBody>
          <a:bodyPr/>
          <a:lstStyle/>
          <a:p>
            <a:pPr>
              <a:lnSpc>
                <a:spcPct val="80000"/>
              </a:lnSpc>
            </a:pPr>
            <a:endParaRPr lang="en-US" sz="1400"/>
          </a:p>
          <a:p>
            <a:pPr>
              <a:lnSpc>
                <a:spcPct val="80000"/>
              </a:lnSpc>
            </a:pPr>
            <a:endParaRPr lang="en-US" sz="1400"/>
          </a:p>
          <a:p>
            <a:pPr>
              <a:lnSpc>
                <a:spcPct val="80000"/>
              </a:lnSpc>
            </a:pPr>
            <a:endParaRPr lang="en-US" sz="1400"/>
          </a:p>
          <a:p>
            <a:pPr>
              <a:lnSpc>
                <a:spcPct val="80000"/>
              </a:lnSpc>
            </a:pPr>
            <a:endParaRPr lang="en-US" sz="1400"/>
          </a:p>
          <a:p>
            <a:pPr>
              <a:lnSpc>
                <a:spcPct val="80000"/>
              </a:lnSpc>
            </a:pPr>
            <a:endParaRPr lang="en-US" sz="1400"/>
          </a:p>
        </p:txBody>
      </p:sp>
      <p:graphicFrame>
        <p:nvGraphicFramePr>
          <p:cNvPr id="61489" name="Group 49"/>
          <p:cNvGraphicFramePr>
            <a:graphicFrameLocks noGrp="1"/>
          </p:cNvGraphicFramePr>
          <p:nvPr>
            <p:ph sz="half" idx="1"/>
          </p:nvPr>
        </p:nvGraphicFramePr>
        <p:xfrm>
          <a:off x="2438400" y="1447800"/>
          <a:ext cx="7010400" cy="4145280"/>
        </p:xfrm>
        <a:graphic>
          <a:graphicData uri="http://schemas.openxmlformats.org/drawingml/2006/table">
            <a:tbl>
              <a:tblPr/>
              <a:tblGrid>
                <a:gridCol w="2133600"/>
                <a:gridCol w="2438400"/>
                <a:gridCol w="2438400"/>
              </a:tblGrid>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Plan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Plan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5259017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1930400" y="381000"/>
            <a:ext cx="8229600" cy="838200"/>
          </a:xfrm>
        </p:spPr>
        <p:txBody>
          <a:bodyPr>
            <a:normAutofit fontScale="90000"/>
          </a:bodyPr>
          <a:lstStyle/>
          <a:p>
            <a:r>
              <a:rPr lang="en-US" sz="2800" b="1" dirty="0"/>
              <a:t>Resolving Cash Flows to Equivalent Present Values</a:t>
            </a:r>
          </a:p>
        </p:txBody>
      </p:sp>
      <p:sp>
        <p:nvSpPr>
          <p:cNvPr id="29701" name="Rectangle 5"/>
          <p:cNvSpPr>
            <a:spLocks noGrp="1" noChangeArrowheads="1"/>
          </p:cNvSpPr>
          <p:nvPr>
            <p:ph type="body" sz="half" idx="1"/>
          </p:nvPr>
        </p:nvSpPr>
        <p:spPr/>
        <p:txBody>
          <a:bodyPr/>
          <a:lstStyle/>
          <a:p>
            <a:pPr>
              <a:lnSpc>
                <a:spcPct val="90000"/>
              </a:lnSpc>
            </a:pPr>
            <a:r>
              <a:rPr lang="en-US" sz="2400" dirty="0"/>
              <a:t>P = $1,000(P</a:t>
            </a:r>
            <a:r>
              <a:rPr lang="en-US" sz="2400" dirty="0">
                <a:sym typeface="Symbol" panose="05050102010706020507" pitchFamily="18" charset="2"/>
              </a:rPr>
              <a:t>A,10%,5) </a:t>
            </a:r>
          </a:p>
          <a:p>
            <a:pPr>
              <a:lnSpc>
                <a:spcPct val="90000"/>
              </a:lnSpc>
            </a:pPr>
            <a:r>
              <a:rPr lang="en-US" sz="2400" dirty="0">
                <a:sym typeface="Symbol" panose="05050102010706020507" pitchFamily="18" charset="2"/>
              </a:rPr>
              <a:t>P = $1,000(3.791) = $3,791</a:t>
            </a:r>
          </a:p>
          <a:p>
            <a:pPr>
              <a:lnSpc>
                <a:spcPct val="90000"/>
              </a:lnSpc>
              <a:buFontTx/>
              <a:buNone/>
            </a:pPr>
            <a:endParaRPr lang="en-US" sz="2400" dirty="0">
              <a:sym typeface="Symbol" panose="05050102010706020507" pitchFamily="18" charset="2"/>
            </a:endParaRPr>
          </a:p>
          <a:p>
            <a:pPr>
              <a:lnSpc>
                <a:spcPct val="90000"/>
              </a:lnSpc>
              <a:buFontTx/>
              <a:buNone/>
            </a:pPr>
            <a:endParaRPr lang="en-US" sz="2400" dirty="0">
              <a:sym typeface="Symbol" panose="05050102010706020507" pitchFamily="18" charset="2"/>
            </a:endParaRPr>
          </a:p>
          <a:p>
            <a:pPr>
              <a:lnSpc>
                <a:spcPct val="90000"/>
              </a:lnSpc>
              <a:buFontTx/>
              <a:buNone/>
            </a:pPr>
            <a:endParaRPr lang="en-US" sz="2400" dirty="0">
              <a:sym typeface="Symbol" panose="05050102010706020507" pitchFamily="18" charset="2"/>
            </a:endParaRPr>
          </a:p>
          <a:p>
            <a:pPr>
              <a:lnSpc>
                <a:spcPct val="90000"/>
              </a:lnSpc>
            </a:pPr>
            <a:r>
              <a:rPr lang="en-US" sz="2400" dirty="0">
                <a:sym typeface="Symbol" panose="05050102010706020507" pitchFamily="18" charset="2"/>
              </a:rPr>
              <a:t>P = $5,000</a:t>
            </a:r>
          </a:p>
          <a:p>
            <a:pPr>
              <a:lnSpc>
                <a:spcPct val="90000"/>
              </a:lnSpc>
            </a:pPr>
            <a:r>
              <a:rPr lang="en-US" sz="2400" dirty="0">
                <a:sym typeface="Symbol" panose="05050102010706020507" pitchFamily="18" charset="2"/>
              </a:rPr>
              <a:t>Alternative 2 is better than alternative 1 since alternative 2 has a greater present value</a:t>
            </a:r>
          </a:p>
        </p:txBody>
      </p:sp>
      <p:sp>
        <p:nvSpPr>
          <p:cNvPr id="29704" name="Line 8"/>
          <p:cNvSpPr>
            <a:spLocks noChangeShapeType="1"/>
          </p:cNvSpPr>
          <p:nvPr/>
        </p:nvSpPr>
        <p:spPr bwMode="auto">
          <a:xfrm>
            <a:off x="6553200" y="2286000"/>
            <a:ext cx="2209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05" name="Line 9"/>
          <p:cNvSpPr>
            <a:spLocks noChangeShapeType="1"/>
          </p:cNvSpPr>
          <p:nvPr/>
        </p:nvSpPr>
        <p:spPr bwMode="auto">
          <a:xfrm>
            <a:off x="6553200" y="2286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6934200" y="1447800"/>
            <a:ext cx="0" cy="838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flipV="1">
            <a:off x="7391400" y="144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08" name="Line 12"/>
          <p:cNvSpPr>
            <a:spLocks noChangeShapeType="1"/>
          </p:cNvSpPr>
          <p:nvPr/>
        </p:nvSpPr>
        <p:spPr bwMode="auto">
          <a:xfrm flipV="1">
            <a:off x="7848600" y="144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09" name="Line 13"/>
          <p:cNvSpPr>
            <a:spLocks noChangeShapeType="1"/>
          </p:cNvSpPr>
          <p:nvPr/>
        </p:nvSpPr>
        <p:spPr bwMode="auto">
          <a:xfrm flipV="1">
            <a:off x="8305800" y="144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10" name="Line 14"/>
          <p:cNvSpPr>
            <a:spLocks noChangeShapeType="1"/>
          </p:cNvSpPr>
          <p:nvPr/>
        </p:nvSpPr>
        <p:spPr bwMode="auto">
          <a:xfrm flipV="1">
            <a:off x="8686800" y="144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11" name="Line 15"/>
          <p:cNvSpPr>
            <a:spLocks noChangeShapeType="1"/>
          </p:cNvSpPr>
          <p:nvPr/>
        </p:nvSpPr>
        <p:spPr bwMode="auto">
          <a:xfrm>
            <a:off x="6629400" y="5029200"/>
            <a:ext cx="1752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18" name="Line 22"/>
          <p:cNvSpPr>
            <a:spLocks noChangeShapeType="1"/>
          </p:cNvSpPr>
          <p:nvPr/>
        </p:nvSpPr>
        <p:spPr bwMode="auto">
          <a:xfrm flipV="1">
            <a:off x="6629400" y="3733800"/>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0738487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641445"/>
            <a:ext cx="8229600" cy="685800"/>
          </a:xfrm>
        </p:spPr>
        <p:txBody>
          <a:bodyPr>
            <a:normAutofit fontScale="90000"/>
          </a:bodyPr>
          <a:lstStyle/>
          <a:p>
            <a:r>
              <a:rPr lang="en-US" sz="4000" b="1" dirty="0"/>
              <a:t>An Example of Future Value</a:t>
            </a:r>
          </a:p>
        </p:txBody>
      </p:sp>
      <p:sp>
        <p:nvSpPr>
          <p:cNvPr id="36867" name="Rectangle 3"/>
          <p:cNvSpPr>
            <a:spLocks noGrp="1" noChangeArrowheads="1"/>
          </p:cNvSpPr>
          <p:nvPr>
            <p:ph type="body" idx="1"/>
          </p:nvPr>
        </p:nvSpPr>
        <p:spPr>
          <a:xfrm>
            <a:off x="2209800" y="1963003"/>
            <a:ext cx="7772400" cy="5334000"/>
          </a:xfrm>
        </p:spPr>
        <p:txBody>
          <a:bodyPr/>
          <a:lstStyle/>
          <a:p>
            <a:r>
              <a:rPr lang="en-US" dirty="0"/>
              <a:t>Example: If $500 were deposited in a bank savings account, how much would be in the account three years hence if the bank paid 6% interest compounded annually?</a:t>
            </a:r>
          </a:p>
          <a:p>
            <a:r>
              <a:rPr lang="en-US" dirty="0"/>
              <a:t>Given P = 500, i = 6%, n = 3, </a:t>
            </a:r>
            <a:endParaRPr lang="en-US" dirty="0" smtClean="0"/>
          </a:p>
          <a:p>
            <a:r>
              <a:rPr lang="en-US" dirty="0" smtClean="0"/>
              <a:t>Then, use </a:t>
            </a:r>
            <a:r>
              <a:rPr lang="en-US" dirty="0"/>
              <a:t>F = </a:t>
            </a:r>
            <a:r>
              <a:rPr lang="en-US" dirty="0" smtClean="0"/>
              <a:t>P(F/P,6</a:t>
            </a:r>
            <a:r>
              <a:rPr lang="en-US" dirty="0"/>
              <a:t>%,3</a:t>
            </a:r>
            <a:r>
              <a:rPr lang="en-US" dirty="0" smtClean="0"/>
              <a:t>,) </a:t>
            </a:r>
            <a:r>
              <a:rPr lang="en-US" dirty="0"/>
              <a:t>= </a:t>
            </a:r>
            <a:r>
              <a:rPr lang="en-US" dirty="0" smtClean="0"/>
              <a:t>595.91</a:t>
            </a:r>
            <a:endParaRPr lang="en-US" dirty="0"/>
          </a:p>
          <a:p>
            <a:endParaRPr lang="en-US" dirty="0"/>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6155412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81200" y="444882"/>
            <a:ext cx="8229600" cy="685800"/>
          </a:xfrm>
        </p:spPr>
        <p:txBody>
          <a:bodyPr>
            <a:normAutofit fontScale="90000"/>
          </a:bodyPr>
          <a:lstStyle/>
          <a:p>
            <a:r>
              <a:rPr lang="en-US" sz="4000" b="1" dirty="0"/>
              <a:t>An Example of Present Value</a:t>
            </a:r>
          </a:p>
        </p:txBody>
      </p:sp>
      <p:sp>
        <p:nvSpPr>
          <p:cNvPr id="37891" name="Rectangle 3"/>
          <p:cNvSpPr>
            <a:spLocks noGrp="1" noChangeArrowheads="1"/>
          </p:cNvSpPr>
          <p:nvPr>
            <p:ph type="body" idx="1"/>
          </p:nvPr>
        </p:nvSpPr>
        <p:spPr>
          <a:xfrm>
            <a:off x="2209800" y="2017594"/>
            <a:ext cx="7772400" cy="5334000"/>
          </a:xfrm>
        </p:spPr>
        <p:txBody>
          <a:bodyPr/>
          <a:lstStyle/>
          <a:p>
            <a:r>
              <a:rPr lang="en-US" dirty="0" smtClean="0"/>
              <a:t>Example: If </a:t>
            </a:r>
            <a:r>
              <a:rPr lang="en-US" dirty="0"/>
              <a:t>you wished to have $800 in a savings account at the end of four years, and 5% interest we paid annually, how much should you put into the savings account?</a:t>
            </a:r>
          </a:p>
          <a:p>
            <a:r>
              <a:rPr lang="en-US" dirty="0"/>
              <a:t>n = 4, F = $800, i = 5%, P = ?</a:t>
            </a:r>
          </a:p>
          <a:p>
            <a:r>
              <a:rPr lang="en-US" dirty="0"/>
              <a:t>P = </a:t>
            </a:r>
            <a:r>
              <a:rPr lang="en-US" dirty="0" smtClean="0"/>
              <a:t>F(P/F,5</a:t>
            </a:r>
            <a:r>
              <a:rPr lang="en-US" dirty="0"/>
              <a:t>%,4</a:t>
            </a:r>
            <a:r>
              <a:rPr lang="en-US" dirty="0" smtClean="0"/>
              <a:t>,) </a:t>
            </a:r>
            <a:r>
              <a:rPr lang="en-US" dirty="0"/>
              <a:t>= </a:t>
            </a:r>
            <a:r>
              <a:rPr lang="en-US" dirty="0" smtClean="0"/>
              <a:t>$</a:t>
            </a:r>
            <a:r>
              <a:rPr lang="en-US" dirty="0"/>
              <a:t>658.16</a:t>
            </a:r>
          </a:p>
          <a:p>
            <a:r>
              <a:rPr lang="en-US" dirty="0"/>
              <a:t>You should </a:t>
            </a:r>
            <a:r>
              <a:rPr lang="en-US" dirty="0" smtClean="0"/>
              <a:t>put </a:t>
            </a:r>
            <a:r>
              <a:rPr lang="en-US" dirty="0"/>
              <a:t>P = $658.16</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5331076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632201" y="0"/>
            <a:ext cx="6511925" cy="193257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376612" y="1893271"/>
            <a:ext cx="7100888" cy="4964729"/>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338" y="214314"/>
            <a:ext cx="10634662" cy="1614488"/>
          </a:xfrm>
        </p:spPr>
        <p:txBody>
          <a:bodyPr>
            <a:normAutofit/>
          </a:bodyPr>
          <a:lstStyle/>
          <a:p>
            <a:r>
              <a:rPr lang="en-US" sz="1700" dirty="0" err="1" smtClean="0"/>
              <a:t>Sagar</a:t>
            </a:r>
            <a:r>
              <a:rPr lang="en-US" sz="1700" dirty="0" smtClean="0"/>
              <a:t>, a self-employed individual, is opening a retirement account at a bank. His goal is to have Rs.1,000,000 in his account in 20 years’ time. He wishes to start with a deposit at the end of year 1 and increase the deposit at a rate of 6% each year thereafter. If bank is willing to pay 8% interest compounded annually throughout the 20 years, what should be the size of his first and last deposit. (Use formula of geometric gradient)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2052" name="Picture 4"/>
          <p:cNvPicPr>
            <a:picLocks noChangeAspect="1" noChangeArrowheads="1"/>
          </p:cNvPicPr>
          <p:nvPr/>
        </p:nvPicPr>
        <p:blipFill>
          <a:blip r:embed="rId2"/>
          <a:srcRect/>
          <a:stretch>
            <a:fillRect/>
          </a:stretch>
        </p:blipFill>
        <p:spPr bwMode="auto">
          <a:xfrm>
            <a:off x="228600" y="1766887"/>
            <a:ext cx="5929314" cy="47339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6238874" y="1719263"/>
            <a:ext cx="5765413" cy="4838699"/>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5926"/>
          </a:xfrm>
        </p:spPr>
        <p:txBody>
          <a:bodyPr/>
          <a:lstStyle/>
          <a:p>
            <a:r>
              <a:rPr lang="en-US" b="1" dirty="0" smtClean="0"/>
              <a:t>Numerical Questions:  </a:t>
            </a:r>
            <a:endParaRPr lang="en-US" b="1" dirty="0"/>
          </a:p>
        </p:txBody>
      </p:sp>
      <p:sp>
        <p:nvSpPr>
          <p:cNvPr id="3" name="Content Placeholder 2"/>
          <p:cNvSpPr>
            <a:spLocks noGrp="1"/>
          </p:cNvSpPr>
          <p:nvPr>
            <p:ph idx="1"/>
          </p:nvPr>
        </p:nvSpPr>
        <p:spPr>
          <a:xfrm>
            <a:off x="2589212" y="1401288"/>
            <a:ext cx="8915400" cy="4509934"/>
          </a:xfrm>
        </p:spPr>
        <p:txBody>
          <a:bodyPr>
            <a:normAutofit fontScale="85000" lnSpcReduction="10000"/>
          </a:bodyPr>
          <a:lstStyle/>
          <a:p>
            <a:r>
              <a:rPr lang="en-US" dirty="0" smtClean="0"/>
              <a:t>Calculate </a:t>
            </a:r>
            <a:r>
              <a:rPr lang="en-US" dirty="0"/>
              <a:t>effective rate of interest when nominal rate of interest is 7% and compounding is i) Monthly iii) Daily </a:t>
            </a:r>
            <a:r>
              <a:rPr lang="en-US" dirty="0" smtClean="0"/>
              <a:t>ii</a:t>
            </a:r>
            <a:r>
              <a:rPr lang="en-US" dirty="0"/>
              <a:t>) Quarterly iv) Continuously 	</a:t>
            </a:r>
          </a:p>
          <a:p>
            <a:r>
              <a:rPr lang="en-US" dirty="0" smtClean="0"/>
              <a:t>Your </a:t>
            </a:r>
            <a:r>
              <a:rPr lang="en-US" dirty="0"/>
              <a:t>sister needs Rs. 6,00,000 at the end of 10th year for the study of +2 level. How much money should be deposited in the bank account at the end of each year for 7 continuous years from this year if bank provides 6% rate of interest per year? Make also cash flow diagram. 	</a:t>
            </a:r>
          </a:p>
          <a:p>
            <a:r>
              <a:rPr lang="en-US" dirty="0"/>
              <a:t>You deposited Rs. 50,000 the beginning of each for 7 years. How much money will be in your account at the end of 10th year when rate of interest is 6% compounded quarterly. Make also cash flow diagram</a:t>
            </a:r>
            <a:r>
              <a:rPr lang="en-US" dirty="0" smtClean="0"/>
              <a:t>.</a:t>
            </a:r>
          </a:p>
          <a:p>
            <a:r>
              <a:rPr lang="en-US" dirty="0" smtClean="0"/>
              <a:t>Suppose that you make a series of annual deposits into a bank account that pays 10% interest. The initial deposit at the end of the first year is Rs.1,200. The deposit amounts decline by Rs. 200 in each of the next four years. How much would you have immediately after the fifth deposit? </a:t>
            </a:r>
            <a:r>
              <a:rPr lang="en-US" dirty="0"/>
              <a:t>	</a:t>
            </a:r>
            <a:endParaRPr lang="en-US" dirty="0" smtClean="0"/>
          </a:p>
          <a:p>
            <a:r>
              <a:rPr lang="en-US" dirty="0" err="1" smtClean="0"/>
              <a:t>BioGen</a:t>
            </a:r>
            <a:r>
              <a:rPr lang="en-US" dirty="0" smtClean="0"/>
              <a:t> Company has borrowed Rs. 25,00,000 to purchase lab equipments. The loan carries 8% interest per year compounding quarterly and is to be repaid in equal annual installments over the next six years. Compute the amount of the annual installment. If university wants to negotiate with the bank to defer the first loan repayment until the end of year 2 (but still desires to make six equal installments at 8% interest), what should be the annual installment?</a:t>
            </a:r>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227119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3: Assignment</a:t>
            </a:r>
            <a:r>
              <a:rPr lang="en-US" b="1" dirty="0"/>
              <a:t>s</a:t>
            </a:r>
            <a:r>
              <a:rPr lang="en-US" b="1" dirty="0" smtClean="0"/>
              <a:t> </a:t>
            </a:r>
            <a:endParaRPr lang="en-US" b="1" dirty="0"/>
          </a:p>
        </p:txBody>
      </p:sp>
      <p:sp>
        <p:nvSpPr>
          <p:cNvPr id="3" name="Content Placeholder 2"/>
          <p:cNvSpPr>
            <a:spLocks noGrp="1"/>
          </p:cNvSpPr>
          <p:nvPr>
            <p:ph idx="1"/>
          </p:nvPr>
        </p:nvSpPr>
        <p:spPr>
          <a:xfrm>
            <a:off x="2589212" y="1651379"/>
            <a:ext cx="8915400" cy="4259843"/>
          </a:xfrm>
        </p:spPr>
        <p:txBody>
          <a:bodyPr>
            <a:normAutofit/>
          </a:bodyPr>
          <a:lstStyle/>
          <a:p>
            <a:r>
              <a:rPr lang="en-US" dirty="0"/>
              <a:t>What do you mean by time value of money? Differentiate </a:t>
            </a:r>
            <a:r>
              <a:rPr lang="en-US" dirty="0" smtClean="0"/>
              <a:t>between simple and compound interest rate. </a:t>
            </a:r>
          </a:p>
          <a:p>
            <a:r>
              <a:rPr lang="en-US" dirty="0" smtClean="0"/>
              <a:t>Explain nominal and effective interest rate? How do you derive effective interest rate on the basis of nominal interest rate? </a:t>
            </a:r>
          </a:p>
          <a:p>
            <a:r>
              <a:rPr lang="en-US" dirty="0"/>
              <a:t>Write short notes on: </a:t>
            </a:r>
          </a:p>
          <a:p>
            <a:pPr lvl="1"/>
            <a:r>
              <a:rPr lang="en-US" dirty="0"/>
              <a:t>Time Value of money</a:t>
            </a:r>
          </a:p>
          <a:p>
            <a:pPr lvl="1"/>
            <a:r>
              <a:rPr lang="en-US" dirty="0"/>
              <a:t>Nominal </a:t>
            </a:r>
            <a:r>
              <a:rPr lang="en-US" dirty="0" err="1"/>
              <a:t>Vs</a:t>
            </a:r>
            <a:r>
              <a:rPr lang="en-US" dirty="0"/>
              <a:t> Effective interest rate</a:t>
            </a:r>
          </a:p>
          <a:p>
            <a:pPr lvl="1"/>
            <a:r>
              <a:rPr lang="en-US" dirty="0"/>
              <a:t>Simple </a:t>
            </a:r>
            <a:r>
              <a:rPr lang="en-US" dirty="0" err="1"/>
              <a:t>Vs</a:t>
            </a:r>
            <a:r>
              <a:rPr lang="en-US" dirty="0"/>
              <a:t> Compound interest rate</a:t>
            </a:r>
          </a:p>
          <a:p>
            <a:pPr lvl="1"/>
            <a:r>
              <a:rPr lang="en-US" dirty="0"/>
              <a:t>Present Worth </a:t>
            </a:r>
            <a:r>
              <a:rPr lang="en-US" dirty="0" err="1"/>
              <a:t>Vs</a:t>
            </a:r>
            <a:r>
              <a:rPr lang="en-US" dirty="0"/>
              <a:t> Future Worth</a:t>
            </a:r>
          </a:p>
          <a:p>
            <a:pPr lvl="1"/>
            <a:r>
              <a:rPr lang="en-US" dirty="0"/>
              <a:t>Sinking Fund </a:t>
            </a:r>
            <a:r>
              <a:rPr lang="en-US" dirty="0" err="1"/>
              <a:t>Vs</a:t>
            </a:r>
            <a:r>
              <a:rPr lang="en-US" dirty="0"/>
              <a:t> Capital Recovery Fund </a:t>
            </a:r>
          </a:p>
          <a:p>
            <a:pPr marL="342900" lvl="1" indent="-342900"/>
            <a:r>
              <a:rPr lang="en-US" sz="1800" b="1" i="1" dirty="0" smtClean="0"/>
              <a:t>At least </a:t>
            </a:r>
            <a:r>
              <a:rPr lang="en-US" sz="1800" b="1" i="1" dirty="0" smtClean="0"/>
              <a:t>5</a:t>
            </a:r>
            <a:r>
              <a:rPr lang="en-US" sz="1800" b="1" i="1" dirty="0" smtClean="0"/>
              <a:t>0 Numerical Questions (.doc file)</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977365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a:t>
            </a:r>
            <a:r>
              <a:rPr lang="en-US" b="1" dirty="0"/>
              <a:t>4</a:t>
            </a:r>
            <a:r>
              <a:rPr lang="en-US" b="1" dirty="0" smtClean="0"/>
              <a:t>: </a:t>
            </a:r>
            <a:r>
              <a:rPr lang="en-US" b="1" dirty="0"/>
              <a:t>Basic Methods of Engineering Economic Studies </a:t>
            </a:r>
          </a:p>
        </p:txBody>
      </p:sp>
      <p:sp>
        <p:nvSpPr>
          <p:cNvPr id="3" name="Content Placeholder 2"/>
          <p:cNvSpPr>
            <a:spLocks noGrp="1"/>
          </p:cNvSpPr>
          <p:nvPr>
            <p:ph idx="1"/>
          </p:nvPr>
        </p:nvSpPr>
        <p:spPr>
          <a:xfrm>
            <a:off x="2589212" y="1904999"/>
            <a:ext cx="8915400" cy="4595933"/>
          </a:xfrm>
        </p:spPr>
        <p:txBody>
          <a:bodyPr>
            <a:normAutofit fontScale="92500" lnSpcReduction="20000"/>
          </a:bodyPr>
          <a:lstStyle/>
          <a:p>
            <a:r>
              <a:rPr lang="en-US" dirty="0"/>
              <a:t>Minimum Attractive Rate of Return- </a:t>
            </a:r>
            <a:r>
              <a:rPr lang="en-US" dirty="0" smtClean="0"/>
              <a:t>MARR</a:t>
            </a:r>
          </a:p>
          <a:p>
            <a:r>
              <a:rPr lang="en-US" dirty="0"/>
              <a:t>Payback Period Method</a:t>
            </a:r>
          </a:p>
          <a:p>
            <a:pPr lvl="1"/>
            <a:r>
              <a:rPr lang="en-US" dirty="0"/>
              <a:t>Simple Payback Method</a:t>
            </a:r>
          </a:p>
          <a:p>
            <a:pPr lvl="1"/>
            <a:r>
              <a:rPr lang="en-US" dirty="0"/>
              <a:t>Discounted Payback Method</a:t>
            </a:r>
          </a:p>
          <a:p>
            <a:r>
              <a:rPr lang="en-US" dirty="0"/>
              <a:t>Equivalent Worth Method</a:t>
            </a:r>
          </a:p>
          <a:p>
            <a:pPr lvl="1"/>
            <a:r>
              <a:rPr lang="en-US" dirty="0"/>
              <a:t>Present Worth (PW)</a:t>
            </a:r>
          </a:p>
          <a:p>
            <a:pPr lvl="1"/>
            <a:r>
              <a:rPr lang="en-US" dirty="0"/>
              <a:t>Future Worth (FW)</a:t>
            </a:r>
          </a:p>
          <a:p>
            <a:pPr lvl="1"/>
            <a:r>
              <a:rPr lang="en-US" dirty="0"/>
              <a:t>Annual Worth (AW)</a:t>
            </a:r>
          </a:p>
          <a:p>
            <a:r>
              <a:rPr lang="en-US" dirty="0"/>
              <a:t>Rate of Return Method</a:t>
            </a:r>
          </a:p>
          <a:p>
            <a:pPr lvl="1"/>
            <a:r>
              <a:rPr lang="en-US" dirty="0"/>
              <a:t>Internal Rate of Return (IRR)</a:t>
            </a:r>
          </a:p>
          <a:p>
            <a:pPr lvl="1"/>
            <a:r>
              <a:rPr lang="en-US" dirty="0"/>
              <a:t>Modified Internal Rate of Return (MIRR)/External Rate of Return (ERR)</a:t>
            </a:r>
          </a:p>
          <a:p>
            <a:r>
              <a:rPr lang="en-US" dirty="0"/>
              <a:t>Benefit Cost Ratio Method</a:t>
            </a:r>
          </a:p>
          <a:p>
            <a:pPr lvl="1"/>
            <a:r>
              <a:rPr lang="en-US" dirty="0"/>
              <a:t>Conventional BC Ratio</a:t>
            </a:r>
          </a:p>
          <a:p>
            <a:pPr lvl="1"/>
            <a:r>
              <a:rPr lang="en-US" dirty="0"/>
              <a:t>Modified BC Ratio</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20049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14477</TotalTime>
  <Words>32440</Words>
  <Application>Microsoft Office PowerPoint</Application>
  <PresentationFormat>Custom</PresentationFormat>
  <Paragraphs>3341</Paragraphs>
  <Slides>323</Slides>
  <Notes>7</Notes>
  <HiddenSlides>0</HiddenSlides>
  <MMClips>0</MMClips>
  <ScaleCrop>false</ScaleCrop>
  <HeadingPairs>
    <vt:vector size="4" baseType="variant">
      <vt:variant>
        <vt:lpstr>Theme</vt:lpstr>
      </vt:variant>
      <vt:variant>
        <vt:i4>1</vt:i4>
      </vt:variant>
      <vt:variant>
        <vt:lpstr>Slide Titles</vt:lpstr>
      </vt:variant>
      <vt:variant>
        <vt:i4>323</vt:i4>
      </vt:variant>
    </vt:vector>
  </HeadingPairs>
  <TitlesOfParts>
    <vt:vector size="324" baseType="lpstr">
      <vt:lpstr>Wisp</vt:lpstr>
      <vt:lpstr>Engineering Economics</vt:lpstr>
      <vt:lpstr>Course Objectives : </vt:lpstr>
      <vt:lpstr>Text book and References: </vt:lpstr>
      <vt:lpstr>Chapter 1: Basics of Engineering Economics </vt:lpstr>
      <vt:lpstr>What is economics? </vt:lpstr>
      <vt:lpstr>Economics</vt:lpstr>
      <vt:lpstr>Adam Smith’s Definition (Wealth Definition)</vt:lpstr>
      <vt:lpstr>Alfred Marshall’s Definition (Welfare Definition)</vt:lpstr>
      <vt:lpstr>Lionel Robbins’ definition (Scarcity Definition)</vt:lpstr>
      <vt:lpstr>Samuelson’s Definition (Modern Definition of Economics) </vt:lpstr>
      <vt:lpstr>Main Divisions of Economics </vt:lpstr>
      <vt:lpstr>Micro-economics and Macro-economics </vt:lpstr>
      <vt:lpstr>Basic Terminologies (Refer to EE notes (doc. file) for more detail) </vt:lpstr>
      <vt:lpstr>Basic Terminologies</vt:lpstr>
      <vt:lpstr>Law of Demand(Refer to EE notes (doc.) file for more detail) </vt:lpstr>
      <vt:lpstr>Demand Schedule</vt:lpstr>
      <vt:lpstr>Demand Curve</vt:lpstr>
      <vt:lpstr>Factors influencing demand </vt:lpstr>
      <vt:lpstr>Law of Supply (Refer to EE notes (doc. file) for more detail) </vt:lpstr>
      <vt:lpstr>Supply Schedule</vt:lpstr>
      <vt:lpstr>Supply Curve</vt:lpstr>
      <vt:lpstr>Factors influencing Supply</vt:lpstr>
      <vt:lpstr>Law of diminishing utility (Refer to EE notes (doc.) file for more detail) </vt:lpstr>
      <vt:lpstr>Law of diminishing utility</vt:lpstr>
      <vt:lpstr>Law of Diminishing Marginal Utility</vt:lpstr>
      <vt:lpstr>Engineering Economics</vt:lpstr>
      <vt:lpstr>Engineering Economy</vt:lpstr>
      <vt:lpstr>Applications of Engineering Economics/ Common Types of Engineering Economic Decisions</vt:lpstr>
      <vt:lpstr>Applications of Engineering Economics/ Common Types of Engineering Economic Decisions</vt:lpstr>
      <vt:lpstr>1. Equipment or Process Selection</vt:lpstr>
      <vt:lpstr>2. Equipment Replacement</vt:lpstr>
      <vt:lpstr>3. New Product or Product Expansion</vt:lpstr>
      <vt:lpstr>4. Cost Reduction</vt:lpstr>
      <vt:lpstr>5. Improvement in Service or Quality</vt:lpstr>
      <vt:lpstr>Principles of Engineering Economics (According to Chan S. Park)</vt:lpstr>
      <vt:lpstr>Principle 1: A nearby penny is worth a distant dollar (Time value of money)</vt:lpstr>
      <vt:lpstr>Principle 1: A nearby penny is worth a distant dollar (Time value of money)</vt:lpstr>
      <vt:lpstr>Principle 2: All that counts are the differences among alternatives (differential (incremental) cost and revenue)</vt:lpstr>
      <vt:lpstr>Principle 2: All that counts are the differences among alternatives (differential (incremental) cost and revenue)</vt:lpstr>
      <vt:lpstr>Principle 3: Marginal revenue must exceed marginal cost</vt:lpstr>
      <vt:lpstr>Principle 3: Marginal revenue must exceed marginal cost</vt:lpstr>
      <vt:lpstr>Principle 4: Additional risk is not taken without the expected additional return (the trade-off between risk and reward)</vt:lpstr>
      <vt:lpstr>Principle 4: Additional risk is not taken without the expected additional return (the trade-off between risk and reward)</vt:lpstr>
      <vt:lpstr>Principles of Engineering Economics (According to W. Sullivan)</vt:lpstr>
      <vt:lpstr>Why engineering students need to study engineering economics?</vt:lpstr>
      <vt:lpstr>Why engineering students need to study engineering economics?</vt:lpstr>
      <vt:lpstr>Chapter 1: Assignments</vt:lpstr>
      <vt:lpstr>Chapter 2: Cost Concepts</vt:lpstr>
      <vt:lpstr>Cost Concepts</vt:lpstr>
      <vt:lpstr>Manufacturing Cost </vt:lpstr>
      <vt:lpstr>Direct Raw Materials </vt:lpstr>
      <vt:lpstr>Direct Labor </vt:lpstr>
      <vt:lpstr>Manufacturing (Direct) Overhead (Indirect labor and materials)</vt:lpstr>
      <vt:lpstr>Non-Manufacturing Cost</vt:lpstr>
      <vt:lpstr>Cost of Business Decisions: </vt:lpstr>
      <vt:lpstr>Differential Cost and Revenue</vt:lpstr>
      <vt:lpstr>Differential Cost and Revenue</vt:lpstr>
      <vt:lpstr>Example: Differential Cost</vt:lpstr>
      <vt:lpstr>Opportunity Cost</vt:lpstr>
      <vt:lpstr>Opportunity Cost</vt:lpstr>
      <vt:lpstr>Sunk Costs </vt:lpstr>
      <vt:lpstr>Marginal Cost</vt:lpstr>
      <vt:lpstr>Numerical Problem (PU, 2015)</vt:lpstr>
      <vt:lpstr>Numerical Problem (PU, 2015)</vt:lpstr>
      <vt:lpstr>ABC Company manufactures a single product. Costs for the year 2018 for output levels of 1,000 and 2,000 units are as follows: </vt:lpstr>
      <vt:lpstr>Chapter 2: Assignments </vt:lpstr>
      <vt:lpstr>Chapter 3: Time Value of Money </vt:lpstr>
      <vt:lpstr>Time value of money: Interest</vt:lpstr>
      <vt:lpstr>Time value of money: Interest</vt:lpstr>
      <vt:lpstr>Elements of Transactions Involving Interest </vt:lpstr>
      <vt:lpstr>Methods of Calculating Interest </vt:lpstr>
      <vt:lpstr>Simple Interest</vt:lpstr>
      <vt:lpstr>Compound Interest</vt:lpstr>
      <vt:lpstr>Nominal Vs Effective Interest Rate</vt:lpstr>
      <vt:lpstr>Nominal Interest Rates </vt:lpstr>
      <vt:lpstr>Effective Interest Rates</vt:lpstr>
      <vt:lpstr>Effective Interest Rates</vt:lpstr>
      <vt:lpstr>Cash Flow</vt:lpstr>
      <vt:lpstr>Categories of Cash Flows</vt:lpstr>
      <vt:lpstr>Cash Flow diagrams</vt:lpstr>
      <vt:lpstr>Drawing a Cash Flow Diagram</vt:lpstr>
      <vt:lpstr>An Example of Cash Flow Diagram</vt:lpstr>
      <vt:lpstr>Cash Flow Diagram</vt:lpstr>
      <vt:lpstr>Five Types of Cash Flows</vt:lpstr>
      <vt:lpstr>Five Types of Cash Flows</vt:lpstr>
      <vt:lpstr>Economic Equivalence:  Present Worth, Future Worth</vt:lpstr>
      <vt:lpstr>Economic Equivalence: Annual Worth; Capital Recovery Fund/Annuity Factor (Given P) and Sinking Fund Factor (Given F)</vt:lpstr>
      <vt:lpstr>Development of Formulas for Equivalence Calculation</vt:lpstr>
      <vt:lpstr>Development of Formulas for Equivalence Calculation</vt:lpstr>
      <vt:lpstr>Development of Formulas for Equivalence Calculation</vt:lpstr>
      <vt:lpstr>Given the choice of these two plans which would you choose?</vt:lpstr>
      <vt:lpstr>Resolving Cash Flows to Equivalent Present Values</vt:lpstr>
      <vt:lpstr>An Example of Future Value</vt:lpstr>
      <vt:lpstr>An Example of Present Value</vt:lpstr>
      <vt:lpstr>Slide 95</vt:lpstr>
      <vt:lpstr>Slide 96</vt:lpstr>
      <vt:lpstr>Numerical Questions:  </vt:lpstr>
      <vt:lpstr>Chapter 3: Assignments </vt:lpstr>
      <vt:lpstr>Chapter 4: Basic Methods of Engineering Economic Studies </vt:lpstr>
      <vt:lpstr>Minimum Attractive Rate of Return- MARR </vt:lpstr>
      <vt:lpstr>Payback Period Method ~ Simple and Discounted </vt:lpstr>
      <vt:lpstr>Payback Period Method ~ Simple and Discounted</vt:lpstr>
      <vt:lpstr>Present worth Method </vt:lpstr>
      <vt:lpstr>Present worth Method: Basic Procedure</vt:lpstr>
      <vt:lpstr>Present worth Method: Decision Criteria</vt:lpstr>
      <vt:lpstr>Future Worth Method </vt:lpstr>
      <vt:lpstr>Annual Worth Method</vt:lpstr>
      <vt:lpstr>Present Worth Analysis</vt:lpstr>
      <vt:lpstr>Present Worth Analysis</vt:lpstr>
      <vt:lpstr>Annual Worth Analysis</vt:lpstr>
      <vt:lpstr>Example: </vt:lpstr>
      <vt:lpstr>Rate of Return Method: Interest Rate of Return (IRR) Method</vt:lpstr>
      <vt:lpstr>Internal Rate of Return: Trial and Error Method</vt:lpstr>
      <vt:lpstr>Internal Rate of Return</vt:lpstr>
      <vt:lpstr>External / Modified Internal Rate of Return (ERR/MIRR) Method</vt:lpstr>
      <vt:lpstr>External / Modified Rate of Return (ERR/MIRR) Method</vt:lpstr>
      <vt:lpstr>External / Modified Rate of Return (ERR/MIRR) Method</vt:lpstr>
      <vt:lpstr>External / Modified Rate of Return (ERR/MIRR) Method</vt:lpstr>
      <vt:lpstr>Benefit Cost Ratio Method </vt:lpstr>
      <vt:lpstr>Benefit Cost Ratio: Conventional Method</vt:lpstr>
      <vt:lpstr>Benefit Cost Ratio: Modified B/C Ratio</vt:lpstr>
      <vt:lpstr>Problems on Benefit Cost Ratio</vt:lpstr>
      <vt:lpstr>Example: Basic Methods of EE (NEC, 2015)</vt:lpstr>
      <vt:lpstr>Example: Basic Methods of EE (NEC, 2015)</vt:lpstr>
      <vt:lpstr>Solution: </vt:lpstr>
      <vt:lpstr>Solution: </vt:lpstr>
      <vt:lpstr>Solution: </vt:lpstr>
      <vt:lpstr>Solution: </vt:lpstr>
      <vt:lpstr>Solution: </vt:lpstr>
      <vt:lpstr>Example: Basic Methods of EE (NEC, 2015)</vt:lpstr>
      <vt:lpstr>IRR (PU, 2009)</vt:lpstr>
      <vt:lpstr>IRR (PU, 2016)</vt:lpstr>
      <vt:lpstr>Chapter 4: Assignments </vt:lpstr>
      <vt:lpstr>Chapter 5: Comparative Analysis of Alternatives </vt:lpstr>
      <vt:lpstr>Meaning of Independent Project</vt:lpstr>
      <vt:lpstr>Meaning of Dependent Project</vt:lpstr>
      <vt:lpstr>Meaning of Contingent Project</vt:lpstr>
      <vt:lpstr>Meaning of Mutually Exclusive Project</vt:lpstr>
      <vt:lpstr>Comparing Mutually Exclusive Alternatives having same useful life: PW, AW, FW and B/C Ratio</vt:lpstr>
      <vt:lpstr>Comparing Mutually Exclusive Alternatives having different useful lives by Repeatability Assumption</vt:lpstr>
      <vt:lpstr>Comparing Mutually Exclusive Alternatives having different useful lives by Co-terminated Assumption </vt:lpstr>
      <vt:lpstr>Comparing Mutually Exclusive Alternatives having perpetual lives by Capitalized Equivalent Method </vt:lpstr>
      <vt:lpstr>Example: Use FW/PW/AW Formulation</vt:lpstr>
      <vt:lpstr>Solution: Repeatability Assumption</vt:lpstr>
      <vt:lpstr>Solution: Co-terminated Assumption </vt:lpstr>
      <vt:lpstr>Chapter 5: Assignments </vt:lpstr>
      <vt:lpstr>Chapter 6:Risk Analysis</vt:lpstr>
      <vt:lpstr>Origin/Sources of Project Risks</vt:lpstr>
      <vt:lpstr>Origin/Sources of Project Risks</vt:lpstr>
      <vt:lpstr>Origin/Sources of Project Risks</vt:lpstr>
      <vt:lpstr>Origin/Sources of Project Risks</vt:lpstr>
      <vt:lpstr>Method of Describing Project Risks; Sensitivity Analysis, Breakeven Analysis, Scenario Analysis</vt:lpstr>
      <vt:lpstr>Method of Describing Project Risks; Sensitivity Analysis</vt:lpstr>
      <vt:lpstr>Method of Describing Project Risks; Sensitivity Analysis</vt:lpstr>
      <vt:lpstr>Method of Describing Project Risks; Sensitivity Analysis</vt:lpstr>
      <vt:lpstr>Example: Sensitivity Analysis (PU, 2015) </vt:lpstr>
      <vt:lpstr>Example: Sensitivity Analysis </vt:lpstr>
      <vt:lpstr>Method of Describing Project Risks; Breakeven Analysis</vt:lpstr>
      <vt:lpstr>Method of Describing Project Risks; Breakeven Analysis</vt:lpstr>
      <vt:lpstr>Breakeven Analysis for a Single Project</vt:lpstr>
      <vt:lpstr>Example: Breakeven Analysis for a Single Project</vt:lpstr>
      <vt:lpstr>Example: Breakeven Analysis for comparing two Alternatives (PU, 2011)  </vt:lpstr>
      <vt:lpstr>Example: Breakeven Analysis </vt:lpstr>
      <vt:lpstr>Example: Breakeven Analysis </vt:lpstr>
      <vt:lpstr>Method of Describing Project Risks; Scenario Analysis</vt:lpstr>
      <vt:lpstr>Method of Describing Project Risks; Scenario Analysis</vt:lpstr>
      <vt:lpstr>Example: Scenario Analysis</vt:lpstr>
      <vt:lpstr>Chapter 6: Assignments </vt:lpstr>
      <vt:lpstr>Chapter 7: Ecological Limits and Economic Development</vt:lpstr>
      <vt:lpstr>Ecological Limits and Economic Development</vt:lpstr>
      <vt:lpstr>Economic Theory and Ecological Limits </vt:lpstr>
      <vt:lpstr>Concepts of Sustainable Development </vt:lpstr>
      <vt:lpstr>Concepts of Sustainable Development</vt:lpstr>
      <vt:lpstr>Concepts of Sustainable Development</vt:lpstr>
      <vt:lpstr>Sustainable Development</vt:lpstr>
      <vt:lpstr>Ecological Footprint </vt:lpstr>
      <vt:lpstr>Ecological Footprint</vt:lpstr>
      <vt:lpstr>Ecological Footprint</vt:lpstr>
      <vt:lpstr>Ecological Footprint https://en.wikipedia.org/wiki/List_of_countries_by_ecological_footprint</vt:lpstr>
      <vt:lpstr>Overcoming Ecological Limit </vt:lpstr>
      <vt:lpstr>Chapter 7: Assignments </vt:lpstr>
      <vt:lpstr>Chapter 8: Depreciation and Corporate income taxes</vt:lpstr>
      <vt:lpstr>Depreciation </vt:lpstr>
      <vt:lpstr>Depreciation</vt:lpstr>
      <vt:lpstr>Depreciation</vt:lpstr>
      <vt:lpstr>Causes of Depreciation</vt:lpstr>
      <vt:lpstr>Accounting Depreciation</vt:lpstr>
      <vt:lpstr>Factors affecting Depreciation amount</vt:lpstr>
      <vt:lpstr>Factors affecting Depreciation amount</vt:lpstr>
      <vt:lpstr>Factors affecting Depreciation amount</vt:lpstr>
      <vt:lpstr>Basic Methods of Depreciation</vt:lpstr>
      <vt:lpstr>Book Depreciation Method: Straight Line Method</vt:lpstr>
      <vt:lpstr>Example: Straight Line Method</vt:lpstr>
      <vt:lpstr>Book Depreciation Method: Declining Balance Method</vt:lpstr>
      <vt:lpstr>Book Depreciation Method: Declining Balance Method</vt:lpstr>
      <vt:lpstr>Example: Declining Balance Method</vt:lpstr>
      <vt:lpstr>Example: Declining Balance Method</vt:lpstr>
      <vt:lpstr>Example: Declining Balance Method</vt:lpstr>
      <vt:lpstr>Example: Declining Balance Method</vt:lpstr>
      <vt:lpstr>Book Depreciation Method: Declining Balance with Conversion to Straight-Line Depreciation </vt:lpstr>
      <vt:lpstr>Example: Declining Balance with Conversion to Straight-Line Depreciation</vt:lpstr>
      <vt:lpstr>Example: Declining Balance with Conversion to Straight-Line Depreciation</vt:lpstr>
      <vt:lpstr>Book Depreciation Method: Sinking Fund Method</vt:lpstr>
      <vt:lpstr>Example: Sinking Fund Method</vt:lpstr>
      <vt:lpstr>Book Depreciation Method: Sum of Year Digit Method</vt:lpstr>
      <vt:lpstr>Example: SOYD Method</vt:lpstr>
      <vt:lpstr>Book Depreciation Method: Unit of Production Method   </vt:lpstr>
      <vt:lpstr>Book Depreciation Method: Unit of Production Method</vt:lpstr>
      <vt:lpstr>Example: Unit of Production Method</vt:lpstr>
      <vt:lpstr>Tax depreciation Method: Modified Accelerated Cost Recovery System (MACRS)</vt:lpstr>
      <vt:lpstr>MACRS Property Classification</vt:lpstr>
      <vt:lpstr>MACRS Depreciation Percentage</vt:lpstr>
      <vt:lpstr>Example: MACRS</vt:lpstr>
      <vt:lpstr>Tax depreciation Method: Depreciation Rates in Nepal </vt:lpstr>
      <vt:lpstr>Introduction to Corporate Income Tax</vt:lpstr>
      <vt:lpstr>Introduction to Corporate Income Tax</vt:lpstr>
      <vt:lpstr>Example: Effective Tax Rate</vt:lpstr>
      <vt:lpstr>Taxation Law in Nepal</vt:lpstr>
      <vt:lpstr>Taxation Law in Nepal</vt:lpstr>
      <vt:lpstr>Types of Tax Revenue</vt:lpstr>
      <vt:lpstr>Income Tax in Nepal</vt:lpstr>
      <vt:lpstr>Corporate Tax in Nepal</vt:lpstr>
      <vt:lpstr>Personal  Tax in Nepal </vt:lpstr>
      <vt:lpstr>Personal Tax in Nepal</vt:lpstr>
      <vt:lpstr>Value Added Tax (VAT)</vt:lpstr>
      <vt:lpstr>Value Added Tax (VAT)   </vt:lpstr>
      <vt:lpstr>Value Added Tax (VAT)   </vt:lpstr>
      <vt:lpstr>Multistage (Calculation of) VAT</vt:lpstr>
      <vt:lpstr>Scenario on VAT implementation in Nepal</vt:lpstr>
      <vt:lpstr>Scenario on VAT implementation in Nepal</vt:lpstr>
      <vt:lpstr>How can VAT implementation be improved?</vt:lpstr>
      <vt:lpstr>General Procedure for Making After Tax Economic Analysis</vt:lpstr>
      <vt:lpstr>After Tax Cash Flow (ATCF) Estimate </vt:lpstr>
      <vt:lpstr>After Tax Cash Flow (ATCF) Estimate </vt:lpstr>
      <vt:lpstr>Chapter 8: Assignments</vt:lpstr>
      <vt:lpstr>Chapter 9: Enterprise Financing and Capital Investment </vt:lpstr>
      <vt:lpstr>Method of Financing : Equity Financing, Debt Financing and Capital Structure  </vt:lpstr>
      <vt:lpstr>Equity Financing</vt:lpstr>
      <vt:lpstr>Equity Financing: Use of Retained Earnings</vt:lpstr>
      <vt:lpstr>Equity Financing: The Issuance of Stock</vt:lpstr>
      <vt:lpstr>Equity Financing: The issuance of stock</vt:lpstr>
      <vt:lpstr>Slide 242</vt:lpstr>
      <vt:lpstr>Method of Financing : Debt Financing </vt:lpstr>
      <vt:lpstr>Method of Financing : Debt Financing</vt:lpstr>
      <vt:lpstr>Example: Debt Financing </vt:lpstr>
      <vt:lpstr>Method of Financing : Capital Structure</vt:lpstr>
      <vt:lpstr>Method of Financing : Capital Structure How does a typical firm set the target capital structure?  </vt:lpstr>
      <vt:lpstr>Method of Financing : Capital Structure How does a typical firm set the target capital structure?  </vt:lpstr>
      <vt:lpstr>Cost of Capital: Cost of Equity, Cost of Debt and Calculating Cost of Capital  </vt:lpstr>
      <vt:lpstr>Cost of Capital: Cost of Equity, Cost of Debt and Calculating Cost of Capital</vt:lpstr>
      <vt:lpstr>Cost of Capital: Cost of Equity</vt:lpstr>
      <vt:lpstr>Cost of Capital: Cost of Equity-Cost of Retained Earnings </vt:lpstr>
      <vt:lpstr>Cost of Capital: Cost of Equity -Cost of Issuing New Common Stock</vt:lpstr>
      <vt:lpstr>Cost of Capital : Example</vt:lpstr>
      <vt:lpstr>Cost of Capital: Cost of Equity-Cost of Preferred Stock</vt:lpstr>
      <vt:lpstr>Cost of Capital: Cost of Equity</vt:lpstr>
      <vt:lpstr>Example: Cost of Equity</vt:lpstr>
      <vt:lpstr>Cost of Capital: Cost of Equity: Alternative way of determining cost of equity</vt:lpstr>
      <vt:lpstr>Slide 259</vt:lpstr>
      <vt:lpstr>Cost of Capital: Cost of Debt</vt:lpstr>
      <vt:lpstr>Slide 261</vt:lpstr>
      <vt:lpstr>Cost of Capital: Calculating the Cost of Capital</vt:lpstr>
      <vt:lpstr>Cost of Capital: Calculating the Cost of Capital</vt:lpstr>
      <vt:lpstr>Project Funding Mechanism: Governmental Budget, Public Private Partnership and Private Investment  </vt:lpstr>
      <vt:lpstr>Project Funding Mechanism: Governmental Budget</vt:lpstr>
      <vt:lpstr>Project Funding Mechanism: Public Private Partnership</vt:lpstr>
      <vt:lpstr>Project Funding Mechanism: Public Private Partnership</vt:lpstr>
      <vt:lpstr>Project Funding Mechanism: Private Investment</vt:lpstr>
      <vt:lpstr>Financial Internal Rate of Return (FIRR)</vt:lpstr>
      <vt:lpstr>Economic Internal Rate of Return (EIRR)</vt:lpstr>
      <vt:lpstr>Economic Internal Rate of Return (EIRR)</vt:lpstr>
      <vt:lpstr>Return on Equity</vt:lpstr>
      <vt:lpstr>Chapter 9: Assignments</vt:lpstr>
      <vt:lpstr>Chapter 10: Basic Accounting Procedures</vt:lpstr>
      <vt:lpstr>Accounting Terminologies:</vt:lpstr>
      <vt:lpstr>Accounting</vt:lpstr>
      <vt:lpstr>Fundamental Equation of Accounting</vt:lpstr>
      <vt:lpstr>Asset</vt:lpstr>
      <vt:lpstr>Asset: Current Asset</vt:lpstr>
      <vt:lpstr>Asset: Fixed Asset</vt:lpstr>
      <vt:lpstr>Asset: Other Asset</vt:lpstr>
      <vt:lpstr>Liabilities</vt:lpstr>
      <vt:lpstr>Owner’s Equity</vt:lpstr>
      <vt:lpstr>Owner’s Equity</vt:lpstr>
      <vt:lpstr>Financial Statements: The  Balance Sheet, Income Statement and Cash Flow Statement </vt:lpstr>
      <vt:lpstr>Slide 286</vt:lpstr>
      <vt:lpstr>Balance Sheet</vt:lpstr>
      <vt:lpstr>Format of Balance Sheet</vt:lpstr>
      <vt:lpstr>Format of Balance Sheet</vt:lpstr>
      <vt:lpstr>Importance of Balance Sheet</vt:lpstr>
      <vt:lpstr>Income Statement</vt:lpstr>
      <vt:lpstr>Importance of Income Statement</vt:lpstr>
      <vt:lpstr>Reporting Format </vt:lpstr>
      <vt:lpstr>Format of Income Statement (Trading A/c and Profit and Loss A/c)</vt:lpstr>
      <vt:lpstr>Example: Income Statement and Balance Sheet (PU 2015, Fall)</vt:lpstr>
      <vt:lpstr>Solution: PU 2015, Fall</vt:lpstr>
      <vt:lpstr>Example and Solution: Balance Sheet (PU 2014, Spring)</vt:lpstr>
      <vt:lpstr>Example: Income Statement and Balance Sheet (PU 2009, Fall)</vt:lpstr>
      <vt:lpstr>Solution: Income Statement and Balance Sheet (PU 2009, Fall)</vt:lpstr>
      <vt:lpstr>Example: P/L Account and Balance Sheet (PU 2006, Fall &amp; PU 2005, Spring)</vt:lpstr>
      <vt:lpstr>Solution: P/L Account and Balance Sheet (PU 2006, Fall &amp; PU 2005, Spring)</vt:lpstr>
      <vt:lpstr>Cash Flow Statement: </vt:lpstr>
      <vt:lpstr>Cash Flow Statement:</vt:lpstr>
      <vt:lpstr>Cash Flow Statement: Sources and Uses of Cash </vt:lpstr>
      <vt:lpstr>Importance of Cash Flow Statement</vt:lpstr>
      <vt:lpstr>Cash Flow Statement: Reporting Format </vt:lpstr>
      <vt:lpstr>Format of Cash Flow Statement</vt:lpstr>
      <vt:lpstr>Ratio Analysis</vt:lpstr>
      <vt:lpstr>Slide 309</vt:lpstr>
      <vt:lpstr>Using Ratios to make decisions: </vt:lpstr>
      <vt:lpstr>Debt Ratio</vt:lpstr>
      <vt:lpstr>Current Ratio </vt:lpstr>
      <vt:lpstr>Quick (Acid Test) Ratio</vt:lpstr>
      <vt:lpstr>Inventory Turnover Ratio</vt:lpstr>
      <vt:lpstr>Total Assets Turnover </vt:lpstr>
      <vt:lpstr>Profit Margin on Sales</vt:lpstr>
      <vt:lpstr>Return on Total Assets </vt:lpstr>
      <vt:lpstr>Price-to-Earnings Ratio </vt:lpstr>
      <vt:lpstr>Book Value Per Share</vt:lpstr>
      <vt:lpstr>Example: Conduct and interpret Ratios: Debt Ratio, Current Ratio, Quick Ratio-Acid Test Ratio, Inventory Turnover Ratio, Total Asset Turnover, Profit Margin on Sales, Return on Total Assets, Price Earnings Ratio and  Book Value Per Share  </vt:lpstr>
      <vt:lpstr>Example: Conduct and interpret Ratios:  Debt Ratio, Current Ratio, Quick Ratio-Acid Test Ratio, Inventory Turnover Ratio, Total Asset Turnover, Profit Margin on Sales, Return on Total Assets, Price Earnings Ratio and  Book Value Per Share  </vt:lpstr>
      <vt:lpstr>Chapter 10: Assignments </vt:lpstr>
      <vt:lpstr>Thank You for participating in teaching/ learning process of Engineering Economics.  Enjoy Further Learnings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Economics</dc:title>
  <dc:creator>Lenovo</dc:creator>
  <cp:lastModifiedBy>OWNER</cp:lastModifiedBy>
  <cp:revision>477</cp:revision>
  <dcterms:created xsi:type="dcterms:W3CDTF">2016-08-01T23:22:03Z</dcterms:created>
  <dcterms:modified xsi:type="dcterms:W3CDTF">2021-11-16T06:40:03Z</dcterms:modified>
</cp:coreProperties>
</file>