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0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3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6B01A-084C-4F94-8295-CF41D9B86D4F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B32AA-A3A3-45C2-9B8C-BA28A8496D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293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Czytać powoli, w</a:t>
            </a:r>
            <a:r>
              <a:rPr lang="pl-PL" baseline="0" dirty="0" smtClean="0"/>
              <a:t> związku z następnym slajdem.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32AA-A3A3-45C2-9B8C-BA28A8496D3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4987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Podkreślić,</a:t>
            </a:r>
            <a:r>
              <a:rPr lang="pl-PL" baseline="0" dirty="0" smtClean="0"/>
              <a:t> że jeżeli nie istnieje, to wskaźnik wskazuje na </a:t>
            </a:r>
            <a:r>
              <a:rPr lang="pl-PL" baseline="0" dirty="0" err="1" smtClean="0"/>
              <a:t>null</a:t>
            </a:r>
            <a:r>
              <a:rPr lang="pl-PL" baseline="0" dirty="0" smtClean="0"/>
              <a:t>. Co mamy w pamięci?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32AA-A3A3-45C2-9B8C-BA28A8496D3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687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Przypadek braku elementu – albo</a:t>
            </a:r>
            <a:r>
              <a:rPr lang="pl-PL" baseline="0" dirty="0" smtClean="0"/>
              <a:t> wartością albo drugą tablicą. W pamięci ciąg.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32AA-A3A3-45C2-9B8C-BA28A8496D3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6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 przypadku „odpytywania” zapisywać na tablicy</a:t>
            </a:r>
            <a:r>
              <a:rPr lang="pl-PL" baseline="0" dirty="0" smtClean="0"/>
              <a:t> po PRAWEJ stronie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32AA-A3A3-45C2-9B8C-BA28A8496D3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68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Wspomnieć,</a:t>
            </a:r>
            <a:r>
              <a:rPr lang="pl-PL" baseline="0" dirty="0" smtClean="0"/>
              <a:t> że liście, to również synowie, tyle, że nie będący ojcami dla żadnego z elementów / węzłów. Podkreślić, że np. 5 i 6 nie są dla siebie braćmi (z racji braku wspólnego ojca).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32AA-A3A3-45C2-9B8C-BA28A8496D3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687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Jest tylko jedna ścieżka prowadząca</a:t>
            </a:r>
            <a:r>
              <a:rPr lang="pl-PL" baseline="0" dirty="0" smtClean="0"/>
              <a:t> od dowolnego węzła do innego węzła w drzewie.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32AA-A3A3-45C2-9B8C-BA28A8496D3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68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Poziom</a:t>
            </a:r>
            <a:r>
              <a:rPr lang="pl-PL" baseline="0" dirty="0" smtClean="0"/>
              <a:t> węzła… </a:t>
            </a:r>
            <a:r>
              <a:rPr lang="pl-PL" dirty="0" smtClean="0"/>
              <a:t>Numeracja</a:t>
            </a:r>
            <a:r>
              <a:rPr lang="pl-PL" baseline="0" dirty="0" smtClean="0"/>
              <a:t> poziomów zawsze odbywa się od korzenia, czasami można spotkać się z numeracją od 1 (która prawdopodobnie nie jest poprawna).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32AA-A3A3-45C2-9B8C-BA28A8496D3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68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Numeracja</a:t>
            </a:r>
            <a:r>
              <a:rPr lang="pl-PL" baseline="0" dirty="0" smtClean="0"/>
              <a:t> poziomów zawsze odbywa się od korzenia, czasami można spotkać się z numeracją od 1 (która prawdopodobnie nie jest poprawna).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32AA-A3A3-45C2-9B8C-BA28A8496D3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687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Zaznaczyć, że stopień wejściowy dla drzewa nigdy nie wynosi więcej niż 1.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32AA-A3A3-45C2-9B8C-BA28A8496D3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687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Odniesienie do tworzenia</a:t>
            </a:r>
            <a:r>
              <a:rPr lang="pl-PL" baseline="0" dirty="0" smtClean="0"/>
              <a:t> drzewa binarnego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32AA-A3A3-45C2-9B8C-BA28A8496D3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687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Kolejność</a:t>
            </a:r>
            <a:r>
              <a:rPr lang="pl-PL" baseline="0" dirty="0" smtClean="0"/>
              <a:t> wprowadzanych liczb: 10, 5, 7, 11 4, 20, 11, 15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32AA-A3A3-45C2-9B8C-BA28A8496D3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68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ACF-04BB-4C97-A0F3-B852A2E2B4F9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4C4-F9D7-4860-81D6-EF0172FDCD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2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ACF-04BB-4C97-A0F3-B852A2E2B4F9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4C4-F9D7-4860-81D6-EF0172FDCD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71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ACF-04BB-4C97-A0F3-B852A2E2B4F9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4C4-F9D7-4860-81D6-EF0172FDCD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802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ACF-04BB-4C97-A0F3-B852A2E2B4F9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4C4-F9D7-4860-81D6-EF0172FDCD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223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ACF-04BB-4C97-A0F3-B852A2E2B4F9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4C4-F9D7-4860-81D6-EF0172FDCD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95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ACF-04BB-4C97-A0F3-B852A2E2B4F9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4C4-F9D7-4860-81D6-EF0172FDCD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51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ACF-04BB-4C97-A0F3-B852A2E2B4F9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4C4-F9D7-4860-81D6-EF0172FDCD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ACF-04BB-4C97-A0F3-B852A2E2B4F9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4C4-F9D7-4860-81D6-EF0172FDCD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77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ACF-04BB-4C97-A0F3-B852A2E2B4F9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4C4-F9D7-4860-81D6-EF0172FDCD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884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ACF-04BB-4C97-A0F3-B852A2E2B4F9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4C4-F9D7-4860-81D6-EF0172FDCD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150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ACF-04BB-4C97-A0F3-B852A2E2B4F9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4C4-F9D7-4860-81D6-EF0172FDCD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89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CACF-04BB-4C97-A0F3-B852A2E2B4F9}" type="datetimeFigureOut">
              <a:rPr lang="pl-PL" smtClean="0"/>
              <a:t>2015-06-12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D34C4-F9D7-4860-81D6-EF0172FDCD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76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du.i-lo.tarnow.pl/inf/alg/001_search/0108.php" TargetMode="External"/><Relationship Id="rId7" Type="http://schemas.openxmlformats.org/officeDocument/2006/relationships/hyperlink" Target="https://www.youtube.com/watch?v=_V7a1Gwuj5k" TargetMode="External"/><Relationship Id="rId2" Type="http://schemas.openxmlformats.org/officeDocument/2006/relationships/hyperlink" Target="http://pl.wikipedia.org/wiki/Drzewo_(informatyka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ac.im.pwr.wroc.pl/~pawlik/w/wyk1104.html" TargetMode="External"/><Relationship Id="rId5" Type="http://schemas.openxmlformats.org/officeDocument/2006/relationships/hyperlink" Target="http://neo.dmcs.pl/aisd/drzewa.pdf" TargetMode="External"/><Relationship Id="rId4" Type="http://schemas.openxmlformats.org/officeDocument/2006/relationships/hyperlink" Target="http://brain.fuw.edu.pl/edu/TI:Algorytmy_i_struktury_danych/Drzew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685800" y="1732574"/>
            <a:ext cx="7772400" cy="1336386"/>
          </a:xfrm>
        </p:spPr>
        <p:txBody>
          <a:bodyPr/>
          <a:lstStyle/>
          <a:p>
            <a:r>
              <a:rPr lang="pl-PL" b="1" dirty="0" smtClean="0"/>
              <a:t>Struktury Danych - Drzewa</a:t>
            </a:r>
            <a:endParaRPr lang="pl-PL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619672" y="378904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Autorzy: Jakub Dylus &amp; Marcin </a:t>
            </a:r>
            <a:r>
              <a:rPr lang="pl-PL" dirty="0" err="1" smtClean="0"/>
              <a:t>Tudyka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8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pl-PL" dirty="0" smtClean="0"/>
              <a:t>Tworzenie drzewa binarnego</a:t>
            </a:r>
            <a:endParaRPr lang="pl-PL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446856" y="692696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i="1" dirty="0" smtClean="0"/>
              <a:t>Reguła drzewa binarnego</a:t>
            </a:r>
            <a:endParaRPr lang="pl-PL" i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95536" y="149755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Wszystkie elementy znajdujące się w lewym poddrzewie są mniejsze od swojego ojca, natomiast elementy prawego poddrzewa są większe od ojca. </a:t>
            </a:r>
            <a:r>
              <a:rPr lang="pl-PL" b="1" dirty="0" smtClean="0"/>
              <a:t>Reguła ta obowiązuje wszystkie poddrzewa.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805064" y="2618328"/>
            <a:ext cx="53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10</a:t>
            </a:r>
            <a:endParaRPr lang="pl-PL" dirty="0"/>
          </a:p>
        </p:txBody>
      </p:sp>
      <p:cxnSp>
        <p:nvCxnSpPr>
          <p:cNvPr id="11" name="Łącznik prosty ze strzałką 10"/>
          <p:cNvCxnSpPr>
            <a:stCxn id="7" idx="2"/>
            <a:endCxn id="19" idx="0"/>
          </p:cNvCxnSpPr>
          <p:nvPr/>
        </p:nvCxnSpPr>
        <p:spPr>
          <a:xfrm flipH="1">
            <a:off x="3538178" y="2987660"/>
            <a:ext cx="533772" cy="200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3271292" y="3188354"/>
            <a:ext cx="53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5</a:t>
            </a:r>
          </a:p>
        </p:txBody>
      </p:sp>
      <p:cxnSp>
        <p:nvCxnSpPr>
          <p:cNvPr id="21" name="Łącznik prosty ze strzałką 20"/>
          <p:cNvCxnSpPr>
            <a:stCxn id="19" idx="2"/>
            <a:endCxn id="22" idx="0"/>
          </p:cNvCxnSpPr>
          <p:nvPr/>
        </p:nvCxnSpPr>
        <p:spPr>
          <a:xfrm flipH="1">
            <a:off x="2893336" y="3557686"/>
            <a:ext cx="644842" cy="285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2626450" y="3843625"/>
            <a:ext cx="53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4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3597319" y="3843625"/>
            <a:ext cx="53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7</a:t>
            </a:r>
            <a:endParaRPr lang="pl-PL" dirty="0"/>
          </a:p>
        </p:txBody>
      </p:sp>
      <p:cxnSp>
        <p:nvCxnSpPr>
          <p:cNvPr id="25" name="Łącznik prosty ze strzałką 24"/>
          <p:cNvCxnSpPr>
            <a:stCxn id="19" idx="2"/>
            <a:endCxn id="24" idx="0"/>
          </p:cNvCxnSpPr>
          <p:nvPr/>
        </p:nvCxnSpPr>
        <p:spPr>
          <a:xfrm>
            <a:off x="3538178" y="3557686"/>
            <a:ext cx="326027" cy="285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4338836" y="3188354"/>
            <a:ext cx="53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11</a:t>
            </a:r>
            <a:endParaRPr lang="pl-PL" dirty="0"/>
          </a:p>
        </p:txBody>
      </p:sp>
      <p:cxnSp>
        <p:nvCxnSpPr>
          <p:cNvPr id="30" name="Łącznik prosty ze strzałką 29"/>
          <p:cNvCxnSpPr>
            <a:stCxn id="7" idx="2"/>
            <a:endCxn id="29" idx="0"/>
          </p:cNvCxnSpPr>
          <p:nvPr/>
        </p:nvCxnSpPr>
        <p:spPr>
          <a:xfrm>
            <a:off x="4071950" y="2987660"/>
            <a:ext cx="533772" cy="200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/>
          <p:cNvSpPr txBox="1"/>
          <p:nvPr/>
        </p:nvSpPr>
        <p:spPr>
          <a:xfrm>
            <a:off x="4932040" y="3843625"/>
            <a:ext cx="53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20</a:t>
            </a:r>
            <a:endParaRPr lang="pl-PL" dirty="0"/>
          </a:p>
        </p:txBody>
      </p:sp>
      <p:cxnSp>
        <p:nvCxnSpPr>
          <p:cNvPr id="34" name="Łącznik prosty ze strzałką 33"/>
          <p:cNvCxnSpPr>
            <a:stCxn id="29" idx="2"/>
            <a:endCxn id="33" idx="0"/>
          </p:cNvCxnSpPr>
          <p:nvPr/>
        </p:nvCxnSpPr>
        <p:spPr>
          <a:xfrm>
            <a:off x="4605722" y="3557686"/>
            <a:ext cx="593204" cy="285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/>
          <p:cNvSpPr txBox="1"/>
          <p:nvPr/>
        </p:nvSpPr>
        <p:spPr>
          <a:xfrm>
            <a:off x="4561656" y="4509120"/>
            <a:ext cx="53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15</a:t>
            </a:r>
          </a:p>
        </p:txBody>
      </p:sp>
      <p:cxnSp>
        <p:nvCxnSpPr>
          <p:cNvPr id="42" name="Łącznik prosty ze strzałką 41"/>
          <p:cNvCxnSpPr>
            <a:stCxn id="33" idx="2"/>
            <a:endCxn id="39" idx="0"/>
          </p:cNvCxnSpPr>
          <p:nvPr/>
        </p:nvCxnSpPr>
        <p:spPr>
          <a:xfrm flipH="1">
            <a:off x="4828542" y="4212957"/>
            <a:ext cx="370384" cy="296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4131091" y="3808762"/>
            <a:ext cx="53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11</a:t>
            </a:r>
          </a:p>
        </p:txBody>
      </p:sp>
      <p:cxnSp>
        <p:nvCxnSpPr>
          <p:cNvPr id="48" name="Łącznik prosty ze strzałką 47"/>
          <p:cNvCxnSpPr>
            <a:stCxn id="29" idx="2"/>
            <a:endCxn id="45" idx="0"/>
          </p:cNvCxnSpPr>
          <p:nvPr/>
        </p:nvCxnSpPr>
        <p:spPr>
          <a:xfrm flipH="1">
            <a:off x="4397977" y="3557686"/>
            <a:ext cx="207745" cy="2510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ole tekstowe 52"/>
          <p:cNvSpPr txBox="1"/>
          <p:nvPr/>
        </p:nvSpPr>
        <p:spPr>
          <a:xfrm>
            <a:off x="329525" y="52919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Jak widać kolejność wprowadzania danych ma znaczenie na kształt drzewa.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31478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9" grpId="0"/>
      <p:bldP spid="22" grpId="0"/>
      <p:bldP spid="24" grpId="0"/>
      <p:bldP spid="29" grpId="0"/>
      <p:bldP spid="33" grpId="0"/>
      <p:bldP spid="39" grpId="0"/>
      <p:bldP spid="45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3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 smtClean="0"/>
              <a:t>Metody zapisu drzew binarnych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3059832" y="111289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Implementacja wskaźnikowa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3203848" y="1799813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15</a:t>
            </a:r>
            <a:endParaRPr lang="pl-PL" sz="6000" b="1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2555776" y="3197874"/>
            <a:ext cx="151216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/>
              <a:t>7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4932040" y="3197874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30</a:t>
            </a:r>
            <a:endParaRPr lang="pl-PL" sz="6000" b="1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2339752" y="493361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4</a:t>
            </a:r>
          </a:p>
        </p:txBody>
      </p:sp>
      <p:sp>
        <p:nvSpPr>
          <p:cNvPr id="31" name="pole tekstowe 30"/>
          <p:cNvSpPr txBox="1"/>
          <p:nvPr/>
        </p:nvSpPr>
        <p:spPr>
          <a:xfrm>
            <a:off x="3671900" y="507153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 smtClean="0"/>
              <a:t>null</a:t>
            </a:r>
            <a:endParaRPr lang="pl-PL" b="1" dirty="0" smtClean="0"/>
          </a:p>
        </p:txBody>
      </p:sp>
      <p:sp>
        <p:nvSpPr>
          <p:cNvPr id="34" name="pole tekstowe 33"/>
          <p:cNvSpPr txBox="1"/>
          <p:nvPr/>
        </p:nvSpPr>
        <p:spPr>
          <a:xfrm>
            <a:off x="4608004" y="493361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25</a:t>
            </a:r>
          </a:p>
        </p:txBody>
      </p:sp>
      <p:sp>
        <p:nvSpPr>
          <p:cNvPr id="35" name="pole tekstowe 34"/>
          <p:cNvSpPr txBox="1"/>
          <p:nvPr/>
        </p:nvSpPr>
        <p:spPr>
          <a:xfrm>
            <a:off x="5832140" y="4933617"/>
            <a:ext cx="1116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34</a:t>
            </a:r>
          </a:p>
        </p:txBody>
      </p:sp>
      <p:cxnSp>
        <p:nvCxnSpPr>
          <p:cNvPr id="36" name="Łącznik prosty ze strzałką 35"/>
          <p:cNvCxnSpPr>
            <a:stCxn id="22" idx="2"/>
          </p:cNvCxnSpPr>
          <p:nvPr/>
        </p:nvCxnSpPr>
        <p:spPr>
          <a:xfrm flipH="1">
            <a:off x="3419872" y="2815476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stCxn id="22" idx="2"/>
          </p:cNvCxnSpPr>
          <p:nvPr/>
        </p:nvCxnSpPr>
        <p:spPr>
          <a:xfrm>
            <a:off x="4499992" y="2815476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>
            <a:stCxn id="26" idx="2"/>
          </p:cNvCxnSpPr>
          <p:nvPr/>
        </p:nvCxnSpPr>
        <p:spPr>
          <a:xfrm flipH="1">
            <a:off x="2699792" y="4213537"/>
            <a:ext cx="612068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>
            <a:stCxn id="26" idx="2"/>
          </p:cNvCxnSpPr>
          <p:nvPr/>
        </p:nvCxnSpPr>
        <p:spPr>
          <a:xfrm>
            <a:off x="3311860" y="4213537"/>
            <a:ext cx="648072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/>
          <p:nvPr/>
        </p:nvCxnSpPr>
        <p:spPr>
          <a:xfrm flipH="1">
            <a:off x="5076056" y="4213537"/>
            <a:ext cx="612068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/>
          <p:cNvCxnSpPr/>
          <p:nvPr/>
        </p:nvCxnSpPr>
        <p:spPr>
          <a:xfrm>
            <a:off x="5688124" y="4213537"/>
            <a:ext cx="648072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/>
          <p:cNvSpPr txBox="1"/>
          <p:nvPr/>
        </p:nvSpPr>
        <p:spPr>
          <a:xfrm>
            <a:off x="2951820" y="2625000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Wskaźnik lewy</a:t>
            </a:r>
            <a:endParaRPr lang="pl-PL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4752020" y="2625000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Wskaźnik prawy</a:t>
            </a:r>
            <a:endParaRPr lang="pl-PL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2159732" y="4199698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Wskaźnik lewy</a:t>
            </a:r>
            <a:endParaRPr lang="pl-PL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3312770" y="4199698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Wskaźnik prawy</a:t>
            </a:r>
            <a:endParaRPr lang="pl-PL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4535996" y="4207435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Wskaźnik lewy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5689034" y="4207435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Wskaźnik prawy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12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3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 smtClean="0"/>
              <a:t>Metody zapisu drzew binarnych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3167844" y="1112897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Implementacja tablicowa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3203848" y="1799813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15</a:t>
            </a:r>
            <a:endParaRPr lang="pl-PL" sz="6000" b="1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2555776" y="3197874"/>
            <a:ext cx="151216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/>
              <a:t>7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4932040" y="3197874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30</a:t>
            </a:r>
            <a:endParaRPr lang="pl-PL" sz="6000" b="1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2339752" y="493361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4</a:t>
            </a:r>
          </a:p>
        </p:txBody>
      </p:sp>
      <p:sp>
        <p:nvSpPr>
          <p:cNvPr id="34" name="pole tekstowe 33"/>
          <p:cNvSpPr txBox="1"/>
          <p:nvPr/>
        </p:nvSpPr>
        <p:spPr>
          <a:xfrm>
            <a:off x="4608004" y="493361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25</a:t>
            </a:r>
          </a:p>
        </p:txBody>
      </p:sp>
      <p:sp>
        <p:nvSpPr>
          <p:cNvPr id="35" name="pole tekstowe 34"/>
          <p:cNvSpPr txBox="1"/>
          <p:nvPr/>
        </p:nvSpPr>
        <p:spPr>
          <a:xfrm>
            <a:off x="5832140" y="4933617"/>
            <a:ext cx="1116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34</a:t>
            </a:r>
          </a:p>
        </p:txBody>
      </p:sp>
      <p:cxnSp>
        <p:nvCxnSpPr>
          <p:cNvPr id="36" name="Łącznik prosty ze strzałką 35"/>
          <p:cNvCxnSpPr>
            <a:stCxn id="22" idx="2"/>
          </p:cNvCxnSpPr>
          <p:nvPr/>
        </p:nvCxnSpPr>
        <p:spPr>
          <a:xfrm flipH="1">
            <a:off x="3419872" y="2815476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stCxn id="22" idx="2"/>
          </p:cNvCxnSpPr>
          <p:nvPr/>
        </p:nvCxnSpPr>
        <p:spPr>
          <a:xfrm>
            <a:off x="4499992" y="2815476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>
            <a:stCxn id="26" idx="2"/>
          </p:cNvCxnSpPr>
          <p:nvPr/>
        </p:nvCxnSpPr>
        <p:spPr>
          <a:xfrm flipH="1">
            <a:off x="2699792" y="4213537"/>
            <a:ext cx="612068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>
            <a:stCxn id="26" idx="2"/>
          </p:cNvCxnSpPr>
          <p:nvPr/>
        </p:nvCxnSpPr>
        <p:spPr>
          <a:xfrm>
            <a:off x="3311860" y="4213537"/>
            <a:ext cx="648072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/>
          <p:nvPr/>
        </p:nvCxnSpPr>
        <p:spPr>
          <a:xfrm flipH="1">
            <a:off x="5076056" y="4213537"/>
            <a:ext cx="612068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/>
          <p:cNvCxnSpPr/>
          <p:nvPr/>
        </p:nvCxnSpPr>
        <p:spPr>
          <a:xfrm>
            <a:off x="5688124" y="4213537"/>
            <a:ext cx="648072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/>
          <p:cNvSpPr txBox="1"/>
          <p:nvPr/>
        </p:nvSpPr>
        <p:spPr>
          <a:xfrm>
            <a:off x="4247964" y="1691516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[1]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3077834" y="280051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[2]</a:t>
            </a:r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5454098" y="280051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[3]</a:t>
            </a:r>
            <a:endParaRPr lang="pl-PL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2429762" y="4564285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[4]</a:t>
            </a:r>
            <a:endParaRPr lang="pl-PL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3635896" y="4564285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[5]</a:t>
            </a:r>
            <a:endParaRPr lang="pl-PL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4932040" y="458112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[6]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6048164" y="458112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[7]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11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hlinkClick r:id="rId2"/>
              </a:rPr>
              <a:t>http://pl.wikipedia.org/wiki/Drzewo_%</a:t>
            </a:r>
            <a:r>
              <a:rPr lang="pl-PL" sz="1800" dirty="0" smtClean="0">
                <a:hlinkClick r:id="rId2"/>
              </a:rPr>
              <a:t>28informatyka%29</a:t>
            </a:r>
            <a:endParaRPr lang="pl-PL" sz="1800" dirty="0" smtClean="0"/>
          </a:p>
          <a:p>
            <a:r>
              <a:rPr lang="pl-PL" sz="1800" dirty="0">
                <a:hlinkClick r:id="rId3"/>
              </a:rPr>
              <a:t>http://</a:t>
            </a:r>
            <a:r>
              <a:rPr lang="pl-PL" sz="1800" dirty="0" smtClean="0">
                <a:hlinkClick r:id="rId3"/>
              </a:rPr>
              <a:t>edu.i-lo.tarnow.pl/inf/alg/001_search/0108.php</a:t>
            </a:r>
            <a:endParaRPr lang="pl-PL" sz="1800" dirty="0" smtClean="0"/>
          </a:p>
          <a:p>
            <a:r>
              <a:rPr lang="pl-PL" sz="1800" dirty="0">
                <a:hlinkClick r:id="rId4"/>
              </a:rPr>
              <a:t>http://</a:t>
            </a:r>
            <a:r>
              <a:rPr lang="pl-PL" sz="1800" dirty="0" smtClean="0">
                <a:hlinkClick r:id="rId4"/>
              </a:rPr>
              <a:t>brain.fuw.edu.pl/edu/TI:Algorytmy_i_struktury_danych/Drzewa</a:t>
            </a:r>
            <a:endParaRPr lang="pl-PL" sz="1800" dirty="0" smtClean="0"/>
          </a:p>
          <a:p>
            <a:r>
              <a:rPr lang="pl-PL" sz="1800" dirty="0">
                <a:hlinkClick r:id="rId5"/>
              </a:rPr>
              <a:t>http://</a:t>
            </a:r>
            <a:r>
              <a:rPr lang="pl-PL" sz="1800" dirty="0" smtClean="0">
                <a:hlinkClick r:id="rId5"/>
              </a:rPr>
              <a:t>neo.dmcs.pl/aisd/drzewa.pdf</a:t>
            </a:r>
            <a:endParaRPr lang="pl-PL" sz="1800" dirty="0" smtClean="0"/>
          </a:p>
          <a:p>
            <a:r>
              <a:rPr lang="pl-PL" sz="1800" dirty="0">
                <a:hlinkClick r:id="rId6"/>
              </a:rPr>
              <a:t>http://prac.im.pwr.wroc.pl/~</a:t>
            </a:r>
            <a:r>
              <a:rPr lang="pl-PL" sz="1800" dirty="0" smtClean="0">
                <a:hlinkClick r:id="rId6"/>
              </a:rPr>
              <a:t>pawlik/w/wyk1104.html</a:t>
            </a:r>
            <a:endParaRPr lang="pl-PL" sz="1800" dirty="0" smtClean="0"/>
          </a:p>
          <a:p>
            <a:r>
              <a:rPr lang="pl-PL" sz="1800" dirty="0">
                <a:hlinkClick r:id="rId7"/>
              </a:rPr>
              <a:t>https://www.youtube.com/watch?v=_</a:t>
            </a:r>
            <a:r>
              <a:rPr lang="pl-PL" sz="1800" dirty="0" smtClean="0">
                <a:hlinkClick r:id="rId7"/>
              </a:rPr>
              <a:t>V7a1Gwuj5k</a:t>
            </a:r>
            <a:endParaRPr lang="pl-PL" sz="1800" dirty="0" smtClean="0"/>
          </a:p>
          <a:p>
            <a:endParaRPr lang="pl-PL" sz="1800" dirty="0" smtClean="0"/>
          </a:p>
        </p:txBody>
      </p:sp>
    </p:spTree>
    <p:extLst>
      <p:ext uri="{BB962C8B-B14F-4D97-AF65-F5344CB8AC3E}">
        <p14:creationId xmlns:p14="http://schemas.microsoft.com/office/powerpoint/2010/main" val="119548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Definicja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b="1" dirty="0" smtClean="0"/>
              <a:t>Drzewo </a:t>
            </a:r>
            <a:r>
              <a:rPr lang="pl-PL" dirty="0" smtClean="0"/>
              <a:t>(ang. </a:t>
            </a:r>
            <a:r>
              <a:rPr lang="pl-PL" dirty="0" err="1" smtClean="0"/>
              <a:t>tree</a:t>
            </a:r>
            <a:r>
              <a:rPr lang="pl-PL" dirty="0" smtClean="0"/>
              <a:t>) jest strukturą danych zbudowaną z elementów, które nazywamy </a:t>
            </a:r>
            <a:r>
              <a:rPr lang="pl-PL" b="1" dirty="0" smtClean="0"/>
              <a:t>węzłami </a:t>
            </a:r>
            <a:r>
              <a:rPr lang="pl-PL" dirty="0" smtClean="0"/>
              <a:t>(ang. </a:t>
            </a:r>
            <a:r>
              <a:rPr lang="pl-PL" dirty="0" err="1" smtClean="0"/>
              <a:t>node</a:t>
            </a:r>
            <a:r>
              <a:rPr lang="pl-PL" dirty="0" smtClean="0"/>
              <a:t>). </a:t>
            </a:r>
            <a:r>
              <a:rPr lang="pl-PL" b="1" dirty="0" smtClean="0"/>
              <a:t>Dane</a:t>
            </a:r>
            <a:r>
              <a:rPr lang="pl-PL" dirty="0" smtClean="0"/>
              <a:t> przechowuje się w węzłach drzewa. Węzły są ze sobą powiązane w sposób hierarchiczny za pomocą </a:t>
            </a:r>
            <a:r>
              <a:rPr lang="pl-PL" b="1" dirty="0" smtClean="0"/>
              <a:t>krawędzi</a:t>
            </a:r>
            <a:r>
              <a:rPr lang="pl-PL" dirty="0" smtClean="0"/>
              <a:t> (ang. </a:t>
            </a:r>
            <a:r>
              <a:rPr lang="pl-PL" dirty="0" err="1" smtClean="0"/>
              <a:t>edge</a:t>
            </a:r>
            <a:r>
              <a:rPr lang="pl-PL" dirty="0" smtClean="0"/>
              <a:t>), które zwykle przedstawia się za pomocą strzałki określającej hierarchię. Pierwszy węzeł drzewa nazywa się </a:t>
            </a:r>
            <a:r>
              <a:rPr lang="pl-PL" b="1" dirty="0" smtClean="0"/>
              <a:t>korzeniem</a:t>
            </a:r>
            <a:r>
              <a:rPr lang="pl-PL" dirty="0" smtClean="0"/>
              <a:t> (ang. </a:t>
            </a:r>
            <a:r>
              <a:rPr lang="pl-PL" dirty="0" err="1" smtClean="0"/>
              <a:t>root</a:t>
            </a:r>
            <a:r>
              <a:rPr lang="pl-PL" dirty="0" smtClean="0"/>
              <a:t> </a:t>
            </a:r>
            <a:r>
              <a:rPr lang="pl-PL" dirty="0" err="1" smtClean="0"/>
              <a:t>node</a:t>
            </a:r>
            <a:r>
              <a:rPr lang="pl-PL" dirty="0" smtClean="0"/>
              <a:t>). Od niego "wyrastają" pozostałe węzły, które będziemy nazywać </a:t>
            </a:r>
            <a:r>
              <a:rPr lang="pl-PL" b="1" dirty="0" smtClean="0"/>
              <a:t>synami*</a:t>
            </a:r>
            <a:r>
              <a:rPr lang="pl-PL" dirty="0" smtClean="0"/>
              <a:t> </a:t>
            </a:r>
            <a:r>
              <a:rPr lang="pl-PL" dirty="0" smtClean="0"/>
              <a:t>(ang.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node</a:t>
            </a:r>
            <a:r>
              <a:rPr lang="pl-PL" dirty="0" smtClean="0"/>
              <a:t>). </a:t>
            </a:r>
            <a:r>
              <a:rPr lang="pl-PL" smtClean="0"/>
              <a:t>Węzeł </a:t>
            </a:r>
            <a:r>
              <a:rPr lang="pl-PL" dirty="0" smtClean="0"/>
              <a:t>nadrzędny w stosunku do syna </a:t>
            </a:r>
            <a:r>
              <a:rPr lang="pl-PL" smtClean="0"/>
              <a:t>nazwiemy </a:t>
            </a:r>
            <a:r>
              <a:rPr lang="pl-PL" b="1" smtClean="0"/>
              <a:t>ojcem*</a:t>
            </a:r>
            <a:r>
              <a:rPr lang="pl-PL" smtClean="0"/>
              <a:t> </a:t>
            </a:r>
            <a:r>
              <a:rPr lang="pl-PL" dirty="0" smtClean="0"/>
              <a:t>(ang. </a:t>
            </a:r>
            <a:r>
              <a:rPr lang="pl-PL" dirty="0" err="1" smtClean="0"/>
              <a:t>parent</a:t>
            </a:r>
            <a:r>
              <a:rPr lang="pl-PL" dirty="0" smtClean="0"/>
              <a:t> </a:t>
            </a:r>
            <a:r>
              <a:rPr lang="pl-PL" dirty="0" err="1" smtClean="0"/>
              <a:t>node</a:t>
            </a:r>
            <a:r>
              <a:rPr lang="pl-PL" dirty="0" smtClean="0"/>
              <a:t>). Jeśli węzeł nie posiada synów, to nazywa się </a:t>
            </a:r>
            <a:r>
              <a:rPr lang="pl-PL" b="1" dirty="0" smtClean="0"/>
              <a:t>liściem</a:t>
            </a:r>
            <a:r>
              <a:rPr lang="pl-PL" dirty="0" smtClean="0"/>
              <a:t> (ang. </a:t>
            </a:r>
            <a:r>
              <a:rPr lang="pl-PL" dirty="0" err="1" smtClean="0"/>
              <a:t>leaf</a:t>
            </a:r>
            <a:r>
              <a:rPr lang="pl-PL" dirty="0" smtClean="0"/>
              <a:t> </a:t>
            </a:r>
            <a:r>
              <a:rPr lang="pl-PL" dirty="0" err="1" smtClean="0"/>
              <a:t>node</a:t>
            </a:r>
            <a:r>
              <a:rPr lang="pl-PL" dirty="0" smtClean="0"/>
              <a:t>), w przeciwnym razie nazywa się </a:t>
            </a:r>
            <a:r>
              <a:rPr lang="pl-PL" b="1" dirty="0" smtClean="0"/>
              <a:t>węzłem wewnętrznym </a:t>
            </a:r>
            <a:r>
              <a:rPr lang="pl-PL" dirty="0" smtClean="0"/>
              <a:t>(ang. </a:t>
            </a:r>
            <a:r>
              <a:rPr lang="pl-PL" dirty="0" err="1" smtClean="0"/>
              <a:t>internal</a:t>
            </a:r>
            <a:r>
              <a:rPr lang="pl-PL" dirty="0" smtClean="0"/>
              <a:t> </a:t>
            </a:r>
            <a:r>
              <a:rPr lang="pl-PL" dirty="0" err="1" smtClean="0"/>
              <a:t>node</a:t>
            </a:r>
            <a:r>
              <a:rPr lang="pl-PL" dirty="0" smtClean="0"/>
              <a:t>, </a:t>
            </a:r>
            <a:r>
              <a:rPr lang="pl-PL" dirty="0" err="1" smtClean="0"/>
              <a:t>inner</a:t>
            </a:r>
            <a:r>
              <a:rPr lang="pl-PL" dirty="0" smtClean="0"/>
              <a:t> </a:t>
            </a:r>
            <a:r>
              <a:rPr lang="pl-PL" dirty="0" err="1" smtClean="0"/>
              <a:t>node</a:t>
            </a:r>
            <a:r>
              <a:rPr lang="pl-PL" dirty="0" smtClean="0"/>
              <a:t>, </a:t>
            </a:r>
            <a:r>
              <a:rPr lang="pl-PL" dirty="0" err="1" smtClean="0"/>
              <a:t>branch</a:t>
            </a:r>
            <a:r>
              <a:rPr lang="pl-PL" dirty="0" smtClean="0"/>
              <a:t> </a:t>
            </a:r>
            <a:r>
              <a:rPr lang="pl-PL" dirty="0" err="1" smtClean="0"/>
              <a:t>node</a:t>
            </a:r>
            <a:r>
              <a:rPr lang="pl-PL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10720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3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4283968" y="655236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1</a:t>
            </a:r>
            <a:endParaRPr lang="pl-PL" sz="60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635896" y="2053297"/>
            <a:ext cx="151216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/>
              <a:t>2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6012160" y="2053297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3</a:t>
            </a:r>
            <a:endParaRPr lang="pl-PL" sz="6000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347864" y="378904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4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4716016" y="378904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5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5868144" y="378904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6</a:t>
            </a:r>
            <a:endParaRPr lang="pl-PL" sz="6000" b="1" dirty="0" smtClean="0"/>
          </a:p>
        </p:txBody>
      </p:sp>
      <p:sp>
        <p:nvSpPr>
          <p:cNvPr id="17" name="pole tekstowe 16"/>
          <p:cNvSpPr txBox="1"/>
          <p:nvPr/>
        </p:nvSpPr>
        <p:spPr>
          <a:xfrm>
            <a:off x="7164288" y="378904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7</a:t>
            </a:r>
          </a:p>
        </p:txBody>
      </p:sp>
      <p:cxnSp>
        <p:nvCxnSpPr>
          <p:cNvPr id="19" name="Łącznik prosty ze strzałką 18"/>
          <p:cNvCxnSpPr>
            <a:stCxn id="7" idx="2"/>
          </p:cNvCxnSpPr>
          <p:nvPr/>
        </p:nvCxnSpPr>
        <p:spPr>
          <a:xfrm flipH="1">
            <a:off x="4499992" y="1670899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7" idx="2"/>
          </p:cNvCxnSpPr>
          <p:nvPr/>
        </p:nvCxnSpPr>
        <p:spPr>
          <a:xfrm>
            <a:off x="5580112" y="1670899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>
            <a:stCxn id="8" idx="2"/>
          </p:cNvCxnSpPr>
          <p:nvPr/>
        </p:nvCxnSpPr>
        <p:spPr>
          <a:xfrm flipH="1">
            <a:off x="3779912" y="3068960"/>
            <a:ext cx="612068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8" idx="2"/>
          </p:cNvCxnSpPr>
          <p:nvPr/>
        </p:nvCxnSpPr>
        <p:spPr>
          <a:xfrm>
            <a:off x="4391980" y="3068960"/>
            <a:ext cx="648072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6156176" y="3068960"/>
            <a:ext cx="612068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>
            <a:stCxn id="9" idx="2"/>
          </p:cNvCxnSpPr>
          <p:nvPr/>
        </p:nvCxnSpPr>
        <p:spPr>
          <a:xfrm>
            <a:off x="6768244" y="3068960"/>
            <a:ext cx="648072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3943545" y="168814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Krawędź</a:t>
            </a:r>
            <a:endParaRPr lang="pl-PL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5777128" y="97840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Korzeń</a:t>
            </a:r>
            <a:endParaRPr lang="pl-PL" dirty="0"/>
          </a:p>
        </p:txBody>
      </p:sp>
      <p:sp>
        <p:nvSpPr>
          <p:cNvPr id="40" name="pole tekstowe 39"/>
          <p:cNvSpPr txBox="1"/>
          <p:nvPr/>
        </p:nvSpPr>
        <p:spPr>
          <a:xfrm>
            <a:off x="2400035" y="237646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Węzeł wewnętrzny</a:t>
            </a:r>
            <a:endParaRPr lang="pl-PL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616059" y="41122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Liść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6459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3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5148064" y="655236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1</a:t>
            </a:r>
            <a:endParaRPr lang="pl-PL" sz="60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499992" y="2053297"/>
            <a:ext cx="151216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/>
              <a:t>2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6876256" y="2053297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3</a:t>
            </a:r>
            <a:endParaRPr lang="pl-PL" sz="6000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283968" y="378904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4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5652120" y="378904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5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732240" y="378904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6</a:t>
            </a:r>
            <a:endParaRPr lang="pl-PL" sz="6000" b="1" dirty="0" smtClean="0"/>
          </a:p>
        </p:txBody>
      </p:sp>
      <p:sp>
        <p:nvSpPr>
          <p:cNvPr id="17" name="pole tekstowe 16"/>
          <p:cNvSpPr txBox="1"/>
          <p:nvPr/>
        </p:nvSpPr>
        <p:spPr>
          <a:xfrm>
            <a:off x="8028384" y="378904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7</a:t>
            </a:r>
          </a:p>
        </p:txBody>
      </p:sp>
      <p:cxnSp>
        <p:nvCxnSpPr>
          <p:cNvPr id="19" name="Łącznik prosty ze strzałką 18"/>
          <p:cNvCxnSpPr>
            <a:stCxn id="7" idx="2"/>
          </p:cNvCxnSpPr>
          <p:nvPr/>
        </p:nvCxnSpPr>
        <p:spPr>
          <a:xfrm flipH="1">
            <a:off x="5364088" y="1670899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7" idx="2"/>
          </p:cNvCxnSpPr>
          <p:nvPr/>
        </p:nvCxnSpPr>
        <p:spPr>
          <a:xfrm>
            <a:off x="6444208" y="1670899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>
            <a:stCxn id="8" idx="2"/>
          </p:cNvCxnSpPr>
          <p:nvPr/>
        </p:nvCxnSpPr>
        <p:spPr>
          <a:xfrm flipH="1">
            <a:off x="4644008" y="3068960"/>
            <a:ext cx="612068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8" idx="2"/>
          </p:cNvCxnSpPr>
          <p:nvPr/>
        </p:nvCxnSpPr>
        <p:spPr>
          <a:xfrm>
            <a:off x="5256076" y="3068960"/>
            <a:ext cx="648072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7020272" y="3068960"/>
            <a:ext cx="612068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>
            <a:off x="7632340" y="3068960"/>
            <a:ext cx="648072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3563888" y="537321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8</a:t>
            </a:r>
            <a:endParaRPr lang="pl-PL" sz="6000" b="1" dirty="0" smtClean="0"/>
          </a:p>
        </p:txBody>
      </p:sp>
      <p:cxnSp>
        <p:nvCxnSpPr>
          <p:cNvPr id="21" name="Łącznik prosty ze strzałką 20"/>
          <p:cNvCxnSpPr>
            <a:stCxn id="14" idx="2"/>
          </p:cNvCxnSpPr>
          <p:nvPr/>
        </p:nvCxnSpPr>
        <p:spPr>
          <a:xfrm flipH="1">
            <a:off x="3995936" y="4725145"/>
            <a:ext cx="612068" cy="79208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>
            <a:stCxn id="14" idx="2"/>
          </p:cNvCxnSpPr>
          <p:nvPr/>
        </p:nvCxnSpPr>
        <p:spPr>
          <a:xfrm>
            <a:off x="4608004" y="4725145"/>
            <a:ext cx="648072" cy="79208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5004048" y="5365665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9</a:t>
            </a:r>
            <a:endParaRPr lang="pl-PL" sz="6000" b="1" dirty="0" smtClean="0"/>
          </a:p>
        </p:txBody>
      </p:sp>
      <p:sp>
        <p:nvSpPr>
          <p:cNvPr id="11" name="pole tekstowe 10"/>
          <p:cNvSpPr txBox="1"/>
          <p:nvPr/>
        </p:nvSpPr>
        <p:spPr>
          <a:xfrm>
            <a:off x="3635896" y="227687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chemeClr val="tx2"/>
                </a:solidFill>
              </a:rPr>
              <a:t>Ojciec</a:t>
            </a:r>
            <a:endParaRPr lang="pl-PL" sz="2800" b="1" dirty="0">
              <a:solidFill>
                <a:schemeClr val="tx2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383868" y="4077072"/>
            <a:ext cx="68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accent5"/>
                </a:solidFill>
              </a:rPr>
              <a:t>Syn</a:t>
            </a:r>
          </a:p>
        </p:txBody>
      </p:sp>
      <p:sp>
        <p:nvSpPr>
          <p:cNvPr id="36" name="pole tekstowe 35"/>
          <p:cNvSpPr txBox="1"/>
          <p:nvPr/>
        </p:nvSpPr>
        <p:spPr>
          <a:xfrm>
            <a:off x="4752020" y="443711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accent5"/>
                </a:solidFill>
              </a:rPr>
              <a:t>Bracia</a:t>
            </a:r>
          </a:p>
        </p:txBody>
      </p:sp>
      <p:sp>
        <p:nvSpPr>
          <p:cNvPr id="37" name="pole tekstowe 36"/>
          <p:cNvSpPr txBox="1"/>
          <p:nvPr/>
        </p:nvSpPr>
        <p:spPr>
          <a:xfrm>
            <a:off x="1800834" y="2786042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chemeClr val="tx2"/>
                </a:solidFill>
              </a:rPr>
              <a:t>Węzeł wewnętrzny</a:t>
            </a:r>
            <a:endParaRPr lang="pl-PL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72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9" dur="1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2" dur="1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9" grpId="0"/>
      <p:bldP spid="14" grpId="0"/>
      <p:bldP spid="14" grpId="1"/>
      <p:bldP spid="14" grpId="2"/>
      <p:bldP spid="15" grpId="0"/>
      <p:bldP spid="15" grpId="1"/>
      <p:bldP spid="11" grpId="0"/>
      <p:bldP spid="11" grpId="1"/>
      <p:bldP spid="30" grpId="0"/>
      <p:bldP spid="30" grpId="1"/>
      <p:bldP spid="36" grpId="0"/>
      <p:bldP spid="36" grpId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6156176" y="655236"/>
            <a:ext cx="504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1</a:t>
            </a:r>
            <a:endParaRPr lang="pl-PL" sz="60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013049" y="2053297"/>
            <a:ext cx="6030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/>
              <a:t>2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6876256" y="2053297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3</a:t>
            </a:r>
            <a:endParaRPr lang="pl-PL" sz="6000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355976" y="3789040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4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5652120" y="378904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5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732240" y="378904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6</a:t>
            </a:r>
            <a:endParaRPr lang="pl-PL" sz="6000" b="1" dirty="0" smtClean="0"/>
          </a:p>
        </p:txBody>
      </p:sp>
      <p:sp>
        <p:nvSpPr>
          <p:cNvPr id="17" name="pole tekstowe 16"/>
          <p:cNvSpPr txBox="1"/>
          <p:nvPr/>
        </p:nvSpPr>
        <p:spPr>
          <a:xfrm>
            <a:off x="8028384" y="378904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7</a:t>
            </a:r>
          </a:p>
        </p:txBody>
      </p:sp>
      <p:cxnSp>
        <p:nvCxnSpPr>
          <p:cNvPr id="19" name="Łącznik prosty ze strzałką 18"/>
          <p:cNvCxnSpPr>
            <a:stCxn id="7" idx="2"/>
          </p:cNvCxnSpPr>
          <p:nvPr/>
        </p:nvCxnSpPr>
        <p:spPr>
          <a:xfrm flipH="1">
            <a:off x="5436096" y="1556793"/>
            <a:ext cx="972108" cy="64807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7" idx="2"/>
          </p:cNvCxnSpPr>
          <p:nvPr/>
        </p:nvCxnSpPr>
        <p:spPr>
          <a:xfrm>
            <a:off x="6408204" y="1556793"/>
            <a:ext cx="1044116" cy="64807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>
            <a:stCxn id="8" idx="2"/>
          </p:cNvCxnSpPr>
          <p:nvPr/>
        </p:nvCxnSpPr>
        <p:spPr>
          <a:xfrm flipH="1">
            <a:off x="4644009" y="3068960"/>
            <a:ext cx="670574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8" idx="2"/>
          </p:cNvCxnSpPr>
          <p:nvPr/>
        </p:nvCxnSpPr>
        <p:spPr>
          <a:xfrm>
            <a:off x="5314583" y="3068960"/>
            <a:ext cx="589565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7020272" y="3068960"/>
            <a:ext cx="612068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>
            <a:off x="7632340" y="3068960"/>
            <a:ext cx="648072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3563888" y="537321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8</a:t>
            </a:r>
            <a:endParaRPr lang="pl-PL" sz="6000" b="1" dirty="0" smtClean="0"/>
          </a:p>
        </p:txBody>
      </p:sp>
      <p:cxnSp>
        <p:nvCxnSpPr>
          <p:cNvPr id="21" name="Łącznik prosty ze strzałką 20"/>
          <p:cNvCxnSpPr>
            <a:stCxn id="14" idx="2"/>
          </p:cNvCxnSpPr>
          <p:nvPr/>
        </p:nvCxnSpPr>
        <p:spPr>
          <a:xfrm flipH="1">
            <a:off x="4049944" y="4725145"/>
            <a:ext cx="594064" cy="79208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>
            <a:stCxn id="14" idx="2"/>
          </p:cNvCxnSpPr>
          <p:nvPr/>
        </p:nvCxnSpPr>
        <p:spPr>
          <a:xfrm>
            <a:off x="4644008" y="4725145"/>
            <a:ext cx="666074" cy="79208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5004048" y="5365665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9</a:t>
            </a:r>
            <a:endParaRPr lang="pl-PL" sz="6000" b="1" dirty="0" smtClean="0"/>
          </a:p>
        </p:txBody>
      </p:sp>
      <p:cxnSp>
        <p:nvCxnSpPr>
          <p:cNvPr id="3" name="Łącznik zakrzywiony 2"/>
          <p:cNvCxnSpPr>
            <a:stCxn id="7" idx="1"/>
            <a:endCxn id="8" idx="0"/>
          </p:cNvCxnSpPr>
          <p:nvPr/>
        </p:nvCxnSpPr>
        <p:spPr>
          <a:xfrm rot="10800000" flipV="1">
            <a:off x="5314584" y="1106015"/>
            <a:ext cx="841593" cy="947282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zakrzywiony 54"/>
          <p:cNvCxnSpPr>
            <a:stCxn id="8" idx="1"/>
            <a:endCxn id="14" idx="0"/>
          </p:cNvCxnSpPr>
          <p:nvPr/>
        </p:nvCxnSpPr>
        <p:spPr>
          <a:xfrm rot="10800000" flipV="1">
            <a:off x="4644009" y="2561129"/>
            <a:ext cx="369041" cy="1227912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zakrzywiony 64"/>
          <p:cNvCxnSpPr>
            <a:stCxn id="14" idx="3"/>
            <a:endCxn id="29" idx="0"/>
          </p:cNvCxnSpPr>
          <p:nvPr/>
        </p:nvCxnSpPr>
        <p:spPr>
          <a:xfrm>
            <a:off x="4932040" y="4296872"/>
            <a:ext cx="396044" cy="1068793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/>
          <p:cNvSpPr txBox="1"/>
          <p:nvPr/>
        </p:nvSpPr>
        <p:spPr>
          <a:xfrm>
            <a:off x="251520" y="83671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Ciąg węzłów połączonych krawędziami nazywamy </a:t>
            </a:r>
            <a:r>
              <a:rPr lang="pl-PL" b="1" dirty="0" smtClean="0"/>
              <a:t>ścieżką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path</a:t>
            </a:r>
            <a:r>
              <a:rPr lang="pl-PL" dirty="0" smtClean="0"/>
              <a:t>).</a:t>
            </a:r>
          </a:p>
        </p:txBody>
      </p:sp>
      <p:sp>
        <p:nvSpPr>
          <p:cNvPr id="69" name="pole tekstowe 68"/>
          <p:cNvSpPr txBox="1"/>
          <p:nvPr/>
        </p:nvSpPr>
        <p:spPr>
          <a:xfrm>
            <a:off x="251520" y="213285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Długością </a:t>
            </a:r>
            <a:r>
              <a:rPr lang="pl-PL" b="1" dirty="0"/>
              <a:t>ścieżki</a:t>
            </a:r>
            <a:r>
              <a:rPr lang="pl-PL" dirty="0"/>
              <a:t> (ang. </a:t>
            </a:r>
            <a:r>
              <a:rPr lang="pl-PL" dirty="0" err="1"/>
              <a:t>path</a:t>
            </a:r>
            <a:r>
              <a:rPr lang="pl-PL" dirty="0"/>
              <a:t> </a:t>
            </a:r>
            <a:r>
              <a:rPr lang="pl-PL" dirty="0" err="1"/>
              <a:t>length</a:t>
            </a:r>
            <a:r>
              <a:rPr lang="pl-PL" dirty="0"/>
              <a:t>) nazwiemy liczbę krawędzi łączących węzły w ścieżce.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97592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30" dur="1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3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5148064" y="863709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1</a:t>
            </a:r>
            <a:endParaRPr lang="pl-PL" sz="60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499992" y="2261770"/>
            <a:ext cx="151216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/>
              <a:t>2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6876256" y="2261770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3</a:t>
            </a:r>
            <a:endParaRPr lang="pl-PL" sz="6000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283968" y="399751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4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5652120" y="399751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5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732240" y="399751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6</a:t>
            </a:r>
            <a:endParaRPr lang="pl-PL" sz="6000" b="1" dirty="0" smtClean="0"/>
          </a:p>
        </p:txBody>
      </p:sp>
      <p:sp>
        <p:nvSpPr>
          <p:cNvPr id="17" name="pole tekstowe 16"/>
          <p:cNvSpPr txBox="1"/>
          <p:nvPr/>
        </p:nvSpPr>
        <p:spPr>
          <a:xfrm>
            <a:off x="8028384" y="399751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7</a:t>
            </a:r>
          </a:p>
        </p:txBody>
      </p:sp>
      <p:cxnSp>
        <p:nvCxnSpPr>
          <p:cNvPr id="19" name="Łącznik prosty ze strzałką 18"/>
          <p:cNvCxnSpPr>
            <a:stCxn id="7" idx="2"/>
          </p:cNvCxnSpPr>
          <p:nvPr/>
        </p:nvCxnSpPr>
        <p:spPr>
          <a:xfrm flipH="1">
            <a:off x="5364088" y="1879372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7" idx="2"/>
          </p:cNvCxnSpPr>
          <p:nvPr/>
        </p:nvCxnSpPr>
        <p:spPr>
          <a:xfrm>
            <a:off x="6444208" y="1879372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>
            <a:stCxn id="8" idx="2"/>
          </p:cNvCxnSpPr>
          <p:nvPr/>
        </p:nvCxnSpPr>
        <p:spPr>
          <a:xfrm flipH="1">
            <a:off x="4644008" y="3277433"/>
            <a:ext cx="612068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8" idx="2"/>
          </p:cNvCxnSpPr>
          <p:nvPr/>
        </p:nvCxnSpPr>
        <p:spPr>
          <a:xfrm>
            <a:off x="5256076" y="3277433"/>
            <a:ext cx="648072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7020272" y="3277433"/>
            <a:ext cx="612068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>
            <a:off x="7632340" y="3277433"/>
            <a:ext cx="648072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3563888" y="5581689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8</a:t>
            </a:r>
            <a:endParaRPr lang="pl-PL" sz="6000" b="1" dirty="0" smtClean="0"/>
          </a:p>
        </p:txBody>
      </p:sp>
      <p:cxnSp>
        <p:nvCxnSpPr>
          <p:cNvPr id="21" name="Łącznik prosty ze strzałką 20"/>
          <p:cNvCxnSpPr>
            <a:stCxn id="14" idx="2"/>
          </p:cNvCxnSpPr>
          <p:nvPr/>
        </p:nvCxnSpPr>
        <p:spPr>
          <a:xfrm flipH="1">
            <a:off x="3995936" y="4933618"/>
            <a:ext cx="612068" cy="79208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>
            <a:stCxn id="14" idx="2"/>
          </p:cNvCxnSpPr>
          <p:nvPr/>
        </p:nvCxnSpPr>
        <p:spPr>
          <a:xfrm>
            <a:off x="4608004" y="4933618"/>
            <a:ext cx="648072" cy="79208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5004048" y="5574138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9</a:t>
            </a:r>
            <a:endParaRPr lang="pl-PL" sz="6000" b="1" dirty="0" smtClean="0"/>
          </a:p>
        </p:txBody>
      </p:sp>
      <p:cxnSp>
        <p:nvCxnSpPr>
          <p:cNvPr id="3" name="Łącznik prostoliniowy 2"/>
          <p:cNvCxnSpPr/>
          <p:nvPr/>
        </p:nvCxnSpPr>
        <p:spPr>
          <a:xfrm>
            <a:off x="3419872" y="1371540"/>
            <a:ext cx="5400600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Łącznik prostoliniowy 31"/>
          <p:cNvCxnSpPr/>
          <p:nvPr/>
        </p:nvCxnSpPr>
        <p:spPr>
          <a:xfrm>
            <a:off x="3419872" y="2773377"/>
            <a:ext cx="5400600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Łącznik prostoliniowy 32"/>
          <p:cNvCxnSpPr/>
          <p:nvPr/>
        </p:nvCxnSpPr>
        <p:spPr>
          <a:xfrm>
            <a:off x="3419872" y="4501569"/>
            <a:ext cx="5400600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Łącznik prostoliniowy 37"/>
          <p:cNvCxnSpPr/>
          <p:nvPr/>
        </p:nvCxnSpPr>
        <p:spPr>
          <a:xfrm>
            <a:off x="3419872" y="6085745"/>
            <a:ext cx="5400600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1763688" y="118687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Poziom 0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1763688" y="258871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Poziom 1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763688" y="431690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Poziom 2</a:t>
            </a:r>
          </a:p>
        </p:txBody>
      </p:sp>
      <p:sp>
        <p:nvSpPr>
          <p:cNvPr id="41" name="pole tekstowe 40"/>
          <p:cNvSpPr txBox="1"/>
          <p:nvPr/>
        </p:nvSpPr>
        <p:spPr>
          <a:xfrm>
            <a:off x="1763688" y="590485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Poziom 3</a:t>
            </a:r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792088"/>
          </a:xfrm>
        </p:spPr>
        <p:txBody>
          <a:bodyPr/>
          <a:lstStyle/>
          <a:p>
            <a:r>
              <a:rPr lang="pl-PL" dirty="0" smtClean="0"/>
              <a:t>Poziomy</a:t>
            </a:r>
            <a:endParaRPr lang="pl-PL" dirty="0"/>
          </a:p>
        </p:txBody>
      </p:sp>
      <p:cxnSp>
        <p:nvCxnSpPr>
          <p:cNvPr id="24" name="Łącznik łamany 23"/>
          <p:cNvCxnSpPr>
            <a:stCxn id="42" idx="0"/>
            <a:endCxn id="10" idx="1"/>
          </p:cNvCxnSpPr>
          <p:nvPr/>
        </p:nvCxnSpPr>
        <p:spPr>
          <a:xfrm rot="5400000" flipH="1" flipV="1">
            <a:off x="590942" y="1968222"/>
            <a:ext cx="1769428" cy="576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>
            <a:off x="107504" y="3140968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Poziom o najwyższym numerze wyznacza również </a:t>
            </a:r>
            <a:r>
              <a:rPr lang="pl-PL" b="1" dirty="0" smtClean="0"/>
              <a:t>wysokość drzewa</a:t>
            </a:r>
          </a:p>
        </p:txBody>
      </p:sp>
      <p:cxnSp>
        <p:nvCxnSpPr>
          <p:cNvPr id="44" name="Łącznik łamany 43"/>
          <p:cNvCxnSpPr>
            <a:stCxn id="42" idx="0"/>
            <a:endCxn id="39" idx="1"/>
          </p:cNvCxnSpPr>
          <p:nvPr/>
        </p:nvCxnSpPr>
        <p:spPr>
          <a:xfrm rot="5400000" flipH="1" flipV="1">
            <a:off x="1291861" y="2669141"/>
            <a:ext cx="367591" cy="576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łamany 47"/>
          <p:cNvCxnSpPr>
            <a:stCxn id="42" idx="2"/>
            <a:endCxn id="40" idx="1"/>
          </p:cNvCxnSpPr>
          <p:nvPr/>
        </p:nvCxnSpPr>
        <p:spPr>
          <a:xfrm rot="16200000" flipH="1">
            <a:off x="1395520" y="4133401"/>
            <a:ext cx="160272" cy="576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łamany 51"/>
          <p:cNvCxnSpPr>
            <a:stCxn id="42" idx="2"/>
            <a:endCxn id="41" idx="1"/>
          </p:cNvCxnSpPr>
          <p:nvPr/>
        </p:nvCxnSpPr>
        <p:spPr>
          <a:xfrm rot="16200000" flipH="1">
            <a:off x="601545" y="4927376"/>
            <a:ext cx="1748223" cy="576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7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5148064" y="863709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1</a:t>
            </a:r>
            <a:endParaRPr lang="pl-PL" sz="60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499992" y="2261770"/>
            <a:ext cx="151216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/>
              <a:t>2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6876256" y="2261770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3</a:t>
            </a:r>
            <a:endParaRPr lang="pl-PL" sz="6000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283968" y="399751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4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5652120" y="399751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5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732240" y="399751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6</a:t>
            </a:r>
            <a:endParaRPr lang="pl-PL" sz="6000" b="1" dirty="0" smtClean="0"/>
          </a:p>
        </p:txBody>
      </p:sp>
      <p:sp>
        <p:nvSpPr>
          <p:cNvPr id="17" name="pole tekstowe 16"/>
          <p:cNvSpPr txBox="1"/>
          <p:nvPr/>
        </p:nvSpPr>
        <p:spPr>
          <a:xfrm>
            <a:off x="8028384" y="399751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7</a:t>
            </a:r>
          </a:p>
        </p:txBody>
      </p:sp>
      <p:cxnSp>
        <p:nvCxnSpPr>
          <p:cNvPr id="19" name="Łącznik prosty ze strzałką 18"/>
          <p:cNvCxnSpPr>
            <a:stCxn id="7" idx="2"/>
          </p:cNvCxnSpPr>
          <p:nvPr/>
        </p:nvCxnSpPr>
        <p:spPr>
          <a:xfrm flipH="1">
            <a:off x="5364088" y="1879372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7" idx="2"/>
          </p:cNvCxnSpPr>
          <p:nvPr/>
        </p:nvCxnSpPr>
        <p:spPr>
          <a:xfrm>
            <a:off x="6444208" y="1879372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>
            <a:stCxn id="8" idx="2"/>
          </p:cNvCxnSpPr>
          <p:nvPr/>
        </p:nvCxnSpPr>
        <p:spPr>
          <a:xfrm flipH="1">
            <a:off x="4644008" y="3277433"/>
            <a:ext cx="612068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8" idx="2"/>
          </p:cNvCxnSpPr>
          <p:nvPr/>
        </p:nvCxnSpPr>
        <p:spPr>
          <a:xfrm>
            <a:off x="5256076" y="3277433"/>
            <a:ext cx="648072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7020272" y="3277433"/>
            <a:ext cx="612068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>
            <a:off x="7632340" y="3277433"/>
            <a:ext cx="648072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3563888" y="5581689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8</a:t>
            </a:r>
            <a:endParaRPr lang="pl-PL" sz="6000" b="1" dirty="0" smtClean="0"/>
          </a:p>
        </p:txBody>
      </p:sp>
      <p:cxnSp>
        <p:nvCxnSpPr>
          <p:cNvPr id="21" name="Łącznik prosty ze strzałką 20"/>
          <p:cNvCxnSpPr/>
          <p:nvPr/>
        </p:nvCxnSpPr>
        <p:spPr>
          <a:xfrm flipH="1">
            <a:off x="3995936" y="5013176"/>
            <a:ext cx="612068" cy="71252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>
            <a:stCxn id="14" idx="2"/>
          </p:cNvCxnSpPr>
          <p:nvPr/>
        </p:nvCxnSpPr>
        <p:spPr>
          <a:xfrm>
            <a:off x="4608004" y="5013176"/>
            <a:ext cx="198022" cy="68706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5076056" y="5581689"/>
            <a:ext cx="965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10</a:t>
            </a:r>
          </a:p>
        </p:txBody>
      </p:sp>
      <p:cxnSp>
        <p:nvCxnSpPr>
          <p:cNvPr id="3" name="Łącznik prostoliniowy 2"/>
          <p:cNvCxnSpPr/>
          <p:nvPr/>
        </p:nvCxnSpPr>
        <p:spPr>
          <a:xfrm>
            <a:off x="3419872" y="1371540"/>
            <a:ext cx="5400600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Łącznik prostoliniowy 31"/>
          <p:cNvCxnSpPr/>
          <p:nvPr/>
        </p:nvCxnSpPr>
        <p:spPr>
          <a:xfrm>
            <a:off x="3419872" y="2773377"/>
            <a:ext cx="5400600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Łącznik prostoliniowy 32"/>
          <p:cNvCxnSpPr/>
          <p:nvPr/>
        </p:nvCxnSpPr>
        <p:spPr>
          <a:xfrm>
            <a:off x="3419872" y="4501569"/>
            <a:ext cx="5400600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Łącznik prostoliniowy 37"/>
          <p:cNvCxnSpPr/>
          <p:nvPr/>
        </p:nvCxnSpPr>
        <p:spPr>
          <a:xfrm>
            <a:off x="3419872" y="6085745"/>
            <a:ext cx="5400600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pole tekstowe 35"/>
          <p:cNvSpPr txBox="1"/>
          <p:nvPr/>
        </p:nvSpPr>
        <p:spPr>
          <a:xfrm>
            <a:off x="179512" y="69269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Wysokość węzła </a:t>
            </a:r>
            <a:r>
              <a:rPr lang="pl-PL" dirty="0" smtClean="0"/>
              <a:t>to długość najdłuższej ścieżki </a:t>
            </a:r>
            <a:r>
              <a:rPr lang="pl-PL" u="sng" dirty="0" smtClean="0"/>
              <a:t>od ów węzła do liścia</a:t>
            </a:r>
            <a:r>
              <a:rPr lang="pl-PL" dirty="0" smtClean="0"/>
              <a:t>.</a:t>
            </a:r>
          </a:p>
        </p:txBody>
      </p:sp>
      <p:sp>
        <p:nvSpPr>
          <p:cNvPr id="37" name="pole tekstowe 36"/>
          <p:cNvSpPr txBox="1"/>
          <p:nvPr/>
        </p:nvSpPr>
        <p:spPr>
          <a:xfrm>
            <a:off x="4499992" y="555622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9</a:t>
            </a:r>
          </a:p>
        </p:txBody>
      </p:sp>
      <p:cxnSp>
        <p:nvCxnSpPr>
          <p:cNvPr id="43" name="Łącznik prosty ze strzałką 42"/>
          <p:cNvCxnSpPr>
            <a:stCxn id="15" idx="2"/>
          </p:cNvCxnSpPr>
          <p:nvPr/>
        </p:nvCxnSpPr>
        <p:spPr>
          <a:xfrm flipH="1">
            <a:off x="5558748" y="5013176"/>
            <a:ext cx="417408" cy="68706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15" idx="2"/>
          </p:cNvCxnSpPr>
          <p:nvPr/>
        </p:nvCxnSpPr>
        <p:spPr>
          <a:xfrm>
            <a:off x="5976156" y="5013176"/>
            <a:ext cx="561424" cy="68706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ole tekstowe 45"/>
          <p:cNvSpPr txBox="1"/>
          <p:nvPr/>
        </p:nvSpPr>
        <p:spPr>
          <a:xfrm>
            <a:off x="6012160" y="5581689"/>
            <a:ext cx="1050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11</a:t>
            </a:r>
          </a:p>
        </p:txBody>
      </p:sp>
      <p:sp>
        <p:nvSpPr>
          <p:cNvPr id="53" name="pole tekstowe 52"/>
          <p:cNvSpPr txBox="1"/>
          <p:nvPr/>
        </p:nvSpPr>
        <p:spPr>
          <a:xfrm>
            <a:off x="2915817" y="11868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#0</a:t>
            </a:r>
            <a:endParaRPr lang="pl-PL" dirty="0" smtClean="0"/>
          </a:p>
        </p:txBody>
      </p:sp>
      <p:sp>
        <p:nvSpPr>
          <p:cNvPr id="54" name="pole tekstowe 53"/>
          <p:cNvSpPr txBox="1"/>
          <p:nvPr/>
        </p:nvSpPr>
        <p:spPr>
          <a:xfrm>
            <a:off x="2915818" y="2588711"/>
            <a:ext cx="43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#1</a:t>
            </a:r>
            <a:endParaRPr lang="pl-PL" dirty="0" smtClean="0"/>
          </a:p>
        </p:txBody>
      </p:sp>
      <p:sp>
        <p:nvSpPr>
          <p:cNvPr id="55" name="pole tekstowe 54"/>
          <p:cNvSpPr txBox="1"/>
          <p:nvPr/>
        </p:nvSpPr>
        <p:spPr>
          <a:xfrm>
            <a:off x="2915818" y="4316903"/>
            <a:ext cx="45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#2</a:t>
            </a:r>
          </a:p>
        </p:txBody>
      </p:sp>
      <p:sp>
        <p:nvSpPr>
          <p:cNvPr id="56" name="pole tekstowe 55"/>
          <p:cNvSpPr txBox="1"/>
          <p:nvPr/>
        </p:nvSpPr>
        <p:spPr>
          <a:xfrm>
            <a:off x="2915817" y="5904854"/>
            <a:ext cx="45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#3</a:t>
            </a:r>
          </a:p>
        </p:txBody>
      </p:sp>
      <p:sp>
        <p:nvSpPr>
          <p:cNvPr id="57" name="pole tekstowe 56"/>
          <p:cNvSpPr txBox="1"/>
          <p:nvPr/>
        </p:nvSpPr>
        <p:spPr>
          <a:xfrm>
            <a:off x="179512" y="217321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Głębokość węzła </a:t>
            </a:r>
            <a:r>
              <a:rPr lang="pl-PL" dirty="0" smtClean="0"/>
              <a:t>to długość ścieżki </a:t>
            </a:r>
            <a:r>
              <a:rPr lang="pl-PL" u="sng" dirty="0" smtClean="0"/>
              <a:t>od korzenia do węzła</a:t>
            </a:r>
            <a:r>
              <a:rPr lang="pl-P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270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9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4" dur="9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14" grpId="0"/>
      <p:bldP spid="29" grpId="0"/>
      <p:bldP spid="29" grpId="1"/>
      <p:bldP spid="36" grpId="0" build="p"/>
      <p:bldP spid="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3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5148064" y="863709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1</a:t>
            </a:r>
            <a:endParaRPr lang="pl-PL" sz="60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499992" y="2261770"/>
            <a:ext cx="151216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/>
              <a:t>2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6876256" y="2261770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/>
              <a:t>3</a:t>
            </a:r>
            <a:endParaRPr lang="pl-PL" sz="6000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283968" y="399751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4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5652120" y="399751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5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732240" y="399751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6</a:t>
            </a:r>
            <a:endParaRPr lang="pl-PL" sz="6000" b="1" dirty="0" smtClean="0"/>
          </a:p>
        </p:txBody>
      </p:sp>
      <p:sp>
        <p:nvSpPr>
          <p:cNvPr id="17" name="pole tekstowe 16"/>
          <p:cNvSpPr txBox="1"/>
          <p:nvPr/>
        </p:nvSpPr>
        <p:spPr>
          <a:xfrm>
            <a:off x="8028384" y="399751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7</a:t>
            </a:r>
          </a:p>
        </p:txBody>
      </p:sp>
      <p:cxnSp>
        <p:nvCxnSpPr>
          <p:cNvPr id="19" name="Łącznik prosty ze strzałką 18"/>
          <p:cNvCxnSpPr>
            <a:stCxn id="7" idx="2"/>
          </p:cNvCxnSpPr>
          <p:nvPr/>
        </p:nvCxnSpPr>
        <p:spPr>
          <a:xfrm flipH="1">
            <a:off x="5364088" y="1879372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7" idx="2"/>
          </p:cNvCxnSpPr>
          <p:nvPr/>
        </p:nvCxnSpPr>
        <p:spPr>
          <a:xfrm>
            <a:off x="6444208" y="1879372"/>
            <a:ext cx="1080120" cy="5339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>
            <a:stCxn id="8" idx="2"/>
          </p:cNvCxnSpPr>
          <p:nvPr/>
        </p:nvCxnSpPr>
        <p:spPr>
          <a:xfrm flipH="1">
            <a:off x="4644008" y="3277433"/>
            <a:ext cx="612068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8" idx="2"/>
          </p:cNvCxnSpPr>
          <p:nvPr/>
        </p:nvCxnSpPr>
        <p:spPr>
          <a:xfrm>
            <a:off x="5256076" y="3277433"/>
            <a:ext cx="648072" cy="8640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7020272" y="3277433"/>
            <a:ext cx="612068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>
            <a:off x="7632340" y="3277433"/>
            <a:ext cx="648072" cy="8442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/>
          <p:cNvSpPr txBox="1"/>
          <p:nvPr/>
        </p:nvSpPr>
        <p:spPr>
          <a:xfrm>
            <a:off x="179512" y="692696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Liczba krawędzi powiązanych z danym węzłem nosi nazwę </a:t>
            </a:r>
            <a:r>
              <a:rPr lang="pl-PL" b="1" dirty="0"/>
              <a:t>stopnia węzła </a:t>
            </a:r>
            <a:r>
              <a:rPr lang="pl-PL" dirty="0"/>
              <a:t>(ang. </a:t>
            </a:r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degree</a:t>
            </a:r>
            <a:r>
              <a:rPr lang="pl-PL" dirty="0"/>
              <a:t>).</a:t>
            </a:r>
            <a:endParaRPr lang="pl-PL" dirty="0" smtClean="0"/>
          </a:p>
        </p:txBody>
      </p:sp>
      <p:sp>
        <p:nvSpPr>
          <p:cNvPr id="57" name="pole tekstowe 56"/>
          <p:cNvSpPr txBox="1"/>
          <p:nvPr/>
        </p:nvSpPr>
        <p:spPr>
          <a:xfrm>
            <a:off x="179512" y="2636912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Dodatkowo dla węzłów rozróżniamy</a:t>
            </a:r>
            <a:r>
              <a:rPr lang="pl-PL" dirty="0"/>
              <a:t> </a:t>
            </a:r>
            <a:r>
              <a:rPr lang="pl-PL" b="1" dirty="0" smtClean="0"/>
              <a:t>stopień wejściowy </a:t>
            </a:r>
            <a:r>
              <a:rPr lang="pl-PL" dirty="0" smtClean="0"/>
              <a:t>oraz </a:t>
            </a:r>
            <a:r>
              <a:rPr lang="pl-PL" b="1" dirty="0" smtClean="0"/>
              <a:t>stopień wyjściowy</a:t>
            </a:r>
            <a:r>
              <a:rPr lang="pl-P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611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3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pl-PL" dirty="0" smtClean="0"/>
              <a:t>Drzewo binarne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395536" y="119675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Kompletne drzewo binarne posiada zapełnione węzłami wszystkie poziomy z wyjątkiem ostatniego. Co więcej, na ostatnim poziomie kompletnego drzewa binarnego, węzły są zapełnione od </a:t>
            </a:r>
            <a:r>
              <a:rPr lang="pl-PL" b="1" dirty="0" smtClean="0"/>
              <a:t>lewej strony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414328" y="8367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Drzewo binarne, to drzewo, w którym każdy rodzic co najwięcej dwóch potomków.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051720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1378496" y="29876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</a:t>
            </a:r>
          </a:p>
        </p:txBody>
      </p:sp>
      <p:sp>
        <p:nvSpPr>
          <p:cNvPr id="31" name="pole tekstowe 30"/>
          <p:cNvSpPr txBox="1"/>
          <p:nvPr/>
        </p:nvSpPr>
        <p:spPr>
          <a:xfrm>
            <a:off x="2771800" y="29876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</a:t>
            </a:r>
          </a:p>
        </p:txBody>
      </p:sp>
      <p:sp>
        <p:nvSpPr>
          <p:cNvPr id="34" name="pole tekstowe 33"/>
          <p:cNvSpPr txBox="1"/>
          <p:nvPr/>
        </p:nvSpPr>
        <p:spPr>
          <a:xfrm>
            <a:off x="899592" y="36833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4</a:t>
            </a:r>
          </a:p>
        </p:txBody>
      </p:sp>
      <p:sp>
        <p:nvSpPr>
          <p:cNvPr id="35" name="pole tekstowe 34"/>
          <p:cNvSpPr txBox="1"/>
          <p:nvPr/>
        </p:nvSpPr>
        <p:spPr>
          <a:xfrm>
            <a:off x="1691680" y="36833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5</a:t>
            </a:r>
          </a:p>
        </p:txBody>
      </p:sp>
      <p:sp>
        <p:nvSpPr>
          <p:cNvPr id="36" name="pole tekstowe 35"/>
          <p:cNvSpPr txBox="1"/>
          <p:nvPr/>
        </p:nvSpPr>
        <p:spPr>
          <a:xfrm>
            <a:off x="2483768" y="36833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</a:p>
        </p:txBody>
      </p:sp>
      <p:sp>
        <p:nvSpPr>
          <p:cNvPr id="42" name="pole tekstowe 41"/>
          <p:cNvSpPr txBox="1"/>
          <p:nvPr/>
        </p:nvSpPr>
        <p:spPr>
          <a:xfrm>
            <a:off x="3059832" y="36833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</a:p>
        </p:txBody>
      </p:sp>
      <p:sp>
        <p:nvSpPr>
          <p:cNvPr id="43" name="pole tekstowe 42"/>
          <p:cNvSpPr txBox="1"/>
          <p:nvPr/>
        </p:nvSpPr>
        <p:spPr>
          <a:xfrm>
            <a:off x="611560" y="44998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</a:p>
        </p:txBody>
      </p:sp>
      <p:sp>
        <p:nvSpPr>
          <p:cNvPr id="44" name="pole tekstowe 43"/>
          <p:cNvSpPr txBox="1"/>
          <p:nvPr/>
        </p:nvSpPr>
        <p:spPr>
          <a:xfrm>
            <a:off x="1043608" y="44998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9</a:t>
            </a:r>
            <a:endParaRPr lang="pl-PL" dirty="0" smtClean="0"/>
          </a:p>
        </p:txBody>
      </p:sp>
      <p:sp>
        <p:nvSpPr>
          <p:cNvPr id="45" name="pole tekstowe 44"/>
          <p:cNvSpPr txBox="1"/>
          <p:nvPr/>
        </p:nvSpPr>
        <p:spPr>
          <a:xfrm>
            <a:off x="1475656" y="44998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</a:t>
            </a:r>
          </a:p>
        </p:txBody>
      </p:sp>
      <p:cxnSp>
        <p:nvCxnSpPr>
          <p:cNvPr id="10" name="Łącznik prosty ze strzałką 9"/>
          <p:cNvCxnSpPr>
            <a:stCxn id="6" idx="2"/>
            <a:endCxn id="28" idx="0"/>
          </p:cNvCxnSpPr>
          <p:nvPr/>
        </p:nvCxnSpPr>
        <p:spPr>
          <a:xfrm flipH="1">
            <a:off x="1522512" y="2790220"/>
            <a:ext cx="673224" cy="197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/>
          <p:cNvCxnSpPr>
            <a:stCxn id="6" idx="2"/>
            <a:endCxn id="31" idx="0"/>
          </p:cNvCxnSpPr>
          <p:nvPr/>
        </p:nvCxnSpPr>
        <p:spPr>
          <a:xfrm>
            <a:off x="2195736" y="2790220"/>
            <a:ext cx="720080" cy="197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28" idx="2"/>
            <a:endCxn id="34" idx="0"/>
          </p:cNvCxnSpPr>
          <p:nvPr/>
        </p:nvCxnSpPr>
        <p:spPr>
          <a:xfrm flipH="1">
            <a:off x="1043608" y="3356992"/>
            <a:ext cx="478904" cy="326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>
            <a:stCxn id="28" idx="2"/>
            <a:endCxn id="35" idx="0"/>
          </p:cNvCxnSpPr>
          <p:nvPr/>
        </p:nvCxnSpPr>
        <p:spPr>
          <a:xfrm>
            <a:off x="1522512" y="3356992"/>
            <a:ext cx="313184" cy="326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/>
          <p:cNvCxnSpPr>
            <a:stCxn id="35" idx="2"/>
            <a:endCxn id="45" idx="0"/>
          </p:cNvCxnSpPr>
          <p:nvPr/>
        </p:nvCxnSpPr>
        <p:spPr>
          <a:xfrm flipH="1">
            <a:off x="1691680" y="4052685"/>
            <a:ext cx="144016" cy="447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stCxn id="34" idx="2"/>
            <a:endCxn id="43" idx="0"/>
          </p:cNvCxnSpPr>
          <p:nvPr/>
        </p:nvCxnSpPr>
        <p:spPr>
          <a:xfrm flipH="1">
            <a:off x="755576" y="4052685"/>
            <a:ext cx="288032" cy="447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/>
          <p:cNvCxnSpPr>
            <a:stCxn id="34" idx="2"/>
            <a:endCxn id="44" idx="0"/>
          </p:cNvCxnSpPr>
          <p:nvPr/>
        </p:nvCxnSpPr>
        <p:spPr>
          <a:xfrm>
            <a:off x="1043608" y="4052685"/>
            <a:ext cx="144016" cy="447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>
            <a:stCxn id="31" idx="2"/>
            <a:endCxn id="42" idx="0"/>
          </p:cNvCxnSpPr>
          <p:nvPr/>
        </p:nvCxnSpPr>
        <p:spPr>
          <a:xfrm>
            <a:off x="2915816" y="3356992"/>
            <a:ext cx="288032" cy="326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ze strzałką 62"/>
          <p:cNvCxnSpPr>
            <a:stCxn id="31" idx="2"/>
            <a:endCxn id="36" idx="0"/>
          </p:cNvCxnSpPr>
          <p:nvPr/>
        </p:nvCxnSpPr>
        <p:spPr>
          <a:xfrm flipH="1">
            <a:off x="2627784" y="3356992"/>
            <a:ext cx="288032" cy="326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ole tekstowe 65"/>
          <p:cNvSpPr txBox="1"/>
          <p:nvPr/>
        </p:nvSpPr>
        <p:spPr>
          <a:xfrm>
            <a:off x="6156176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67" name="pole tekstowe 66"/>
          <p:cNvSpPr txBox="1"/>
          <p:nvPr/>
        </p:nvSpPr>
        <p:spPr>
          <a:xfrm>
            <a:off x="5482952" y="29876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</a:t>
            </a:r>
          </a:p>
        </p:txBody>
      </p:sp>
      <p:sp>
        <p:nvSpPr>
          <p:cNvPr id="68" name="pole tekstowe 67"/>
          <p:cNvSpPr txBox="1"/>
          <p:nvPr/>
        </p:nvSpPr>
        <p:spPr>
          <a:xfrm>
            <a:off x="6876256" y="29876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</a:t>
            </a:r>
          </a:p>
        </p:txBody>
      </p:sp>
      <p:sp>
        <p:nvSpPr>
          <p:cNvPr id="69" name="pole tekstowe 68"/>
          <p:cNvSpPr txBox="1"/>
          <p:nvPr/>
        </p:nvSpPr>
        <p:spPr>
          <a:xfrm>
            <a:off x="5004048" y="36833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4</a:t>
            </a:r>
          </a:p>
        </p:txBody>
      </p:sp>
      <p:sp>
        <p:nvSpPr>
          <p:cNvPr id="70" name="pole tekstowe 69"/>
          <p:cNvSpPr txBox="1"/>
          <p:nvPr/>
        </p:nvSpPr>
        <p:spPr>
          <a:xfrm>
            <a:off x="5796136" y="36833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5</a:t>
            </a:r>
          </a:p>
        </p:txBody>
      </p:sp>
      <p:sp>
        <p:nvSpPr>
          <p:cNvPr id="71" name="pole tekstowe 70"/>
          <p:cNvSpPr txBox="1"/>
          <p:nvPr/>
        </p:nvSpPr>
        <p:spPr>
          <a:xfrm>
            <a:off x="6588224" y="36833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</a:p>
        </p:txBody>
      </p:sp>
      <p:sp>
        <p:nvSpPr>
          <p:cNvPr id="72" name="pole tekstowe 71"/>
          <p:cNvSpPr txBox="1"/>
          <p:nvPr/>
        </p:nvSpPr>
        <p:spPr>
          <a:xfrm>
            <a:off x="7164288" y="36833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</a:p>
        </p:txBody>
      </p:sp>
      <p:sp>
        <p:nvSpPr>
          <p:cNvPr id="73" name="pole tekstowe 72"/>
          <p:cNvSpPr txBox="1"/>
          <p:nvPr/>
        </p:nvSpPr>
        <p:spPr>
          <a:xfrm>
            <a:off x="4716016" y="44998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</a:p>
        </p:txBody>
      </p:sp>
      <p:sp>
        <p:nvSpPr>
          <p:cNvPr id="74" name="pole tekstowe 73"/>
          <p:cNvSpPr txBox="1"/>
          <p:nvPr/>
        </p:nvSpPr>
        <p:spPr>
          <a:xfrm>
            <a:off x="6372200" y="44998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9</a:t>
            </a:r>
            <a:endParaRPr lang="pl-PL" dirty="0" smtClean="0"/>
          </a:p>
        </p:txBody>
      </p:sp>
      <p:sp>
        <p:nvSpPr>
          <p:cNvPr id="75" name="pole tekstowe 74"/>
          <p:cNvSpPr txBox="1"/>
          <p:nvPr/>
        </p:nvSpPr>
        <p:spPr>
          <a:xfrm>
            <a:off x="6804248" y="44998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</a:t>
            </a:r>
          </a:p>
        </p:txBody>
      </p:sp>
      <p:cxnSp>
        <p:nvCxnSpPr>
          <p:cNvPr id="76" name="Łącznik prosty ze strzałką 75"/>
          <p:cNvCxnSpPr>
            <a:stCxn id="66" idx="2"/>
            <a:endCxn id="67" idx="0"/>
          </p:cNvCxnSpPr>
          <p:nvPr/>
        </p:nvCxnSpPr>
        <p:spPr>
          <a:xfrm flipH="1">
            <a:off x="5626968" y="2790220"/>
            <a:ext cx="673224" cy="197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ze strzałką 76"/>
          <p:cNvCxnSpPr>
            <a:stCxn id="66" idx="2"/>
            <a:endCxn id="68" idx="0"/>
          </p:cNvCxnSpPr>
          <p:nvPr/>
        </p:nvCxnSpPr>
        <p:spPr>
          <a:xfrm>
            <a:off x="6300192" y="2790220"/>
            <a:ext cx="720080" cy="197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67" idx="2"/>
            <a:endCxn id="69" idx="0"/>
          </p:cNvCxnSpPr>
          <p:nvPr/>
        </p:nvCxnSpPr>
        <p:spPr>
          <a:xfrm flipH="1">
            <a:off x="5148064" y="3356992"/>
            <a:ext cx="478904" cy="326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ze strzałką 78"/>
          <p:cNvCxnSpPr>
            <a:stCxn id="67" idx="2"/>
            <a:endCxn id="70" idx="0"/>
          </p:cNvCxnSpPr>
          <p:nvPr/>
        </p:nvCxnSpPr>
        <p:spPr>
          <a:xfrm>
            <a:off x="5626968" y="3356992"/>
            <a:ext cx="313184" cy="326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ze strzałką 79"/>
          <p:cNvCxnSpPr>
            <a:stCxn id="71" idx="2"/>
            <a:endCxn id="75" idx="0"/>
          </p:cNvCxnSpPr>
          <p:nvPr/>
        </p:nvCxnSpPr>
        <p:spPr>
          <a:xfrm>
            <a:off x="6732240" y="4052685"/>
            <a:ext cx="288032" cy="447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ze strzałką 80"/>
          <p:cNvCxnSpPr>
            <a:stCxn id="69" idx="2"/>
            <a:endCxn id="73" idx="0"/>
          </p:cNvCxnSpPr>
          <p:nvPr/>
        </p:nvCxnSpPr>
        <p:spPr>
          <a:xfrm flipH="1">
            <a:off x="4860032" y="4052685"/>
            <a:ext cx="288032" cy="447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ze strzałką 81"/>
          <p:cNvCxnSpPr>
            <a:stCxn id="71" idx="2"/>
            <a:endCxn id="74" idx="0"/>
          </p:cNvCxnSpPr>
          <p:nvPr/>
        </p:nvCxnSpPr>
        <p:spPr>
          <a:xfrm flipH="1">
            <a:off x="6516216" y="4052685"/>
            <a:ext cx="216024" cy="447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ze strzałką 82"/>
          <p:cNvCxnSpPr>
            <a:stCxn id="68" idx="2"/>
            <a:endCxn id="72" idx="0"/>
          </p:cNvCxnSpPr>
          <p:nvPr/>
        </p:nvCxnSpPr>
        <p:spPr>
          <a:xfrm>
            <a:off x="7020272" y="3356992"/>
            <a:ext cx="288032" cy="326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ze strzałką 83"/>
          <p:cNvCxnSpPr>
            <a:stCxn id="68" idx="2"/>
            <a:endCxn id="71" idx="0"/>
          </p:cNvCxnSpPr>
          <p:nvPr/>
        </p:nvCxnSpPr>
        <p:spPr>
          <a:xfrm flipH="1">
            <a:off x="6732240" y="3356992"/>
            <a:ext cx="288032" cy="326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pole tekstowe 87"/>
          <p:cNvSpPr txBox="1"/>
          <p:nvPr/>
        </p:nvSpPr>
        <p:spPr>
          <a:xfrm>
            <a:off x="755576" y="51571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Kompletne drzewo binarne</a:t>
            </a:r>
            <a:endParaRPr lang="pl-PL" dirty="0"/>
          </a:p>
        </p:txBody>
      </p:sp>
      <p:sp>
        <p:nvSpPr>
          <p:cNvPr id="89" name="pole tekstowe 88"/>
          <p:cNvSpPr txBox="1"/>
          <p:nvPr/>
        </p:nvSpPr>
        <p:spPr>
          <a:xfrm>
            <a:off x="4995115" y="51571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Niekompletne drzewo binarne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901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6" grpId="0"/>
      <p:bldP spid="28" grpId="0"/>
      <p:bldP spid="31" grpId="0"/>
      <p:bldP spid="34" grpId="0"/>
      <p:bldP spid="35" grpId="0"/>
      <p:bldP spid="36" grpId="0"/>
      <p:bldP spid="42" grpId="0"/>
      <p:bldP spid="43" grpId="0"/>
      <p:bldP spid="44" grpId="0"/>
      <p:bldP spid="4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88" grpId="0"/>
      <p:bldP spid="89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720</Words>
  <Application>Microsoft Office PowerPoint</Application>
  <PresentationFormat>Pokaz na ekranie (4:3)</PresentationFormat>
  <Paragraphs>176</Paragraphs>
  <Slides>13</Slides>
  <Notes>11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Struktury Danych - Drzewa</vt:lpstr>
      <vt:lpstr>Definicja</vt:lpstr>
      <vt:lpstr>Prezentacja programu PowerPoint</vt:lpstr>
      <vt:lpstr>Prezentacja programu PowerPoint</vt:lpstr>
      <vt:lpstr>Prezentacja programu PowerPoint</vt:lpstr>
      <vt:lpstr>Poziomy</vt:lpstr>
      <vt:lpstr>Prezentacja programu PowerPoint</vt:lpstr>
      <vt:lpstr>Prezentacja programu PowerPoint</vt:lpstr>
      <vt:lpstr>Drzewo binarne</vt:lpstr>
      <vt:lpstr>Tworzenie drzewa binarnego</vt:lpstr>
      <vt:lpstr>Metody zapisu drzew binarnych</vt:lpstr>
      <vt:lpstr>Metody zapisu drzew binarnych</vt:lpstr>
      <vt:lpstr>Bibliografia</vt:lpstr>
    </vt:vector>
  </TitlesOfParts>
  <Company>Sil-art Rycho444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Dylus</dc:creator>
  <cp:lastModifiedBy>Jakub Dylus</cp:lastModifiedBy>
  <cp:revision>169</cp:revision>
  <dcterms:created xsi:type="dcterms:W3CDTF">2015-06-09T16:33:12Z</dcterms:created>
  <dcterms:modified xsi:type="dcterms:W3CDTF">2015-06-12T13:25:43Z</dcterms:modified>
</cp:coreProperties>
</file>