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sldIdLst>
    <p:sldId id="256" r:id="rId2"/>
    <p:sldId id="257" r:id="rId3"/>
    <p:sldId id="258" r:id="rId4"/>
    <p:sldId id="259" r:id="rId5"/>
    <p:sldId id="260" r:id="rId6"/>
    <p:sldId id="261" r:id="rId7"/>
    <p:sldId id="262" r:id="rId8"/>
    <p:sldId id="263" r:id="rId9"/>
    <p:sldId id="267" r:id="rId10"/>
    <p:sldId id="264" r:id="rId11"/>
    <p:sldId id="265" r:id="rId12"/>
    <p:sldId id="266" r:id="rId13"/>
    <p:sldId id="269"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50577C-0D86-BF4C-E2EC-6709958F319E}" v="219" dt="2025-05-10T01:18:13.4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dirty="0"/>
              <a:t>Click to edit Master title style</a:t>
            </a:r>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5/9/2025</a:t>
            </a:fld>
            <a:endParaRPr lang="en-US" dirty="0"/>
          </a:p>
        </p:txBody>
      </p:sp>
      <p:sp>
        <p:nvSpPr>
          <p:cNvPr id="5" name="Footer Placeholder 4"/>
          <p:cNvSpPr>
            <a:spLocks noGrp="1"/>
          </p:cNvSpPr>
          <p:nvPr>
            <p:ph type="ftr" sz="quarter" idx="11"/>
          </p:nvPr>
        </p:nvSpPr>
        <p:spPr>
          <a:xfrm>
            <a:off x="5332412" y="5883275"/>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32387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dirty="0"/>
              <a:t>Click to edit Master title style</a:t>
            </a:r>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73338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dirty="0"/>
              <a:t>Click to edit Master title style</a:t>
            </a:r>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08321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2887208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dirty="0"/>
              <a:t>Click to edit Master title style</a:t>
            </a:r>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144746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457991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753693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576003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30972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6" y="5867131"/>
            <a:ext cx="551167"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59226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dirty="0"/>
              <a:t>Click to edit Master title style</a:t>
            </a:r>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55554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dirty="0"/>
              <a:t>Click to edit Master title style</a:t>
            </a:r>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5/9/2025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05429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5/9/2025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572616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5/9/2025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862763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198292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dirty="0"/>
              <a:t>Click to edit Master title style</a:t>
            </a:r>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02691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dirty="0"/>
              <a:t>Click to edit Master title style</a:t>
            </a:r>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013281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5/9/2025</a:t>
            </a:fld>
            <a:endParaRPr lang="en-US"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1853007867"/>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 id="2147483739" r:id="rId13"/>
    <p:sldLayoutId id="2147483740" r:id="rId14"/>
    <p:sldLayoutId id="2147483741" r:id="rId15"/>
    <p:sldLayoutId id="2147483742" r:id="rId16"/>
    <p:sldLayoutId id="2147483743"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mdpi.com/2079-9292/12/22/4608" TargetMode="External"/><Relationship Id="rId2" Type="http://schemas.openxmlformats.org/officeDocument/2006/relationships/hyperlink" Target="https://www.kaggle.com/datasets/msambare/fer2013" TargetMode="External"/><Relationship Id="rId1" Type="http://schemas.openxmlformats.org/officeDocument/2006/relationships/slideLayout" Target="../slideLayouts/slideLayout2.xml"/><Relationship Id="rId6" Type="http://schemas.openxmlformats.org/officeDocument/2006/relationships/image" Target="../media/image2.jpeg"/><Relationship Id="rId5" Type="http://schemas.openxmlformats.org/officeDocument/2006/relationships/hyperlink" Target="https://ieeexplore.ieee.org/document/8525872" TargetMode="External"/><Relationship Id="rId4" Type="http://schemas.openxmlformats.org/officeDocument/2006/relationships/hyperlink" Target="https://link.springer.com/article/10.1007/s00521-021-06012-8"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22951" y="226595"/>
            <a:ext cx="9651304" cy="4046325"/>
          </a:xfrm>
        </p:spPr>
        <p:txBody>
          <a:bodyPr vert="horz" lIns="91440" tIns="45720" rIns="91440" bIns="45720" rtlCol="0" anchor="ctr">
            <a:normAutofit/>
          </a:bodyPr>
          <a:lstStyle/>
          <a:p>
            <a:pPr algn="ctr"/>
            <a:br>
              <a:rPr lang="en-US" sz="4400" b="1" dirty="0">
                <a:latin typeface="Times New Roman"/>
                <a:ea typeface="Cambria"/>
                <a:cs typeface="Cordia New"/>
              </a:rPr>
            </a:br>
            <a:r>
              <a:rPr lang="en-US" sz="3600" b="1" dirty="0">
                <a:latin typeface="Times New Roman"/>
                <a:ea typeface="Cambria"/>
                <a:cs typeface="Times New Roman"/>
              </a:rPr>
              <a:t>Real-Time Human Emotion Recognition</a:t>
            </a:r>
            <a:r>
              <a:rPr lang="en-US" sz="4400" b="1" dirty="0"/>
              <a:t>              </a:t>
            </a:r>
            <a:r>
              <a:rPr lang="en-US" sz="2200" b="1" dirty="0"/>
              <a:t>                           </a:t>
            </a:r>
            <a:br>
              <a:rPr lang="en-US" sz="2200" b="1" dirty="0"/>
            </a:br>
            <a:r>
              <a:rPr lang="en-US" sz="2200" b="1" dirty="0"/>
              <a:t>                                                                 Team Members:</a:t>
            </a:r>
            <a:br>
              <a:rPr lang="en-US" sz="2000" b="1" dirty="0">
                <a:latin typeface="Century"/>
              </a:rPr>
            </a:br>
            <a:r>
              <a:rPr lang="en-US" sz="2000" b="1" dirty="0">
                <a:latin typeface="Century"/>
              </a:rPr>
              <a:t>                                                                     </a:t>
            </a:r>
            <a:r>
              <a:rPr lang="en-US" sz="2000" b="1" dirty="0">
                <a:latin typeface="Times New Roman"/>
                <a:cs typeface="Times New Roman"/>
              </a:rPr>
              <a:t>   1)Nandkumar </a:t>
            </a:r>
            <a:r>
              <a:rPr lang="en-US" sz="2000" b="1" dirty="0" err="1">
                <a:latin typeface="Times New Roman"/>
                <a:cs typeface="Times New Roman"/>
              </a:rPr>
              <a:t>Khomane</a:t>
            </a:r>
            <a:r>
              <a:rPr lang="en-US" sz="2000" b="1" dirty="0">
                <a:latin typeface="Times New Roman"/>
                <a:cs typeface="Times New Roman"/>
              </a:rPr>
              <a:t>(31)</a:t>
            </a:r>
            <a:br>
              <a:rPr lang="en-US" sz="2000" b="1" dirty="0">
                <a:latin typeface="Century"/>
              </a:rPr>
            </a:br>
            <a:r>
              <a:rPr lang="en-US" sz="2200" b="1" dirty="0"/>
              <a:t>                                 </a:t>
            </a:r>
            <a:r>
              <a:rPr lang="en-US" sz="2200" b="1" dirty="0">
                <a:latin typeface="Corbel"/>
                <a:cs typeface="Times New Roman"/>
              </a:rPr>
              <a:t> </a:t>
            </a:r>
            <a:r>
              <a:rPr lang="en-US" sz="2000" b="1" dirty="0">
                <a:latin typeface="Times New Roman"/>
                <a:cs typeface="Times New Roman"/>
              </a:rPr>
              <a:t>Research Supervisor:  </a:t>
            </a:r>
            <a:r>
              <a:rPr lang="en-US" sz="2000" b="1" dirty="0" err="1">
                <a:latin typeface="Times New Roman"/>
                <a:cs typeface="Times New Roman"/>
              </a:rPr>
              <a:t>Dr.Snehankita</a:t>
            </a:r>
            <a:r>
              <a:rPr lang="en-US" sz="2000" b="1" dirty="0">
                <a:latin typeface="Times New Roman"/>
                <a:cs typeface="Times New Roman"/>
              </a:rPr>
              <a:t> </a:t>
            </a:r>
            <a:r>
              <a:rPr lang="en-US" sz="2000" b="1" dirty="0" err="1">
                <a:latin typeface="Times New Roman"/>
                <a:cs typeface="Times New Roman"/>
              </a:rPr>
              <a:t>Majalekar</a:t>
            </a:r>
            <a:endParaRPr lang="en-US" sz="2000" b="1" dirty="0" err="1">
              <a:latin typeface="Century"/>
              <a:ea typeface="Calibri Light" panose="020F0302020204030204"/>
              <a:cs typeface="Calibri Light" panose="020F0302020204030204"/>
            </a:endParaRPr>
          </a:p>
          <a:p>
            <a:pPr algn="ctr"/>
            <a:endParaRPr lang="en-US" sz="2200" b="1" dirty="0">
              <a:latin typeface="Corbel"/>
              <a:ea typeface="Calibri Light" panose="020F0302020204030204"/>
              <a:cs typeface="Calibri Light" panose="020F0302020204030204"/>
            </a:endParaRPr>
          </a:p>
        </p:txBody>
      </p:sp>
      <p:sp>
        <p:nvSpPr>
          <p:cNvPr id="3" name="Subtitle 2"/>
          <p:cNvSpPr>
            <a:spLocks noGrp="1"/>
          </p:cNvSpPr>
          <p:nvPr>
            <p:ph type="subTitle" idx="1"/>
          </p:nvPr>
        </p:nvSpPr>
        <p:spPr>
          <a:xfrm>
            <a:off x="400681" y="4591319"/>
            <a:ext cx="11029167" cy="1278698"/>
          </a:xfrm>
        </p:spPr>
        <p:txBody>
          <a:bodyPr vert="horz" lIns="91440" tIns="45720" rIns="91440" bIns="45720" rtlCol="0" anchor="t">
            <a:normAutofit lnSpcReduction="10000"/>
          </a:bodyPr>
          <a:lstStyle/>
          <a:p>
            <a:r>
              <a:rPr lang="en-US" b="1" dirty="0"/>
              <a:t>M.Sc.(CS) –IV 2024-25</a:t>
            </a:r>
            <a:endParaRPr lang="en-US" b="1" dirty="0">
              <a:ea typeface="Calibri Light"/>
              <a:cs typeface="Calibri Light"/>
            </a:endParaRPr>
          </a:p>
          <a:p>
            <a:r>
              <a:rPr lang="en-US" sz="2000" b="1" dirty="0"/>
              <a:t>Research Project -II(</a:t>
            </a:r>
            <a:r>
              <a:rPr lang="en-US" sz="2000" b="1" dirty="0">
                <a:latin typeface="Times New Roman"/>
                <a:cs typeface="Times New Roman"/>
              </a:rPr>
              <a:t>CSUT 402</a:t>
            </a:r>
            <a:r>
              <a:rPr lang="en-US" sz="2000" b="1" dirty="0"/>
              <a:t>) </a:t>
            </a:r>
            <a:endParaRPr lang="en-US" sz="2000" b="1" dirty="0">
              <a:ea typeface="Calibri Light"/>
              <a:cs typeface="Calibri Light"/>
            </a:endParaRPr>
          </a:p>
          <a:p>
            <a:r>
              <a:rPr lang="en-US" b="1" dirty="0"/>
              <a:t>Indira College of Commerce and Science Pune.</a:t>
            </a:r>
            <a:endParaRPr lang="en-US" b="1" dirty="0">
              <a:ea typeface="Calibri Light"/>
              <a:cs typeface="Calibri Light"/>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907040" y="-1558"/>
            <a:ext cx="1167216" cy="885382"/>
          </a:xfrm>
          <a:prstGeom prst="rect">
            <a:avLst/>
          </a:prstGeom>
        </p:spPr>
      </p:pic>
    </p:spTree>
    <p:extLst>
      <p:ext uri="{BB962C8B-B14F-4D97-AF65-F5344CB8AC3E}">
        <p14:creationId xmlns:p14="http://schemas.microsoft.com/office/powerpoint/2010/main" val="26794373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28391"/>
            <a:ext cx="10050028" cy="2566790"/>
          </a:xfrm>
        </p:spPr>
        <p:txBody>
          <a:bodyPr>
            <a:normAutofit/>
          </a:bodyPr>
          <a:lstStyle/>
          <a:p>
            <a:r>
              <a:rPr lang="en-US" dirty="0"/>
              <a:t>7. LIMITATIONS </a:t>
            </a:r>
          </a:p>
        </p:txBody>
      </p:sp>
      <p:sp>
        <p:nvSpPr>
          <p:cNvPr id="3" name="Content Placeholder 2"/>
          <p:cNvSpPr>
            <a:spLocks noGrp="1"/>
          </p:cNvSpPr>
          <p:nvPr>
            <p:ph idx="1"/>
          </p:nvPr>
        </p:nvSpPr>
        <p:spPr>
          <a:xfrm>
            <a:off x="1484310" y="1988506"/>
            <a:ext cx="10050028" cy="3802694"/>
          </a:xfrm>
        </p:spPr>
        <p:txBody>
          <a:bodyPr vert="horz" lIns="0" tIns="45720" rIns="0" bIns="45720" rtlCol="0" anchor="t">
            <a:normAutofit fontScale="85000" lnSpcReduction="20000"/>
          </a:bodyPr>
          <a:lstStyle/>
          <a:p>
            <a:pPr marL="228600" indent="-228600">
              <a:buFont typeface=""/>
              <a:buChar char="•"/>
            </a:pPr>
            <a:r>
              <a:rPr lang="en-US" sz="1800" b="1" dirty="0">
                <a:latin typeface="Times New Roman"/>
                <a:cs typeface="Times New Roman"/>
              </a:rPr>
              <a:t>Data Constraints:</a:t>
            </a:r>
            <a:endParaRPr lang="en-US" sz="1800">
              <a:latin typeface="Times New Roman"/>
              <a:cs typeface="Times New Roman"/>
            </a:endParaRPr>
          </a:p>
          <a:p>
            <a:pPr marL="1085850" lvl="1" indent="-342900">
              <a:buClr>
                <a:srgbClr val="1287C3"/>
              </a:buClr>
              <a:buFont typeface="Arial"/>
              <a:buChar char="•"/>
            </a:pPr>
            <a:r>
              <a:rPr lang="en-US" sz="1800" dirty="0">
                <a:latin typeface="Times New Roman"/>
                <a:ea typeface="+mn-lt"/>
                <a:cs typeface="+mn-lt"/>
              </a:rPr>
              <a:t>The FER-2013 dataset, while widely used, may not represent the full diversity of facial expressions across different lighting conditions, ethnic backgrounds, or cultural contexts. Certain emotions like "Disgust" and "Fear" are underrepresented, leading to potential class imbalance during training.</a:t>
            </a:r>
            <a:endParaRPr lang="en-US" sz="1800">
              <a:latin typeface="Times New Roman"/>
              <a:ea typeface="+mn-lt"/>
              <a:cs typeface="+mn-lt"/>
            </a:endParaRPr>
          </a:p>
          <a:p>
            <a:pPr marL="228600" lvl="1" indent="-228600">
              <a:buClr>
                <a:srgbClr val="1287C3"/>
              </a:buClr>
              <a:buFont typeface=""/>
              <a:buChar char="•"/>
            </a:pPr>
            <a:endParaRPr lang="en-US" sz="1800" dirty="0">
              <a:latin typeface="Times New Roman"/>
              <a:cs typeface="Times New Roman"/>
            </a:endParaRPr>
          </a:p>
          <a:p>
            <a:pPr marL="228600" indent="-228600">
              <a:buFont typeface=""/>
              <a:buChar char="•"/>
            </a:pPr>
            <a:r>
              <a:rPr lang="en-US" sz="1800" b="1" dirty="0">
                <a:latin typeface="Times New Roman"/>
                <a:cs typeface="Times New Roman"/>
              </a:rPr>
              <a:t>Model Limitations:</a:t>
            </a:r>
            <a:endParaRPr lang="en-US" sz="1800">
              <a:latin typeface="Times New Roman"/>
              <a:cs typeface="Times New Roman"/>
            </a:endParaRPr>
          </a:p>
          <a:p>
            <a:pPr marL="1085850" lvl="1" indent="-342900">
              <a:buClr>
                <a:srgbClr val="1287C3"/>
              </a:buClr>
              <a:buFont typeface="Arial"/>
              <a:buChar char="•"/>
            </a:pPr>
            <a:r>
              <a:rPr lang="en-US" sz="1800" dirty="0">
                <a:latin typeface="Times New Roman"/>
                <a:ea typeface="+mn-lt"/>
                <a:cs typeface="+mn-lt"/>
              </a:rPr>
              <a:t>Deep learning models are heavily dependent on the quality and variety of training data. Misclassification can occur when facial expressions are subtle, ambiguous, or captured at non-frontal angles. Additionally, real-time performance may be affected on lower-end hardware without GPU acceleration.</a:t>
            </a:r>
            <a:endParaRPr lang="en-US" sz="1800">
              <a:latin typeface="Times New Roman"/>
              <a:ea typeface="+mn-lt"/>
              <a:cs typeface="+mn-lt"/>
            </a:endParaRPr>
          </a:p>
          <a:p>
            <a:pPr marL="228600" lvl="1" indent="-228600">
              <a:buClr>
                <a:srgbClr val="1287C3"/>
              </a:buClr>
              <a:buFont typeface=""/>
              <a:buChar char="•"/>
            </a:pPr>
            <a:endParaRPr lang="en-US" sz="1800" dirty="0">
              <a:latin typeface="Times New Roman"/>
              <a:cs typeface="Times New Roman"/>
            </a:endParaRPr>
          </a:p>
          <a:p>
            <a:pPr marL="228600" indent="-228600">
              <a:buFont typeface=""/>
              <a:buChar char="•"/>
            </a:pPr>
            <a:r>
              <a:rPr lang="en-US" sz="1800" b="1" dirty="0">
                <a:latin typeface="Times New Roman"/>
                <a:cs typeface="Times New Roman"/>
              </a:rPr>
              <a:t>Generalization:</a:t>
            </a:r>
            <a:endParaRPr lang="en-US" sz="1800" dirty="0">
              <a:latin typeface="Times New Roman"/>
              <a:cs typeface="Times New Roman"/>
            </a:endParaRPr>
          </a:p>
          <a:p>
            <a:pPr marL="1085850" lvl="1" indent="-342900">
              <a:buClr>
                <a:srgbClr val="1287C3"/>
              </a:buClr>
              <a:buFont typeface="Arial"/>
              <a:buChar char="•"/>
            </a:pPr>
            <a:r>
              <a:rPr lang="en-US" sz="1800" dirty="0">
                <a:latin typeface="Times New Roman"/>
                <a:ea typeface="+mn-lt"/>
                <a:cs typeface="+mn-lt"/>
              </a:rPr>
              <a:t>The trained model may not perform equally well across all real-world scenarios due to variations in camera resolution, background clutter, and individual differences in emotional expression. Further testing on diverse datasets is necessary to improve cross-domain reliability.</a:t>
            </a:r>
          </a:p>
          <a:p>
            <a:pPr marL="228600" lvl="1" indent="-228600">
              <a:buClr>
                <a:srgbClr val="1287C3"/>
              </a:buClr>
              <a:buFont typeface=""/>
              <a:buChar char="•"/>
            </a:pPr>
            <a:endParaRPr lang="en-US" sz="2000" dirty="0">
              <a:latin typeface="Century"/>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13423" y="501441"/>
            <a:ext cx="1021080" cy="1021080"/>
          </a:xfrm>
          <a:prstGeom prst="rect">
            <a:avLst/>
          </a:prstGeom>
        </p:spPr>
      </p:pic>
    </p:spTree>
    <p:extLst>
      <p:ext uri="{BB962C8B-B14F-4D97-AF65-F5344CB8AC3E}">
        <p14:creationId xmlns:p14="http://schemas.microsoft.com/office/powerpoint/2010/main" val="3997619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170145"/>
            <a:ext cx="10050028" cy="2608544"/>
          </a:xfrm>
        </p:spPr>
        <p:txBody>
          <a:bodyPr>
            <a:normAutofit/>
          </a:bodyPr>
          <a:lstStyle/>
          <a:p>
            <a:r>
              <a:rPr lang="en-US" dirty="0"/>
              <a:t>8. CONCLUSION</a:t>
            </a:r>
          </a:p>
        </p:txBody>
      </p:sp>
      <p:sp>
        <p:nvSpPr>
          <p:cNvPr id="3" name="Content Placeholder 2"/>
          <p:cNvSpPr>
            <a:spLocks noGrp="1"/>
          </p:cNvSpPr>
          <p:nvPr>
            <p:ph idx="1"/>
          </p:nvPr>
        </p:nvSpPr>
        <p:spPr>
          <a:xfrm>
            <a:off x="1484310" y="1831931"/>
            <a:ext cx="10050028" cy="3959269"/>
          </a:xfrm>
        </p:spPr>
        <p:txBody>
          <a:bodyPr vert="horz" lIns="0" tIns="45720" rIns="0" bIns="45720" rtlCol="0" anchor="t">
            <a:normAutofit fontScale="92500" lnSpcReduction="20000"/>
          </a:bodyPr>
          <a:lstStyle/>
          <a:p>
            <a:pPr marL="228600" indent="-228600">
              <a:buFont typeface=""/>
              <a:buChar char="•"/>
            </a:pPr>
            <a:r>
              <a:rPr lang="en-US" sz="1800" b="1" dirty="0">
                <a:latin typeface="Times New Roman"/>
                <a:cs typeface="Times New Roman"/>
              </a:rPr>
              <a:t>Findings:</a:t>
            </a:r>
          </a:p>
          <a:p>
            <a:pPr marL="228600" lvl="1" indent="-228600">
              <a:buClr>
                <a:srgbClr val="1287C3"/>
              </a:buClr>
              <a:buFont typeface=""/>
              <a:buChar char="•"/>
            </a:pPr>
            <a:r>
              <a:rPr lang="en-US" sz="1800">
                <a:latin typeface="Times New Roman"/>
                <a:ea typeface="+mn-lt"/>
                <a:cs typeface="+mn-lt"/>
              </a:rPr>
              <a:t>The developed deep learning models, particularly VGG-19 and ResNet-50, demonstrated effective performance in real-time classification of facial emotions. These models outperformed baseline CNNs in accuracy and generalization. Emotions such as “Happy” and “Neutral” were more reliably classified, while less frequent emotions like “Disgust” and “Fear” showed lower recognition accuracy due to dataset imbalance.</a:t>
            </a:r>
            <a:endParaRPr lang="en-US" sz="1800" dirty="0">
              <a:latin typeface="Times New Roman"/>
              <a:ea typeface="+mn-lt"/>
              <a:cs typeface="+mn-lt"/>
            </a:endParaRPr>
          </a:p>
          <a:p>
            <a:pPr marL="228600" indent="-228600">
              <a:buFont typeface=""/>
              <a:buChar char="•"/>
            </a:pPr>
            <a:r>
              <a:rPr lang="en-US" sz="1800" b="1">
                <a:latin typeface="Times New Roman"/>
                <a:cs typeface="Times New Roman"/>
              </a:rPr>
              <a:t>Implications:</a:t>
            </a:r>
            <a:endParaRPr lang="en-US" sz="1800" dirty="0">
              <a:latin typeface="Times New Roman"/>
              <a:cs typeface="Times New Roman"/>
            </a:endParaRPr>
          </a:p>
          <a:p>
            <a:pPr marL="228600" indent="-228600">
              <a:buClr>
                <a:srgbClr val="1287C3"/>
              </a:buClr>
              <a:buFont typeface=""/>
              <a:buChar char="•"/>
            </a:pPr>
            <a:r>
              <a:rPr lang="en-US" sz="1800" dirty="0">
                <a:latin typeface="Times New Roman"/>
                <a:cs typeface="Times New Roman"/>
              </a:rPr>
              <a:t>The</a:t>
            </a:r>
            <a:r>
              <a:rPr lang="en-US" sz="1800" dirty="0">
                <a:latin typeface="Times New Roman"/>
                <a:ea typeface="+mn-lt"/>
                <a:cs typeface="+mn-lt"/>
              </a:rPr>
              <a:t> system enables enhanced human-computer interaction by integrating emotional awareness into applications across healthcare, education, and safety-critical domains. It provides real-time insights into user engagement and emotional states, contributing to adaptive and user-centric technology design.</a:t>
            </a:r>
            <a:endParaRPr lang="en-US" sz="1800" dirty="0">
              <a:latin typeface="Times New Roman"/>
              <a:cs typeface="Times New Roman"/>
            </a:endParaRPr>
          </a:p>
          <a:p>
            <a:pPr marL="228600" lvl="1" indent="-228600">
              <a:buClr>
                <a:srgbClr val="1287C3"/>
              </a:buClr>
              <a:buFont typeface=""/>
              <a:buChar char="•"/>
            </a:pPr>
            <a:endParaRPr lang="en-US" sz="1800" dirty="0">
              <a:latin typeface="Times New Roman"/>
              <a:cs typeface="Times New Roman"/>
            </a:endParaRPr>
          </a:p>
          <a:p>
            <a:pPr marL="228600" indent="-228600">
              <a:buFont typeface=""/>
              <a:buChar char="•"/>
            </a:pPr>
            <a:r>
              <a:rPr lang="en-US" sz="1800" b="1" dirty="0">
                <a:latin typeface="Times New Roman"/>
                <a:cs typeface="Times New Roman"/>
              </a:rPr>
              <a:t>Future Work:</a:t>
            </a:r>
          </a:p>
          <a:p>
            <a:pPr marL="228600" lvl="1" indent="-228600">
              <a:buFont typeface=""/>
              <a:buChar char="•"/>
            </a:pPr>
            <a:r>
              <a:rPr lang="en-US" sz="1800">
                <a:latin typeface="Times New Roman"/>
                <a:ea typeface="+mn-lt"/>
                <a:cs typeface="+mn-lt"/>
              </a:rPr>
              <a:t>Future enhancements include expanding emotion categories beyond the basic seven, incorporating multi-modal inputs (e.g., voice, posture), and deploying the system on edge devices for low-latency applications. Additionally, training on culturally diverse datasets can improve the model’s global adaptability and robustness.</a:t>
            </a:r>
            <a:r>
              <a:rPr lang="en-US">
                <a:latin typeface="Century"/>
              </a:rPr>
              <a: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13423" y="501441"/>
            <a:ext cx="1021080" cy="1021080"/>
          </a:xfrm>
          <a:prstGeom prst="rect">
            <a:avLst/>
          </a:prstGeom>
        </p:spPr>
      </p:pic>
    </p:spTree>
    <p:extLst>
      <p:ext uri="{BB962C8B-B14F-4D97-AF65-F5344CB8AC3E}">
        <p14:creationId xmlns:p14="http://schemas.microsoft.com/office/powerpoint/2010/main" val="19708308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9. REFERENCES</a:t>
            </a:r>
          </a:p>
        </p:txBody>
      </p:sp>
      <p:sp>
        <p:nvSpPr>
          <p:cNvPr id="3" name="Content Placeholder 2"/>
          <p:cNvSpPr>
            <a:spLocks noGrp="1"/>
          </p:cNvSpPr>
          <p:nvPr>
            <p:ph idx="1"/>
          </p:nvPr>
        </p:nvSpPr>
        <p:spPr/>
        <p:txBody>
          <a:bodyPr vert="horz" lIns="0" tIns="45720" rIns="0" bIns="45720" rtlCol="0" anchor="t">
            <a:normAutofit fontScale="92500" lnSpcReduction="20000"/>
          </a:bodyPr>
          <a:lstStyle/>
          <a:p>
            <a:pPr marL="457200" indent="-457200">
              <a:buAutoNum type="arabicPeriod"/>
            </a:pPr>
            <a:r>
              <a:rPr lang="en-US" dirty="0">
                <a:ea typeface="Calibri" panose="020F0502020204030204"/>
                <a:cs typeface="Calibri" panose="020F0502020204030204"/>
                <a:hlinkClick r:id="rId2"/>
              </a:rPr>
              <a:t>https://www.kaggle.com/datasets/msambare/fer2013</a:t>
            </a:r>
            <a:endParaRPr lang="en-US" dirty="0">
              <a:ea typeface="Calibri" panose="020F0502020204030204"/>
              <a:cs typeface="Calibri" panose="020F0502020204030204"/>
            </a:endParaRPr>
          </a:p>
          <a:p>
            <a:pPr marL="457200" indent="-457200">
              <a:buClr>
                <a:srgbClr val="1287C3"/>
              </a:buClr>
              <a:buAutoNum type="arabicPeriod"/>
            </a:pPr>
            <a:endParaRPr lang="en-US" dirty="0">
              <a:ea typeface="Calibri" panose="020F0502020204030204"/>
              <a:cs typeface="Calibri" panose="020F0502020204030204"/>
            </a:endParaRPr>
          </a:p>
          <a:p>
            <a:pPr marL="457200" indent="-457200">
              <a:buClr>
                <a:srgbClr val="1287C3"/>
              </a:buClr>
              <a:buAutoNum type="arabicPeriod"/>
            </a:pPr>
            <a:r>
              <a:rPr lang="en-US" dirty="0">
                <a:ea typeface="Calibri" panose="020F0502020204030204"/>
                <a:cs typeface="Calibri" panose="020F0502020204030204"/>
                <a:hlinkClick r:id="rId3"/>
              </a:rPr>
              <a:t>https://www.mdpi.com/2079-9292/12/22/4608</a:t>
            </a:r>
            <a:endParaRPr lang="en-US">
              <a:ea typeface="Calibri" panose="020F0502020204030204"/>
              <a:cs typeface="Calibri" panose="020F0502020204030204"/>
            </a:endParaRPr>
          </a:p>
          <a:p>
            <a:pPr marL="457200" indent="-457200">
              <a:buAutoNum type="arabicPeriod"/>
            </a:pPr>
            <a:endParaRPr lang="en-US" dirty="0">
              <a:ea typeface="Calibri" panose="020F0502020204030204"/>
              <a:cs typeface="Calibri" panose="020F0502020204030204"/>
            </a:endParaRPr>
          </a:p>
          <a:p>
            <a:pPr marL="457200" indent="-457200">
              <a:buAutoNum type="arabicPeriod"/>
            </a:pPr>
            <a:r>
              <a:rPr lang="en-US" dirty="0">
                <a:ea typeface="Calibri" panose="020F0502020204030204"/>
                <a:cs typeface="Calibri" panose="020F0502020204030204"/>
                <a:hlinkClick r:id="rId4"/>
              </a:rPr>
              <a:t>https://link.springer.com/article/10.1007/s00521-021-06012-8</a:t>
            </a:r>
            <a:endParaRPr lang="en-US" dirty="0">
              <a:ea typeface="Calibri" panose="020F0502020204030204"/>
              <a:cs typeface="Calibri" panose="020F0502020204030204"/>
            </a:endParaRPr>
          </a:p>
          <a:p>
            <a:pPr marL="457200" indent="-457200">
              <a:buClr>
                <a:srgbClr val="1287C3"/>
              </a:buClr>
              <a:buAutoNum type="arabicPeriod"/>
            </a:pPr>
            <a:endParaRPr lang="en-US" dirty="0">
              <a:ea typeface="Calibri" panose="020F0502020204030204"/>
              <a:cs typeface="Calibri" panose="020F0502020204030204"/>
            </a:endParaRPr>
          </a:p>
          <a:p>
            <a:pPr marL="457200" indent="-457200">
              <a:buAutoNum type="arabicPeriod"/>
            </a:pPr>
            <a:r>
              <a:rPr lang="en-US" dirty="0">
                <a:ea typeface="Calibri" panose="020F0502020204030204"/>
                <a:cs typeface="Calibri" panose="020F0502020204030204"/>
                <a:hlinkClick r:id="rId5"/>
              </a:rPr>
              <a:t>https://ieeexplore.ieee.org/document/8525872</a:t>
            </a:r>
            <a:endParaRPr lang="en-US" dirty="0">
              <a:ea typeface="Calibri" panose="020F0502020204030204"/>
              <a:cs typeface="Calibri" panose="020F0502020204030204"/>
            </a:endParaRPr>
          </a:p>
          <a:p>
            <a:pPr marL="0" indent="0">
              <a:buNone/>
            </a:pPr>
            <a:endParaRPr lang="en-US" dirty="0">
              <a:ea typeface="Calibri" panose="020F0502020204030204"/>
              <a:cs typeface="Calibri" panose="020F0502020204030204"/>
            </a:endParaRPr>
          </a:p>
          <a:p>
            <a:pPr marL="457200" indent="-457200">
              <a:buAutoNum type="arabicPeriod"/>
            </a:pPr>
            <a:endParaRPr lang="en-US" dirty="0">
              <a:ea typeface="Calibri" panose="020F0502020204030204"/>
              <a:cs typeface="Calibri" panose="020F0502020204030204"/>
            </a:endParaRPr>
          </a:p>
          <a:p>
            <a:pPr marL="457200" indent="-457200">
              <a:buAutoNum type="arabicPeriod"/>
            </a:pPr>
            <a:endParaRPr lang="en-US" dirty="0">
              <a:ea typeface="Calibri" panose="020F0502020204030204"/>
              <a:cs typeface="Calibri" panose="020F0502020204030204"/>
            </a:endParaRPr>
          </a:p>
          <a:p>
            <a:pPr>
              <a:buAutoNum type="arabicPeriod"/>
            </a:pPr>
            <a:endParaRPr lang="en-US" dirty="0">
              <a:ea typeface="Calibri" panose="020F0502020204030204"/>
              <a:cs typeface="Calibri" panose="020F0502020204030204"/>
            </a:endParaRPr>
          </a:p>
          <a:p>
            <a:pPr>
              <a:buAutoNum type="arabicPeriod"/>
            </a:pPr>
            <a:endParaRPr lang="en-US" dirty="0">
              <a:ea typeface="Calibri" panose="020F0502020204030204"/>
              <a:cs typeface="Calibri" panose="020F0502020204030204"/>
            </a:endParaRPr>
          </a:p>
        </p:txBody>
      </p:sp>
      <p:pic>
        <p:nvPicPr>
          <p:cNvPr id="4" name="Picture 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0513423" y="501441"/>
            <a:ext cx="1021080" cy="1021080"/>
          </a:xfrm>
          <a:prstGeom prst="rect">
            <a:avLst/>
          </a:prstGeom>
        </p:spPr>
      </p:pic>
    </p:spTree>
    <p:extLst>
      <p:ext uri="{BB962C8B-B14F-4D97-AF65-F5344CB8AC3E}">
        <p14:creationId xmlns:p14="http://schemas.microsoft.com/office/powerpoint/2010/main" val="2704788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8649C-F53C-A4F7-DF80-4F48E95B301F}"/>
              </a:ext>
            </a:extLst>
          </p:cNvPr>
          <p:cNvSpPr>
            <a:spLocks noGrp="1"/>
          </p:cNvSpPr>
          <p:nvPr>
            <p:ph type="title"/>
          </p:nvPr>
        </p:nvSpPr>
        <p:spPr>
          <a:xfrm>
            <a:off x="3779937" y="2909253"/>
            <a:ext cx="4776593" cy="956572"/>
          </a:xfrm>
        </p:spPr>
        <p:txBody>
          <a:bodyPr/>
          <a:lstStyle/>
          <a:p>
            <a:r>
              <a:rPr lang="en-US" dirty="0">
                <a:ea typeface="Calibri Light"/>
                <a:cs typeface="Calibri Light"/>
              </a:rPr>
              <a:t>     </a:t>
            </a:r>
            <a:r>
              <a:rPr lang="en-US" dirty="0">
                <a:latin typeface="Century"/>
                <a:ea typeface="Calibri Light"/>
                <a:cs typeface="Calibri Light"/>
              </a:rPr>
              <a:t>THANK YOU...</a:t>
            </a:r>
          </a:p>
        </p:txBody>
      </p:sp>
    </p:spTree>
    <p:extLst>
      <p:ext uri="{BB962C8B-B14F-4D97-AF65-F5344CB8AC3E}">
        <p14:creationId xmlns:p14="http://schemas.microsoft.com/office/powerpoint/2010/main" val="712348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Contents</a:t>
            </a:r>
          </a:p>
        </p:txBody>
      </p:sp>
      <p:sp>
        <p:nvSpPr>
          <p:cNvPr id="3" name="Content Placeholder 2"/>
          <p:cNvSpPr>
            <a:spLocks noGrp="1"/>
          </p:cNvSpPr>
          <p:nvPr>
            <p:ph idx="1"/>
          </p:nvPr>
        </p:nvSpPr>
        <p:spPr>
          <a:xfrm>
            <a:off x="1484310" y="2040698"/>
            <a:ext cx="10050028" cy="4042777"/>
          </a:xfrm>
        </p:spPr>
        <p:txBody>
          <a:bodyPr>
            <a:normAutofit fontScale="92500" lnSpcReduction="10000"/>
          </a:bodyPr>
          <a:lstStyle/>
          <a:p>
            <a:r>
              <a:rPr lang="en-US" dirty="0"/>
              <a:t>1. INTRODUCTION  </a:t>
            </a:r>
          </a:p>
          <a:p>
            <a:r>
              <a:rPr lang="en-US" dirty="0"/>
              <a:t>2. REVIEW OF LITERATURE </a:t>
            </a:r>
          </a:p>
          <a:p>
            <a:r>
              <a:rPr lang="en-US" dirty="0"/>
              <a:t>3. OBJECTIVES OF THE STUDY </a:t>
            </a:r>
          </a:p>
          <a:p>
            <a:r>
              <a:rPr lang="en-US" dirty="0"/>
              <a:t>4. HYPOTHESIS OF THE STUDY </a:t>
            </a:r>
          </a:p>
          <a:p>
            <a:r>
              <a:rPr lang="en-US" dirty="0"/>
              <a:t>5. SIGNIFICANCE OF THE STUDY </a:t>
            </a:r>
          </a:p>
          <a:p>
            <a:r>
              <a:rPr lang="en-US" dirty="0"/>
              <a:t>6. RESEARCH METHODOLOGY </a:t>
            </a:r>
          </a:p>
          <a:p>
            <a:r>
              <a:rPr lang="en-US" dirty="0"/>
              <a:t>7. LIMITATIONS </a:t>
            </a:r>
          </a:p>
          <a:p>
            <a:r>
              <a:rPr lang="en-US" dirty="0"/>
              <a:t>8. CONCLUSION</a:t>
            </a:r>
          </a:p>
          <a:p>
            <a:r>
              <a:rPr lang="en-US" dirty="0"/>
              <a:t>9. REFERENCES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13423" y="501441"/>
            <a:ext cx="1021080" cy="1021080"/>
          </a:xfrm>
          <a:prstGeom prst="rect">
            <a:avLst/>
          </a:prstGeom>
        </p:spPr>
      </p:pic>
    </p:spTree>
    <p:extLst>
      <p:ext uri="{BB962C8B-B14F-4D97-AF65-F5344CB8AC3E}">
        <p14:creationId xmlns:p14="http://schemas.microsoft.com/office/powerpoint/2010/main" val="1596872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394977"/>
            <a:ext cx="10058400" cy="1450757"/>
          </a:xfrm>
        </p:spPr>
        <p:txBody>
          <a:bodyPr>
            <a:normAutofit/>
          </a:bodyPr>
          <a:lstStyle/>
          <a:p>
            <a:r>
              <a:rPr lang="en-US" dirty="0"/>
              <a:t>1. INTRODUCTION  </a:t>
            </a:r>
          </a:p>
        </p:txBody>
      </p:sp>
      <p:sp>
        <p:nvSpPr>
          <p:cNvPr id="3" name="Content Placeholder 2"/>
          <p:cNvSpPr>
            <a:spLocks noGrp="1"/>
          </p:cNvSpPr>
          <p:nvPr>
            <p:ph idx="1"/>
          </p:nvPr>
        </p:nvSpPr>
        <p:spPr>
          <a:xfrm>
            <a:off x="1484310" y="1842369"/>
            <a:ext cx="10050028" cy="4126283"/>
          </a:xfrm>
        </p:spPr>
        <p:txBody>
          <a:bodyPr vert="horz" lIns="0" tIns="45720" rIns="0" bIns="45720" rtlCol="0" anchor="t">
            <a:normAutofit fontScale="92500" lnSpcReduction="10000"/>
          </a:bodyPr>
          <a:lstStyle/>
          <a:p>
            <a:pPr>
              <a:buFont typeface="Arial" panose="020F0502020204030204" pitchFamily="34" charset="0"/>
              <a:buChar char="•"/>
            </a:pPr>
            <a:r>
              <a:rPr lang="en-US" sz="1800" b="1" dirty="0">
                <a:latin typeface="Times New Roman"/>
                <a:ea typeface="+mn-lt"/>
                <a:cs typeface="+mn-lt"/>
              </a:rPr>
              <a:t>Context:</a:t>
            </a:r>
            <a:r>
              <a:rPr lang="en-US" sz="1800" dirty="0">
                <a:latin typeface="Times New Roman"/>
                <a:ea typeface="+mn-lt"/>
                <a:cs typeface="+mn-lt"/>
              </a:rPr>
              <a:t> The increasing relevance of emotion-aware systems across various domains such as healthcare, education, and human-computer interaction has led to a growing interest in real-time human emotion recognition. Emotional expression through facial cues plays a vital role in understanding user intent and engagement. This research explores the use of deep learning techniques to enable machines to detect and classify emotions through facial expressions, thereby facilitating more intuitive and responsive systems.</a:t>
            </a:r>
            <a:endParaRPr lang="en-US" sz="1800" dirty="0">
              <a:latin typeface="Times New Roman"/>
              <a:ea typeface="Calibri" panose="020F0502020204030204"/>
              <a:cs typeface="Calibri" panose="020F0502020204030204"/>
            </a:endParaRPr>
          </a:p>
          <a:p>
            <a:pPr>
              <a:buClr>
                <a:srgbClr val="1287C3"/>
              </a:buClr>
              <a:buFont typeface="Arial" panose="020F0502020204030204" pitchFamily="34" charset="0"/>
              <a:buChar char="•"/>
            </a:pPr>
            <a:r>
              <a:rPr lang="en-US" sz="1800" b="1" dirty="0">
                <a:latin typeface="Times New Roman"/>
                <a:cs typeface="Times New Roman"/>
              </a:rPr>
              <a:t>Problem Statement: </a:t>
            </a:r>
            <a:r>
              <a:rPr lang="en-US" sz="1800" dirty="0">
                <a:latin typeface="Times New Roman"/>
                <a:cs typeface="Times New Roman"/>
              </a:rPr>
              <a:t>Identifying</a:t>
            </a:r>
            <a:r>
              <a:rPr lang="en-US" sz="1800" dirty="0">
                <a:latin typeface="Times New Roman"/>
                <a:ea typeface="+mn-lt"/>
                <a:cs typeface="+mn-lt"/>
              </a:rPr>
              <a:t> human emotions from facial features in real time remains a complex challenge due to the subtle nature of expressions, lighting variations, and overlapping characteristics among emotion classes. Existing systems often lack generalization and adaptability, especially in unconstrained environments. This project addresses the problem by leveraging convolutional neural networks trained on robust datasets to improve the accuracy and reliability of facial emotion detection.</a:t>
            </a:r>
            <a:endParaRPr lang="en-US" sz="1800" dirty="0">
              <a:latin typeface="Times New Roman"/>
              <a:ea typeface="+mn-lt"/>
              <a:cs typeface="Times New Roman"/>
            </a:endParaRPr>
          </a:p>
          <a:p>
            <a:pPr>
              <a:buClr>
                <a:srgbClr val="1287C3"/>
              </a:buClr>
              <a:buFont typeface="Arial" panose="020F0502020204030204" pitchFamily="34" charset="0"/>
              <a:buChar char="•"/>
            </a:pPr>
            <a:r>
              <a:rPr lang="en-US" sz="1800" b="1" dirty="0">
                <a:latin typeface="Times New Roman"/>
                <a:cs typeface="Times New Roman"/>
              </a:rPr>
              <a:t>Importance:</a:t>
            </a:r>
            <a:r>
              <a:rPr lang="en-US" sz="1800" b="1" dirty="0">
                <a:latin typeface="Times New Roman"/>
                <a:ea typeface="+mn-lt"/>
                <a:cs typeface="Times New Roman"/>
              </a:rPr>
              <a:t>  </a:t>
            </a:r>
            <a:r>
              <a:rPr lang="en-US" sz="1800" dirty="0">
                <a:latin typeface="Times New Roman"/>
                <a:ea typeface="+mn-lt"/>
                <a:cs typeface="+mn-lt"/>
              </a:rPr>
              <a:t>Accurate real-time emotion detection enables enhanced interaction between humans and machines. It holds significant potential in applications such as mental health monitoring, adaptive e-learning systems, customer sentiment analysis, and driver alertness systems. The insights derived from facial emotion analysis can support decision-making, improve user experiences, and contribute to the development of emotionally intelligent systems.</a:t>
            </a:r>
            <a:endParaRPr lang="en-US" sz="1800">
              <a:latin typeface="Times New Roman"/>
              <a:ea typeface="+mn-lt"/>
              <a:cs typeface="Times New Roman"/>
            </a:endParaRPr>
          </a:p>
          <a:p>
            <a:pPr>
              <a:buClr>
                <a:srgbClr val="1287C3"/>
              </a:buClr>
              <a:buFont typeface="Arial" panose="020F0502020204030204" pitchFamily="34" charset="0"/>
              <a:buChar char="•"/>
            </a:pPr>
            <a:endParaRPr lang="en-US" sz="1800" dirty="0">
              <a:latin typeface="Times New Roman"/>
              <a:ea typeface="Calibri" panose="020F0502020204030204"/>
              <a:cs typeface="Calibri" panose="020F0502020204030204"/>
            </a:endParaRPr>
          </a:p>
          <a:p>
            <a:pPr>
              <a:buFont typeface="Arial" panose="020F0502020204030204" pitchFamily="34" charset="0"/>
              <a:buChar char="•"/>
            </a:pPr>
            <a:endParaRPr lang="en-US" sz="2000" dirty="0">
              <a:ea typeface="Calibri"/>
              <a:cs typeface="Calibri"/>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13423" y="501441"/>
            <a:ext cx="1021080" cy="1021080"/>
          </a:xfrm>
          <a:prstGeom prst="rect">
            <a:avLst/>
          </a:prstGeom>
        </p:spPr>
      </p:pic>
    </p:spTree>
    <p:extLst>
      <p:ext uri="{BB962C8B-B14F-4D97-AF65-F5344CB8AC3E}">
        <p14:creationId xmlns:p14="http://schemas.microsoft.com/office/powerpoint/2010/main" val="7088412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315058"/>
          </a:xfrm>
        </p:spPr>
        <p:txBody>
          <a:bodyPr>
            <a:normAutofit fontScale="90000"/>
          </a:bodyPr>
          <a:lstStyle/>
          <a:p>
            <a:r>
              <a:rPr lang="en-US" dirty="0"/>
              <a:t>  </a:t>
            </a:r>
            <a:br>
              <a:rPr lang="en-US" dirty="0"/>
            </a:br>
            <a:r>
              <a:rPr lang="en-US" dirty="0"/>
              <a:t>2. REVIEW OF LITERATURE </a:t>
            </a:r>
          </a:p>
        </p:txBody>
      </p:sp>
      <p:sp>
        <p:nvSpPr>
          <p:cNvPr id="3" name="Content Placeholder 2"/>
          <p:cNvSpPr>
            <a:spLocks noGrp="1"/>
          </p:cNvSpPr>
          <p:nvPr>
            <p:ph idx="1"/>
          </p:nvPr>
        </p:nvSpPr>
        <p:spPr>
          <a:xfrm>
            <a:off x="1399992" y="1845734"/>
            <a:ext cx="10517687" cy="4513963"/>
          </a:xfrm>
        </p:spPr>
        <p:txBody>
          <a:bodyPr vert="horz" lIns="0" tIns="45720" rIns="0" bIns="45720" rtlCol="0" anchor="t">
            <a:normAutofit fontScale="85000" lnSpcReduction="10000"/>
          </a:bodyPr>
          <a:lstStyle/>
          <a:p>
            <a:r>
              <a:rPr lang="en-US" sz="2000" b="1" dirty="0">
                <a:latin typeface="Times New Roman"/>
                <a:ea typeface="+mn-lt"/>
                <a:cs typeface="+mn-lt"/>
              </a:rPr>
              <a:t>Key Studies:</a:t>
            </a:r>
            <a:endParaRPr lang="en-US" sz="2000">
              <a:latin typeface="Times New Roman"/>
              <a:ea typeface="Calibri" panose="020F0502020204030204"/>
              <a:cs typeface="Calibri" panose="020F0502020204030204"/>
            </a:endParaRPr>
          </a:p>
          <a:p>
            <a:r>
              <a:rPr lang="en-US" sz="1800" b="1" dirty="0">
                <a:latin typeface="Times New Roman"/>
                <a:ea typeface="+mn-lt"/>
                <a:cs typeface="+mn-lt"/>
              </a:rPr>
              <a:t>Previous Research:</a:t>
            </a:r>
            <a:endParaRPr lang="en-US" sz="1800">
              <a:latin typeface="Times New Roman"/>
              <a:cs typeface="Times New Roman"/>
            </a:endParaRPr>
          </a:p>
          <a:p>
            <a:pPr marL="383540" lvl="1">
              <a:buClr>
                <a:srgbClr val="1287C3"/>
              </a:buClr>
            </a:pPr>
            <a:r>
              <a:rPr lang="en-US" sz="1800" dirty="0">
                <a:latin typeface="Times New Roman"/>
                <a:ea typeface="+mn-lt"/>
                <a:cs typeface="+mn-lt"/>
              </a:rPr>
              <a:t>Extensive research has been conducted in the field of facial emotion recognition, primarily focusing on the use of computer vision and deep learning techniques. Initial studies employed traditional machine learning algorithms such as support vector machines and decision trees, often limited to static images and constrained datasets. With the emergence of deep learning, particularly Convolutional Neural Networks (CNNs), the accuracy and generalization of emotion detection systems have significantly improved.</a:t>
            </a:r>
          </a:p>
          <a:p>
            <a:r>
              <a:rPr lang="en-US" sz="2000" b="1" dirty="0">
                <a:latin typeface="Times New Roman"/>
                <a:ea typeface="+mn-lt"/>
                <a:cs typeface="+mn-lt"/>
              </a:rPr>
              <a:t>Techniques Applied:</a:t>
            </a:r>
            <a:endParaRPr lang="en-US" sz="2000">
              <a:latin typeface="Times New Roman"/>
            </a:endParaRPr>
          </a:p>
          <a:p>
            <a:pPr marL="383540" lvl="1">
              <a:buClr>
                <a:srgbClr val="1287C3"/>
              </a:buClr>
            </a:pPr>
            <a:r>
              <a:rPr lang="en-US" sz="1800" dirty="0">
                <a:latin typeface="Times New Roman"/>
                <a:ea typeface="+mn-lt"/>
                <a:cs typeface="+mn-lt"/>
              </a:rPr>
              <a:t>Extensive research has been conducted in the field of facial emotion recognition, primarily focusing on the use of computer vision and deep learning techniques. Initial studies employed traditional machine learning algorithms such as support vector machines and decision trees, often limited to static images and constrained datasets. With the emergence of deep learning, particularly Convolutional Neural Networks (CNNs), the accuracy and generalization of emotion detection systems have significantly improved.</a:t>
            </a:r>
          </a:p>
          <a:p>
            <a:r>
              <a:rPr lang="en-US" sz="2000" b="1" dirty="0">
                <a:latin typeface="Times New Roman"/>
                <a:ea typeface="+mn-lt"/>
                <a:cs typeface="+mn-lt"/>
              </a:rPr>
              <a:t>Gaps Identified:</a:t>
            </a:r>
            <a:endParaRPr lang="en-US" sz="2000">
              <a:latin typeface="Times New Roman"/>
            </a:endParaRPr>
          </a:p>
          <a:p>
            <a:pPr marL="383540" lvl="1"/>
            <a:r>
              <a:rPr lang="en-US" sz="1800" dirty="0">
                <a:latin typeface="Times New Roman"/>
                <a:ea typeface="+mn-lt"/>
                <a:cs typeface="+mn-lt"/>
              </a:rPr>
              <a:t>Despite notable advancements, many studies are confined to controlled environments and fail to address challenges in real-time emotion detection under diverse lighting, angles, and expressions. Additionally, datasets are often imbalanced, affecting model accuracy for less frequent emotions. There remains a need for robust, scalable systems that perform reliably across varied real-world contexts.</a:t>
            </a:r>
          </a:p>
          <a:p>
            <a:endParaRPr lang="en-US" dirty="0">
              <a:ea typeface="Calibri"/>
              <a:cs typeface="Calibri"/>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13423" y="501441"/>
            <a:ext cx="1021080" cy="1021080"/>
          </a:xfrm>
          <a:prstGeom prst="rect">
            <a:avLst/>
          </a:prstGeom>
        </p:spPr>
      </p:pic>
    </p:spTree>
    <p:extLst>
      <p:ext uri="{BB962C8B-B14F-4D97-AF65-F5344CB8AC3E}">
        <p14:creationId xmlns:p14="http://schemas.microsoft.com/office/powerpoint/2010/main" val="2465481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712939"/>
            <a:ext cx="10050028" cy="3151338"/>
          </a:xfrm>
        </p:spPr>
        <p:txBody>
          <a:bodyPr>
            <a:normAutofit/>
          </a:bodyPr>
          <a:lstStyle/>
          <a:p>
            <a:br>
              <a:rPr lang="en-US" dirty="0"/>
            </a:br>
            <a:r>
              <a:rPr lang="en-US" dirty="0"/>
              <a:t>3. OBJECTIVES OF THE STUDY</a:t>
            </a:r>
          </a:p>
        </p:txBody>
      </p:sp>
      <p:sp>
        <p:nvSpPr>
          <p:cNvPr id="3" name="Content Placeholder 2"/>
          <p:cNvSpPr>
            <a:spLocks noGrp="1"/>
          </p:cNvSpPr>
          <p:nvPr>
            <p:ph idx="1"/>
          </p:nvPr>
        </p:nvSpPr>
        <p:spPr>
          <a:xfrm>
            <a:off x="1483499" y="2054501"/>
            <a:ext cx="10225413" cy="3042155"/>
          </a:xfrm>
        </p:spPr>
        <p:txBody>
          <a:bodyPr vert="horz" lIns="0" tIns="45720" rIns="0" bIns="45720" rtlCol="0" anchor="t">
            <a:normAutofit fontScale="92500" lnSpcReduction="20000"/>
          </a:bodyPr>
          <a:lstStyle/>
          <a:p>
            <a:r>
              <a:rPr lang="en-US" sz="2000" b="1" dirty="0">
                <a:latin typeface="Times New Roman"/>
                <a:ea typeface="+mn-lt"/>
                <a:cs typeface="+mn-lt"/>
              </a:rPr>
              <a:t>Primary Objective:</a:t>
            </a:r>
            <a:r>
              <a:rPr lang="en-US" sz="1800" dirty="0">
                <a:latin typeface="Times New Roman"/>
                <a:ea typeface="+mn-lt"/>
                <a:cs typeface="+mn-lt"/>
              </a:rPr>
              <a:t> To design, implement, and evaluate a real-time human emotion detection system using deep learning techniques applied to facial expression data.</a:t>
            </a:r>
          </a:p>
          <a:p>
            <a:r>
              <a:rPr lang="en-US" sz="2000" b="1" dirty="0">
                <a:latin typeface="Times New Roman"/>
                <a:ea typeface="+mn-lt"/>
                <a:cs typeface="+mn-lt"/>
              </a:rPr>
              <a:t>Secondary Objectives:</a:t>
            </a:r>
            <a:endParaRPr lang="en-US" sz="2000">
              <a:latin typeface="Times New Roman"/>
            </a:endParaRPr>
          </a:p>
          <a:p>
            <a:pPr lvl="1">
              <a:buClr>
                <a:srgbClr val="1287C3"/>
              </a:buClr>
            </a:pPr>
            <a:r>
              <a:rPr lang="en-US" sz="1800" dirty="0">
                <a:latin typeface="Times New Roman"/>
                <a:ea typeface="+mn-lt"/>
                <a:cs typeface="+mn-lt"/>
              </a:rPr>
              <a:t>To accurately classify key human emotions such as happiness, sadness, anger, and surprise using Convolutional Neural Networks (CNNs).</a:t>
            </a:r>
            <a:endParaRPr lang="en-US" sz="1800" dirty="0">
              <a:latin typeface="Times New Roman"/>
              <a:cs typeface="Times New Roman"/>
            </a:endParaRPr>
          </a:p>
          <a:p>
            <a:pPr lvl="1">
              <a:buClr>
                <a:srgbClr val="1287C3"/>
              </a:buClr>
            </a:pPr>
            <a:r>
              <a:rPr lang="en-US" sz="1800" dirty="0">
                <a:latin typeface="Times New Roman"/>
                <a:ea typeface="+mn-lt"/>
                <a:cs typeface="+mn-lt"/>
              </a:rPr>
              <a:t>To compare the performance of different deep learning architectures, including custom CNNs and transfer learning models like VGG-19 and ResNet-50.</a:t>
            </a:r>
            <a:endParaRPr lang="en-US" sz="1800" dirty="0">
              <a:latin typeface="Times New Roman"/>
              <a:cs typeface="Times New Roman"/>
            </a:endParaRPr>
          </a:p>
          <a:p>
            <a:pPr lvl="1">
              <a:buClr>
                <a:srgbClr val="1287C3"/>
              </a:buClr>
            </a:pPr>
            <a:r>
              <a:rPr lang="en-US" sz="1800" dirty="0">
                <a:latin typeface="Times New Roman"/>
                <a:ea typeface="+mn-lt"/>
                <a:cs typeface="+mn-lt"/>
              </a:rPr>
              <a:t>To enhance model generalization through data preprocessing and augmentation techniques.</a:t>
            </a:r>
            <a:endParaRPr lang="en-US" sz="1800" dirty="0">
              <a:latin typeface="Times New Roman"/>
              <a:cs typeface="Times New Roman"/>
            </a:endParaRPr>
          </a:p>
          <a:p>
            <a:pPr lvl="1">
              <a:buClr>
                <a:srgbClr val="1287C3"/>
              </a:buClr>
            </a:pPr>
            <a:r>
              <a:rPr lang="en-US" sz="1800" dirty="0">
                <a:latin typeface="Times New Roman"/>
                <a:ea typeface="+mn-lt"/>
                <a:cs typeface="+mn-lt"/>
              </a:rPr>
              <a:t>To enable the integration of emotion detection capabilities into real-time applications such as mental health monitoring, adaptive learning systems, and intelligent user interfaces.</a:t>
            </a:r>
          </a:p>
          <a:p>
            <a:pPr marL="383540" lvl="1">
              <a:buClr>
                <a:srgbClr val="1287C3"/>
              </a:buClr>
            </a:pPr>
            <a:endParaRPr lang="en-US" sz="2000" dirty="0">
              <a:latin typeface="Century"/>
            </a:endParaRPr>
          </a:p>
          <a:p>
            <a:endParaRPr lang="en-US" dirty="0">
              <a:ea typeface="Calibri"/>
              <a:cs typeface="Calibri"/>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13423" y="501441"/>
            <a:ext cx="1021080" cy="1021080"/>
          </a:xfrm>
          <a:prstGeom prst="rect">
            <a:avLst/>
          </a:prstGeom>
        </p:spPr>
      </p:pic>
    </p:spTree>
    <p:extLst>
      <p:ext uri="{BB962C8B-B14F-4D97-AF65-F5344CB8AC3E}">
        <p14:creationId xmlns:p14="http://schemas.microsoft.com/office/powerpoint/2010/main" val="3057977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HYPOTHESIS OF THE STUDY </a:t>
            </a:r>
          </a:p>
        </p:txBody>
      </p:sp>
      <p:sp>
        <p:nvSpPr>
          <p:cNvPr id="3" name="Content Placeholder 2"/>
          <p:cNvSpPr>
            <a:spLocks noGrp="1"/>
          </p:cNvSpPr>
          <p:nvPr>
            <p:ph idx="1"/>
          </p:nvPr>
        </p:nvSpPr>
        <p:spPr/>
        <p:txBody>
          <a:bodyPr vert="horz" lIns="0" tIns="45720" rIns="0" bIns="45720" rtlCol="0" anchor="t">
            <a:normAutofit/>
          </a:bodyPr>
          <a:lstStyle/>
          <a:p>
            <a:pPr>
              <a:buClr>
                <a:srgbClr val="1287C3"/>
              </a:buClr>
            </a:pPr>
            <a:r>
              <a:rPr lang="en-US" sz="2000" b="1" dirty="0">
                <a:latin typeface="Times New Roman"/>
                <a:ea typeface="+mn-lt"/>
                <a:cs typeface="+mn-lt"/>
              </a:rPr>
              <a:t>Hypothesis: </a:t>
            </a:r>
            <a:r>
              <a:rPr lang="en-US" sz="1800" dirty="0">
                <a:latin typeface="Times New Roman"/>
                <a:ea typeface="+mn-lt"/>
                <a:cs typeface="+mn-lt"/>
              </a:rPr>
              <a:t>Deep learning models, when trained on large-scale facial emotion datasets, can accurately detect and classify human emotions in real time based on facial expressions.</a:t>
            </a:r>
          </a:p>
          <a:p>
            <a:pPr>
              <a:buClr>
                <a:srgbClr val="1287C3"/>
              </a:buClr>
            </a:pPr>
            <a:endParaRPr lang="en-US" sz="2000" b="1" dirty="0">
              <a:latin typeface="Century"/>
              <a:ea typeface="Calibri"/>
              <a:cs typeface="Calibri"/>
            </a:endParaRPr>
          </a:p>
          <a:p>
            <a:r>
              <a:rPr lang="en-US" sz="2000" b="1" dirty="0">
                <a:latin typeface="Times New Roman"/>
                <a:ea typeface="+mn-lt"/>
                <a:cs typeface="+mn-lt"/>
              </a:rPr>
              <a:t>Null Hypothesis:</a:t>
            </a:r>
            <a:r>
              <a:rPr lang="en-US" sz="2000" dirty="0">
                <a:latin typeface="Century"/>
                <a:ea typeface="+mn-lt"/>
                <a:cs typeface="+mn-lt"/>
              </a:rPr>
              <a:t> </a:t>
            </a:r>
            <a:r>
              <a:rPr lang="en-US" sz="1800" dirty="0">
                <a:latin typeface="Times New Roman"/>
                <a:ea typeface="+mn-lt"/>
                <a:cs typeface="+mn-lt"/>
              </a:rPr>
              <a:t>There is no significant improvement in emotion classification accuracy when using deep learning models compared to traditional or rule-based emotion recognition methods.</a:t>
            </a:r>
          </a:p>
          <a:p>
            <a:endParaRPr lang="en-US" dirty="0">
              <a:solidFill>
                <a:srgbClr val="000000"/>
              </a:solidFill>
              <a:latin typeface="Century"/>
              <a:ea typeface="Calibri"/>
              <a:cs typeface="Calibri"/>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13423" y="501441"/>
            <a:ext cx="1021080" cy="1021080"/>
          </a:xfrm>
          <a:prstGeom prst="rect">
            <a:avLst/>
          </a:prstGeom>
        </p:spPr>
      </p:pic>
    </p:spTree>
    <p:extLst>
      <p:ext uri="{BB962C8B-B14F-4D97-AF65-F5344CB8AC3E}">
        <p14:creationId xmlns:p14="http://schemas.microsoft.com/office/powerpoint/2010/main" val="593965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1" y="-232775"/>
            <a:ext cx="10050028" cy="2671174"/>
          </a:xfrm>
        </p:spPr>
        <p:txBody>
          <a:bodyPr/>
          <a:lstStyle/>
          <a:p>
            <a:r>
              <a:rPr lang="en-US" dirty="0"/>
              <a:t>5. SIGNIFICANCE OF THE STUDY </a:t>
            </a:r>
          </a:p>
        </p:txBody>
      </p:sp>
      <p:sp>
        <p:nvSpPr>
          <p:cNvPr id="3" name="Content Placeholder 2"/>
          <p:cNvSpPr>
            <a:spLocks noGrp="1"/>
          </p:cNvSpPr>
          <p:nvPr>
            <p:ph idx="1"/>
          </p:nvPr>
        </p:nvSpPr>
        <p:spPr>
          <a:xfrm>
            <a:off x="1484310" y="1904999"/>
            <a:ext cx="10050028" cy="3886201"/>
          </a:xfrm>
        </p:spPr>
        <p:txBody>
          <a:bodyPr vert="horz" lIns="0" tIns="45720" rIns="0" bIns="45720" rtlCol="0" anchor="t">
            <a:normAutofit fontScale="77500" lnSpcReduction="20000"/>
          </a:bodyPr>
          <a:lstStyle/>
          <a:p>
            <a:r>
              <a:rPr lang="en-US" sz="2000" b="1" dirty="0">
                <a:latin typeface="Times New Roman"/>
                <a:ea typeface="+mn-lt"/>
                <a:cs typeface="+mn-lt"/>
              </a:rPr>
              <a:t>Practical Implications:</a:t>
            </a:r>
            <a:endParaRPr lang="en-US" sz="2000">
              <a:latin typeface="Times New Roman"/>
              <a:ea typeface="Calibri" panose="020F0502020204030204"/>
              <a:cs typeface="Calibri" panose="020F0502020204030204"/>
            </a:endParaRPr>
          </a:p>
          <a:p>
            <a:pPr>
              <a:buClr>
                <a:srgbClr val="1287C3"/>
              </a:buClr>
            </a:pPr>
            <a:r>
              <a:rPr lang="en-US" sz="1800">
                <a:latin typeface="Times New Roman"/>
                <a:ea typeface="+mn-lt"/>
                <a:cs typeface="+mn-lt"/>
              </a:rPr>
              <a:t>Enables emotion-aware systems that adapt dynamically based on user mood and engagement, improving user interaction in domains such as education, healthcare, and virtual communication.</a:t>
            </a:r>
          </a:p>
          <a:p>
            <a:pPr>
              <a:buClr>
                <a:srgbClr val="1287C3"/>
              </a:buClr>
            </a:pPr>
            <a:r>
              <a:rPr lang="en-US" sz="1800">
                <a:latin typeface="Times New Roman"/>
                <a:ea typeface="+mn-lt"/>
                <a:cs typeface="+mn-lt"/>
              </a:rPr>
              <a:t>Supports mental health monitoring, driver alertness systems, and customer experience platforms by providing real-time emotional insights.</a:t>
            </a:r>
            <a:endParaRPr lang="en-US" sz="1800">
              <a:latin typeface="Times New Roman"/>
              <a:cs typeface="Times New Roman"/>
            </a:endParaRPr>
          </a:p>
          <a:p>
            <a:pPr>
              <a:buClr>
                <a:srgbClr val="1287C3"/>
              </a:buClr>
            </a:pPr>
            <a:r>
              <a:rPr lang="en-US" sz="1800">
                <a:latin typeface="Times New Roman"/>
                <a:ea typeface="+mn-lt"/>
                <a:cs typeface="+mn-lt"/>
              </a:rPr>
              <a:t>Facilitates the development of responsive user interfaces and intelligent systems capable of interpreting human emotions accurately.</a:t>
            </a:r>
          </a:p>
          <a:p>
            <a:pPr>
              <a:buClr>
                <a:srgbClr val="1287C3"/>
              </a:buClr>
            </a:pPr>
            <a:endParaRPr lang="en-US" sz="2000" dirty="0">
              <a:latin typeface="Century"/>
            </a:endParaRPr>
          </a:p>
          <a:p>
            <a:r>
              <a:rPr lang="en-US" sz="2000" b="1" dirty="0">
                <a:latin typeface="Times New Roman"/>
                <a:ea typeface="+mn-lt"/>
                <a:cs typeface="+mn-lt"/>
              </a:rPr>
              <a:t>Academic Contribution:</a:t>
            </a:r>
            <a:endParaRPr lang="en-US" sz="2000">
              <a:latin typeface="Times New Roman"/>
            </a:endParaRPr>
          </a:p>
          <a:p>
            <a:pPr>
              <a:buClr>
                <a:srgbClr val="1287C3"/>
              </a:buClr>
            </a:pPr>
            <a:r>
              <a:rPr lang="en-US" sz="1800">
                <a:latin typeface="Times New Roman"/>
                <a:ea typeface="+mn-lt"/>
                <a:cs typeface="+mn-lt"/>
              </a:rPr>
              <a:t>Advances the field of affective computing by demonstrating the application of deep learning techniques for real-time facial emotion recognition.</a:t>
            </a:r>
          </a:p>
          <a:p>
            <a:pPr>
              <a:buClr>
                <a:srgbClr val="1287C3"/>
              </a:buClr>
            </a:pPr>
            <a:r>
              <a:rPr lang="en-US" sz="1800">
                <a:latin typeface="Times New Roman"/>
                <a:ea typeface="+mn-lt"/>
                <a:cs typeface="+mn-lt"/>
              </a:rPr>
              <a:t>Provides empirical evaluation and comparative analysis of CNN-based and transfer learning models on standardized emotion datasets.</a:t>
            </a:r>
            <a:endParaRPr lang="en-US" sz="1800">
              <a:latin typeface="Times New Roman"/>
              <a:cs typeface="Times New Roman"/>
            </a:endParaRPr>
          </a:p>
          <a:p>
            <a:pPr>
              <a:buClr>
                <a:srgbClr val="1287C3"/>
              </a:buClr>
            </a:pPr>
            <a:r>
              <a:rPr lang="en-US" sz="1800">
                <a:latin typeface="Times New Roman"/>
                <a:ea typeface="+mn-lt"/>
                <a:cs typeface="+mn-lt"/>
              </a:rPr>
              <a:t>Contributes a reproducible framework for emotion detection that can serve as a foundation for future research and interdisciplinary applications.</a:t>
            </a:r>
          </a:p>
          <a:p>
            <a:pPr>
              <a:buClr>
                <a:srgbClr val="1287C3"/>
              </a:buClr>
            </a:pPr>
            <a:endParaRPr lang="en-US" sz="2000" dirty="0">
              <a:latin typeface="Century"/>
            </a:endParaRPr>
          </a:p>
          <a:p>
            <a:endParaRPr lang="en-US" dirty="0">
              <a:ea typeface="Calibri"/>
              <a:cs typeface="Calibri"/>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13423" y="501441"/>
            <a:ext cx="1021080" cy="1021080"/>
          </a:xfrm>
          <a:prstGeom prst="rect">
            <a:avLst/>
          </a:prstGeom>
        </p:spPr>
      </p:pic>
    </p:spTree>
    <p:extLst>
      <p:ext uri="{BB962C8B-B14F-4D97-AF65-F5344CB8AC3E}">
        <p14:creationId xmlns:p14="http://schemas.microsoft.com/office/powerpoint/2010/main" val="4204611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022785"/>
          </a:xfrm>
        </p:spPr>
        <p:txBody>
          <a:bodyPr/>
          <a:lstStyle/>
          <a:p>
            <a:r>
              <a:rPr lang="en-US" dirty="0"/>
              <a:t>6. RESEARCH METHODOLOGY</a:t>
            </a:r>
          </a:p>
        </p:txBody>
      </p:sp>
      <p:sp>
        <p:nvSpPr>
          <p:cNvPr id="3" name="Content Placeholder 2"/>
          <p:cNvSpPr>
            <a:spLocks noGrp="1"/>
          </p:cNvSpPr>
          <p:nvPr>
            <p:ph idx="1"/>
          </p:nvPr>
        </p:nvSpPr>
        <p:spPr>
          <a:xfrm>
            <a:off x="1389554" y="1845734"/>
            <a:ext cx="10799523" cy="3042155"/>
          </a:xfrm>
        </p:spPr>
        <p:txBody>
          <a:bodyPr vert="horz" lIns="0" tIns="45720" rIns="0" bIns="45720" rtlCol="0" anchor="t">
            <a:noAutofit/>
          </a:bodyPr>
          <a:lstStyle/>
          <a:p>
            <a:pPr marL="228600" lvl="0" indent="-228600" rtl="0">
              <a:buFont typeface=""/>
              <a:buChar char="•"/>
            </a:pPr>
            <a:r>
              <a:rPr lang="en-US" sz="1700" b="1" baseline="0" dirty="0">
                <a:solidFill>
                  <a:srgbClr val="404040"/>
                </a:solidFill>
                <a:latin typeface="Times New Roman"/>
                <a:ea typeface="Arial"/>
                <a:cs typeface="Arial"/>
              </a:rPr>
              <a:t>Data Collection:</a:t>
            </a:r>
            <a:r>
              <a:rPr lang="en-US" sz="1700" dirty="0">
                <a:latin typeface="Times New Roman"/>
                <a:ea typeface="Arial"/>
                <a:cs typeface="Arial"/>
              </a:rPr>
              <a:t>​</a:t>
            </a:r>
          </a:p>
          <a:p>
            <a:pPr marL="228600" indent="-228600">
              <a:buFont typeface=""/>
              <a:buChar char="•"/>
            </a:pPr>
            <a:r>
              <a:rPr lang="en-US" sz="1700" b="1" baseline="0" dirty="0">
                <a:solidFill>
                  <a:srgbClr val="404040"/>
                </a:solidFill>
                <a:latin typeface="Times New Roman"/>
                <a:ea typeface="Arial"/>
                <a:cs typeface="Arial"/>
              </a:rPr>
              <a:t>Dataset Source:</a:t>
            </a:r>
            <a:r>
              <a:rPr lang="en-US" sz="1700" baseline="0" dirty="0">
                <a:solidFill>
                  <a:srgbClr val="404040"/>
                </a:solidFill>
                <a:latin typeface="Times New Roman"/>
                <a:ea typeface="Arial"/>
                <a:cs typeface="Arial"/>
              </a:rPr>
              <a:t> </a:t>
            </a:r>
            <a:r>
              <a:rPr lang="en-US" sz="1700" dirty="0">
                <a:solidFill>
                  <a:srgbClr val="404040"/>
                </a:solidFill>
                <a:latin typeface="Times New Roman"/>
                <a:ea typeface="+mn-lt"/>
                <a:cs typeface="+mn-lt"/>
              </a:rPr>
              <a:t>FER-2013 (Facial Expression Recognition 2013), publicly available on </a:t>
            </a:r>
            <a:r>
              <a:rPr lang="en-US" sz="1700" baseline="0" dirty="0">
                <a:solidFill>
                  <a:srgbClr val="404040"/>
                </a:solidFill>
                <a:latin typeface="Times New Roman"/>
                <a:ea typeface="+mn-lt"/>
                <a:cs typeface="+mn-lt"/>
              </a:rPr>
              <a:t>Kaggle and </a:t>
            </a:r>
            <a:r>
              <a:rPr lang="en-US" sz="1700" dirty="0">
                <a:solidFill>
                  <a:srgbClr val="404040"/>
                </a:solidFill>
                <a:latin typeface="Times New Roman"/>
                <a:ea typeface="+mn-lt"/>
                <a:cs typeface="+mn-lt"/>
              </a:rPr>
              <a:t>used widely in academic research</a:t>
            </a:r>
            <a:r>
              <a:rPr lang="en-US" sz="1700" baseline="0" dirty="0">
                <a:solidFill>
                  <a:srgbClr val="404040"/>
                </a:solidFill>
                <a:latin typeface="Times New Roman"/>
                <a:ea typeface="+mn-lt"/>
                <a:cs typeface="+mn-lt"/>
              </a:rPr>
              <a:t>.</a:t>
            </a:r>
            <a:endParaRPr lang="en-US" sz="1700" dirty="0">
              <a:solidFill>
                <a:srgbClr val="404040"/>
              </a:solidFill>
              <a:latin typeface="Times New Roman"/>
              <a:ea typeface="+mn-lt"/>
              <a:cs typeface="+mn-lt"/>
            </a:endParaRPr>
          </a:p>
          <a:p>
            <a:pPr marL="228600" indent="-228600">
              <a:buFont typeface=""/>
              <a:buChar char="•"/>
            </a:pPr>
            <a:r>
              <a:rPr lang="en-US" sz="1700" b="1" baseline="0" dirty="0">
                <a:solidFill>
                  <a:srgbClr val="404040"/>
                </a:solidFill>
                <a:latin typeface="Times New Roman"/>
                <a:ea typeface="Arial"/>
                <a:cs typeface="Arial"/>
              </a:rPr>
              <a:t>Data Description:</a:t>
            </a:r>
            <a:r>
              <a:rPr lang="en-US" sz="1700" baseline="0" dirty="0">
                <a:solidFill>
                  <a:srgbClr val="404040"/>
                </a:solidFill>
                <a:latin typeface="Times New Roman"/>
                <a:ea typeface="Arial"/>
                <a:cs typeface="Arial"/>
              </a:rPr>
              <a:t> </a:t>
            </a:r>
            <a:r>
              <a:rPr lang="en-US" sz="1700" baseline="0" dirty="0">
                <a:solidFill>
                  <a:srgbClr val="404040"/>
                </a:solidFill>
                <a:latin typeface="Times New Roman"/>
                <a:ea typeface="+mn-lt"/>
                <a:cs typeface="+mn-lt"/>
              </a:rPr>
              <a:t>The dataset </a:t>
            </a:r>
            <a:r>
              <a:rPr lang="en-US" sz="1700" dirty="0">
                <a:solidFill>
                  <a:srgbClr val="404040"/>
                </a:solidFill>
                <a:latin typeface="Times New Roman"/>
                <a:ea typeface="+mn-lt"/>
                <a:cs typeface="+mn-lt"/>
              </a:rPr>
              <a:t>consists of 35,887 grayscale facial images (48x48 pixels), each labeled with one of seven basic emotions: Angry, Disgust, Fear, Happy, Sad, Surprise</a:t>
            </a:r>
            <a:r>
              <a:rPr lang="en-US" sz="1700" baseline="0" dirty="0">
                <a:solidFill>
                  <a:srgbClr val="404040"/>
                </a:solidFill>
                <a:latin typeface="Times New Roman"/>
                <a:ea typeface="+mn-lt"/>
                <a:cs typeface="+mn-lt"/>
              </a:rPr>
              <a:t>, </a:t>
            </a:r>
            <a:r>
              <a:rPr lang="en-US" sz="1700" dirty="0">
                <a:solidFill>
                  <a:srgbClr val="404040"/>
                </a:solidFill>
                <a:latin typeface="Times New Roman"/>
                <a:ea typeface="+mn-lt"/>
                <a:cs typeface="+mn-lt"/>
              </a:rPr>
              <a:t>and Neutral. The data is split into training</a:t>
            </a:r>
            <a:r>
              <a:rPr lang="en-US" sz="1700" baseline="0" dirty="0">
                <a:solidFill>
                  <a:srgbClr val="404040"/>
                </a:solidFill>
                <a:latin typeface="Times New Roman"/>
                <a:ea typeface="+mn-lt"/>
                <a:cs typeface="+mn-lt"/>
              </a:rPr>
              <a:t>, </a:t>
            </a:r>
            <a:r>
              <a:rPr lang="en-US" sz="1700" dirty="0">
                <a:solidFill>
                  <a:srgbClr val="404040"/>
                </a:solidFill>
                <a:latin typeface="Times New Roman"/>
                <a:ea typeface="+mn-lt"/>
                <a:cs typeface="+mn-lt"/>
              </a:rPr>
              <a:t>public test</a:t>
            </a:r>
            <a:r>
              <a:rPr lang="en-US" sz="1700" baseline="0" dirty="0">
                <a:solidFill>
                  <a:srgbClr val="404040"/>
                </a:solidFill>
                <a:latin typeface="Times New Roman"/>
                <a:ea typeface="+mn-lt"/>
                <a:cs typeface="+mn-lt"/>
              </a:rPr>
              <a:t>, and </a:t>
            </a:r>
            <a:r>
              <a:rPr lang="en-US" sz="1700" dirty="0">
                <a:solidFill>
                  <a:srgbClr val="404040"/>
                </a:solidFill>
                <a:latin typeface="Times New Roman"/>
                <a:ea typeface="+mn-lt"/>
                <a:cs typeface="+mn-lt"/>
              </a:rPr>
              <a:t>private test subsets</a:t>
            </a:r>
            <a:r>
              <a:rPr lang="en-US" sz="1700" baseline="0" dirty="0">
                <a:solidFill>
                  <a:srgbClr val="404040"/>
                </a:solidFill>
                <a:latin typeface="Times New Roman"/>
                <a:ea typeface="+mn-lt"/>
                <a:cs typeface="+mn-lt"/>
              </a:rPr>
              <a:t>.</a:t>
            </a:r>
            <a:endParaRPr lang="en-US" sz="1700" dirty="0">
              <a:solidFill>
                <a:srgbClr val="404040"/>
              </a:solidFill>
              <a:latin typeface="Times New Roman"/>
              <a:ea typeface="+mn-lt"/>
              <a:cs typeface="+mn-lt"/>
            </a:endParaRPr>
          </a:p>
          <a:p>
            <a:pPr marL="228600" indent="-228600">
              <a:buFont typeface=""/>
              <a:buChar char="•"/>
            </a:pPr>
            <a:endParaRPr lang="en-US" sz="1700" b="1" dirty="0">
              <a:solidFill>
                <a:srgbClr val="404040"/>
              </a:solidFill>
              <a:latin typeface="Times New Roman"/>
              <a:ea typeface="Arial"/>
              <a:cs typeface="Arial"/>
            </a:endParaRPr>
          </a:p>
          <a:p>
            <a:pPr lvl="0">
              <a:buClr>
                <a:srgbClr val="1287C3"/>
              </a:buClr>
              <a:buFont typeface="Arial"/>
              <a:buChar char="•"/>
            </a:pPr>
            <a:r>
              <a:rPr lang="en-US" sz="1700" b="1" dirty="0">
                <a:latin typeface="Times New Roman"/>
                <a:cs typeface="Times New Roman"/>
              </a:rPr>
              <a:t>Preprocessing</a:t>
            </a:r>
          </a:p>
          <a:p>
            <a:pPr>
              <a:buClr>
                <a:srgbClr val="1287C3"/>
              </a:buClr>
            </a:pPr>
            <a:r>
              <a:rPr lang="en-US" sz="1700" b="1" dirty="0">
                <a:latin typeface="Times New Roman"/>
                <a:ea typeface="+mn-lt"/>
                <a:cs typeface="Arial"/>
              </a:rPr>
              <a:t>Handling Image Quality:</a:t>
            </a:r>
            <a:r>
              <a:rPr lang="en-US" sz="1700" dirty="0">
                <a:latin typeface="Times New Roman"/>
                <a:ea typeface="+mn-lt"/>
                <a:cs typeface="Arial"/>
              </a:rPr>
              <a:t> Low-resolution or noisy images were identified and filtered to ensure dataset consistency.</a:t>
            </a:r>
            <a:endParaRPr lang="en-US" sz="1700">
              <a:latin typeface="Times New Roman"/>
              <a:ea typeface="+mn-lt"/>
              <a:cs typeface="Times New Roman"/>
            </a:endParaRPr>
          </a:p>
          <a:p>
            <a:pPr>
              <a:buClr>
                <a:srgbClr val="1287C3"/>
              </a:buClr>
              <a:buFont typeface="Arial"/>
              <a:buChar char="•"/>
            </a:pPr>
            <a:r>
              <a:rPr lang="en-US" sz="1700" b="1" dirty="0">
                <a:latin typeface="Times New Roman"/>
                <a:ea typeface="+mn-lt"/>
                <a:cs typeface="Arial"/>
              </a:rPr>
              <a:t>Normalization:</a:t>
            </a:r>
            <a:r>
              <a:rPr lang="en-US" sz="1700" dirty="0">
                <a:latin typeface="Times New Roman"/>
                <a:ea typeface="+mn-lt"/>
                <a:cs typeface="Arial"/>
              </a:rPr>
              <a:t> Pixel values were scaled to a 0–1 range to standardize input for model training.</a:t>
            </a:r>
            <a:endParaRPr lang="en-US" sz="1700">
              <a:latin typeface="Times New Roman"/>
              <a:cs typeface="Times New Roman"/>
            </a:endParaRPr>
          </a:p>
          <a:p>
            <a:pPr>
              <a:buClr>
                <a:srgbClr val="1287C3"/>
              </a:buClr>
              <a:buFont typeface="Arial"/>
              <a:buChar char="•"/>
            </a:pPr>
            <a:r>
              <a:rPr lang="en-US" sz="1700" b="1" dirty="0">
                <a:latin typeface="Times New Roman"/>
                <a:ea typeface="+mn-lt"/>
                <a:cs typeface="Arial"/>
              </a:rPr>
              <a:t>Label Encoding:</a:t>
            </a:r>
            <a:r>
              <a:rPr lang="en-US" sz="1700" dirty="0">
                <a:latin typeface="Times New Roman"/>
                <a:ea typeface="+mn-lt"/>
                <a:cs typeface="Arial"/>
              </a:rPr>
              <a:t> Emotion labels were converted into one-hot encoded vectors for compatibility with CNN output layers.</a:t>
            </a:r>
            <a:endParaRPr lang="en-US" sz="1700">
              <a:latin typeface="Times New Roman"/>
              <a:cs typeface="Times New Roman"/>
            </a:endParaRPr>
          </a:p>
          <a:p>
            <a:pPr>
              <a:buClr>
                <a:srgbClr val="1287C3"/>
              </a:buClr>
            </a:pPr>
            <a:r>
              <a:rPr lang="en-US" sz="1700" b="1" dirty="0">
                <a:latin typeface="Times New Roman"/>
                <a:ea typeface="+mn-lt"/>
                <a:cs typeface="Arial"/>
              </a:rPr>
              <a:t>Augmentation:</a:t>
            </a:r>
            <a:r>
              <a:rPr lang="en-US" sz="1700" dirty="0">
                <a:latin typeface="Times New Roman"/>
                <a:ea typeface="+mn-lt"/>
                <a:cs typeface="Arial"/>
              </a:rPr>
              <a:t> Applied techniques such as horizontal flipping, rotation, and brightness adjustment to increase dataset    diversity and reduce overfitting.</a:t>
            </a:r>
            <a:endParaRPr lang="en-US" sz="1700">
              <a:latin typeface="Times New Roman"/>
              <a:cs typeface="Times New Roman"/>
            </a:endParaRPr>
          </a:p>
          <a:p>
            <a:pPr marL="228600" indent="-228600">
              <a:buClr>
                <a:srgbClr val="1287C3"/>
              </a:buClr>
              <a:buFont typeface=""/>
              <a:buChar char="•"/>
            </a:pPr>
            <a:endParaRPr lang="en-US" sz="1800" dirty="0">
              <a:latin typeface="Times New Roman"/>
              <a:ea typeface="+mn-lt"/>
              <a:cs typeface="Arial"/>
            </a:endParaRPr>
          </a:p>
          <a:p>
            <a:pPr marL="228600" lvl="0" indent="-228600">
              <a:buClr>
                <a:srgbClr val="1287C3"/>
              </a:buClr>
              <a:buFont typeface=""/>
              <a:buChar char="•"/>
            </a:pPr>
            <a:endParaRPr lang="en-US" sz="2000" dirty="0">
              <a:latin typeface="Century"/>
              <a:ea typeface="Arial"/>
              <a:cs typeface="Arial"/>
            </a:endParaRPr>
          </a:p>
          <a:p>
            <a:pPr marL="0" lvl="0" indent="0" rtl="0">
              <a:buNone/>
            </a:pPr>
            <a:endParaRPr lang="en-US" dirty="0">
              <a:latin typeface="Century"/>
              <a:ea typeface="Calibri"/>
              <a:cs typeface="Aria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13423" y="501441"/>
            <a:ext cx="1021080" cy="1021080"/>
          </a:xfrm>
          <a:prstGeom prst="rect">
            <a:avLst/>
          </a:prstGeom>
        </p:spPr>
      </p:pic>
    </p:spTree>
    <p:extLst>
      <p:ext uri="{BB962C8B-B14F-4D97-AF65-F5344CB8AC3E}">
        <p14:creationId xmlns:p14="http://schemas.microsoft.com/office/powerpoint/2010/main" val="149485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48AE45-176F-F588-C543-44A9BB41D111}"/>
              </a:ext>
            </a:extLst>
          </p:cNvPr>
          <p:cNvSpPr>
            <a:spLocks noGrp="1"/>
          </p:cNvSpPr>
          <p:nvPr>
            <p:ph idx="1"/>
          </p:nvPr>
        </p:nvSpPr>
        <p:spPr>
          <a:xfrm>
            <a:off x="1629636" y="1814419"/>
            <a:ext cx="10319359" cy="4054675"/>
          </a:xfrm>
        </p:spPr>
        <p:txBody>
          <a:bodyPr vert="horz" lIns="0" tIns="45720" rIns="0" bIns="45720" rtlCol="0" anchor="t">
            <a:normAutofit fontScale="85000" lnSpcReduction="10000"/>
          </a:bodyPr>
          <a:lstStyle/>
          <a:p>
            <a:r>
              <a:rPr lang="en-US" b="1" dirty="0"/>
              <a:t>Model Selection</a:t>
            </a:r>
            <a:endParaRPr lang="en-US" dirty="0"/>
          </a:p>
          <a:p>
            <a:pPr>
              <a:buClr>
                <a:srgbClr val="1287C3"/>
              </a:buClr>
            </a:pPr>
            <a:r>
              <a:rPr lang="en-US" sz="1600" b="1" dirty="0">
                <a:solidFill>
                  <a:srgbClr val="404040"/>
                </a:solidFill>
                <a:latin typeface="Times New Roman"/>
                <a:ea typeface="+mn-lt"/>
                <a:cs typeface="+mn-lt"/>
              </a:rPr>
              <a:t>Algorithms:</a:t>
            </a:r>
            <a:endParaRPr lang="en-US" sz="1600">
              <a:solidFill>
                <a:srgbClr val="000000"/>
              </a:solidFill>
              <a:latin typeface="Times New Roman"/>
              <a:ea typeface="+mn-lt"/>
              <a:cs typeface="+mn-lt"/>
            </a:endParaRPr>
          </a:p>
          <a:p>
            <a:pPr>
              <a:buClr>
                <a:srgbClr val="1287C3"/>
              </a:buClr>
            </a:pPr>
            <a:r>
              <a:rPr lang="en-US" sz="1300" b="1" dirty="0">
                <a:solidFill>
                  <a:srgbClr val="404040"/>
                </a:solidFill>
                <a:latin typeface="Times New Roman"/>
                <a:ea typeface="+mn-lt"/>
                <a:cs typeface="Times New Roman"/>
              </a:rPr>
              <a:t>Baseline Model:</a:t>
            </a:r>
            <a:r>
              <a:rPr lang="en-US" sz="1300" dirty="0">
                <a:solidFill>
                  <a:srgbClr val="404040"/>
                </a:solidFill>
                <a:latin typeface="Times New Roman"/>
                <a:ea typeface="+mn-lt"/>
                <a:cs typeface="Times New Roman"/>
              </a:rPr>
              <a:t> Custom Convolutional Neural Network (CNN) built with sequential layers including convolution, ReLU activation, max pooling, dropout, and dense layers.</a:t>
            </a:r>
            <a:endParaRPr lang="en-US" sz="1300">
              <a:solidFill>
                <a:srgbClr val="000000"/>
              </a:solidFill>
              <a:latin typeface="Times New Roman"/>
              <a:ea typeface="+mn-lt"/>
              <a:cs typeface="Times New Roman"/>
            </a:endParaRPr>
          </a:p>
          <a:p>
            <a:pPr>
              <a:buClr>
                <a:srgbClr val="1287C3"/>
              </a:buClr>
            </a:pPr>
            <a:r>
              <a:rPr lang="en-US" sz="1400" b="1" dirty="0">
                <a:solidFill>
                  <a:srgbClr val="404040"/>
                </a:solidFill>
                <a:latin typeface="Times New Roman"/>
                <a:ea typeface="+mn-lt"/>
                <a:cs typeface="+mn-lt"/>
              </a:rPr>
              <a:t>Transfer Learning Models:</a:t>
            </a:r>
            <a:r>
              <a:rPr lang="en-US" sz="1400" dirty="0">
                <a:solidFill>
                  <a:srgbClr val="404040"/>
                </a:solidFill>
                <a:latin typeface="Times New Roman"/>
                <a:ea typeface="+mn-lt"/>
                <a:cs typeface="+mn-lt"/>
              </a:rPr>
              <a:t> Pre-trained architectures such as VGG-19 and ResNet-50 were fine-tuned to adapt to the FER-2013 emotion classes, offering improved feature extraction and classification accuracy.</a:t>
            </a:r>
            <a:endParaRPr lang="en-US" sz="1400">
              <a:solidFill>
                <a:srgbClr val="000000"/>
              </a:solidFill>
              <a:latin typeface="Times New Roman"/>
              <a:ea typeface="+mn-lt"/>
              <a:cs typeface="+mn-lt"/>
            </a:endParaRPr>
          </a:p>
          <a:p>
            <a:pPr>
              <a:buClr>
                <a:srgbClr val="1287C3"/>
              </a:buClr>
            </a:pPr>
            <a:r>
              <a:rPr lang="en-US" sz="1500" b="1" dirty="0">
                <a:solidFill>
                  <a:srgbClr val="404040"/>
                </a:solidFill>
                <a:latin typeface="Times New Roman"/>
                <a:ea typeface="+mn-lt"/>
                <a:cs typeface="+mn-lt"/>
              </a:rPr>
              <a:t>Evaluation Metrics:</a:t>
            </a:r>
            <a:endParaRPr lang="en-US" sz="1500">
              <a:solidFill>
                <a:srgbClr val="000000"/>
              </a:solidFill>
              <a:latin typeface="Times New Roman"/>
              <a:ea typeface="+mn-lt"/>
              <a:cs typeface="+mn-lt"/>
            </a:endParaRPr>
          </a:p>
          <a:p>
            <a:pPr>
              <a:buClr>
                <a:srgbClr val="1287C3"/>
              </a:buClr>
            </a:pPr>
            <a:r>
              <a:rPr lang="en-US" sz="1500" b="1" dirty="0">
                <a:solidFill>
                  <a:srgbClr val="404040"/>
                </a:solidFill>
                <a:latin typeface="Times New Roman"/>
                <a:ea typeface="+mn-lt"/>
                <a:cs typeface="+mn-lt"/>
              </a:rPr>
              <a:t>Accuracy:</a:t>
            </a:r>
            <a:r>
              <a:rPr lang="en-US" sz="1500" dirty="0">
                <a:solidFill>
                  <a:srgbClr val="404040"/>
                </a:solidFill>
                <a:latin typeface="Times New Roman"/>
                <a:ea typeface="+mn-lt"/>
                <a:cs typeface="+mn-lt"/>
              </a:rPr>
              <a:t> Overall correctness of emotion classification.</a:t>
            </a:r>
            <a:endParaRPr lang="en-US" sz="1500">
              <a:solidFill>
                <a:srgbClr val="000000"/>
              </a:solidFill>
              <a:latin typeface="Times New Roman"/>
              <a:ea typeface="+mn-lt"/>
              <a:cs typeface="Times New Roman"/>
            </a:endParaRPr>
          </a:p>
          <a:p>
            <a:pPr>
              <a:buClr>
                <a:srgbClr val="1287C3"/>
              </a:buClr>
            </a:pPr>
            <a:r>
              <a:rPr lang="en-US" sz="1500" b="1" dirty="0">
                <a:solidFill>
                  <a:srgbClr val="404040"/>
                </a:solidFill>
                <a:latin typeface="Times New Roman"/>
                <a:ea typeface="+mn-lt"/>
                <a:cs typeface="+mn-lt"/>
              </a:rPr>
              <a:t>Precision &amp; Recall:</a:t>
            </a:r>
            <a:r>
              <a:rPr lang="en-US" sz="1500" dirty="0">
                <a:solidFill>
                  <a:srgbClr val="404040"/>
                </a:solidFill>
                <a:latin typeface="Times New Roman"/>
                <a:ea typeface="+mn-lt"/>
                <a:cs typeface="+mn-lt"/>
              </a:rPr>
              <a:t> Class-wise evaluation to measure detection quality and error tendencies.</a:t>
            </a:r>
            <a:endParaRPr lang="en-US" sz="1500">
              <a:solidFill>
                <a:srgbClr val="000000"/>
              </a:solidFill>
              <a:latin typeface="Times New Roman"/>
              <a:ea typeface="+mn-lt"/>
              <a:cs typeface="Times New Roman"/>
            </a:endParaRPr>
          </a:p>
          <a:p>
            <a:pPr>
              <a:buClr>
                <a:srgbClr val="1287C3"/>
              </a:buClr>
            </a:pPr>
            <a:r>
              <a:rPr lang="en-US" sz="1500" b="1" dirty="0">
                <a:solidFill>
                  <a:srgbClr val="404040"/>
                </a:solidFill>
                <a:latin typeface="Times New Roman"/>
                <a:ea typeface="+mn-lt"/>
                <a:cs typeface="+mn-lt"/>
              </a:rPr>
              <a:t>F1-Score:</a:t>
            </a:r>
            <a:r>
              <a:rPr lang="en-US" sz="1500" dirty="0">
                <a:solidFill>
                  <a:srgbClr val="404040"/>
                </a:solidFill>
                <a:latin typeface="Times New Roman"/>
                <a:ea typeface="+mn-lt"/>
                <a:cs typeface="+mn-lt"/>
              </a:rPr>
              <a:t> Harmonic mean of precision and recall, especially important for imbalanced emotion classes.</a:t>
            </a:r>
            <a:endParaRPr lang="en-US" sz="1500">
              <a:solidFill>
                <a:srgbClr val="000000"/>
              </a:solidFill>
              <a:latin typeface="Times New Roman"/>
              <a:ea typeface="+mn-lt"/>
              <a:cs typeface="Times New Roman"/>
            </a:endParaRPr>
          </a:p>
          <a:p>
            <a:pPr>
              <a:buClr>
                <a:srgbClr val="1287C3"/>
              </a:buClr>
            </a:pPr>
            <a:r>
              <a:rPr lang="en-US" sz="1500" b="1" dirty="0">
                <a:solidFill>
                  <a:srgbClr val="404040"/>
                </a:solidFill>
                <a:latin typeface="Times New Roman"/>
                <a:ea typeface="+mn-lt"/>
                <a:cs typeface="+mn-lt"/>
              </a:rPr>
              <a:t>Confusion Matrix:</a:t>
            </a:r>
            <a:r>
              <a:rPr lang="en-US" sz="1500" dirty="0">
                <a:solidFill>
                  <a:srgbClr val="404040"/>
                </a:solidFill>
                <a:latin typeface="Times New Roman"/>
                <a:ea typeface="+mn-lt"/>
                <a:cs typeface="+mn-lt"/>
              </a:rPr>
              <a:t> Visual representation of misclassified emotions for model tuning and analysis.</a:t>
            </a:r>
            <a:endParaRPr lang="en-US" sz="1500">
              <a:solidFill>
                <a:srgbClr val="000000"/>
              </a:solidFill>
              <a:latin typeface="Times New Roman"/>
              <a:ea typeface="+mn-lt"/>
              <a:cs typeface="+mn-lt"/>
            </a:endParaRPr>
          </a:p>
          <a:p>
            <a:pPr>
              <a:buClr>
                <a:srgbClr val="1287C3"/>
              </a:buClr>
            </a:pPr>
            <a:r>
              <a:rPr lang="en-US" sz="1500" b="1" dirty="0">
                <a:solidFill>
                  <a:srgbClr val="404040"/>
                </a:solidFill>
                <a:latin typeface="Times New Roman"/>
                <a:ea typeface="+mn-lt"/>
                <a:cs typeface="+mn-lt"/>
              </a:rPr>
              <a:t>Implementation:</a:t>
            </a:r>
            <a:endParaRPr lang="en-US" sz="1500">
              <a:solidFill>
                <a:srgbClr val="000000"/>
              </a:solidFill>
              <a:latin typeface="Times New Roman"/>
              <a:ea typeface="+mn-lt"/>
              <a:cs typeface="+mn-lt"/>
            </a:endParaRPr>
          </a:p>
          <a:p>
            <a:pPr>
              <a:buClr>
                <a:srgbClr val="1287C3"/>
              </a:buClr>
            </a:pPr>
            <a:r>
              <a:rPr lang="en-US" sz="1500" b="1" dirty="0">
                <a:solidFill>
                  <a:srgbClr val="404040"/>
                </a:solidFill>
                <a:latin typeface="Times New Roman"/>
                <a:ea typeface="+mn-lt"/>
                <a:cs typeface="+mn-lt"/>
              </a:rPr>
              <a:t>Frameworks:</a:t>
            </a:r>
            <a:r>
              <a:rPr lang="en-US" sz="1500" dirty="0">
                <a:solidFill>
                  <a:srgbClr val="404040"/>
                </a:solidFill>
                <a:latin typeface="Times New Roman"/>
                <a:ea typeface="+mn-lt"/>
                <a:cs typeface="+mn-lt"/>
              </a:rPr>
              <a:t> Python-based implementation using TensorFlow, </a:t>
            </a:r>
            <a:r>
              <a:rPr lang="en-US" sz="1500" err="1">
                <a:solidFill>
                  <a:srgbClr val="404040"/>
                </a:solidFill>
                <a:latin typeface="Times New Roman"/>
                <a:ea typeface="+mn-lt"/>
                <a:cs typeface="+mn-lt"/>
              </a:rPr>
              <a:t>Keras</a:t>
            </a:r>
            <a:r>
              <a:rPr lang="en-US" sz="1500" dirty="0">
                <a:solidFill>
                  <a:srgbClr val="404040"/>
                </a:solidFill>
                <a:latin typeface="Times New Roman"/>
                <a:ea typeface="+mn-lt"/>
                <a:cs typeface="+mn-lt"/>
              </a:rPr>
              <a:t>, and OpenCV for model development, training, and real-time webcam integration.</a:t>
            </a:r>
            <a:endParaRPr lang="en-US" sz="1500">
              <a:solidFill>
                <a:srgbClr val="000000"/>
              </a:solidFill>
              <a:latin typeface="Times New Roman"/>
              <a:ea typeface="+mn-lt"/>
              <a:cs typeface="+mn-lt"/>
            </a:endParaRPr>
          </a:p>
          <a:p>
            <a:pPr>
              <a:buClr>
                <a:srgbClr val="1287C3"/>
              </a:buClr>
            </a:pPr>
            <a:r>
              <a:rPr lang="en-US" sz="1500" b="1" dirty="0">
                <a:solidFill>
                  <a:srgbClr val="404040"/>
                </a:solidFill>
                <a:latin typeface="Times New Roman"/>
                <a:ea typeface="+mn-lt"/>
                <a:cs typeface="+mn-lt"/>
              </a:rPr>
              <a:t>Validation Strategy:</a:t>
            </a:r>
            <a:r>
              <a:rPr lang="en-US" sz="1500" dirty="0">
                <a:solidFill>
                  <a:srgbClr val="404040"/>
                </a:solidFill>
                <a:latin typeface="Times New Roman"/>
                <a:ea typeface="+mn-lt"/>
                <a:cs typeface="+mn-lt"/>
              </a:rPr>
              <a:t> Stratified data split and use of class weights to address label imbalance and improve model generalization.</a:t>
            </a:r>
            <a:endParaRPr lang="en-US" sz="1500">
              <a:solidFill>
                <a:srgbClr val="000000"/>
              </a:solidFill>
              <a:latin typeface="Times New Roman"/>
              <a:ea typeface="+mn-lt"/>
              <a:cs typeface="+mn-lt"/>
            </a:endParaRPr>
          </a:p>
          <a:p>
            <a:pPr>
              <a:buClr>
                <a:srgbClr val="1287C3"/>
              </a:buClr>
            </a:pPr>
            <a:endParaRPr lang="en-US" sz="2000" b="1" dirty="0">
              <a:solidFill>
                <a:srgbClr val="404040"/>
              </a:solidFill>
              <a:latin typeface="Century"/>
            </a:endParaRPr>
          </a:p>
          <a:p>
            <a:pPr marL="0" indent="0">
              <a:lnSpc>
                <a:spcPct val="100000"/>
              </a:lnSpc>
              <a:spcBef>
                <a:spcPts val="0"/>
              </a:spcBef>
              <a:spcAft>
                <a:spcPts val="0"/>
              </a:spcAft>
              <a:buNone/>
            </a:pPr>
            <a:endParaRPr lang="en-US" dirty="0">
              <a:solidFill>
                <a:srgbClr val="404040"/>
              </a:solidFill>
              <a:latin typeface="Calibri" panose="020F0502020204030204"/>
              <a:ea typeface="Calibri" panose="020F0502020204030204"/>
              <a:cs typeface="Calibri" panose="020F0502020204030204"/>
            </a:endParaRPr>
          </a:p>
          <a:p>
            <a:pPr marL="228600" indent="-228600">
              <a:lnSpc>
                <a:spcPct val="100000"/>
              </a:lnSpc>
              <a:spcBef>
                <a:spcPts val="0"/>
              </a:spcBef>
              <a:spcAft>
                <a:spcPts val="0"/>
              </a:spcAft>
              <a:buFont typeface="Arial" panose="020F0502020204030204" pitchFamily="34" charset="0"/>
              <a:buChar char="•"/>
            </a:pPr>
            <a:endParaRPr lang="en-US">
              <a:solidFill>
                <a:srgbClr val="000000"/>
              </a:solidFill>
              <a:latin typeface="Arial"/>
              <a:cs typeface="Arial"/>
            </a:endParaRPr>
          </a:p>
          <a:p>
            <a:pPr>
              <a:buFont typeface="Arial" panose="020F0502020204030204" pitchFamily="34" charset="0"/>
              <a:buChar char="•"/>
            </a:pPr>
            <a:endParaRPr lang="en-US" dirty="0">
              <a:ea typeface="Calibri"/>
              <a:cs typeface="Calibri"/>
            </a:endParaRPr>
          </a:p>
        </p:txBody>
      </p:sp>
      <p:pic>
        <p:nvPicPr>
          <p:cNvPr id="4" name="Picture 3" descr="A logo of a company&#10;&#10;AI-generated content may be incorrect.">
            <a:extLst>
              <a:ext uri="{FF2B5EF4-FFF2-40B4-BE49-F238E27FC236}">
                <a16:creationId xmlns:a16="http://schemas.microsoft.com/office/drawing/2014/main" id="{48E4C03A-B4DE-B9FC-B980-75AB63A89CF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13423" y="501441"/>
            <a:ext cx="1021080" cy="1021080"/>
          </a:xfrm>
          <a:prstGeom prst="rect">
            <a:avLst/>
          </a:prstGeom>
        </p:spPr>
      </p:pic>
    </p:spTree>
    <p:extLst>
      <p:ext uri="{BB962C8B-B14F-4D97-AF65-F5344CB8AC3E}">
        <p14:creationId xmlns:p14="http://schemas.microsoft.com/office/powerpoint/2010/main" val="193261843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Retrospect</Template>
  <TotalTime>18</TotalTime>
  <Words>84</Words>
  <Application>Microsoft Office PowerPoint</Application>
  <PresentationFormat>Widescreen</PresentationFormat>
  <Paragraphs>23</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Parallax</vt:lpstr>
      <vt:lpstr> Real-Time Human Emotion Recognition                                                                                                           Team Members:                                                                         1)Nandkumar Khomane(31)                                   Research Supervisor:  Dr.Snehankita Majalekar </vt:lpstr>
      <vt:lpstr>Contents</vt:lpstr>
      <vt:lpstr>1. INTRODUCTION  </vt:lpstr>
      <vt:lpstr>   2. REVIEW OF LITERATURE </vt:lpstr>
      <vt:lpstr> 3. OBJECTIVES OF THE STUDY</vt:lpstr>
      <vt:lpstr>4. HYPOTHESIS OF THE STUDY </vt:lpstr>
      <vt:lpstr>5. SIGNIFICANCE OF THE STUDY </vt:lpstr>
      <vt:lpstr>6. RESEARCH METHODOLOGY</vt:lpstr>
      <vt:lpstr>PowerPoint Presentation</vt:lpstr>
      <vt:lpstr>7. LIMITATIONS </vt:lpstr>
      <vt:lpstr>8. CONCLUSION</vt:lpstr>
      <vt:lpstr>9. REFERENCES</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Project Title</dc:title>
  <dc:creator>Administrator</dc:creator>
  <cp:lastModifiedBy>Administrator</cp:lastModifiedBy>
  <cp:revision>443</cp:revision>
  <dcterms:created xsi:type="dcterms:W3CDTF">2024-08-22T06:04:58Z</dcterms:created>
  <dcterms:modified xsi:type="dcterms:W3CDTF">2025-05-10T01:18:23Z</dcterms:modified>
</cp:coreProperties>
</file>