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aleway Thin"/>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Thin-bold.fntdata"/><Relationship Id="rId25" Type="http://schemas.openxmlformats.org/officeDocument/2006/relationships/font" Target="fonts/RalewayThin-regular.fntdata"/><Relationship Id="rId28" Type="http://schemas.openxmlformats.org/officeDocument/2006/relationships/font" Target="fonts/RalewayThin-boldItalic.fntdata"/><Relationship Id="rId27" Type="http://schemas.openxmlformats.org/officeDocument/2006/relationships/font" Target="fonts/RalewayThi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956c0cad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956c0cad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956c0cad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956c0cad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956c0cad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956c0cad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latin typeface="Raleway Thin"/>
                <a:ea typeface="Raleway Thin"/>
                <a:cs typeface="Raleway Thin"/>
                <a:sym typeface="Raleway Thin"/>
              </a:rPr>
              <a:t>J'ai choisi de travailler nativement sans framework pour développer l'application, car je maîtrise assez bien ces technologies et je ne suis que familier avec leurs frameworks.</a:t>
            </a:r>
            <a:br>
              <a:rPr lang="en" sz="1600">
                <a:latin typeface="Raleway Thin"/>
                <a:ea typeface="Raleway Thin"/>
                <a:cs typeface="Raleway Thin"/>
                <a:sym typeface="Raleway Thin"/>
              </a:rPr>
            </a:br>
            <a:br>
              <a:rPr lang="en" sz="1600">
                <a:latin typeface="Raleway Thin"/>
                <a:ea typeface="Raleway Thin"/>
                <a:cs typeface="Raleway Thin"/>
                <a:sym typeface="Raleway Thin"/>
              </a:rPr>
            </a:br>
            <a:r>
              <a:rPr lang="en" sz="1600">
                <a:latin typeface="Raleway Thin"/>
                <a:ea typeface="Raleway Thin"/>
                <a:cs typeface="Raleway Thin"/>
                <a:sym typeface="Raleway Thin"/>
              </a:rPr>
              <a:t>Cela m'a permis en retour de mieux gérer mon temps et d'organiser mon travail, et de traiter efficacement tout bug ou problème que je pourrais rencontrer. Par conséquent, cette approche ne m’a offert que des avantages et aucun inconvénient.</a:t>
            </a:r>
            <a:endParaRPr sz="1600">
              <a:latin typeface="Raleway Thin"/>
              <a:ea typeface="Raleway Thin"/>
              <a:cs typeface="Raleway Thin"/>
              <a:sym typeface="Raleway Thin"/>
            </a:endParaRPr>
          </a:p>
          <a:p>
            <a:pPr indent="0" lvl="0" marL="0" rtl="0" algn="l">
              <a:lnSpc>
                <a:spcPct val="90000"/>
              </a:lnSpc>
              <a:spcBef>
                <a:spcPts val="0"/>
              </a:spcBef>
              <a:spcAft>
                <a:spcPts val="0"/>
              </a:spcAft>
              <a:buNone/>
            </a:pPr>
            <a:r>
              <a:t/>
            </a:r>
            <a:endParaRPr sz="1600">
              <a:latin typeface="Raleway"/>
              <a:ea typeface="Raleway"/>
              <a:cs typeface="Raleway"/>
              <a:sym typeface="Raleway"/>
            </a:endParaRPr>
          </a:p>
          <a:p>
            <a:pPr indent="0" lvl="0" marL="0" rtl="0" algn="l">
              <a:lnSpc>
                <a:spcPct val="90000"/>
              </a:lnSpc>
              <a:spcBef>
                <a:spcPts val="0"/>
              </a:spcBef>
              <a:spcAft>
                <a:spcPts val="0"/>
              </a:spcAft>
              <a:buNone/>
            </a:pPr>
            <a:r>
              <a:rPr lang="en" sz="1600">
                <a:latin typeface="Raleway Thin"/>
                <a:ea typeface="Raleway Thin"/>
                <a:cs typeface="Raleway Thin"/>
                <a:sym typeface="Raleway Thin"/>
              </a:rPr>
              <a:t>En travaillant sur les brief assignés au cours de ma formation, j'ai réussi à développer un simple framework PHP (sur laquelle je travaille toujours) qui supporte à la fois le Web et l'API, avec une architecture MVC.</a:t>
            </a:r>
            <a:endParaRPr sz="1600">
              <a:latin typeface="Raleway Thin"/>
              <a:ea typeface="Raleway Thin"/>
              <a:cs typeface="Raleway Thin"/>
              <a:sym typeface="Raleway Thin"/>
            </a:endParaRPr>
          </a:p>
          <a:p>
            <a:pPr indent="0" lvl="0" marL="0" rtl="0" algn="l">
              <a:lnSpc>
                <a:spcPct val="90000"/>
              </a:lnSpc>
              <a:spcBef>
                <a:spcPts val="0"/>
              </a:spcBef>
              <a:spcAft>
                <a:spcPts val="0"/>
              </a:spcAft>
              <a:buNone/>
            </a:pPr>
            <a:r>
              <a:t/>
            </a:r>
            <a:endParaRPr sz="1600">
              <a:latin typeface="Raleway Thin"/>
              <a:ea typeface="Raleway Thin"/>
              <a:cs typeface="Raleway Thin"/>
              <a:sym typeface="Raleway Thin"/>
            </a:endParaRPr>
          </a:p>
          <a:p>
            <a:pPr indent="0" lvl="0" marL="0" rtl="0" algn="l">
              <a:lnSpc>
                <a:spcPct val="90000"/>
              </a:lnSpc>
              <a:spcBef>
                <a:spcPts val="0"/>
              </a:spcBef>
              <a:spcAft>
                <a:spcPts val="0"/>
              </a:spcAft>
              <a:buNone/>
            </a:pPr>
            <a:r>
              <a:rPr lang="en" sz="1600">
                <a:latin typeface="Raleway Thin"/>
                <a:ea typeface="Raleway Thin"/>
                <a:cs typeface="Raleway Thin"/>
                <a:sym typeface="Raleway Thin"/>
              </a:rPr>
              <a:t>Cela me permet de démarrer n'importe quel projet PHP sans perdre de temps à configurer et à construire les bases </a:t>
            </a:r>
            <a:r>
              <a:rPr lang="en" sz="1600">
                <a:latin typeface="Raleway Thin"/>
                <a:ea typeface="Raleway Thin"/>
                <a:cs typeface="Raleway Thin"/>
                <a:sym typeface="Raleway Thin"/>
              </a:rPr>
              <a:t>nécessaire</a:t>
            </a:r>
            <a:r>
              <a:rPr lang="en" sz="1600">
                <a:latin typeface="Raleway Thin"/>
                <a:ea typeface="Raleway Thin"/>
                <a:cs typeface="Raleway Thin"/>
                <a:sym typeface="Raleway Thin"/>
              </a:rPr>
              <a:t>. Ce qui m'a permis de passer rapidement au </a:t>
            </a:r>
            <a:r>
              <a:rPr lang="en" sz="1600">
                <a:latin typeface="Raleway Thin"/>
                <a:ea typeface="Raleway Thin"/>
                <a:cs typeface="Raleway Thin"/>
                <a:sym typeface="Raleway Thin"/>
              </a:rPr>
              <a:t>développement de l’application.</a:t>
            </a:r>
            <a:endParaRPr sz="1600">
              <a:latin typeface="Raleway Thin"/>
              <a:ea typeface="Raleway Thin"/>
              <a:cs typeface="Raleway Thin"/>
              <a:sym typeface="Raleway Thi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956c0cad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956c0cad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latin typeface="Raleway"/>
                <a:ea typeface="Raleway"/>
                <a:cs typeface="Raleway"/>
                <a:sym typeface="Raleway"/>
              </a:rPr>
              <a:t>*Quick presentation on how the framework works, then explain how the main features are handled</a:t>
            </a:r>
            <a:endParaRPr sz="1600">
              <a:latin typeface="Raleway"/>
              <a:ea typeface="Raleway"/>
              <a:cs typeface="Raleway"/>
              <a:sym typeface="Raleway"/>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956c0cad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956c0cad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latin typeface="Raleway Thin"/>
                <a:ea typeface="Raleway Thin"/>
                <a:cs typeface="Raleway Thin"/>
                <a:sym typeface="Raleway Thin"/>
              </a:rPr>
              <a:t>L'application est presque complète et opérationnelle, un système de notification était prévu mais par contrainte de temps, je n'ai pas pu le finaliser, il n’est pas essentiel au fonctionnement, mais je vais essayer de le finir prochainement.</a:t>
            </a:r>
            <a:endParaRPr sz="1600">
              <a:latin typeface="Raleway Thin"/>
              <a:ea typeface="Raleway Thin"/>
              <a:cs typeface="Raleway Thin"/>
              <a:sym typeface="Raleway Thin"/>
            </a:endParaRPr>
          </a:p>
          <a:p>
            <a:pPr indent="0" lvl="0" marL="0" rtl="0" algn="l">
              <a:lnSpc>
                <a:spcPct val="90000"/>
              </a:lnSpc>
              <a:spcBef>
                <a:spcPts val="0"/>
              </a:spcBef>
              <a:spcAft>
                <a:spcPts val="0"/>
              </a:spcAft>
              <a:buNone/>
            </a:pPr>
            <a:r>
              <a:t/>
            </a:r>
            <a:endParaRPr sz="1600">
              <a:latin typeface="Raleway Thin"/>
              <a:ea typeface="Raleway Thin"/>
              <a:cs typeface="Raleway Thin"/>
              <a:sym typeface="Raleway Thin"/>
            </a:endParaRPr>
          </a:p>
          <a:p>
            <a:pPr indent="0" lvl="0" marL="0" rtl="0" algn="l">
              <a:lnSpc>
                <a:spcPct val="90000"/>
              </a:lnSpc>
              <a:spcBef>
                <a:spcPts val="0"/>
              </a:spcBef>
              <a:spcAft>
                <a:spcPts val="0"/>
              </a:spcAft>
              <a:buNone/>
            </a:pPr>
            <a:r>
              <a:rPr lang="en" sz="1600">
                <a:latin typeface="Raleway Thin"/>
                <a:ea typeface="Raleway Thin"/>
                <a:cs typeface="Raleway Thin"/>
                <a:sym typeface="Raleway Thin"/>
              </a:rPr>
              <a:t>Ce projet est l'aboutissement de tout ce que j'ai appris ces derniers mois après beaucoup de travail acharné et de multiples projets réalisés. J'ai essayé d'utiliser tout ce que j'ai appris pour le faire. Merci</a:t>
            </a:r>
            <a:endParaRPr sz="1600">
              <a:latin typeface="Raleway Thin"/>
              <a:ea typeface="Raleway Thin"/>
              <a:cs typeface="Raleway Thin"/>
              <a:sym typeface="Raleway Thin"/>
            </a:endParaRPr>
          </a:p>
          <a:p>
            <a:pPr indent="0" lvl="0" marL="0" rtl="0" algn="l">
              <a:lnSpc>
                <a:spcPct val="90000"/>
              </a:lnSpc>
              <a:spcBef>
                <a:spcPts val="0"/>
              </a:spcBef>
              <a:spcAft>
                <a:spcPts val="0"/>
              </a:spcAft>
              <a:buNone/>
            </a:pPr>
            <a:r>
              <a:t/>
            </a:r>
            <a:endParaRPr sz="1600">
              <a:latin typeface="Raleway Thin"/>
              <a:ea typeface="Raleway Thin"/>
              <a:cs typeface="Raleway Thin"/>
              <a:sym typeface="Raleway Thi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956c0cad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956c0cad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sz="1600">
              <a:latin typeface="Raleway Thin"/>
              <a:ea typeface="Raleway Thin"/>
              <a:cs typeface="Raleway Thin"/>
              <a:sym typeface="Raleway Thi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956c0cad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956c0cad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Thin"/>
              <a:buAutoNum type="arabicPeriod"/>
            </a:pPr>
            <a:r>
              <a:rPr lang="en" sz="1600">
                <a:latin typeface="Raleway Thin"/>
                <a:ea typeface="Raleway Thin"/>
                <a:cs typeface="Raleway Thin"/>
                <a:sym typeface="Raleway Thin"/>
              </a:rPr>
              <a:t>INTRODUCTION: </a:t>
            </a:r>
            <a:r>
              <a:rPr lang="en" sz="1600">
                <a:latin typeface="Raleway Thin"/>
                <a:ea typeface="Raleway Thin"/>
                <a:cs typeface="Raleway Thin"/>
                <a:sym typeface="Raleway Thin"/>
              </a:rPr>
              <a:t>Définition</a:t>
            </a:r>
            <a:r>
              <a:rPr lang="en" sz="1600">
                <a:latin typeface="Raleway Thin"/>
                <a:ea typeface="Raleway Thin"/>
                <a:cs typeface="Raleway Thin"/>
                <a:sym typeface="Raleway Thin"/>
              </a:rPr>
              <a:t> du problème et la solution proposée</a:t>
            </a:r>
            <a:br>
              <a:rPr lang="en" sz="1600">
                <a:latin typeface="Raleway Thin"/>
                <a:ea typeface="Raleway Thin"/>
                <a:cs typeface="Raleway Thin"/>
                <a:sym typeface="Raleway Thin"/>
              </a:rPr>
            </a:br>
            <a:endParaRPr sz="1600">
              <a:latin typeface="Raleway Thin"/>
              <a:ea typeface="Raleway Thin"/>
              <a:cs typeface="Raleway Thin"/>
              <a:sym typeface="Raleway Thin"/>
            </a:endParaRPr>
          </a:p>
          <a:p>
            <a:pPr indent="-330200" lvl="0" marL="457200" rtl="0" algn="l">
              <a:spcBef>
                <a:spcPts val="0"/>
              </a:spcBef>
              <a:spcAft>
                <a:spcPts val="0"/>
              </a:spcAft>
              <a:buSzPts val="1600"/>
              <a:buFont typeface="Raleway Thin"/>
              <a:buAutoNum type="arabicPeriod"/>
            </a:pPr>
            <a:r>
              <a:rPr lang="en" sz="1600">
                <a:latin typeface="Raleway Thin"/>
                <a:ea typeface="Raleway Thin"/>
                <a:cs typeface="Raleway Thin"/>
                <a:sym typeface="Raleway Thin"/>
              </a:rPr>
              <a:t>MAQUETTE: Présentation du design initiale de quelques pages</a:t>
            </a:r>
            <a:br>
              <a:rPr lang="en" sz="1600">
                <a:latin typeface="Raleway Thin"/>
                <a:ea typeface="Raleway Thin"/>
                <a:cs typeface="Raleway Thin"/>
                <a:sym typeface="Raleway Thin"/>
              </a:rPr>
            </a:br>
            <a:endParaRPr sz="1600">
              <a:latin typeface="Raleway Thin"/>
              <a:ea typeface="Raleway Thin"/>
              <a:cs typeface="Raleway Thin"/>
              <a:sym typeface="Raleway Thin"/>
            </a:endParaRPr>
          </a:p>
          <a:p>
            <a:pPr indent="-330200" lvl="0" marL="457200" rtl="0" algn="l">
              <a:spcBef>
                <a:spcPts val="0"/>
              </a:spcBef>
              <a:spcAft>
                <a:spcPts val="0"/>
              </a:spcAft>
              <a:buSzPts val="1600"/>
              <a:buFont typeface="Raleway Thin"/>
              <a:buAutoNum type="arabicPeriod"/>
            </a:pPr>
            <a:r>
              <a:rPr lang="en" sz="1600">
                <a:latin typeface="Raleway Thin"/>
                <a:ea typeface="Raleway Thin"/>
                <a:cs typeface="Raleway Thin"/>
                <a:sym typeface="Raleway Thin"/>
              </a:rPr>
              <a:t>TECHNOLOGIES: choix des technologies utilisées</a:t>
            </a:r>
            <a:br>
              <a:rPr lang="en" sz="1600">
                <a:latin typeface="Raleway Thin"/>
                <a:ea typeface="Raleway Thin"/>
                <a:cs typeface="Raleway Thin"/>
                <a:sym typeface="Raleway Thin"/>
              </a:rPr>
            </a:br>
            <a:endParaRPr sz="1600">
              <a:latin typeface="Raleway Thin"/>
              <a:ea typeface="Raleway Thin"/>
              <a:cs typeface="Raleway Thin"/>
              <a:sym typeface="Raleway Thin"/>
            </a:endParaRPr>
          </a:p>
          <a:p>
            <a:pPr indent="-330200" lvl="0" marL="457200" rtl="0" algn="l">
              <a:spcBef>
                <a:spcPts val="0"/>
              </a:spcBef>
              <a:spcAft>
                <a:spcPts val="0"/>
              </a:spcAft>
              <a:buSzPts val="1600"/>
              <a:buFont typeface="Raleway Thin"/>
              <a:buAutoNum type="arabicPeriod"/>
            </a:pPr>
            <a:r>
              <a:rPr lang="en" sz="1600">
                <a:latin typeface="Raleway Thin"/>
                <a:ea typeface="Raleway Thin"/>
                <a:cs typeface="Raleway Thin"/>
                <a:sym typeface="Raleway Thin"/>
              </a:rPr>
              <a:t>CONCEPTION: et modélisation en UML, diagramme des cas d’utilisation et de classe</a:t>
            </a:r>
            <a:br>
              <a:rPr lang="en" sz="1600">
                <a:latin typeface="Raleway Thin"/>
                <a:ea typeface="Raleway Thin"/>
                <a:cs typeface="Raleway Thin"/>
                <a:sym typeface="Raleway Thin"/>
              </a:rPr>
            </a:br>
            <a:endParaRPr sz="1600">
              <a:latin typeface="Raleway Thin"/>
              <a:ea typeface="Raleway Thin"/>
              <a:cs typeface="Raleway Thin"/>
              <a:sym typeface="Raleway Thin"/>
            </a:endParaRPr>
          </a:p>
          <a:p>
            <a:pPr indent="-330200" lvl="0" marL="457200" rtl="0" algn="l">
              <a:spcBef>
                <a:spcPts val="0"/>
              </a:spcBef>
              <a:spcAft>
                <a:spcPts val="0"/>
              </a:spcAft>
              <a:buSzPts val="1600"/>
              <a:buFont typeface="Raleway Thin"/>
              <a:buAutoNum type="arabicPeriod"/>
            </a:pPr>
            <a:r>
              <a:rPr lang="en" sz="1600">
                <a:solidFill>
                  <a:schemeClr val="dk1"/>
                </a:solidFill>
                <a:latin typeface="Raleway Thin"/>
                <a:ea typeface="Raleway Thin"/>
                <a:cs typeface="Raleway Thin"/>
                <a:sym typeface="Raleway Thin"/>
              </a:rPr>
              <a:t>WORKFLOW: premièrement la modalité de travail et après une simulation de l’application et explication du code</a:t>
            </a:r>
            <a:br>
              <a:rPr lang="en" sz="1600">
                <a:solidFill>
                  <a:schemeClr val="dk1"/>
                </a:solidFill>
                <a:latin typeface="Raleway Thin"/>
                <a:ea typeface="Raleway Thin"/>
                <a:cs typeface="Raleway Thin"/>
                <a:sym typeface="Raleway Thin"/>
              </a:rPr>
            </a:br>
            <a:endParaRPr sz="1600">
              <a:solidFill>
                <a:schemeClr val="dk1"/>
              </a:solidFill>
              <a:latin typeface="Raleway Thin"/>
              <a:ea typeface="Raleway Thin"/>
              <a:cs typeface="Raleway Thin"/>
              <a:sym typeface="Raleway Thin"/>
            </a:endParaRPr>
          </a:p>
          <a:p>
            <a:pPr indent="-330200" lvl="0" marL="457200" rtl="0" algn="l">
              <a:spcBef>
                <a:spcPts val="0"/>
              </a:spcBef>
              <a:spcAft>
                <a:spcPts val="0"/>
              </a:spcAft>
              <a:buClr>
                <a:schemeClr val="dk1"/>
              </a:buClr>
              <a:buSzPts val="1600"/>
              <a:buFont typeface="Raleway Thin"/>
              <a:buAutoNum type="arabicPeriod"/>
            </a:pPr>
            <a:r>
              <a:rPr lang="en" sz="1600">
                <a:solidFill>
                  <a:schemeClr val="dk1"/>
                </a:solidFill>
                <a:latin typeface="Raleway Thin"/>
                <a:ea typeface="Raleway Thin"/>
                <a:cs typeface="Raleway Thin"/>
                <a:sym typeface="Raleway Thin"/>
              </a:rPr>
              <a:t>CONCLUSION:</a:t>
            </a:r>
            <a:endParaRPr sz="1600">
              <a:solidFill>
                <a:schemeClr val="dk1"/>
              </a:solidFill>
              <a:latin typeface="Raleway Thin"/>
              <a:ea typeface="Raleway Thin"/>
              <a:cs typeface="Raleway Thin"/>
              <a:sym typeface="Raleway Thi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956c0cad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956c0cad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018"/>
              <a:buFont typeface="Arial"/>
              <a:buNone/>
            </a:pPr>
            <a:r>
              <a:rPr lang="en" sz="1600">
                <a:solidFill>
                  <a:srgbClr val="202124"/>
                </a:solidFill>
                <a:latin typeface="Raleway Thin"/>
                <a:ea typeface="Raleway Thin"/>
                <a:cs typeface="Raleway Thin"/>
                <a:sym typeface="Raleway Thin"/>
              </a:rPr>
              <a:t>Il se caractérise par son impact et son niveau d’urgence c’est-à-dire sa priorité qui détermine l’ordre de traitement.</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Clr>
                <a:schemeClr val="dk1"/>
              </a:buClr>
              <a:buSzPts val="1018"/>
              <a:buFont typeface="Arial"/>
              <a:buNone/>
            </a:pPr>
            <a:r>
              <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Clr>
                <a:schemeClr val="dk1"/>
              </a:buClr>
              <a:buSzPts val="1018"/>
              <a:buFont typeface="Arial"/>
              <a:buNone/>
            </a:pPr>
            <a:r>
              <a:rPr lang="en" sz="1600">
                <a:solidFill>
                  <a:srgbClr val="202124"/>
                </a:solidFill>
                <a:latin typeface="Raleway Thin"/>
                <a:ea typeface="Raleway Thin"/>
                <a:cs typeface="Raleway Thin"/>
                <a:sym typeface="Raleway Thin"/>
              </a:rPr>
              <a:t>Lorsque quelque chose ne va pas, qu'il s'agisse d'une panne de service ou même d'une imprimante bloquée, les membres de l'équipe doivent réagir immédiatement et rétablir le service. Ce processus s'appelle la gestion des incidents, et c'est un défi continu et complexe pour les entreprises, grandes et petites.</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Clr>
                <a:schemeClr val="dk1"/>
              </a:buClr>
              <a:buSzPts val="1018"/>
              <a:buFont typeface="Arial"/>
              <a:buNone/>
            </a:pPr>
            <a:r>
              <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Clr>
                <a:schemeClr val="dk1"/>
              </a:buClr>
              <a:buSzPts val="1018"/>
              <a:buFont typeface="Arial"/>
              <a:buNone/>
            </a:pPr>
            <a:r>
              <a:rPr lang="en" sz="1600">
                <a:solidFill>
                  <a:srgbClr val="202124"/>
                </a:solidFill>
                <a:latin typeface="Raleway Thin"/>
                <a:ea typeface="Raleway Thin"/>
                <a:cs typeface="Raleway Thin"/>
                <a:sym typeface="Raleway Thin"/>
              </a:rPr>
              <a:t>Il existe de nombreuses solutions, mais pour certaines personnes, elles peuvent être trop compliquées ou remplis avec d'autres fonctionnalités inutiles pour la majorité des utilisateurs, et elles s'appuient également sur les logiciels et services d'autres entreprises.</a:t>
            </a:r>
            <a:endParaRPr sz="1600">
              <a:latin typeface="Raleway Thin"/>
              <a:ea typeface="Raleway Thin"/>
              <a:cs typeface="Raleway Thin"/>
              <a:sym typeface="Raleway Thi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956c0cad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956c0cad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solidFill>
                  <a:srgbClr val="202124"/>
                </a:solidFill>
                <a:latin typeface="Raleway Thin"/>
                <a:ea typeface="Raleway Thin"/>
                <a:cs typeface="Raleway Thin"/>
                <a:sym typeface="Raleway Thin"/>
              </a:rPr>
              <a:t>Avec des fonctionnalités simples à utiliser et un objectif simple : avoir tous les incidents documentés en un seul endroit accessible par tout le personnel et géré par un administrateur.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956c0cad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956c0cad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latin typeface="Raleway Thin"/>
                <a:ea typeface="Raleway Thin"/>
                <a:cs typeface="Raleway Thin"/>
                <a:sym typeface="Raleway Thin"/>
              </a:rPr>
              <a:t>Design initial </a:t>
            </a:r>
            <a:endParaRPr sz="1600">
              <a:latin typeface="Raleway Thin"/>
              <a:ea typeface="Raleway Thin"/>
              <a:cs typeface="Raleway Thin"/>
              <a:sym typeface="Raleway Thi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956c0cad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956c0cad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956c0cad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956c0cad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956c0cad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956c0cad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latin typeface="Raleway Thin"/>
                <a:ea typeface="Raleway Thin"/>
                <a:cs typeface="Raleway Thin"/>
                <a:sym typeface="Raleway Thin"/>
              </a:rPr>
              <a:t>Conception initiale</a:t>
            </a:r>
            <a:endParaRPr sz="1600">
              <a:latin typeface="Raleway Thin"/>
              <a:ea typeface="Raleway Thin"/>
              <a:cs typeface="Raleway Thin"/>
              <a:sym typeface="Raleway Thi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56c0cad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956c0cad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mailto:khomsi.adam@gmail.com" TargetMode="External"/><Relationship Id="rId5" Type="http://schemas.openxmlformats.org/officeDocument/2006/relationships/hyperlink" Target="https://www.linkedin.com/in/adamkhomsi/" TargetMode="External"/><Relationship Id="rId6" Type="http://schemas.openxmlformats.org/officeDocument/2006/relationships/hyperlink" Target="https://github.com/KhomsiAdam/CenSync" TargetMode="External"/><Relationship Id="rId7" Type="http://schemas.openxmlformats.org/officeDocument/2006/relationships/hyperlink" Target="https://www.behance.net/khomsiada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688" y="2108925"/>
            <a:ext cx="8520600" cy="6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20">
                <a:solidFill>
                  <a:srgbClr val="2B777D"/>
                </a:solidFill>
                <a:latin typeface="Raleway Thin"/>
                <a:ea typeface="Raleway Thin"/>
                <a:cs typeface="Raleway Thin"/>
                <a:sym typeface="Raleway Thin"/>
              </a:rPr>
              <a:t>Cen</a:t>
            </a:r>
            <a:r>
              <a:rPr lang="en" sz="3620">
                <a:solidFill>
                  <a:srgbClr val="5FBE6E"/>
                </a:solidFill>
                <a:latin typeface="Raleway Thin"/>
                <a:ea typeface="Raleway Thin"/>
                <a:cs typeface="Raleway Thin"/>
                <a:sym typeface="Raleway Thin"/>
              </a:rPr>
              <a:t>Sync</a:t>
            </a:r>
            <a:endParaRPr sz="3620">
              <a:solidFill>
                <a:srgbClr val="5FBE6E"/>
              </a:solidFill>
              <a:latin typeface="Raleway Thin"/>
              <a:ea typeface="Raleway Thin"/>
              <a:cs typeface="Raleway Thin"/>
              <a:sym typeface="Raleway Thin"/>
            </a:endParaRPr>
          </a:p>
        </p:txBody>
      </p:sp>
      <p:sp>
        <p:nvSpPr>
          <p:cNvPr id="55" name="Google Shape;55;p13"/>
          <p:cNvSpPr txBox="1"/>
          <p:nvPr>
            <p:ph idx="1" type="subTitle"/>
          </p:nvPr>
        </p:nvSpPr>
        <p:spPr>
          <a:xfrm>
            <a:off x="311688" y="3042713"/>
            <a:ext cx="8520600" cy="445800"/>
          </a:xfrm>
          <a:prstGeom prst="rect">
            <a:avLst/>
          </a:prstGeom>
        </p:spPr>
        <p:txBody>
          <a:bodyPr anchorCtr="0" anchor="t" bIns="91425" lIns="91425" spcFirstLastPara="1" rIns="91425" wrap="square" tIns="91425">
            <a:normAutofit lnSpcReduction="10000"/>
          </a:bodyPr>
          <a:lstStyle/>
          <a:p>
            <a:pPr indent="0" lvl="0" marL="0" rtl="0" algn="ctr">
              <a:lnSpc>
                <a:spcPct val="90000"/>
              </a:lnSpc>
              <a:spcBef>
                <a:spcPts val="0"/>
              </a:spcBef>
              <a:spcAft>
                <a:spcPts val="0"/>
              </a:spcAft>
              <a:buNone/>
            </a:pPr>
            <a:r>
              <a:rPr b="1" lang="en" sz="2000">
                <a:solidFill>
                  <a:srgbClr val="262626"/>
                </a:solidFill>
                <a:latin typeface="Raleway"/>
                <a:ea typeface="Raleway"/>
                <a:cs typeface="Raleway"/>
                <a:sym typeface="Raleway"/>
              </a:rPr>
              <a:t>Plateforme de gestion des incidents informatiques</a:t>
            </a:r>
            <a:endParaRPr b="1" sz="2000">
              <a:solidFill>
                <a:srgbClr val="262626"/>
              </a:solidFill>
              <a:latin typeface="Raleway"/>
              <a:ea typeface="Raleway"/>
              <a:cs typeface="Raleway"/>
              <a:sym typeface="Raleway"/>
            </a:endParaRPr>
          </a:p>
        </p:txBody>
      </p:sp>
      <p:pic>
        <p:nvPicPr>
          <p:cNvPr id="56" name="Google Shape;56;p13"/>
          <p:cNvPicPr preferRelativeResize="0"/>
          <p:nvPr/>
        </p:nvPicPr>
        <p:blipFill>
          <a:blip r:embed="rId3">
            <a:alphaModFix/>
          </a:blip>
          <a:stretch>
            <a:fillRect/>
          </a:stretch>
        </p:blipFill>
        <p:spPr>
          <a:xfrm>
            <a:off x="3789362" y="437550"/>
            <a:ext cx="1565275" cy="1565250"/>
          </a:xfrm>
          <a:prstGeom prst="rect">
            <a:avLst/>
          </a:prstGeom>
          <a:noFill/>
          <a:ln>
            <a:noFill/>
          </a:ln>
        </p:spPr>
      </p:pic>
      <p:sp>
        <p:nvSpPr>
          <p:cNvPr id="57" name="Google Shape;57;p13"/>
          <p:cNvSpPr txBox="1"/>
          <p:nvPr>
            <p:ph idx="1" type="subTitle"/>
          </p:nvPr>
        </p:nvSpPr>
        <p:spPr>
          <a:xfrm>
            <a:off x="435800" y="3879300"/>
            <a:ext cx="8520600" cy="1050300"/>
          </a:xfrm>
          <a:prstGeom prst="rect">
            <a:avLst/>
          </a:prstGeom>
        </p:spPr>
        <p:txBody>
          <a:bodyPr anchorCtr="0" anchor="t" bIns="91425" lIns="91425" spcFirstLastPara="1" rIns="91425" wrap="square" tIns="91425">
            <a:noAutofit/>
          </a:bodyPr>
          <a:lstStyle/>
          <a:p>
            <a:pPr indent="0" lvl="0" marL="0" rtl="0" algn="r">
              <a:lnSpc>
                <a:spcPct val="70000"/>
              </a:lnSpc>
              <a:spcBef>
                <a:spcPts val="0"/>
              </a:spcBef>
              <a:spcAft>
                <a:spcPts val="0"/>
              </a:spcAft>
              <a:buSzPts val="275"/>
              <a:buNone/>
            </a:pPr>
            <a:r>
              <a:rPr lang="en" sz="1200">
                <a:solidFill>
                  <a:srgbClr val="262626"/>
                </a:solidFill>
                <a:latin typeface="Raleway"/>
                <a:ea typeface="Raleway"/>
                <a:cs typeface="Raleway"/>
                <a:sym typeface="Raleway"/>
              </a:rPr>
              <a:t>Par </a:t>
            </a:r>
            <a:r>
              <a:rPr lang="en" sz="1200">
                <a:solidFill>
                  <a:srgbClr val="262626"/>
                </a:solidFill>
                <a:latin typeface="Raleway Thin"/>
                <a:ea typeface="Raleway Thin"/>
                <a:cs typeface="Raleway Thin"/>
                <a:sym typeface="Raleway Thin"/>
              </a:rPr>
              <a:t>Adam Khomsi</a:t>
            </a:r>
            <a:endParaRPr sz="1200">
              <a:solidFill>
                <a:srgbClr val="262626"/>
              </a:solidFill>
              <a:latin typeface="Raleway Thin"/>
              <a:ea typeface="Raleway Thin"/>
              <a:cs typeface="Raleway Thin"/>
              <a:sym typeface="Raleway Thin"/>
            </a:endParaRPr>
          </a:p>
          <a:p>
            <a:pPr indent="0" lvl="0" marL="0" rtl="0" algn="r">
              <a:lnSpc>
                <a:spcPct val="70000"/>
              </a:lnSpc>
              <a:spcBef>
                <a:spcPts val="0"/>
              </a:spcBef>
              <a:spcAft>
                <a:spcPts val="0"/>
              </a:spcAft>
              <a:buSzPts val="275"/>
              <a:buNone/>
            </a:pPr>
            <a:r>
              <a:t/>
            </a:r>
            <a:endParaRPr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rPr lang="en" sz="1200">
                <a:solidFill>
                  <a:srgbClr val="262626"/>
                </a:solidFill>
                <a:latin typeface="Raleway Thin"/>
                <a:ea typeface="Raleway Thin"/>
                <a:cs typeface="Raleway Thin"/>
                <a:sym typeface="Raleway Thin"/>
              </a:rPr>
              <a:t>YouCode Safi</a:t>
            </a:r>
            <a:endParaRPr sz="1200">
              <a:solidFill>
                <a:srgbClr val="262626"/>
              </a:solidFill>
              <a:latin typeface="Raleway Thin"/>
              <a:ea typeface="Raleway Thin"/>
              <a:cs typeface="Raleway Thin"/>
              <a:sym typeface="Raleway Thin"/>
            </a:endParaRPr>
          </a:p>
          <a:p>
            <a:pPr indent="0" lvl="0" marL="0" rtl="0" algn="r">
              <a:lnSpc>
                <a:spcPct val="70000"/>
              </a:lnSpc>
              <a:spcBef>
                <a:spcPts val="0"/>
              </a:spcBef>
              <a:spcAft>
                <a:spcPts val="0"/>
              </a:spcAft>
              <a:buSzPts val="275"/>
              <a:buNone/>
            </a:pPr>
            <a:r>
              <a:t/>
            </a:r>
            <a:endParaRPr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rPr lang="en" sz="1200">
                <a:solidFill>
                  <a:srgbClr val="262626"/>
                </a:solidFill>
                <a:latin typeface="Raleway"/>
                <a:ea typeface="Raleway"/>
                <a:cs typeface="Raleway"/>
                <a:sym typeface="Raleway"/>
              </a:rPr>
              <a:t>Première année, Classe </a:t>
            </a:r>
            <a:r>
              <a:rPr lang="en" sz="1200">
                <a:solidFill>
                  <a:srgbClr val="262626"/>
                </a:solidFill>
                <a:latin typeface="Raleway Thin"/>
                <a:ea typeface="Raleway Thin"/>
                <a:cs typeface="Raleway Thin"/>
                <a:sym typeface="Raleway Thin"/>
              </a:rPr>
              <a:t>Alan Turing</a:t>
            </a:r>
            <a:endParaRPr sz="1200">
              <a:solidFill>
                <a:srgbClr val="262626"/>
              </a:solidFill>
              <a:latin typeface="Raleway Thin"/>
              <a:ea typeface="Raleway Thin"/>
              <a:cs typeface="Raleway Thin"/>
              <a:sym typeface="Raleway Thin"/>
            </a:endParaRPr>
          </a:p>
          <a:p>
            <a:pPr indent="0" lvl="0" marL="0" rtl="0" algn="r">
              <a:lnSpc>
                <a:spcPct val="70000"/>
              </a:lnSpc>
              <a:spcBef>
                <a:spcPts val="0"/>
              </a:spcBef>
              <a:spcAft>
                <a:spcPts val="0"/>
              </a:spcAft>
              <a:buSzPts val="275"/>
              <a:buNone/>
            </a:pPr>
            <a:r>
              <a:t/>
            </a:r>
            <a:endParaRPr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rPr lang="en" sz="1200">
                <a:solidFill>
                  <a:srgbClr val="262626"/>
                </a:solidFill>
                <a:latin typeface="Raleway Thin"/>
                <a:ea typeface="Raleway Thin"/>
                <a:cs typeface="Raleway Thin"/>
                <a:sym typeface="Raleway Thin"/>
              </a:rPr>
              <a:t>2020 - 2021</a:t>
            </a:r>
            <a:endParaRPr sz="1200">
              <a:solidFill>
                <a:srgbClr val="262626"/>
              </a:solidFill>
              <a:latin typeface="Raleway Thin"/>
              <a:ea typeface="Raleway Thin"/>
              <a:cs typeface="Raleway Thin"/>
              <a:sym typeface="Raleway Th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par>
                                <p:cTn fill="hold" nodeType="withEffect" presetClass="emph" presetID="8" presetSubtype="0">
                                  <p:stCondLst>
                                    <p:cond delay="0"/>
                                  </p:stCondLst>
                                  <p:childTnLst>
                                    <p:animRot by="-21600000">
                                      <p:cBhvr>
                                        <p:cTn dur="500" fill="hold"/>
                                        <p:tgtEl>
                                          <p:spTgt spid="56"/>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41" name="Shape 141"/>
        <p:cNvGrpSpPr/>
        <p:nvPr/>
      </p:nvGrpSpPr>
      <p:grpSpPr>
        <a:xfrm>
          <a:off x="0" y="0"/>
          <a:ext cx="0" cy="0"/>
          <a:chOff x="0" y="0"/>
          <a:chExt cx="0" cy="0"/>
        </a:xfrm>
      </p:grpSpPr>
      <p:sp>
        <p:nvSpPr>
          <p:cNvPr id="142" name="Google Shape;142;p22"/>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CONCEPTION</a:t>
            </a:r>
            <a:endParaRPr b="1" sz="2200">
              <a:solidFill>
                <a:srgbClr val="2B777D"/>
              </a:solidFill>
              <a:latin typeface="Raleway"/>
              <a:ea typeface="Raleway"/>
              <a:cs typeface="Raleway"/>
              <a:sym typeface="Raleway"/>
            </a:endParaRPr>
          </a:p>
        </p:txBody>
      </p:sp>
      <p:cxnSp>
        <p:nvCxnSpPr>
          <p:cNvPr id="143" name="Google Shape;143;p22"/>
          <p:cNvCxnSpPr/>
          <p:nvPr/>
        </p:nvCxnSpPr>
        <p:spPr>
          <a:xfrm>
            <a:off x="0" y="739050"/>
            <a:ext cx="2542800" cy="0"/>
          </a:xfrm>
          <a:prstGeom prst="straightConnector1">
            <a:avLst/>
          </a:prstGeom>
          <a:noFill/>
          <a:ln cap="flat" cmpd="sng" w="19050">
            <a:solidFill>
              <a:srgbClr val="5FBE6E"/>
            </a:solidFill>
            <a:prstDash val="solid"/>
            <a:round/>
            <a:headEnd len="med" w="med" type="none"/>
            <a:tailEnd len="med" w="med" type="none"/>
          </a:ln>
        </p:spPr>
      </p:cxnSp>
      <p:pic>
        <p:nvPicPr>
          <p:cNvPr id="144" name="Google Shape;144;p22"/>
          <p:cNvPicPr preferRelativeResize="0"/>
          <p:nvPr/>
        </p:nvPicPr>
        <p:blipFill>
          <a:blip r:embed="rId3">
            <a:alphaModFix/>
          </a:blip>
          <a:stretch>
            <a:fillRect/>
          </a:stretch>
        </p:blipFill>
        <p:spPr>
          <a:xfrm>
            <a:off x="1411159" y="1037250"/>
            <a:ext cx="5933741" cy="3825725"/>
          </a:xfrm>
          <a:prstGeom prst="rect">
            <a:avLst/>
          </a:prstGeom>
          <a:noFill/>
          <a:ln>
            <a:noFill/>
          </a:ln>
        </p:spPr>
      </p:pic>
      <p:pic>
        <p:nvPicPr>
          <p:cNvPr id="145" name="Google Shape;145;p22"/>
          <p:cNvPicPr preferRelativeResize="0"/>
          <p:nvPr/>
        </p:nvPicPr>
        <p:blipFill>
          <a:blip r:embed="rId4">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mph" presetID="8" presetSubtype="0">
                                  <p:stCondLst>
                                    <p:cond delay="0"/>
                                  </p:stCondLst>
                                  <p:childTnLst>
                                    <p:animRot by="-21600000">
                                      <p:cBhvr>
                                        <p:cTn dur="500" fill="hold"/>
                                        <p:tgtEl>
                                          <p:spTgt spid="14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49" name="Shape 149"/>
        <p:cNvGrpSpPr/>
        <p:nvPr/>
      </p:nvGrpSpPr>
      <p:grpSpPr>
        <a:xfrm>
          <a:off x="0" y="0"/>
          <a:ext cx="0" cy="0"/>
          <a:chOff x="0" y="0"/>
          <a:chExt cx="0" cy="0"/>
        </a:xfrm>
      </p:grpSpPr>
      <p:sp>
        <p:nvSpPr>
          <p:cNvPr id="150" name="Google Shape;150;p23"/>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CONCEPTION</a:t>
            </a:r>
            <a:endParaRPr b="1" sz="2200">
              <a:solidFill>
                <a:srgbClr val="2B777D"/>
              </a:solidFill>
              <a:latin typeface="Raleway"/>
              <a:ea typeface="Raleway"/>
              <a:cs typeface="Raleway"/>
              <a:sym typeface="Raleway"/>
            </a:endParaRPr>
          </a:p>
        </p:txBody>
      </p:sp>
      <p:cxnSp>
        <p:nvCxnSpPr>
          <p:cNvPr id="151" name="Google Shape;151;p23"/>
          <p:cNvCxnSpPr/>
          <p:nvPr/>
        </p:nvCxnSpPr>
        <p:spPr>
          <a:xfrm>
            <a:off x="0" y="739050"/>
            <a:ext cx="2542800" cy="0"/>
          </a:xfrm>
          <a:prstGeom prst="straightConnector1">
            <a:avLst/>
          </a:prstGeom>
          <a:noFill/>
          <a:ln cap="flat" cmpd="sng" w="19050">
            <a:solidFill>
              <a:srgbClr val="5FBE6E"/>
            </a:solidFill>
            <a:prstDash val="solid"/>
            <a:round/>
            <a:headEnd len="med" w="med" type="none"/>
            <a:tailEnd len="med" w="med" type="none"/>
          </a:ln>
        </p:spPr>
      </p:cxnSp>
      <p:pic>
        <p:nvPicPr>
          <p:cNvPr id="152" name="Google Shape;152;p23"/>
          <p:cNvPicPr preferRelativeResize="0"/>
          <p:nvPr/>
        </p:nvPicPr>
        <p:blipFill>
          <a:blip r:embed="rId3">
            <a:alphaModFix/>
          </a:blip>
          <a:stretch>
            <a:fillRect/>
          </a:stretch>
        </p:blipFill>
        <p:spPr>
          <a:xfrm>
            <a:off x="2497425" y="36462"/>
            <a:ext cx="4316249" cy="5070576"/>
          </a:xfrm>
          <a:prstGeom prst="rect">
            <a:avLst/>
          </a:prstGeom>
          <a:noFill/>
          <a:ln>
            <a:noFill/>
          </a:ln>
        </p:spPr>
      </p:pic>
      <p:pic>
        <p:nvPicPr>
          <p:cNvPr id="153" name="Google Shape;153;p23"/>
          <p:cNvPicPr preferRelativeResize="0"/>
          <p:nvPr/>
        </p:nvPicPr>
        <p:blipFill>
          <a:blip r:embed="rId4">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mph" presetID="8" presetSubtype="0">
                                  <p:stCondLst>
                                    <p:cond delay="0"/>
                                  </p:stCondLst>
                                  <p:childTnLst>
                                    <p:animRot by="-21600000">
                                      <p:cBhvr>
                                        <p:cTn dur="500" fill="hold"/>
                                        <p:tgtEl>
                                          <p:spTgt spid="15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57" name="Shape 157"/>
        <p:cNvGrpSpPr/>
        <p:nvPr/>
      </p:nvGrpSpPr>
      <p:grpSpPr>
        <a:xfrm>
          <a:off x="0" y="0"/>
          <a:ext cx="0" cy="0"/>
          <a:chOff x="0" y="0"/>
          <a:chExt cx="0" cy="0"/>
        </a:xfrm>
      </p:grpSpPr>
      <p:sp>
        <p:nvSpPr>
          <p:cNvPr id="158" name="Google Shape;158;p24"/>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TECHNOLOGIES</a:t>
            </a:r>
            <a:endParaRPr b="1" sz="2200">
              <a:solidFill>
                <a:srgbClr val="2B777D"/>
              </a:solidFill>
              <a:latin typeface="Raleway"/>
              <a:ea typeface="Raleway"/>
              <a:cs typeface="Raleway"/>
              <a:sym typeface="Raleway"/>
            </a:endParaRPr>
          </a:p>
        </p:txBody>
      </p:sp>
      <p:cxnSp>
        <p:nvCxnSpPr>
          <p:cNvPr id="159" name="Google Shape;159;p24"/>
          <p:cNvCxnSpPr/>
          <p:nvPr/>
        </p:nvCxnSpPr>
        <p:spPr>
          <a:xfrm>
            <a:off x="0" y="739050"/>
            <a:ext cx="2914800" cy="0"/>
          </a:xfrm>
          <a:prstGeom prst="straightConnector1">
            <a:avLst/>
          </a:prstGeom>
          <a:noFill/>
          <a:ln cap="flat" cmpd="sng" w="19050">
            <a:solidFill>
              <a:srgbClr val="5FBE6E"/>
            </a:solidFill>
            <a:prstDash val="solid"/>
            <a:round/>
            <a:headEnd len="med" w="med" type="none"/>
            <a:tailEnd len="med" w="med" type="none"/>
          </a:ln>
        </p:spPr>
      </p:cxnSp>
      <p:sp>
        <p:nvSpPr>
          <p:cNvPr id="160" name="Google Shape;160;p24"/>
          <p:cNvSpPr txBox="1"/>
          <p:nvPr>
            <p:ph idx="1" type="subTitle"/>
          </p:nvPr>
        </p:nvSpPr>
        <p:spPr>
          <a:xfrm>
            <a:off x="511500" y="1188250"/>
            <a:ext cx="8121000" cy="36729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0"/>
              </a:spcBef>
              <a:spcAft>
                <a:spcPts val="0"/>
              </a:spcAft>
              <a:buClr>
                <a:srgbClr val="202124"/>
              </a:buClr>
              <a:buSzPts val="2000"/>
              <a:buFont typeface="Raleway"/>
              <a:buAutoNum type="arabicPeriod"/>
            </a:pPr>
            <a:r>
              <a:rPr b="1" lang="en" sz="2000">
                <a:solidFill>
                  <a:srgbClr val="202124"/>
                </a:solidFill>
                <a:latin typeface="Raleway"/>
                <a:ea typeface="Raleway"/>
                <a:cs typeface="Raleway"/>
                <a:sym typeface="Raleway"/>
              </a:rPr>
              <a:t>Backend:</a:t>
            </a: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None/>
            </a:pPr>
            <a:br>
              <a:rPr b="1" lang="en" sz="2000">
                <a:solidFill>
                  <a:srgbClr val="202124"/>
                </a:solidFill>
                <a:latin typeface="Raleway"/>
                <a:ea typeface="Raleway"/>
                <a:cs typeface="Raleway"/>
                <a:sym typeface="Raleway"/>
              </a:rPr>
            </a:b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None/>
            </a:pPr>
            <a:r>
              <a:t/>
            </a: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None/>
            </a:pPr>
            <a:r>
              <a:t/>
            </a: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None/>
            </a:pPr>
            <a:r>
              <a:t/>
            </a: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None/>
            </a:pPr>
            <a:r>
              <a:t/>
            </a:r>
            <a:endParaRPr sz="1600">
              <a:solidFill>
                <a:srgbClr val="202124"/>
              </a:solidFill>
              <a:latin typeface="Raleway Thin"/>
              <a:ea typeface="Raleway Thin"/>
              <a:cs typeface="Raleway Thin"/>
              <a:sym typeface="Raleway Thin"/>
            </a:endParaRPr>
          </a:p>
          <a:p>
            <a:pPr indent="-355600" lvl="0" marL="457200" rtl="0" algn="l">
              <a:lnSpc>
                <a:spcPct val="90000"/>
              </a:lnSpc>
              <a:spcBef>
                <a:spcPts val="0"/>
              </a:spcBef>
              <a:spcAft>
                <a:spcPts val="0"/>
              </a:spcAft>
              <a:buClr>
                <a:srgbClr val="202124"/>
              </a:buClr>
              <a:buSzPts val="2000"/>
              <a:buFont typeface="Raleway"/>
              <a:buAutoNum type="arabicPeriod"/>
            </a:pPr>
            <a:r>
              <a:rPr b="1" lang="en" sz="2000">
                <a:solidFill>
                  <a:srgbClr val="202124"/>
                </a:solidFill>
                <a:latin typeface="Raleway"/>
                <a:ea typeface="Raleway"/>
                <a:cs typeface="Raleway"/>
                <a:sym typeface="Raleway"/>
              </a:rPr>
              <a:t>Frontend:</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None/>
            </a:pPr>
            <a:r>
              <a:t/>
            </a:r>
            <a:endParaRPr sz="1600">
              <a:solidFill>
                <a:srgbClr val="202124"/>
              </a:solidFill>
              <a:latin typeface="Raleway Thin"/>
              <a:ea typeface="Raleway Thin"/>
              <a:cs typeface="Raleway Thin"/>
              <a:sym typeface="Raleway Thin"/>
            </a:endParaRPr>
          </a:p>
        </p:txBody>
      </p:sp>
      <p:pic>
        <p:nvPicPr>
          <p:cNvPr descr="Logo PHP PNG transparents - StickPNG" id="161" name="Google Shape;161;p24"/>
          <p:cNvPicPr preferRelativeResize="0"/>
          <p:nvPr/>
        </p:nvPicPr>
        <p:blipFill>
          <a:blip r:embed="rId3">
            <a:alphaModFix/>
          </a:blip>
          <a:stretch>
            <a:fillRect/>
          </a:stretch>
        </p:blipFill>
        <p:spPr>
          <a:xfrm>
            <a:off x="1857275" y="1932025"/>
            <a:ext cx="1828699" cy="963876"/>
          </a:xfrm>
          <a:prstGeom prst="rect">
            <a:avLst/>
          </a:prstGeom>
          <a:noFill/>
          <a:ln>
            <a:noFill/>
          </a:ln>
        </p:spPr>
      </p:pic>
      <p:pic>
        <p:nvPicPr>
          <p:cNvPr descr="Download MySQL Logo in SVG Vector or PNG File Format - Logo.wine" id="162" name="Google Shape;162;p24"/>
          <p:cNvPicPr preferRelativeResize="0"/>
          <p:nvPr/>
        </p:nvPicPr>
        <p:blipFill>
          <a:blip r:embed="rId4">
            <a:alphaModFix/>
          </a:blip>
          <a:stretch>
            <a:fillRect/>
          </a:stretch>
        </p:blipFill>
        <p:spPr>
          <a:xfrm>
            <a:off x="5599975" y="1804386"/>
            <a:ext cx="1828701" cy="1219151"/>
          </a:xfrm>
          <a:prstGeom prst="rect">
            <a:avLst/>
          </a:prstGeom>
          <a:noFill/>
          <a:ln>
            <a:noFill/>
          </a:ln>
        </p:spPr>
      </p:pic>
      <p:pic>
        <p:nvPicPr>
          <p:cNvPr descr="Fichier:HTML5 logo and wordmark.svg — Wikipédia" id="163" name="Google Shape;163;p24"/>
          <p:cNvPicPr preferRelativeResize="0"/>
          <p:nvPr/>
        </p:nvPicPr>
        <p:blipFill>
          <a:blip r:embed="rId5">
            <a:alphaModFix/>
          </a:blip>
          <a:stretch>
            <a:fillRect/>
          </a:stretch>
        </p:blipFill>
        <p:spPr>
          <a:xfrm>
            <a:off x="1704875" y="3697850"/>
            <a:ext cx="1163300" cy="1163300"/>
          </a:xfrm>
          <a:prstGeom prst="rect">
            <a:avLst/>
          </a:prstGeom>
          <a:noFill/>
          <a:ln>
            <a:noFill/>
          </a:ln>
        </p:spPr>
      </p:pic>
      <p:pic>
        <p:nvPicPr>
          <p:cNvPr id="164" name="Google Shape;164;p24"/>
          <p:cNvPicPr preferRelativeResize="0"/>
          <p:nvPr/>
        </p:nvPicPr>
        <p:blipFill>
          <a:blip r:embed="rId6">
            <a:alphaModFix/>
          </a:blip>
          <a:stretch>
            <a:fillRect/>
          </a:stretch>
        </p:blipFill>
        <p:spPr>
          <a:xfrm>
            <a:off x="3635250" y="3697850"/>
            <a:ext cx="1551080" cy="1163300"/>
          </a:xfrm>
          <a:prstGeom prst="rect">
            <a:avLst/>
          </a:prstGeom>
          <a:noFill/>
          <a:ln>
            <a:noFill/>
          </a:ln>
        </p:spPr>
      </p:pic>
      <p:pic>
        <p:nvPicPr>
          <p:cNvPr descr="Fichier:JavaScript-logo.png — Wikipédia" id="165" name="Google Shape;165;p24"/>
          <p:cNvPicPr preferRelativeResize="0"/>
          <p:nvPr/>
        </p:nvPicPr>
        <p:blipFill>
          <a:blip r:embed="rId7">
            <a:alphaModFix/>
          </a:blip>
          <a:stretch>
            <a:fillRect/>
          </a:stretch>
        </p:blipFill>
        <p:spPr>
          <a:xfrm>
            <a:off x="6148950" y="3697850"/>
            <a:ext cx="1163300" cy="1163300"/>
          </a:xfrm>
          <a:prstGeom prst="rect">
            <a:avLst/>
          </a:prstGeom>
          <a:noFill/>
          <a:ln>
            <a:noFill/>
          </a:ln>
        </p:spPr>
      </p:pic>
      <p:pic>
        <p:nvPicPr>
          <p:cNvPr id="166" name="Google Shape;166;p24"/>
          <p:cNvPicPr preferRelativeResize="0"/>
          <p:nvPr/>
        </p:nvPicPr>
        <p:blipFill>
          <a:blip r:embed="rId8">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mph" presetID="8" presetSubtype="0">
                                  <p:stCondLst>
                                    <p:cond delay="0"/>
                                  </p:stCondLst>
                                  <p:childTnLst>
                                    <p:animRot by="-21600000">
                                      <p:cBhvr>
                                        <p:cTn dur="500" fill="hold"/>
                                        <p:tgtEl>
                                          <p:spTgt spid="166"/>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9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70" name="Shape 170"/>
        <p:cNvGrpSpPr/>
        <p:nvPr/>
      </p:nvGrpSpPr>
      <p:grpSpPr>
        <a:xfrm>
          <a:off x="0" y="0"/>
          <a:ext cx="0" cy="0"/>
          <a:chOff x="0" y="0"/>
          <a:chExt cx="0" cy="0"/>
        </a:xfrm>
      </p:grpSpPr>
      <p:sp>
        <p:nvSpPr>
          <p:cNvPr id="171" name="Google Shape;171;p25"/>
          <p:cNvSpPr txBox="1"/>
          <p:nvPr>
            <p:ph idx="1" type="subTitle"/>
          </p:nvPr>
        </p:nvSpPr>
        <p:spPr>
          <a:xfrm>
            <a:off x="510325" y="1073500"/>
            <a:ext cx="8121000" cy="621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600">
                <a:solidFill>
                  <a:srgbClr val="202124"/>
                </a:solidFill>
                <a:latin typeface="Raleway Thin"/>
                <a:ea typeface="Raleway Thin"/>
                <a:cs typeface="Raleway Thin"/>
                <a:sym typeface="Raleway Thin"/>
              </a:rPr>
              <a:t>J'ai divisé le travail en plusieurs étapes et par ordre de priorité, donc dans le pire des cas, je me retrouverais au moins avec un MVP (minimal viable product):</a:t>
            </a:r>
            <a:endParaRPr sz="1600">
              <a:solidFill>
                <a:srgbClr val="202124"/>
              </a:solidFill>
              <a:latin typeface="Raleway Thin"/>
              <a:ea typeface="Raleway Thin"/>
              <a:cs typeface="Raleway Thin"/>
              <a:sym typeface="Raleway Thin"/>
            </a:endParaRPr>
          </a:p>
        </p:txBody>
      </p:sp>
      <p:sp>
        <p:nvSpPr>
          <p:cNvPr id="172" name="Google Shape;172;p25"/>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WORKFLOW</a:t>
            </a:r>
            <a:endParaRPr b="1" sz="2200">
              <a:solidFill>
                <a:srgbClr val="2B777D"/>
              </a:solidFill>
              <a:latin typeface="Raleway"/>
              <a:ea typeface="Raleway"/>
              <a:cs typeface="Raleway"/>
              <a:sym typeface="Raleway"/>
            </a:endParaRPr>
          </a:p>
        </p:txBody>
      </p:sp>
      <p:cxnSp>
        <p:nvCxnSpPr>
          <p:cNvPr id="173" name="Google Shape;173;p25"/>
          <p:cNvCxnSpPr/>
          <p:nvPr/>
        </p:nvCxnSpPr>
        <p:spPr>
          <a:xfrm>
            <a:off x="0" y="739050"/>
            <a:ext cx="2492700" cy="0"/>
          </a:xfrm>
          <a:prstGeom prst="straightConnector1">
            <a:avLst/>
          </a:prstGeom>
          <a:noFill/>
          <a:ln cap="flat" cmpd="sng" w="19050">
            <a:solidFill>
              <a:srgbClr val="5FBE6E"/>
            </a:solidFill>
            <a:prstDash val="solid"/>
            <a:round/>
            <a:headEnd len="med" w="med" type="none"/>
            <a:tailEnd len="med" w="med" type="none"/>
          </a:ln>
        </p:spPr>
      </p:cxnSp>
      <p:sp>
        <p:nvSpPr>
          <p:cNvPr id="174" name="Google Shape;174;p25"/>
          <p:cNvSpPr txBox="1"/>
          <p:nvPr>
            <p:ph idx="1" type="subTitle"/>
          </p:nvPr>
        </p:nvSpPr>
        <p:spPr>
          <a:xfrm>
            <a:off x="511500" y="1545350"/>
            <a:ext cx="8121000" cy="3444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t/>
            </a:r>
            <a:endParaRPr sz="1600">
              <a:solidFill>
                <a:srgbClr val="202124"/>
              </a:solidFill>
              <a:latin typeface="Raleway Thin"/>
              <a:ea typeface="Raleway Thin"/>
              <a:cs typeface="Raleway Thin"/>
              <a:sym typeface="Raleway Thin"/>
            </a:endParaRPr>
          </a:p>
          <a:p>
            <a:pPr indent="-330200" lvl="0" marL="457200" rtl="0" algn="l">
              <a:lnSpc>
                <a:spcPct val="90000"/>
              </a:lnSpc>
              <a:spcBef>
                <a:spcPts val="0"/>
              </a:spcBef>
              <a:spcAft>
                <a:spcPts val="0"/>
              </a:spcAft>
              <a:buClr>
                <a:srgbClr val="202124"/>
              </a:buClr>
              <a:buSzPts val="1600"/>
              <a:buFont typeface="Raleway Thin"/>
              <a:buAutoNum type="arabicPeriod"/>
            </a:pPr>
            <a:r>
              <a:rPr lang="en" sz="1600">
                <a:solidFill>
                  <a:srgbClr val="202124"/>
                </a:solidFill>
                <a:latin typeface="Raleway Thin"/>
                <a:ea typeface="Raleway Thin"/>
                <a:cs typeface="Raleway Thin"/>
                <a:sym typeface="Raleway Thin"/>
              </a:rPr>
              <a:t>Configuration du backend</a:t>
            </a:r>
            <a:br>
              <a:rPr lang="en" sz="1600">
                <a:solidFill>
                  <a:srgbClr val="202124"/>
                </a:solidFill>
                <a:latin typeface="Raleway Thin"/>
                <a:ea typeface="Raleway Thin"/>
                <a:cs typeface="Raleway Thin"/>
                <a:sym typeface="Raleway Thin"/>
              </a:rPr>
            </a:br>
            <a:endParaRPr sz="1600">
              <a:solidFill>
                <a:srgbClr val="202124"/>
              </a:solidFill>
              <a:latin typeface="Raleway Thin"/>
              <a:ea typeface="Raleway Thin"/>
              <a:cs typeface="Raleway Thin"/>
              <a:sym typeface="Raleway Thin"/>
            </a:endParaRPr>
          </a:p>
          <a:p>
            <a:pPr indent="-330200" lvl="0" marL="457200" rtl="0" algn="l">
              <a:lnSpc>
                <a:spcPct val="90000"/>
              </a:lnSpc>
              <a:spcBef>
                <a:spcPts val="0"/>
              </a:spcBef>
              <a:spcAft>
                <a:spcPts val="0"/>
              </a:spcAft>
              <a:buClr>
                <a:srgbClr val="202124"/>
              </a:buClr>
              <a:buSzPts val="1600"/>
              <a:buFont typeface="Raleway Thin"/>
              <a:buAutoNum type="arabicPeriod"/>
            </a:pPr>
            <a:r>
              <a:rPr lang="en" sz="1600">
                <a:solidFill>
                  <a:srgbClr val="202124"/>
                </a:solidFill>
                <a:latin typeface="Raleway Thin"/>
                <a:ea typeface="Raleway Thin"/>
                <a:cs typeface="Raleway Thin"/>
                <a:sym typeface="Raleway Thin"/>
              </a:rPr>
              <a:t>Les vues et le frontend</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None/>
            </a:pPr>
            <a:r>
              <a:t/>
            </a:r>
            <a:endParaRPr sz="1600">
              <a:solidFill>
                <a:srgbClr val="202124"/>
              </a:solidFill>
              <a:latin typeface="Raleway Thin"/>
              <a:ea typeface="Raleway Thin"/>
              <a:cs typeface="Raleway Thin"/>
              <a:sym typeface="Raleway Thin"/>
            </a:endParaRPr>
          </a:p>
          <a:p>
            <a:pPr indent="-330200" lvl="0" marL="457200" rtl="0" algn="l">
              <a:lnSpc>
                <a:spcPct val="90000"/>
              </a:lnSpc>
              <a:spcBef>
                <a:spcPts val="0"/>
              </a:spcBef>
              <a:spcAft>
                <a:spcPts val="0"/>
              </a:spcAft>
              <a:buClr>
                <a:srgbClr val="202124"/>
              </a:buClr>
              <a:buSzPts val="1600"/>
              <a:buFont typeface="Raleway Thin"/>
              <a:buAutoNum type="arabicPeriod"/>
            </a:pPr>
            <a:r>
              <a:rPr lang="en" sz="1600">
                <a:solidFill>
                  <a:srgbClr val="202124"/>
                </a:solidFill>
                <a:latin typeface="Raleway Thin"/>
                <a:ea typeface="Raleway Thin"/>
                <a:cs typeface="Raleway Thin"/>
                <a:sym typeface="Raleway Thin"/>
              </a:rPr>
              <a:t>Contenu dynamique à l'intérieur de la template du dashboard</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None/>
            </a:pPr>
            <a:r>
              <a:t/>
            </a:r>
            <a:endParaRPr sz="1600">
              <a:solidFill>
                <a:srgbClr val="202124"/>
              </a:solidFill>
              <a:latin typeface="Raleway Thin"/>
              <a:ea typeface="Raleway Thin"/>
              <a:cs typeface="Raleway Thin"/>
              <a:sym typeface="Raleway Thin"/>
            </a:endParaRPr>
          </a:p>
          <a:p>
            <a:pPr indent="-330200" lvl="0" marL="457200" rtl="0" algn="l">
              <a:lnSpc>
                <a:spcPct val="90000"/>
              </a:lnSpc>
              <a:spcBef>
                <a:spcPts val="0"/>
              </a:spcBef>
              <a:spcAft>
                <a:spcPts val="0"/>
              </a:spcAft>
              <a:buClr>
                <a:srgbClr val="202124"/>
              </a:buClr>
              <a:buSzPts val="1600"/>
              <a:buFont typeface="Raleway Thin"/>
              <a:buAutoNum type="arabicPeriod"/>
            </a:pPr>
            <a:r>
              <a:rPr lang="en" sz="1600">
                <a:solidFill>
                  <a:srgbClr val="202124"/>
                </a:solidFill>
                <a:latin typeface="Raleway Thin"/>
                <a:ea typeface="Raleway Thin"/>
                <a:cs typeface="Raleway Thin"/>
                <a:sym typeface="Raleway Thin"/>
              </a:rPr>
              <a:t>Gestion des tickets et d'autres fonctionnalités</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None/>
            </a:pPr>
            <a:r>
              <a:t/>
            </a:r>
            <a:endParaRPr sz="1600">
              <a:solidFill>
                <a:srgbClr val="202124"/>
              </a:solidFill>
              <a:latin typeface="Raleway Thin"/>
              <a:ea typeface="Raleway Thin"/>
              <a:cs typeface="Raleway Thin"/>
              <a:sym typeface="Raleway Thin"/>
            </a:endParaRPr>
          </a:p>
          <a:p>
            <a:pPr indent="-330200" lvl="0" marL="457200" rtl="0" algn="l">
              <a:lnSpc>
                <a:spcPct val="90000"/>
              </a:lnSpc>
              <a:spcBef>
                <a:spcPts val="0"/>
              </a:spcBef>
              <a:spcAft>
                <a:spcPts val="0"/>
              </a:spcAft>
              <a:buClr>
                <a:srgbClr val="202124"/>
              </a:buClr>
              <a:buSzPts val="1600"/>
              <a:buFont typeface="Raleway Thin"/>
              <a:buAutoNum type="arabicPeriod"/>
            </a:pPr>
            <a:r>
              <a:rPr lang="en" sz="1600">
                <a:solidFill>
                  <a:srgbClr val="202124"/>
                </a:solidFill>
                <a:latin typeface="Raleway Thin"/>
                <a:ea typeface="Raleway Thin"/>
                <a:cs typeface="Raleway Thin"/>
                <a:sym typeface="Raleway Thin"/>
              </a:rPr>
              <a:t>Affectation des tickets et gestion des notes</a:t>
            </a:r>
            <a:br>
              <a:rPr lang="en" sz="1600">
                <a:solidFill>
                  <a:srgbClr val="202124"/>
                </a:solidFill>
                <a:latin typeface="Raleway Thin"/>
                <a:ea typeface="Raleway Thin"/>
                <a:cs typeface="Raleway Thin"/>
                <a:sym typeface="Raleway Thin"/>
              </a:rPr>
            </a:br>
            <a:endParaRPr sz="1600">
              <a:solidFill>
                <a:srgbClr val="202124"/>
              </a:solidFill>
              <a:latin typeface="Raleway Thin"/>
              <a:ea typeface="Raleway Thin"/>
              <a:cs typeface="Raleway Thin"/>
              <a:sym typeface="Raleway Thin"/>
            </a:endParaRPr>
          </a:p>
          <a:p>
            <a:pPr indent="-330200" lvl="0" marL="457200" rtl="0" algn="l">
              <a:lnSpc>
                <a:spcPct val="90000"/>
              </a:lnSpc>
              <a:spcBef>
                <a:spcPts val="0"/>
              </a:spcBef>
              <a:spcAft>
                <a:spcPts val="0"/>
              </a:spcAft>
              <a:buClr>
                <a:srgbClr val="202124"/>
              </a:buClr>
              <a:buSzPts val="1600"/>
              <a:buFont typeface="Raleway Thin"/>
              <a:buAutoNum type="arabicPeriod"/>
            </a:pPr>
            <a:r>
              <a:rPr lang="en" sz="1600">
                <a:solidFill>
                  <a:srgbClr val="202124"/>
                </a:solidFill>
                <a:latin typeface="Raleway Thin"/>
                <a:ea typeface="Raleway Thin"/>
                <a:cs typeface="Raleway Thin"/>
                <a:sym typeface="Raleway Thin"/>
              </a:rPr>
              <a:t>Ajout de filtres et recherche dans les pages des tickets et du personnel</a:t>
            </a:r>
            <a:br>
              <a:rPr lang="en" sz="1600">
                <a:solidFill>
                  <a:srgbClr val="202124"/>
                </a:solidFill>
                <a:latin typeface="Raleway Thin"/>
                <a:ea typeface="Raleway Thin"/>
                <a:cs typeface="Raleway Thin"/>
                <a:sym typeface="Raleway Thin"/>
              </a:rPr>
            </a:br>
            <a:endParaRPr sz="1600">
              <a:solidFill>
                <a:srgbClr val="202124"/>
              </a:solidFill>
              <a:latin typeface="Raleway Thin"/>
              <a:ea typeface="Raleway Thin"/>
              <a:cs typeface="Raleway Thin"/>
              <a:sym typeface="Raleway Thin"/>
            </a:endParaRPr>
          </a:p>
          <a:p>
            <a:pPr indent="-330200" lvl="0" marL="457200" rtl="0" algn="l">
              <a:lnSpc>
                <a:spcPct val="90000"/>
              </a:lnSpc>
              <a:spcBef>
                <a:spcPts val="0"/>
              </a:spcBef>
              <a:spcAft>
                <a:spcPts val="0"/>
              </a:spcAft>
              <a:buClr>
                <a:srgbClr val="202124"/>
              </a:buClr>
              <a:buSzPts val="1600"/>
              <a:buFont typeface="Raleway Thin"/>
              <a:buAutoNum type="arabicPeriod"/>
            </a:pPr>
            <a:r>
              <a:rPr lang="en" sz="1600">
                <a:solidFill>
                  <a:srgbClr val="202124"/>
                </a:solidFill>
                <a:latin typeface="Raleway Thin"/>
                <a:ea typeface="Raleway Thin"/>
                <a:cs typeface="Raleway Thin"/>
                <a:sym typeface="Raleway Thin"/>
              </a:rPr>
              <a:t>Mise à jour des informations du profil</a:t>
            </a:r>
            <a:endParaRPr sz="1600">
              <a:solidFill>
                <a:srgbClr val="202124"/>
              </a:solidFill>
              <a:latin typeface="Raleway Thin"/>
              <a:ea typeface="Raleway Thin"/>
              <a:cs typeface="Raleway Thin"/>
              <a:sym typeface="Raleway Thin"/>
            </a:endParaRPr>
          </a:p>
        </p:txBody>
      </p:sp>
      <p:pic>
        <p:nvPicPr>
          <p:cNvPr id="175" name="Google Shape;175;p25"/>
          <p:cNvPicPr preferRelativeResize="0"/>
          <p:nvPr/>
        </p:nvPicPr>
        <p:blipFill>
          <a:blip r:embed="rId3">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mph" presetID="8" presetSubtype="0">
                                  <p:stCondLst>
                                    <p:cond delay="0"/>
                                  </p:stCondLst>
                                  <p:childTnLst>
                                    <p:animRot by="-21600000">
                                      <p:cBhvr>
                                        <p:cTn dur="500" fill="hold"/>
                                        <p:tgtEl>
                                          <p:spTgt spid="17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79" name="Shape 179"/>
        <p:cNvGrpSpPr/>
        <p:nvPr/>
      </p:nvGrpSpPr>
      <p:grpSpPr>
        <a:xfrm>
          <a:off x="0" y="0"/>
          <a:ext cx="0" cy="0"/>
          <a:chOff x="0" y="0"/>
          <a:chExt cx="0" cy="0"/>
        </a:xfrm>
      </p:grpSpPr>
      <p:sp>
        <p:nvSpPr>
          <p:cNvPr id="180" name="Google Shape;180;p26"/>
          <p:cNvSpPr txBox="1"/>
          <p:nvPr>
            <p:ph idx="1" type="subTitle"/>
          </p:nvPr>
        </p:nvSpPr>
        <p:spPr>
          <a:xfrm>
            <a:off x="510325" y="1683100"/>
            <a:ext cx="8121000" cy="2094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lang="en" sz="1600">
                <a:solidFill>
                  <a:srgbClr val="202124"/>
                </a:solidFill>
                <a:latin typeface="Raleway Thin"/>
                <a:ea typeface="Raleway Thin"/>
                <a:cs typeface="Raleway Thin"/>
                <a:sym typeface="Raleway Thin"/>
              </a:rPr>
              <a:t>L'objectif de ce projet était de fournir un moyen plus simple de gérer les incidents et les problèmes informatiques, qui est également conçu pour être utilisé en interne et ne pas dépendre d'une solution externe.</a:t>
            </a:r>
            <a:endParaRPr sz="1600">
              <a:solidFill>
                <a:srgbClr val="202124"/>
              </a:solidFill>
              <a:latin typeface="Raleway Thin"/>
              <a:ea typeface="Raleway Thin"/>
              <a:cs typeface="Raleway Thin"/>
              <a:sym typeface="Raleway Thin"/>
            </a:endParaRPr>
          </a:p>
          <a:p>
            <a:pPr indent="0" lvl="0" marL="0" rtl="0" algn="ctr">
              <a:lnSpc>
                <a:spcPct val="90000"/>
              </a:lnSpc>
              <a:spcBef>
                <a:spcPts val="0"/>
              </a:spcBef>
              <a:spcAft>
                <a:spcPts val="0"/>
              </a:spcAft>
              <a:buSzPts val="1018"/>
              <a:buNone/>
            </a:pPr>
            <a:r>
              <a:t/>
            </a:r>
            <a:endParaRPr sz="1600">
              <a:solidFill>
                <a:srgbClr val="202124"/>
              </a:solidFill>
              <a:latin typeface="Raleway Thin"/>
              <a:ea typeface="Raleway Thin"/>
              <a:cs typeface="Raleway Thin"/>
              <a:sym typeface="Raleway Thin"/>
            </a:endParaRPr>
          </a:p>
          <a:p>
            <a:pPr indent="0" lvl="0" marL="0" rtl="0" algn="ctr">
              <a:lnSpc>
                <a:spcPct val="90000"/>
              </a:lnSpc>
              <a:spcBef>
                <a:spcPts val="0"/>
              </a:spcBef>
              <a:spcAft>
                <a:spcPts val="0"/>
              </a:spcAft>
              <a:buSzPts val="1018"/>
              <a:buNone/>
            </a:pPr>
            <a:r>
              <a:t/>
            </a:r>
            <a:endParaRPr sz="1600">
              <a:solidFill>
                <a:srgbClr val="202124"/>
              </a:solidFill>
              <a:latin typeface="Raleway Thin"/>
              <a:ea typeface="Raleway Thin"/>
              <a:cs typeface="Raleway Thin"/>
              <a:sym typeface="Raleway Thin"/>
            </a:endParaRPr>
          </a:p>
          <a:p>
            <a:pPr indent="0" lvl="0" marL="0" rtl="0" algn="ctr">
              <a:lnSpc>
                <a:spcPct val="90000"/>
              </a:lnSpc>
              <a:spcBef>
                <a:spcPts val="0"/>
              </a:spcBef>
              <a:spcAft>
                <a:spcPts val="0"/>
              </a:spcAft>
              <a:buSzPts val="1018"/>
              <a:buNone/>
            </a:pPr>
            <a:r>
              <a:t/>
            </a:r>
            <a:endParaRPr sz="1600">
              <a:solidFill>
                <a:srgbClr val="202124"/>
              </a:solidFill>
              <a:latin typeface="Raleway Thin"/>
              <a:ea typeface="Raleway Thin"/>
              <a:cs typeface="Raleway Thin"/>
              <a:sym typeface="Raleway Thin"/>
            </a:endParaRPr>
          </a:p>
          <a:p>
            <a:pPr indent="0" lvl="0" marL="0" rtl="0" algn="ctr">
              <a:lnSpc>
                <a:spcPct val="90000"/>
              </a:lnSpc>
              <a:spcBef>
                <a:spcPts val="0"/>
              </a:spcBef>
              <a:spcAft>
                <a:spcPts val="0"/>
              </a:spcAft>
              <a:buSzPts val="1018"/>
              <a:buNone/>
            </a:pPr>
            <a:r>
              <a:rPr lang="en" sz="1600">
                <a:solidFill>
                  <a:srgbClr val="202124"/>
                </a:solidFill>
                <a:latin typeface="Raleway Thin"/>
                <a:ea typeface="Raleway Thin"/>
                <a:cs typeface="Raleway Thin"/>
                <a:sym typeface="Raleway Thin"/>
              </a:rPr>
              <a:t>Le projet est flexible et s'adapte à toutes les situations. Les acteurs admin, développeur/technicien et employé ont été choisis comme exemple pour présenter les fonctionnalités de la plateforme.</a:t>
            </a:r>
            <a:endParaRPr sz="1600">
              <a:solidFill>
                <a:srgbClr val="202124"/>
              </a:solidFill>
              <a:latin typeface="Raleway Thin"/>
              <a:ea typeface="Raleway Thin"/>
              <a:cs typeface="Raleway Thin"/>
              <a:sym typeface="Raleway Thin"/>
            </a:endParaRPr>
          </a:p>
        </p:txBody>
      </p:sp>
      <p:sp>
        <p:nvSpPr>
          <p:cNvPr id="181" name="Google Shape;181;p26"/>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CONCLUSION</a:t>
            </a:r>
            <a:endParaRPr b="1" sz="2200">
              <a:solidFill>
                <a:srgbClr val="2B777D"/>
              </a:solidFill>
              <a:latin typeface="Raleway"/>
              <a:ea typeface="Raleway"/>
              <a:cs typeface="Raleway"/>
              <a:sym typeface="Raleway"/>
            </a:endParaRPr>
          </a:p>
        </p:txBody>
      </p:sp>
      <p:cxnSp>
        <p:nvCxnSpPr>
          <p:cNvPr id="182" name="Google Shape;182;p26"/>
          <p:cNvCxnSpPr/>
          <p:nvPr/>
        </p:nvCxnSpPr>
        <p:spPr>
          <a:xfrm>
            <a:off x="0" y="739050"/>
            <a:ext cx="2621700" cy="0"/>
          </a:xfrm>
          <a:prstGeom prst="straightConnector1">
            <a:avLst/>
          </a:prstGeom>
          <a:noFill/>
          <a:ln cap="flat" cmpd="sng" w="19050">
            <a:solidFill>
              <a:srgbClr val="5FBE6E"/>
            </a:solidFill>
            <a:prstDash val="solid"/>
            <a:round/>
            <a:headEnd len="med" w="med" type="none"/>
            <a:tailEnd len="med" w="med" type="none"/>
          </a:ln>
        </p:spPr>
      </p:cxnSp>
      <p:pic>
        <p:nvPicPr>
          <p:cNvPr id="183" name="Google Shape;183;p26"/>
          <p:cNvPicPr preferRelativeResize="0"/>
          <p:nvPr/>
        </p:nvPicPr>
        <p:blipFill>
          <a:blip r:embed="rId3">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mph" presetID="8" presetSubtype="0">
                                  <p:stCondLst>
                                    <p:cond delay="0"/>
                                  </p:stCondLst>
                                  <p:childTnLst>
                                    <p:animRot by="-21600000">
                                      <p:cBhvr>
                                        <p:cTn dur="500" fill="hold"/>
                                        <p:tgtEl>
                                          <p:spTgt spid="18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87" name="Shape 187"/>
        <p:cNvGrpSpPr/>
        <p:nvPr/>
      </p:nvGrpSpPr>
      <p:grpSpPr>
        <a:xfrm>
          <a:off x="0" y="0"/>
          <a:ext cx="0" cy="0"/>
          <a:chOff x="0" y="0"/>
          <a:chExt cx="0" cy="0"/>
        </a:xfrm>
      </p:grpSpPr>
      <p:pic>
        <p:nvPicPr>
          <p:cNvPr id="188" name="Google Shape;188;p27"/>
          <p:cNvPicPr preferRelativeResize="0"/>
          <p:nvPr/>
        </p:nvPicPr>
        <p:blipFill>
          <a:blip r:embed="rId3">
            <a:alphaModFix amt="30000"/>
          </a:blip>
          <a:stretch>
            <a:fillRect/>
          </a:stretch>
        </p:blipFill>
        <p:spPr>
          <a:xfrm>
            <a:off x="4000420" y="0"/>
            <a:ext cx="5143579" cy="5143500"/>
          </a:xfrm>
          <a:prstGeom prst="rect">
            <a:avLst/>
          </a:prstGeom>
          <a:noFill/>
          <a:ln>
            <a:noFill/>
          </a:ln>
        </p:spPr>
      </p:pic>
      <p:sp>
        <p:nvSpPr>
          <p:cNvPr id="189" name="Google Shape;189;p27"/>
          <p:cNvSpPr txBox="1"/>
          <p:nvPr>
            <p:ph idx="1" type="subTitle"/>
          </p:nvPr>
        </p:nvSpPr>
        <p:spPr>
          <a:xfrm>
            <a:off x="282900" y="1087900"/>
            <a:ext cx="8121000" cy="608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a:solidFill>
                  <a:srgbClr val="5FBE6E"/>
                </a:solidFill>
                <a:latin typeface="Raleway Thin"/>
                <a:ea typeface="Raleway Thin"/>
                <a:cs typeface="Raleway Thin"/>
                <a:sym typeface="Raleway Thin"/>
              </a:rPr>
              <a:t>Merci.</a:t>
            </a:r>
            <a:endParaRPr>
              <a:solidFill>
                <a:srgbClr val="5FBE6E"/>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t/>
            </a:r>
            <a:endParaRPr>
              <a:solidFill>
                <a:srgbClr val="5FBE6E"/>
              </a:solidFill>
              <a:latin typeface="Raleway Thin"/>
              <a:ea typeface="Raleway Thin"/>
              <a:cs typeface="Raleway Thin"/>
              <a:sym typeface="Raleway Thin"/>
            </a:endParaRPr>
          </a:p>
        </p:txBody>
      </p:sp>
      <p:sp>
        <p:nvSpPr>
          <p:cNvPr id="190" name="Google Shape;190;p27"/>
          <p:cNvSpPr txBox="1"/>
          <p:nvPr>
            <p:ph idx="1" type="subTitle"/>
          </p:nvPr>
        </p:nvSpPr>
        <p:spPr>
          <a:xfrm>
            <a:off x="282900" y="1888800"/>
            <a:ext cx="8121000" cy="447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800">
                <a:solidFill>
                  <a:srgbClr val="2B777D"/>
                </a:solidFill>
                <a:latin typeface="Raleway Thin"/>
                <a:ea typeface="Raleway Thin"/>
                <a:cs typeface="Raleway Thin"/>
                <a:sym typeface="Raleway Thin"/>
              </a:rPr>
              <a:t>Avez vous des questions ?</a:t>
            </a:r>
            <a:endParaRPr sz="1800">
              <a:solidFill>
                <a:srgbClr val="2B777D"/>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t/>
            </a:r>
            <a:endParaRPr sz="1800">
              <a:solidFill>
                <a:srgbClr val="2B777D"/>
              </a:solidFill>
              <a:latin typeface="Raleway Thin"/>
              <a:ea typeface="Raleway Thin"/>
              <a:cs typeface="Raleway Thin"/>
              <a:sym typeface="Raleway Thin"/>
            </a:endParaRPr>
          </a:p>
        </p:txBody>
      </p:sp>
      <p:sp>
        <p:nvSpPr>
          <p:cNvPr id="191" name="Google Shape;191;p27"/>
          <p:cNvSpPr txBox="1"/>
          <p:nvPr>
            <p:ph idx="1" type="subTitle"/>
          </p:nvPr>
        </p:nvSpPr>
        <p:spPr>
          <a:xfrm>
            <a:off x="313675" y="3069900"/>
            <a:ext cx="4755000" cy="1785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600" u="sng">
                <a:solidFill>
                  <a:schemeClr val="hlink"/>
                </a:solidFill>
                <a:latin typeface="Raleway Thin"/>
                <a:ea typeface="Raleway Thin"/>
                <a:cs typeface="Raleway Thin"/>
                <a:sym typeface="Raleway Thin"/>
                <a:hlinkClick r:id="rId4"/>
              </a:rPr>
              <a:t>khomsi.adam@gmail.com</a:t>
            </a:r>
            <a:br>
              <a:rPr lang="en" sz="1600">
                <a:solidFill>
                  <a:srgbClr val="2B777D"/>
                </a:solidFill>
                <a:latin typeface="Raleway Thin"/>
                <a:ea typeface="Raleway Thin"/>
                <a:cs typeface="Raleway Thin"/>
                <a:sym typeface="Raleway Thin"/>
              </a:rPr>
            </a:br>
            <a:endParaRPr sz="1600">
              <a:solidFill>
                <a:srgbClr val="2B777D"/>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rPr lang="en" sz="1600" u="sng">
                <a:solidFill>
                  <a:schemeClr val="hlink"/>
                </a:solidFill>
                <a:latin typeface="Raleway Thin"/>
                <a:ea typeface="Raleway Thin"/>
                <a:cs typeface="Raleway Thin"/>
                <a:sym typeface="Raleway Thin"/>
                <a:hlinkClick r:id="rId5"/>
              </a:rPr>
              <a:t>https://www.linkedin.com/in/adamkhomsi/</a:t>
            </a:r>
            <a:br>
              <a:rPr lang="en" sz="1600">
                <a:solidFill>
                  <a:srgbClr val="2B777D"/>
                </a:solidFill>
                <a:latin typeface="Raleway Thin"/>
                <a:ea typeface="Raleway Thin"/>
                <a:cs typeface="Raleway Thin"/>
                <a:sym typeface="Raleway Thin"/>
              </a:rPr>
            </a:br>
            <a:endParaRPr sz="1600">
              <a:solidFill>
                <a:srgbClr val="2B777D"/>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rPr lang="en" sz="1600" u="sng">
                <a:solidFill>
                  <a:schemeClr val="hlink"/>
                </a:solidFill>
                <a:latin typeface="Raleway Thin"/>
                <a:ea typeface="Raleway Thin"/>
                <a:cs typeface="Raleway Thin"/>
                <a:sym typeface="Raleway Thin"/>
                <a:hlinkClick r:id="rId6"/>
              </a:rPr>
              <a:t>https://github.com/KhomsiAdam/CenSync</a:t>
            </a:r>
            <a:endParaRPr sz="1600">
              <a:solidFill>
                <a:srgbClr val="2B777D"/>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t/>
            </a:r>
            <a:endParaRPr sz="1600">
              <a:solidFill>
                <a:srgbClr val="2B777D"/>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rPr lang="en" sz="1600" u="sng">
                <a:solidFill>
                  <a:schemeClr val="hlink"/>
                </a:solidFill>
                <a:latin typeface="Raleway Thin"/>
                <a:ea typeface="Raleway Thin"/>
                <a:cs typeface="Raleway Thin"/>
                <a:sym typeface="Raleway Thin"/>
                <a:hlinkClick r:id="rId7"/>
              </a:rPr>
              <a:t>https://www.behance.net/khomsiadam/</a:t>
            </a:r>
            <a:endParaRPr sz="1600">
              <a:solidFill>
                <a:srgbClr val="2B777D"/>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t/>
            </a:r>
            <a:endParaRPr sz="1600">
              <a:solidFill>
                <a:srgbClr val="2B777D"/>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t/>
            </a:r>
            <a:endParaRPr sz="1600">
              <a:solidFill>
                <a:srgbClr val="2B777D"/>
              </a:solidFill>
              <a:latin typeface="Raleway Thin"/>
              <a:ea typeface="Raleway Thin"/>
              <a:cs typeface="Raleway Thin"/>
              <a:sym typeface="Raleway Thin"/>
            </a:endParaRPr>
          </a:p>
          <a:p>
            <a:pPr indent="0" lvl="0" marL="0" rtl="0" algn="l">
              <a:lnSpc>
                <a:spcPct val="90000"/>
              </a:lnSpc>
              <a:spcBef>
                <a:spcPts val="0"/>
              </a:spcBef>
              <a:spcAft>
                <a:spcPts val="0"/>
              </a:spcAft>
              <a:buSzPts val="1018"/>
              <a:buNone/>
            </a:pPr>
            <a:r>
              <a:t/>
            </a:r>
            <a:endParaRPr sz="1600">
              <a:solidFill>
                <a:srgbClr val="2B777D"/>
              </a:solidFill>
              <a:latin typeface="Raleway Thin"/>
              <a:ea typeface="Raleway Thin"/>
              <a:cs typeface="Raleway Thin"/>
              <a:sym typeface="Raleway Th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mph" presetID="8" presetSubtype="0">
                                  <p:stCondLst>
                                    <p:cond delay="0"/>
                                  </p:stCondLst>
                                  <p:childTnLst>
                                    <p:animRot by="-21600000">
                                      <p:cBhvr>
                                        <p:cTn dur="500" fill="hold"/>
                                        <p:tgtEl>
                                          <p:spTgt spid="188"/>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61" name="Shape 61"/>
        <p:cNvGrpSpPr/>
        <p:nvPr/>
      </p:nvGrpSpPr>
      <p:grpSpPr>
        <a:xfrm>
          <a:off x="0" y="0"/>
          <a:ext cx="0" cy="0"/>
          <a:chOff x="0" y="0"/>
          <a:chExt cx="0" cy="0"/>
        </a:xfrm>
      </p:grpSpPr>
      <p:sp>
        <p:nvSpPr>
          <p:cNvPr id="62" name="Google Shape;62;p14"/>
          <p:cNvSpPr txBox="1"/>
          <p:nvPr>
            <p:ph idx="1" type="subTitle"/>
          </p:nvPr>
        </p:nvSpPr>
        <p:spPr>
          <a:xfrm>
            <a:off x="3643388" y="2509200"/>
            <a:ext cx="1688100" cy="463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b="1" lang="en" sz="2205">
                <a:solidFill>
                  <a:srgbClr val="2B777D"/>
                </a:solidFill>
                <a:latin typeface="Raleway"/>
                <a:ea typeface="Raleway"/>
                <a:cs typeface="Raleway"/>
                <a:sym typeface="Raleway"/>
              </a:rPr>
              <a:t>SOMMAIRE</a:t>
            </a:r>
            <a:endParaRPr b="1" sz="2205">
              <a:solidFill>
                <a:srgbClr val="2B777D"/>
              </a:solidFill>
              <a:latin typeface="Raleway"/>
              <a:ea typeface="Raleway"/>
              <a:cs typeface="Raleway"/>
              <a:sym typeface="Raleway"/>
            </a:endParaRPr>
          </a:p>
        </p:txBody>
      </p:sp>
      <p:sp>
        <p:nvSpPr>
          <p:cNvPr id="63" name="Google Shape;63;p14"/>
          <p:cNvSpPr txBox="1"/>
          <p:nvPr>
            <p:ph idx="1" type="subTitle"/>
          </p:nvPr>
        </p:nvSpPr>
        <p:spPr>
          <a:xfrm>
            <a:off x="511950" y="559450"/>
            <a:ext cx="15969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1400">
                <a:solidFill>
                  <a:srgbClr val="2B777D"/>
                </a:solidFill>
                <a:latin typeface="Raleway"/>
                <a:ea typeface="Raleway"/>
                <a:cs typeface="Raleway"/>
                <a:sym typeface="Raleway"/>
              </a:rPr>
              <a:t>INTRODUCTION</a:t>
            </a:r>
            <a:endParaRPr b="1" sz="1400">
              <a:solidFill>
                <a:srgbClr val="2B777D"/>
              </a:solidFill>
              <a:latin typeface="Raleway"/>
              <a:ea typeface="Raleway"/>
              <a:cs typeface="Raleway"/>
              <a:sym typeface="Raleway"/>
            </a:endParaRPr>
          </a:p>
        </p:txBody>
      </p:sp>
      <p:sp>
        <p:nvSpPr>
          <p:cNvPr id="64" name="Google Shape;64;p14"/>
          <p:cNvSpPr txBox="1"/>
          <p:nvPr>
            <p:ph idx="1" type="subTitle"/>
          </p:nvPr>
        </p:nvSpPr>
        <p:spPr>
          <a:xfrm>
            <a:off x="7042325" y="2193150"/>
            <a:ext cx="1373700" cy="37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400">
                <a:solidFill>
                  <a:srgbClr val="2B777D"/>
                </a:solidFill>
                <a:latin typeface="Raleway"/>
                <a:ea typeface="Raleway"/>
                <a:cs typeface="Raleway"/>
                <a:sym typeface="Raleway"/>
              </a:rPr>
              <a:t>CONCEPTION</a:t>
            </a:r>
            <a:endParaRPr b="1" sz="1400">
              <a:solidFill>
                <a:srgbClr val="2B777D"/>
              </a:solidFill>
              <a:latin typeface="Raleway"/>
              <a:ea typeface="Raleway"/>
              <a:cs typeface="Raleway"/>
              <a:sym typeface="Raleway"/>
            </a:endParaRPr>
          </a:p>
        </p:txBody>
      </p:sp>
      <p:sp>
        <p:nvSpPr>
          <p:cNvPr id="65" name="Google Shape;65;p14">
            <a:hlinkClick/>
          </p:cNvPr>
          <p:cNvSpPr txBox="1"/>
          <p:nvPr/>
        </p:nvSpPr>
        <p:spPr>
          <a:xfrm>
            <a:off x="1724400" y="2386033"/>
            <a:ext cx="1107600" cy="591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600">
                <a:solidFill>
                  <a:srgbClr val="2B777D"/>
                </a:solidFill>
                <a:latin typeface="Raleway"/>
                <a:ea typeface="Raleway"/>
                <a:cs typeface="Raleway"/>
                <a:sym typeface="Raleway"/>
              </a:rPr>
              <a:t>03</a:t>
            </a:r>
            <a:endParaRPr b="1" sz="3600">
              <a:solidFill>
                <a:srgbClr val="2B777D"/>
              </a:solidFill>
              <a:latin typeface="Raleway"/>
              <a:ea typeface="Raleway"/>
              <a:cs typeface="Raleway"/>
              <a:sym typeface="Raleway"/>
            </a:endParaRPr>
          </a:p>
        </p:txBody>
      </p:sp>
      <p:sp>
        <p:nvSpPr>
          <p:cNvPr id="66" name="Google Shape;66;p14">
            <a:hlinkClick/>
          </p:cNvPr>
          <p:cNvSpPr txBox="1"/>
          <p:nvPr/>
        </p:nvSpPr>
        <p:spPr>
          <a:xfrm>
            <a:off x="1773044" y="398325"/>
            <a:ext cx="1015500" cy="591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600">
                <a:solidFill>
                  <a:srgbClr val="2B777D"/>
                </a:solidFill>
                <a:latin typeface="Raleway"/>
                <a:ea typeface="Raleway"/>
                <a:cs typeface="Raleway"/>
                <a:sym typeface="Raleway"/>
              </a:rPr>
              <a:t>01</a:t>
            </a:r>
            <a:endParaRPr b="1" sz="3600">
              <a:solidFill>
                <a:srgbClr val="2B777D"/>
              </a:solidFill>
              <a:latin typeface="Raleway"/>
              <a:ea typeface="Raleway"/>
              <a:cs typeface="Raleway"/>
              <a:sym typeface="Raleway"/>
            </a:endParaRPr>
          </a:p>
        </p:txBody>
      </p:sp>
      <p:sp>
        <p:nvSpPr>
          <p:cNvPr id="67" name="Google Shape;67;p14">
            <a:hlinkClick/>
          </p:cNvPr>
          <p:cNvSpPr txBox="1"/>
          <p:nvPr/>
        </p:nvSpPr>
        <p:spPr>
          <a:xfrm>
            <a:off x="1724400" y="1392176"/>
            <a:ext cx="1107600" cy="591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600">
                <a:solidFill>
                  <a:srgbClr val="2B777D"/>
                </a:solidFill>
                <a:latin typeface="Raleway"/>
                <a:ea typeface="Raleway"/>
                <a:cs typeface="Raleway"/>
                <a:sym typeface="Raleway"/>
              </a:rPr>
              <a:t>02</a:t>
            </a:r>
            <a:endParaRPr b="1" sz="3600">
              <a:solidFill>
                <a:srgbClr val="2B777D"/>
              </a:solidFill>
              <a:latin typeface="Raleway"/>
              <a:ea typeface="Raleway"/>
              <a:cs typeface="Raleway"/>
              <a:sym typeface="Raleway"/>
            </a:endParaRPr>
          </a:p>
        </p:txBody>
      </p:sp>
      <p:sp>
        <p:nvSpPr>
          <p:cNvPr id="68" name="Google Shape;68;p14">
            <a:hlinkClick/>
          </p:cNvPr>
          <p:cNvSpPr txBox="1"/>
          <p:nvPr/>
        </p:nvSpPr>
        <p:spPr>
          <a:xfrm>
            <a:off x="6150600" y="2058566"/>
            <a:ext cx="1072200" cy="59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777D"/>
                </a:solidFill>
                <a:latin typeface="Raleway"/>
                <a:ea typeface="Raleway"/>
                <a:cs typeface="Raleway"/>
                <a:sym typeface="Raleway"/>
              </a:rPr>
              <a:t>04</a:t>
            </a:r>
            <a:endParaRPr b="1" sz="3600">
              <a:solidFill>
                <a:srgbClr val="2B777D"/>
              </a:solidFill>
              <a:latin typeface="Raleway"/>
              <a:ea typeface="Raleway"/>
              <a:cs typeface="Raleway"/>
              <a:sym typeface="Raleway"/>
            </a:endParaRPr>
          </a:p>
        </p:txBody>
      </p:sp>
      <p:sp>
        <p:nvSpPr>
          <p:cNvPr id="69" name="Google Shape;69;p14">
            <a:hlinkClick/>
          </p:cNvPr>
          <p:cNvSpPr txBox="1"/>
          <p:nvPr/>
        </p:nvSpPr>
        <p:spPr>
          <a:xfrm>
            <a:off x="6150600" y="3101879"/>
            <a:ext cx="1072200" cy="59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777D"/>
                </a:solidFill>
                <a:latin typeface="Raleway"/>
                <a:ea typeface="Raleway"/>
                <a:cs typeface="Raleway"/>
                <a:sym typeface="Raleway"/>
              </a:rPr>
              <a:t>05</a:t>
            </a:r>
            <a:endParaRPr b="1" sz="3600">
              <a:solidFill>
                <a:srgbClr val="2B777D"/>
              </a:solidFill>
              <a:latin typeface="Raleway"/>
              <a:ea typeface="Raleway"/>
              <a:cs typeface="Raleway"/>
              <a:sym typeface="Raleway"/>
            </a:endParaRPr>
          </a:p>
        </p:txBody>
      </p:sp>
      <p:sp>
        <p:nvSpPr>
          <p:cNvPr id="70" name="Google Shape;70;p14">
            <a:hlinkClick/>
          </p:cNvPr>
          <p:cNvSpPr txBox="1"/>
          <p:nvPr/>
        </p:nvSpPr>
        <p:spPr>
          <a:xfrm>
            <a:off x="6150600" y="4145193"/>
            <a:ext cx="1072200" cy="59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777D"/>
                </a:solidFill>
                <a:latin typeface="Raleway"/>
                <a:ea typeface="Raleway"/>
                <a:cs typeface="Raleway"/>
                <a:sym typeface="Raleway"/>
              </a:rPr>
              <a:t>06</a:t>
            </a:r>
            <a:endParaRPr b="1" sz="3600">
              <a:solidFill>
                <a:srgbClr val="2B777D"/>
              </a:solidFill>
              <a:latin typeface="Raleway"/>
              <a:ea typeface="Raleway"/>
              <a:cs typeface="Raleway"/>
              <a:sym typeface="Raleway"/>
            </a:endParaRPr>
          </a:p>
        </p:txBody>
      </p:sp>
      <p:sp>
        <p:nvSpPr>
          <p:cNvPr id="71" name="Google Shape;71;p14"/>
          <p:cNvSpPr txBox="1"/>
          <p:nvPr>
            <p:ph idx="1" type="subTitle"/>
          </p:nvPr>
        </p:nvSpPr>
        <p:spPr>
          <a:xfrm>
            <a:off x="711750" y="1556650"/>
            <a:ext cx="1197300" cy="338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1405">
                <a:solidFill>
                  <a:srgbClr val="2B777D"/>
                </a:solidFill>
                <a:latin typeface="Raleway"/>
                <a:ea typeface="Raleway"/>
                <a:cs typeface="Raleway"/>
                <a:sym typeface="Raleway"/>
              </a:rPr>
              <a:t>MAQUETTE</a:t>
            </a:r>
            <a:endParaRPr b="1" sz="1405">
              <a:solidFill>
                <a:srgbClr val="2B777D"/>
              </a:solidFill>
              <a:latin typeface="Raleway"/>
              <a:ea typeface="Raleway"/>
              <a:cs typeface="Raleway"/>
              <a:sym typeface="Raleway"/>
            </a:endParaRPr>
          </a:p>
        </p:txBody>
      </p:sp>
      <p:sp>
        <p:nvSpPr>
          <p:cNvPr id="72" name="Google Shape;72;p14"/>
          <p:cNvSpPr txBox="1"/>
          <p:nvPr>
            <p:ph idx="1" type="subTitle"/>
          </p:nvPr>
        </p:nvSpPr>
        <p:spPr>
          <a:xfrm>
            <a:off x="511950" y="2571750"/>
            <a:ext cx="1596900" cy="338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1405">
                <a:solidFill>
                  <a:srgbClr val="2B777D"/>
                </a:solidFill>
                <a:latin typeface="Raleway"/>
                <a:ea typeface="Raleway"/>
                <a:cs typeface="Raleway"/>
                <a:sym typeface="Raleway"/>
              </a:rPr>
              <a:t>TECHNOLOGIES</a:t>
            </a:r>
            <a:endParaRPr b="1" sz="1405">
              <a:solidFill>
                <a:srgbClr val="2B777D"/>
              </a:solidFill>
              <a:latin typeface="Raleway"/>
              <a:ea typeface="Raleway"/>
              <a:cs typeface="Raleway"/>
              <a:sym typeface="Raleway"/>
            </a:endParaRPr>
          </a:p>
        </p:txBody>
      </p:sp>
      <p:sp>
        <p:nvSpPr>
          <p:cNvPr id="73" name="Google Shape;73;p14"/>
          <p:cNvSpPr txBox="1"/>
          <p:nvPr>
            <p:ph idx="1" type="subTitle"/>
          </p:nvPr>
        </p:nvSpPr>
        <p:spPr>
          <a:xfrm>
            <a:off x="7097975" y="3272688"/>
            <a:ext cx="1262400" cy="37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400">
                <a:solidFill>
                  <a:srgbClr val="2B777D"/>
                </a:solidFill>
                <a:latin typeface="Raleway"/>
                <a:ea typeface="Raleway"/>
                <a:cs typeface="Raleway"/>
                <a:sym typeface="Raleway"/>
              </a:rPr>
              <a:t>WORKFLOW</a:t>
            </a:r>
            <a:endParaRPr b="1" sz="1400">
              <a:solidFill>
                <a:srgbClr val="2B777D"/>
              </a:solidFill>
              <a:latin typeface="Raleway"/>
              <a:ea typeface="Raleway"/>
              <a:cs typeface="Raleway"/>
              <a:sym typeface="Raleway"/>
            </a:endParaRPr>
          </a:p>
        </p:txBody>
      </p:sp>
      <p:sp>
        <p:nvSpPr>
          <p:cNvPr id="74" name="Google Shape;74;p14"/>
          <p:cNvSpPr txBox="1"/>
          <p:nvPr>
            <p:ph idx="1" type="subTitle"/>
          </p:nvPr>
        </p:nvSpPr>
        <p:spPr>
          <a:xfrm>
            <a:off x="7042325" y="4316575"/>
            <a:ext cx="13737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400">
                <a:solidFill>
                  <a:srgbClr val="2B777D"/>
                </a:solidFill>
                <a:latin typeface="Raleway"/>
                <a:ea typeface="Raleway"/>
                <a:cs typeface="Raleway"/>
                <a:sym typeface="Raleway"/>
              </a:rPr>
              <a:t>CONCLUSION</a:t>
            </a:r>
            <a:endParaRPr b="1" sz="1400">
              <a:solidFill>
                <a:srgbClr val="2B777D"/>
              </a:solidFill>
              <a:latin typeface="Raleway"/>
              <a:ea typeface="Raleway"/>
              <a:cs typeface="Raleway"/>
              <a:sym typeface="Raleway"/>
            </a:endParaRPr>
          </a:p>
        </p:txBody>
      </p:sp>
      <p:cxnSp>
        <p:nvCxnSpPr>
          <p:cNvPr id="75" name="Google Shape;75;p14"/>
          <p:cNvCxnSpPr/>
          <p:nvPr/>
        </p:nvCxnSpPr>
        <p:spPr>
          <a:xfrm>
            <a:off x="3134200" y="-69125"/>
            <a:ext cx="0" cy="2778900"/>
          </a:xfrm>
          <a:prstGeom prst="straightConnector1">
            <a:avLst/>
          </a:prstGeom>
          <a:noFill/>
          <a:ln cap="flat" cmpd="sng" w="19050">
            <a:solidFill>
              <a:srgbClr val="5FBE6E"/>
            </a:solidFill>
            <a:prstDash val="solid"/>
            <a:round/>
            <a:headEnd len="med" w="med" type="none"/>
            <a:tailEnd len="med" w="med" type="none"/>
          </a:ln>
        </p:spPr>
      </p:cxnSp>
      <p:cxnSp>
        <p:nvCxnSpPr>
          <p:cNvPr id="76" name="Google Shape;76;p14"/>
          <p:cNvCxnSpPr/>
          <p:nvPr/>
        </p:nvCxnSpPr>
        <p:spPr>
          <a:xfrm>
            <a:off x="5840675" y="2539925"/>
            <a:ext cx="0" cy="2661000"/>
          </a:xfrm>
          <a:prstGeom prst="straightConnector1">
            <a:avLst/>
          </a:prstGeom>
          <a:noFill/>
          <a:ln cap="flat" cmpd="sng" w="19050">
            <a:solidFill>
              <a:srgbClr val="5FBE6E"/>
            </a:solidFill>
            <a:prstDash val="solid"/>
            <a:round/>
            <a:headEnd len="med" w="med" type="none"/>
            <a:tailEnd len="med" w="med" type="none"/>
          </a:ln>
        </p:spPr>
      </p:cxnSp>
      <p:pic>
        <p:nvPicPr>
          <p:cNvPr id="77" name="Google Shape;77;p14"/>
          <p:cNvPicPr preferRelativeResize="0"/>
          <p:nvPr/>
        </p:nvPicPr>
        <p:blipFill>
          <a:blip r:embed="rId3">
            <a:alphaModFix/>
          </a:blip>
          <a:stretch>
            <a:fillRect/>
          </a:stretch>
        </p:blipFill>
        <p:spPr>
          <a:xfrm>
            <a:off x="3439860" y="1693366"/>
            <a:ext cx="2095150" cy="2095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p:tgtEl>
                                          <p:spTgt spid="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p:tgtEl>
                                          <p:spTgt spid="7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par>
                                <p:cTn fill="hold" nodeType="withEffect" presetClass="emph" presetID="8" presetSubtype="0">
                                  <p:stCondLst>
                                    <p:cond delay="0"/>
                                  </p:stCondLst>
                                  <p:childTnLst>
                                    <p:animRot by="-21600000">
                                      <p:cBhvr>
                                        <p:cTn dur="1000" fill="hold"/>
                                        <p:tgtEl>
                                          <p:spTgt spid="77"/>
                                        </p:tgtEl>
                                        <p:attrNameLst>
                                          <p:attrName>r</p:attrName>
                                        </p:attrNameLst>
                                      </p:cBhvr>
                                    </p:animRo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77"/>
                                        </p:tgtEl>
                                      </p:cBhvr>
                                    </p:animEffect>
                                    <p:set>
                                      <p:cBhvr>
                                        <p:cTn dur="1" fill="hold">
                                          <p:stCondLst>
                                            <p:cond delay="500"/>
                                          </p:stCondLst>
                                        </p:cTn>
                                        <p:tgtEl>
                                          <p:spTgt spid="77"/>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5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5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81" name="Shape 81"/>
        <p:cNvGrpSpPr/>
        <p:nvPr/>
      </p:nvGrpSpPr>
      <p:grpSpPr>
        <a:xfrm>
          <a:off x="0" y="0"/>
          <a:ext cx="0" cy="0"/>
          <a:chOff x="0" y="0"/>
          <a:chExt cx="0" cy="0"/>
        </a:xfrm>
      </p:grpSpPr>
      <p:sp>
        <p:nvSpPr>
          <p:cNvPr id="82" name="Google Shape;82;p15"/>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INTRODUCTION</a:t>
            </a:r>
            <a:endParaRPr b="1" sz="2200">
              <a:solidFill>
                <a:srgbClr val="2B777D"/>
              </a:solidFill>
              <a:latin typeface="Raleway"/>
              <a:ea typeface="Raleway"/>
              <a:cs typeface="Raleway"/>
              <a:sym typeface="Raleway"/>
            </a:endParaRPr>
          </a:p>
        </p:txBody>
      </p:sp>
      <p:cxnSp>
        <p:nvCxnSpPr>
          <p:cNvPr id="83" name="Google Shape;83;p15"/>
          <p:cNvCxnSpPr/>
          <p:nvPr/>
        </p:nvCxnSpPr>
        <p:spPr>
          <a:xfrm>
            <a:off x="0" y="739050"/>
            <a:ext cx="2914800" cy="0"/>
          </a:xfrm>
          <a:prstGeom prst="straightConnector1">
            <a:avLst/>
          </a:prstGeom>
          <a:noFill/>
          <a:ln cap="flat" cmpd="sng" w="19050">
            <a:solidFill>
              <a:srgbClr val="5FBE6E"/>
            </a:solidFill>
            <a:prstDash val="solid"/>
            <a:round/>
            <a:headEnd len="med" w="med" type="none"/>
            <a:tailEnd len="med" w="med" type="none"/>
          </a:ln>
        </p:spPr>
      </p:cxnSp>
      <p:sp>
        <p:nvSpPr>
          <p:cNvPr id="84" name="Google Shape;84;p15"/>
          <p:cNvSpPr txBox="1"/>
          <p:nvPr>
            <p:ph idx="1" type="subTitle"/>
          </p:nvPr>
        </p:nvSpPr>
        <p:spPr>
          <a:xfrm>
            <a:off x="511500" y="2214475"/>
            <a:ext cx="8121000" cy="9339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i="1" lang="en" sz="1600">
                <a:solidFill>
                  <a:srgbClr val="202124"/>
                </a:solidFill>
                <a:latin typeface="Raleway Thin"/>
                <a:ea typeface="Raleway Thin"/>
                <a:cs typeface="Raleway Thin"/>
                <a:sym typeface="Raleway Thin"/>
              </a:rPr>
              <a:t>“Un incident informatique se définit par tout événement qui ne fait pas partie du fonctionnement standard d’un service et qui cause, ou peut causer, une interruption ou une diminution de la qualité de ce service.”</a:t>
            </a:r>
            <a:endParaRPr i="1" sz="1600">
              <a:solidFill>
                <a:srgbClr val="202124"/>
              </a:solidFill>
              <a:latin typeface="Raleway Thin"/>
              <a:ea typeface="Raleway Thin"/>
              <a:cs typeface="Raleway Thin"/>
              <a:sym typeface="Raleway Thin"/>
            </a:endParaRPr>
          </a:p>
        </p:txBody>
      </p:sp>
      <p:pic>
        <p:nvPicPr>
          <p:cNvPr id="85" name="Google Shape;85;p15"/>
          <p:cNvPicPr preferRelativeResize="0"/>
          <p:nvPr/>
        </p:nvPicPr>
        <p:blipFill>
          <a:blip r:embed="rId3">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p:tgtEl>
                                          <p:spTgt spid="8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mph" presetID="8" presetSubtype="0">
                                  <p:stCondLst>
                                    <p:cond delay="0"/>
                                  </p:stCondLst>
                                  <p:childTnLst>
                                    <p:animRot by="-21600000">
                                      <p:cBhvr>
                                        <p:cTn dur="1000" fill="hold"/>
                                        <p:tgtEl>
                                          <p:spTgt spid="8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89" name="Shape 89"/>
        <p:cNvGrpSpPr/>
        <p:nvPr/>
      </p:nvGrpSpPr>
      <p:grpSpPr>
        <a:xfrm>
          <a:off x="0" y="0"/>
          <a:ext cx="0" cy="0"/>
          <a:chOff x="0" y="0"/>
          <a:chExt cx="0" cy="0"/>
        </a:xfrm>
      </p:grpSpPr>
      <p:sp>
        <p:nvSpPr>
          <p:cNvPr id="90" name="Google Shape;90;p16"/>
          <p:cNvSpPr txBox="1"/>
          <p:nvPr>
            <p:ph idx="1" type="subTitle"/>
          </p:nvPr>
        </p:nvSpPr>
        <p:spPr>
          <a:xfrm>
            <a:off x="511500" y="2270050"/>
            <a:ext cx="8121000" cy="8808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lang="en" sz="1600">
                <a:solidFill>
                  <a:srgbClr val="202124"/>
                </a:solidFill>
                <a:latin typeface="Raleway Thin"/>
                <a:ea typeface="Raleway Thin"/>
                <a:cs typeface="Raleway Thin"/>
                <a:sym typeface="Raleway Thin"/>
              </a:rPr>
              <a:t>Concevoir une application ou une plateforme hébergée sur le serveur de l'établissement ou de l'organisation pour être utilisée localement et en interne par son personnel.</a:t>
            </a:r>
            <a:endParaRPr sz="1600">
              <a:solidFill>
                <a:srgbClr val="202124"/>
              </a:solidFill>
              <a:latin typeface="Raleway Thin"/>
              <a:ea typeface="Raleway Thin"/>
              <a:cs typeface="Raleway Thin"/>
              <a:sym typeface="Raleway Thin"/>
            </a:endParaRPr>
          </a:p>
        </p:txBody>
      </p:sp>
      <p:sp>
        <p:nvSpPr>
          <p:cNvPr id="91" name="Google Shape;91;p16"/>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INTRODUCTION</a:t>
            </a:r>
            <a:endParaRPr b="1" sz="2200">
              <a:solidFill>
                <a:srgbClr val="2B777D"/>
              </a:solidFill>
              <a:latin typeface="Raleway"/>
              <a:ea typeface="Raleway"/>
              <a:cs typeface="Raleway"/>
              <a:sym typeface="Raleway"/>
            </a:endParaRPr>
          </a:p>
        </p:txBody>
      </p:sp>
      <p:cxnSp>
        <p:nvCxnSpPr>
          <p:cNvPr id="92" name="Google Shape;92;p16"/>
          <p:cNvCxnSpPr/>
          <p:nvPr/>
        </p:nvCxnSpPr>
        <p:spPr>
          <a:xfrm>
            <a:off x="0" y="739050"/>
            <a:ext cx="2914800" cy="0"/>
          </a:xfrm>
          <a:prstGeom prst="straightConnector1">
            <a:avLst/>
          </a:prstGeom>
          <a:noFill/>
          <a:ln cap="flat" cmpd="sng" w="19050">
            <a:solidFill>
              <a:srgbClr val="5FBE6E"/>
            </a:solidFill>
            <a:prstDash val="solid"/>
            <a:round/>
            <a:headEnd len="med" w="med" type="none"/>
            <a:tailEnd len="med" w="med" type="none"/>
          </a:ln>
        </p:spPr>
      </p:cxnSp>
      <p:pic>
        <p:nvPicPr>
          <p:cNvPr id="93" name="Google Shape;93;p16"/>
          <p:cNvPicPr preferRelativeResize="0"/>
          <p:nvPr/>
        </p:nvPicPr>
        <p:blipFill>
          <a:blip r:embed="rId3">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mph" presetID="8" presetSubtype="0">
                                  <p:stCondLst>
                                    <p:cond delay="0"/>
                                  </p:stCondLst>
                                  <p:childTnLst>
                                    <p:animRot by="-21600000">
                                      <p:cBhvr>
                                        <p:cTn dur="500" fill="hold"/>
                                        <p:tgtEl>
                                          <p:spTgt spid="9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97" name="Shape 97"/>
        <p:cNvGrpSpPr/>
        <p:nvPr/>
      </p:nvGrpSpPr>
      <p:grpSpPr>
        <a:xfrm>
          <a:off x="0" y="0"/>
          <a:ext cx="0" cy="0"/>
          <a:chOff x="0" y="0"/>
          <a:chExt cx="0" cy="0"/>
        </a:xfrm>
      </p:grpSpPr>
      <p:sp>
        <p:nvSpPr>
          <p:cNvPr id="98" name="Google Shape;98;p17"/>
          <p:cNvSpPr txBox="1"/>
          <p:nvPr>
            <p:ph idx="1" type="subTitle"/>
          </p:nvPr>
        </p:nvSpPr>
        <p:spPr>
          <a:xfrm>
            <a:off x="510325" y="1752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MAQUETTE</a:t>
            </a:r>
            <a:endParaRPr b="1" sz="2200">
              <a:solidFill>
                <a:srgbClr val="2B777D"/>
              </a:solidFill>
              <a:latin typeface="Raleway"/>
              <a:ea typeface="Raleway"/>
              <a:cs typeface="Raleway"/>
              <a:sym typeface="Raleway"/>
            </a:endParaRPr>
          </a:p>
        </p:txBody>
      </p:sp>
      <p:cxnSp>
        <p:nvCxnSpPr>
          <p:cNvPr id="99" name="Google Shape;99;p17"/>
          <p:cNvCxnSpPr/>
          <p:nvPr/>
        </p:nvCxnSpPr>
        <p:spPr>
          <a:xfrm>
            <a:off x="0" y="662850"/>
            <a:ext cx="2326500" cy="0"/>
          </a:xfrm>
          <a:prstGeom prst="straightConnector1">
            <a:avLst/>
          </a:prstGeom>
          <a:noFill/>
          <a:ln cap="flat" cmpd="sng" w="19050">
            <a:solidFill>
              <a:srgbClr val="5FBE6E"/>
            </a:solidFill>
            <a:prstDash val="solid"/>
            <a:round/>
            <a:headEnd len="med" w="med" type="none"/>
            <a:tailEnd len="med" w="med" type="none"/>
          </a:ln>
        </p:spPr>
      </p:cxnSp>
      <p:pic>
        <p:nvPicPr>
          <p:cNvPr id="100" name="Google Shape;100;p17"/>
          <p:cNvPicPr preferRelativeResize="0"/>
          <p:nvPr/>
        </p:nvPicPr>
        <p:blipFill>
          <a:blip r:embed="rId3">
            <a:alphaModFix/>
          </a:blip>
          <a:stretch>
            <a:fillRect/>
          </a:stretch>
        </p:blipFill>
        <p:spPr>
          <a:xfrm>
            <a:off x="177147" y="969925"/>
            <a:ext cx="7010275" cy="3943275"/>
          </a:xfrm>
          <a:prstGeom prst="rect">
            <a:avLst/>
          </a:prstGeom>
          <a:noFill/>
          <a:ln>
            <a:noFill/>
          </a:ln>
        </p:spPr>
      </p:pic>
      <p:pic>
        <p:nvPicPr>
          <p:cNvPr id="101" name="Google Shape;101;p17"/>
          <p:cNvPicPr preferRelativeResize="0"/>
          <p:nvPr/>
        </p:nvPicPr>
        <p:blipFill>
          <a:blip r:embed="rId4">
            <a:alphaModFix/>
          </a:blip>
          <a:stretch>
            <a:fillRect/>
          </a:stretch>
        </p:blipFill>
        <p:spPr>
          <a:xfrm>
            <a:off x="7339822" y="1145088"/>
            <a:ext cx="1651778" cy="3592952"/>
          </a:xfrm>
          <a:prstGeom prst="rect">
            <a:avLst/>
          </a:prstGeom>
          <a:noFill/>
          <a:ln>
            <a:noFill/>
          </a:ln>
        </p:spPr>
      </p:pic>
      <p:pic>
        <p:nvPicPr>
          <p:cNvPr id="102" name="Google Shape;102;p17"/>
          <p:cNvPicPr preferRelativeResize="0"/>
          <p:nvPr/>
        </p:nvPicPr>
        <p:blipFill>
          <a:blip r:embed="rId5">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mph" presetID="8" presetSubtype="0">
                                  <p:stCondLst>
                                    <p:cond delay="0"/>
                                  </p:stCondLst>
                                  <p:childTnLst>
                                    <p:animRot by="-21600000">
                                      <p:cBhvr>
                                        <p:cTn dur="500" fill="hold"/>
                                        <p:tgtEl>
                                          <p:spTgt spid="10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106" name="Shape 106"/>
        <p:cNvGrpSpPr/>
        <p:nvPr/>
      </p:nvGrpSpPr>
      <p:grpSpPr>
        <a:xfrm>
          <a:off x="0" y="0"/>
          <a:ext cx="0" cy="0"/>
          <a:chOff x="0" y="0"/>
          <a:chExt cx="0" cy="0"/>
        </a:xfrm>
      </p:grpSpPr>
      <p:sp>
        <p:nvSpPr>
          <p:cNvPr id="107" name="Google Shape;107;p18"/>
          <p:cNvSpPr txBox="1"/>
          <p:nvPr>
            <p:ph idx="1" type="subTitle"/>
          </p:nvPr>
        </p:nvSpPr>
        <p:spPr>
          <a:xfrm>
            <a:off x="510325" y="1752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MAQUETTE</a:t>
            </a:r>
            <a:endParaRPr b="1" sz="2200">
              <a:solidFill>
                <a:srgbClr val="2B777D"/>
              </a:solidFill>
              <a:latin typeface="Raleway"/>
              <a:ea typeface="Raleway"/>
              <a:cs typeface="Raleway"/>
              <a:sym typeface="Raleway"/>
            </a:endParaRPr>
          </a:p>
        </p:txBody>
      </p:sp>
      <p:cxnSp>
        <p:nvCxnSpPr>
          <p:cNvPr id="108" name="Google Shape;108;p18"/>
          <p:cNvCxnSpPr/>
          <p:nvPr/>
        </p:nvCxnSpPr>
        <p:spPr>
          <a:xfrm>
            <a:off x="0" y="662850"/>
            <a:ext cx="2326500" cy="0"/>
          </a:xfrm>
          <a:prstGeom prst="straightConnector1">
            <a:avLst/>
          </a:prstGeom>
          <a:noFill/>
          <a:ln cap="flat" cmpd="sng" w="19050">
            <a:solidFill>
              <a:srgbClr val="5FBE6E"/>
            </a:solidFill>
            <a:prstDash val="solid"/>
            <a:round/>
            <a:headEnd len="med" w="med" type="none"/>
            <a:tailEnd len="med" w="med" type="none"/>
          </a:ln>
        </p:spPr>
      </p:cxnSp>
      <p:pic>
        <p:nvPicPr>
          <p:cNvPr id="109" name="Google Shape;109;p18"/>
          <p:cNvPicPr preferRelativeResize="0"/>
          <p:nvPr/>
        </p:nvPicPr>
        <p:blipFill>
          <a:blip r:embed="rId3">
            <a:alphaModFix/>
          </a:blip>
          <a:stretch>
            <a:fillRect/>
          </a:stretch>
        </p:blipFill>
        <p:spPr>
          <a:xfrm>
            <a:off x="202075" y="969925"/>
            <a:ext cx="7010275" cy="3943275"/>
          </a:xfrm>
          <a:prstGeom prst="rect">
            <a:avLst/>
          </a:prstGeom>
          <a:noFill/>
          <a:ln>
            <a:noFill/>
          </a:ln>
        </p:spPr>
      </p:pic>
      <p:pic>
        <p:nvPicPr>
          <p:cNvPr id="110" name="Google Shape;110;p18"/>
          <p:cNvPicPr preferRelativeResize="0"/>
          <p:nvPr/>
        </p:nvPicPr>
        <p:blipFill>
          <a:blip r:embed="rId4">
            <a:alphaModFix/>
          </a:blip>
          <a:stretch>
            <a:fillRect/>
          </a:stretch>
        </p:blipFill>
        <p:spPr>
          <a:xfrm>
            <a:off x="213450" y="974840"/>
            <a:ext cx="6998889" cy="3936875"/>
          </a:xfrm>
          <a:prstGeom prst="rect">
            <a:avLst/>
          </a:prstGeom>
          <a:noFill/>
          <a:ln>
            <a:noFill/>
          </a:ln>
        </p:spPr>
      </p:pic>
      <p:pic>
        <p:nvPicPr>
          <p:cNvPr id="111" name="Google Shape;111;p18"/>
          <p:cNvPicPr preferRelativeResize="0"/>
          <p:nvPr/>
        </p:nvPicPr>
        <p:blipFill>
          <a:blip r:embed="rId5">
            <a:alphaModFix/>
          </a:blip>
          <a:stretch>
            <a:fillRect/>
          </a:stretch>
        </p:blipFill>
        <p:spPr>
          <a:xfrm>
            <a:off x="7388250" y="1247825"/>
            <a:ext cx="1552575" cy="3390900"/>
          </a:xfrm>
          <a:prstGeom prst="rect">
            <a:avLst/>
          </a:prstGeom>
          <a:noFill/>
          <a:ln>
            <a:noFill/>
          </a:ln>
        </p:spPr>
      </p:pic>
      <p:pic>
        <p:nvPicPr>
          <p:cNvPr id="112" name="Google Shape;112;p18"/>
          <p:cNvPicPr preferRelativeResize="0"/>
          <p:nvPr/>
        </p:nvPicPr>
        <p:blipFill>
          <a:blip r:embed="rId6">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mph" presetID="8" presetSubtype="0">
                                  <p:stCondLst>
                                    <p:cond delay="0"/>
                                  </p:stCondLst>
                                  <p:childTnLst>
                                    <p:animRot by="-21600000">
                                      <p:cBhvr>
                                        <p:cTn dur="500" fill="hold"/>
                                        <p:tgtEl>
                                          <p:spTgt spid="11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116" name="Shape 116"/>
        <p:cNvGrpSpPr/>
        <p:nvPr/>
      </p:nvGrpSpPr>
      <p:grpSpPr>
        <a:xfrm>
          <a:off x="0" y="0"/>
          <a:ext cx="0" cy="0"/>
          <a:chOff x="0" y="0"/>
          <a:chExt cx="0" cy="0"/>
        </a:xfrm>
      </p:grpSpPr>
      <p:sp>
        <p:nvSpPr>
          <p:cNvPr id="117" name="Google Shape;117;p19"/>
          <p:cNvSpPr txBox="1"/>
          <p:nvPr>
            <p:ph idx="1" type="subTitle"/>
          </p:nvPr>
        </p:nvSpPr>
        <p:spPr>
          <a:xfrm>
            <a:off x="510325" y="1752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MAQUETTE</a:t>
            </a:r>
            <a:endParaRPr b="1" sz="2200">
              <a:solidFill>
                <a:srgbClr val="2B777D"/>
              </a:solidFill>
              <a:latin typeface="Raleway"/>
              <a:ea typeface="Raleway"/>
              <a:cs typeface="Raleway"/>
              <a:sym typeface="Raleway"/>
            </a:endParaRPr>
          </a:p>
        </p:txBody>
      </p:sp>
      <p:cxnSp>
        <p:nvCxnSpPr>
          <p:cNvPr id="118" name="Google Shape;118;p19"/>
          <p:cNvCxnSpPr/>
          <p:nvPr/>
        </p:nvCxnSpPr>
        <p:spPr>
          <a:xfrm>
            <a:off x="0" y="662850"/>
            <a:ext cx="2326500" cy="0"/>
          </a:xfrm>
          <a:prstGeom prst="straightConnector1">
            <a:avLst/>
          </a:prstGeom>
          <a:noFill/>
          <a:ln cap="flat" cmpd="sng" w="19050">
            <a:solidFill>
              <a:srgbClr val="5FBE6E"/>
            </a:solidFill>
            <a:prstDash val="solid"/>
            <a:round/>
            <a:headEnd len="med" w="med" type="none"/>
            <a:tailEnd len="med" w="med" type="none"/>
          </a:ln>
        </p:spPr>
      </p:cxnSp>
      <p:pic>
        <p:nvPicPr>
          <p:cNvPr id="119" name="Google Shape;119;p19"/>
          <p:cNvPicPr preferRelativeResize="0"/>
          <p:nvPr/>
        </p:nvPicPr>
        <p:blipFill>
          <a:blip r:embed="rId3">
            <a:alphaModFix/>
          </a:blip>
          <a:stretch>
            <a:fillRect/>
          </a:stretch>
        </p:blipFill>
        <p:spPr>
          <a:xfrm>
            <a:off x="202075" y="976327"/>
            <a:ext cx="7010275" cy="3943280"/>
          </a:xfrm>
          <a:prstGeom prst="rect">
            <a:avLst/>
          </a:prstGeom>
          <a:noFill/>
          <a:ln>
            <a:noFill/>
          </a:ln>
        </p:spPr>
      </p:pic>
      <p:pic>
        <p:nvPicPr>
          <p:cNvPr id="120" name="Google Shape;120;p19"/>
          <p:cNvPicPr preferRelativeResize="0"/>
          <p:nvPr/>
        </p:nvPicPr>
        <p:blipFill>
          <a:blip r:embed="rId4">
            <a:alphaModFix/>
          </a:blip>
          <a:stretch>
            <a:fillRect/>
          </a:stretch>
        </p:blipFill>
        <p:spPr>
          <a:xfrm>
            <a:off x="7354825" y="1185538"/>
            <a:ext cx="1626850" cy="3524842"/>
          </a:xfrm>
          <a:prstGeom prst="rect">
            <a:avLst/>
          </a:prstGeom>
          <a:noFill/>
          <a:ln>
            <a:noFill/>
          </a:ln>
        </p:spPr>
      </p:pic>
      <p:pic>
        <p:nvPicPr>
          <p:cNvPr id="121" name="Google Shape;121;p19"/>
          <p:cNvPicPr preferRelativeResize="0"/>
          <p:nvPr/>
        </p:nvPicPr>
        <p:blipFill>
          <a:blip r:embed="rId5">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mph" presetID="8" presetSubtype="0">
                                  <p:stCondLst>
                                    <p:cond delay="0"/>
                                  </p:stCondLst>
                                  <p:childTnLst>
                                    <p:animRot by="-21600000">
                                      <p:cBhvr>
                                        <p:cTn dur="500" fill="hold"/>
                                        <p:tgtEl>
                                          <p:spTgt spid="12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25" name="Shape 125"/>
        <p:cNvGrpSpPr/>
        <p:nvPr/>
      </p:nvGrpSpPr>
      <p:grpSpPr>
        <a:xfrm>
          <a:off x="0" y="0"/>
          <a:ext cx="0" cy="0"/>
          <a:chOff x="0" y="0"/>
          <a:chExt cx="0" cy="0"/>
        </a:xfrm>
      </p:grpSpPr>
      <p:sp>
        <p:nvSpPr>
          <p:cNvPr id="126" name="Google Shape;126;p20"/>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CONCEPTION</a:t>
            </a:r>
            <a:endParaRPr b="1" sz="2200">
              <a:solidFill>
                <a:srgbClr val="2B777D"/>
              </a:solidFill>
              <a:latin typeface="Raleway"/>
              <a:ea typeface="Raleway"/>
              <a:cs typeface="Raleway"/>
              <a:sym typeface="Raleway"/>
            </a:endParaRPr>
          </a:p>
        </p:txBody>
      </p:sp>
      <p:cxnSp>
        <p:nvCxnSpPr>
          <p:cNvPr id="127" name="Google Shape;127;p20"/>
          <p:cNvCxnSpPr/>
          <p:nvPr/>
        </p:nvCxnSpPr>
        <p:spPr>
          <a:xfrm>
            <a:off x="0" y="739050"/>
            <a:ext cx="2542800" cy="0"/>
          </a:xfrm>
          <a:prstGeom prst="straightConnector1">
            <a:avLst/>
          </a:prstGeom>
          <a:noFill/>
          <a:ln cap="flat" cmpd="sng" w="19050">
            <a:solidFill>
              <a:srgbClr val="5FBE6E"/>
            </a:solidFill>
            <a:prstDash val="solid"/>
            <a:round/>
            <a:headEnd len="med" w="med" type="none"/>
            <a:tailEnd len="med" w="med" type="none"/>
          </a:ln>
        </p:spPr>
      </p:cxnSp>
      <p:pic>
        <p:nvPicPr>
          <p:cNvPr id="128" name="Google Shape;128;p20"/>
          <p:cNvPicPr preferRelativeResize="0"/>
          <p:nvPr/>
        </p:nvPicPr>
        <p:blipFill>
          <a:blip r:embed="rId3">
            <a:alphaModFix/>
          </a:blip>
          <a:stretch>
            <a:fillRect/>
          </a:stretch>
        </p:blipFill>
        <p:spPr>
          <a:xfrm>
            <a:off x="1523900" y="1037250"/>
            <a:ext cx="5821000" cy="3825725"/>
          </a:xfrm>
          <a:prstGeom prst="rect">
            <a:avLst/>
          </a:prstGeom>
          <a:noFill/>
          <a:ln>
            <a:noFill/>
          </a:ln>
        </p:spPr>
      </p:pic>
      <p:pic>
        <p:nvPicPr>
          <p:cNvPr id="129" name="Google Shape;129;p20"/>
          <p:cNvPicPr preferRelativeResize="0"/>
          <p:nvPr/>
        </p:nvPicPr>
        <p:blipFill>
          <a:blip r:embed="rId4">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mph" presetID="8" presetSubtype="0">
                                  <p:stCondLst>
                                    <p:cond delay="0"/>
                                  </p:stCondLst>
                                  <p:childTnLst>
                                    <p:animRot by="-21600000">
                                      <p:cBhvr>
                                        <p:cTn dur="500" fill="hold"/>
                                        <p:tgtEl>
                                          <p:spTgt spid="12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33" name="Shape 133"/>
        <p:cNvGrpSpPr/>
        <p:nvPr/>
      </p:nvGrpSpPr>
      <p:grpSpPr>
        <a:xfrm>
          <a:off x="0" y="0"/>
          <a:ext cx="0" cy="0"/>
          <a:chOff x="0" y="0"/>
          <a:chExt cx="0" cy="0"/>
        </a:xfrm>
      </p:grpSpPr>
      <p:sp>
        <p:nvSpPr>
          <p:cNvPr id="134" name="Google Shape;134;p21"/>
          <p:cNvSpPr txBox="1"/>
          <p:nvPr>
            <p:ph idx="1" type="subTitle"/>
          </p:nvPr>
        </p:nvSpPr>
        <p:spPr>
          <a:xfrm>
            <a:off x="510325" y="251400"/>
            <a:ext cx="2459400" cy="368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CONCEPTION</a:t>
            </a:r>
            <a:endParaRPr b="1" sz="2200">
              <a:solidFill>
                <a:srgbClr val="2B777D"/>
              </a:solidFill>
              <a:latin typeface="Raleway"/>
              <a:ea typeface="Raleway"/>
              <a:cs typeface="Raleway"/>
              <a:sym typeface="Raleway"/>
            </a:endParaRPr>
          </a:p>
        </p:txBody>
      </p:sp>
      <p:cxnSp>
        <p:nvCxnSpPr>
          <p:cNvPr id="135" name="Google Shape;135;p21"/>
          <p:cNvCxnSpPr/>
          <p:nvPr/>
        </p:nvCxnSpPr>
        <p:spPr>
          <a:xfrm>
            <a:off x="0" y="739050"/>
            <a:ext cx="2542800" cy="0"/>
          </a:xfrm>
          <a:prstGeom prst="straightConnector1">
            <a:avLst/>
          </a:prstGeom>
          <a:noFill/>
          <a:ln cap="flat" cmpd="sng" w="19050">
            <a:solidFill>
              <a:srgbClr val="5FBE6E"/>
            </a:solidFill>
            <a:prstDash val="solid"/>
            <a:round/>
            <a:headEnd len="med" w="med" type="none"/>
            <a:tailEnd len="med" w="med" type="none"/>
          </a:ln>
        </p:spPr>
      </p:cxnSp>
      <p:pic>
        <p:nvPicPr>
          <p:cNvPr id="136" name="Google Shape;136;p21"/>
          <p:cNvPicPr preferRelativeResize="0"/>
          <p:nvPr/>
        </p:nvPicPr>
        <p:blipFill>
          <a:blip r:embed="rId3">
            <a:alphaModFix/>
          </a:blip>
          <a:stretch>
            <a:fillRect/>
          </a:stretch>
        </p:blipFill>
        <p:spPr>
          <a:xfrm>
            <a:off x="1506559" y="1037250"/>
            <a:ext cx="5838341" cy="3825725"/>
          </a:xfrm>
          <a:prstGeom prst="rect">
            <a:avLst/>
          </a:prstGeom>
          <a:noFill/>
          <a:ln>
            <a:noFill/>
          </a:ln>
        </p:spPr>
      </p:pic>
      <p:pic>
        <p:nvPicPr>
          <p:cNvPr id="137" name="Google Shape;137;p21"/>
          <p:cNvPicPr preferRelativeResize="0"/>
          <p:nvPr/>
        </p:nvPicPr>
        <p:blipFill>
          <a:blip r:embed="rId4">
            <a:alphaModFix/>
          </a:blip>
          <a:stretch>
            <a:fillRect/>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mph" presetID="8" presetSubtype="0">
                                  <p:stCondLst>
                                    <p:cond delay="0"/>
                                  </p:stCondLst>
                                  <p:childTnLst>
                                    <p:animRot by="-21600000">
                                      <p:cBhvr>
                                        <p:cTn dur="600" fill="hold"/>
                                        <p:tgtEl>
                                          <p:spTgt spid="13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