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Oswald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verag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51566a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51566a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51566a0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51566a0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51566a0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51566a0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51566a0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51566a0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9b2753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9b2753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9b2753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59b2753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8d580568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8d580568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51566a0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51566a0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44700" y="320600"/>
            <a:ext cx="3269700" cy="25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rPr>
              <a:t>MAQUETTAGE D'UN SITEWEB POUR UNE CHAÎNE DE </a:t>
            </a:r>
            <a:r>
              <a:rPr b="1" lang="fr" sz="34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rPr>
              <a:t>RESTAURANTS</a:t>
            </a:r>
            <a:r>
              <a:rPr lang="fr" sz="34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9500">
              <a:solidFill>
                <a:srgbClr val="6ABF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5675" y="3455550"/>
            <a:ext cx="30546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Adam KHOMSI ​</a:t>
            </a:r>
            <a:endParaRPr sz="1401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Youssef ELBAKKOURI ​</a:t>
            </a:r>
            <a:endParaRPr sz="1401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401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Aya NAIT-IAZ​</a:t>
            </a:r>
            <a:endParaRPr sz="1401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42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CAHIER DE CHARGE </a:t>
            </a:r>
            <a:r>
              <a:rPr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33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1) Contexte et présentation du projet​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33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2) Besoins et contraintes liés au projet​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6858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33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3) Arborescence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C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CONTEXE ET PRESENTATION DU PROJET  </a:t>
            </a:r>
            <a:r>
              <a:rPr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Pour améliorer son site web une chaine de restaurants SERENITY FOODS souhaite réaliser une maquette des pages supplémentaire pour son site web ​: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20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Une page d’accueil avec un contenu adapté au besoin du restaurant.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20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Une page de menu.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20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Une page à propos.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20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Une page de contact pour chaque franchise avec sa localisation. ​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CEF"/>
              </a:buClr>
              <a:buSzPts val="2000"/>
              <a:buFont typeface="Open Sans"/>
              <a:buChar char="●"/>
            </a:pPr>
            <a:r>
              <a:rPr lang="fr" sz="20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Et une page de réservation.</a:t>
            </a:r>
            <a:endParaRPr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C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rgbClr val="FFFC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endParaRPr b="1"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50" y="1293850"/>
            <a:ext cx="5871650" cy="22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86650" y="4058075"/>
            <a:ext cx="497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5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“The state of being </a:t>
            </a:r>
            <a:r>
              <a:rPr i="1" lang="fr" sz="1650">
                <a:solidFill>
                  <a:srgbClr val="6ABF4B"/>
                </a:solidFill>
                <a:latin typeface="Open Sans"/>
                <a:ea typeface="Open Sans"/>
                <a:cs typeface="Open Sans"/>
                <a:sym typeface="Open Sans"/>
              </a:rPr>
              <a:t>calm</a:t>
            </a:r>
            <a:r>
              <a:rPr i="1" lang="fr" sz="165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fr" sz="1650">
                <a:solidFill>
                  <a:srgbClr val="58C5C7"/>
                </a:solidFill>
                <a:latin typeface="Open Sans"/>
                <a:ea typeface="Open Sans"/>
                <a:cs typeface="Open Sans"/>
                <a:sym typeface="Open Sans"/>
              </a:rPr>
              <a:t>peaceful</a:t>
            </a:r>
            <a:r>
              <a:rPr i="1" lang="fr" sz="165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i="1" lang="fr" sz="1650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untroubled</a:t>
            </a:r>
            <a:r>
              <a:rPr i="1" lang="fr" sz="165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.”</a:t>
            </a:r>
            <a:endParaRPr i="1" sz="20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CHOIX DE PALETTE DE COULEURS​</a:t>
            </a:r>
            <a:endParaRPr b="1"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262200" y="1918688"/>
            <a:ext cx="1090200" cy="10902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644550" y="1896450"/>
            <a:ext cx="1090200" cy="1090200"/>
          </a:xfrm>
          <a:prstGeom prst="roundRect">
            <a:avLst>
              <a:gd fmla="val 16667" name="adj"/>
            </a:avLst>
          </a:prstGeom>
          <a:solidFill>
            <a:srgbClr val="58C5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026900" y="1896438"/>
            <a:ext cx="1090200" cy="1090200"/>
          </a:xfrm>
          <a:prstGeom prst="roundRect">
            <a:avLst>
              <a:gd fmla="val 16667" name="adj"/>
            </a:avLst>
          </a:prstGeom>
          <a:solidFill>
            <a:srgbClr val="F4DB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409250" y="1896450"/>
            <a:ext cx="1090200" cy="1090200"/>
          </a:xfrm>
          <a:prstGeom prst="roundRect">
            <a:avLst>
              <a:gd fmla="val 16667" name="adj"/>
            </a:avLst>
          </a:prstGeom>
          <a:solidFill>
            <a:srgbClr val="6ABF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91600" y="1896450"/>
            <a:ext cx="1090200" cy="1090200"/>
          </a:xfrm>
          <a:prstGeom prst="roundRect">
            <a:avLst>
              <a:gd fmla="val 16667" name="adj"/>
            </a:avLst>
          </a:prstGeom>
          <a:solidFill>
            <a:srgbClr val="23272A"/>
          </a:solidFill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314025" y="3117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60000" y="3117875"/>
            <a:ext cx="8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#fffcef</a:t>
            </a:r>
            <a:endParaRPr b="1" sz="16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93438" y="3117875"/>
            <a:ext cx="9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58C5C7"/>
                </a:solidFill>
                <a:latin typeface="Open Sans"/>
                <a:ea typeface="Open Sans"/>
                <a:cs typeface="Open Sans"/>
                <a:sym typeface="Open Sans"/>
              </a:rPr>
              <a:t>#58c5c7</a:t>
            </a:r>
            <a:endParaRPr b="1" sz="1600">
              <a:solidFill>
                <a:srgbClr val="58C5C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077300" y="3117875"/>
            <a:ext cx="103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#f4db5e</a:t>
            </a:r>
            <a:endParaRPr b="1" sz="1600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409250" y="3117875"/>
            <a:ext cx="10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6ABF4B"/>
                </a:solidFill>
                <a:latin typeface="Open Sans"/>
                <a:ea typeface="Open Sans"/>
                <a:cs typeface="Open Sans"/>
                <a:sym typeface="Open Sans"/>
              </a:rPr>
              <a:t>#6abf4b</a:t>
            </a:r>
            <a:endParaRPr b="1" sz="1600">
              <a:solidFill>
                <a:srgbClr val="6ABF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40575" y="3102425"/>
            <a:ext cx="103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3272A"/>
                </a:solidFill>
                <a:highlight>
                  <a:srgbClr val="FFFCEF"/>
                </a:highlight>
                <a:latin typeface="Open Sans"/>
                <a:ea typeface="Open Sans"/>
                <a:cs typeface="Open Sans"/>
                <a:sym typeface="Open Sans"/>
              </a:rPr>
              <a:t>#2c2f33</a:t>
            </a:r>
            <a:endParaRPr b="1" sz="1600">
              <a:solidFill>
                <a:srgbClr val="23272A"/>
              </a:solidFill>
              <a:highlight>
                <a:srgbClr val="FFFCE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CHOIX DE POLICES​</a:t>
            </a:r>
            <a:endParaRPr b="1"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-329675" y="94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lang="fr" sz="2500">
                <a:solidFill>
                  <a:srgbClr val="FFFCEF"/>
                </a:solidFill>
                <a:latin typeface="Roboto"/>
                <a:ea typeface="Roboto"/>
                <a:cs typeface="Roboto"/>
                <a:sym typeface="Roboto"/>
              </a:rPr>
              <a:t>ROBOTO                                    </a:t>
            </a:r>
            <a:r>
              <a:rPr lang="fr" sz="25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  <a:endParaRPr sz="25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500">
                <a:solidFill>
                  <a:srgbClr val="FFFCEF"/>
                </a:solidFill>
                <a:latin typeface="Roboto"/>
                <a:ea typeface="Roboto"/>
                <a:cs typeface="Roboto"/>
                <a:sym typeface="Roboto"/>
              </a:rPr>
              <a:t>                          roboto                                       </a:t>
            </a:r>
            <a:r>
              <a:rPr lang="fr" sz="2500">
                <a:solidFill>
                  <a:srgbClr val="FFFCE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  <a:endParaRPr sz="2500">
              <a:solidFill>
                <a:srgbClr val="FFFC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ICÔNES</a:t>
            </a: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BOUTONS</a:t>
            </a:r>
            <a:endParaRPr b="1"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1532400"/>
            <a:ext cx="61436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ARBORESCENCE</a:t>
            </a:r>
            <a:endParaRPr b="1" sz="2400">
              <a:solidFill>
                <a:srgbClr val="58C5C7"/>
              </a:solidFill>
            </a:endParaRPr>
          </a:p>
        </p:txBody>
      </p:sp>
      <p:cxnSp>
        <p:nvCxnSpPr>
          <p:cNvPr id="113" name="Google Shape;113;p20"/>
          <p:cNvCxnSpPr>
            <a:stCxn id="114" idx="6"/>
            <a:endCxn id="115" idx="2"/>
          </p:cNvCxnSpPr>
          <p:nvPr/>
        </p:nvCxnSpPr>
        <p:spPr>
          <a:xfrm>
            <a:off x="1777025" y="2817475"/>
            <a:ext cx="691500" cy="160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0"/>
          <p:cNvCxnSpPr>
            <a:stCxn id="114" idx="6"/>
            <a:endCxn id="117" idx="2"/>
          </p:cNvCxnSpPr>
          <p:nvPr/>
        </p:nvCxnSpPr>
        <p:spPr>
          <a:xfrm>
            <a:off x="1777025" y="2817475"/>
            <a:ext cx="699000" cy="87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20"/>
          <p:cNvGrpSpPr/>
          <p:nvPr/>
        </p:nvGrpSpPr>
        <p:grpSpPr>
          <a:xfrm>
            <a:off x="5731950" y="2347963"/>
            <a:ext cx="1356300" cy="319200"/>
            <a:chOff x="5592550" y="1018950"/>
            <a:chExt cx="1356300" cy="319200"/>
          </a:xfrm>
        </p:grpSpPr>
        <p:sp>
          <p:nvSpPr>
            <p:cNvPr id="119" name="Google Shape;119;p20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Values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2475950" y="3534388"/>
            <a:ext cx="1356300" cy="319200"/>
            <a:chOff x="3650050" y="1476150"/>
            <a:chExt cx="1356300" cy="319200"/>
          </a:xfrm>
        </p:grpSpPr>
        <p:sp>
          <p:nvSpPr>
            <p:cNvPr id="122" name="Google Shape;122;p20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6ABF4B"/>
                  </a:solidFill>
                  <a:latin typeface="Roboto"/>
                  <a:ea typeface="Roboto"/>
                  <a:cs typeface="Roboto"/>
                  <a:sym typeface="Roboto"/>
                </a:rPr>
                <a:t>CONTACT</a:t>
              </a:r>
              <a:endParaRPr b="1" sz="13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414750" y="2657875"/>
            <a:ext cx="1362275" cy="319200"/>
            <a:chOff x="1596750" y="2412150"/>
            <a:chExt cx="1362275" cy="319200"/>
          </a:xfrm>
        </p:grpSpPr>
        <p:sp>
          <p:nvSpPr>
            <p:cNvPr id="124" name="Google Shape;124;p20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6ABF4B"/>
                  </a:solidFill>
                  <a:latin typeface="Roboto"/>
                  <a:ea typeface="Roboto"/>
                  <a:cs typeface="Roboto"/>
                  <a:sym typeface="Roboto"/>
                </a:rPr>
                <a:t>HOME</a:t>
              </a:r>
              <a:endParaRPr b="1" sz="13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20"/>
          <p:cNvGrpSpPr/>
          <p:nvPr/>
        </p:nvGrpSpPr>
        <p:grpSpPr>
          <a:xfrm>
            <a:off x="2468525" y="4260025"/>
            <a:ext cx="1658625" cy="319200"/>
            <a:chOff x="3650050" y="3348150"/>
            <a:chExt cx="1658625" cy="319200"/>
          </a:xfrm>
        </p:grpSpPr>
        <p:sp>
          <p:nvSpPr>
            <p:cNvPr id="126" name="Google Shape;126;p20"/>
            <p:cNvSpPr/>
            <p:nvPr/>
          </p:nvSpPr>
          <p:spPr>
            <a:xfrm>
              <a:off x="3854875" y="3348150"/>
              <a:ext cx="1453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6ABF4B"/>
                  </a:solidFill>
                  <a:latin typeface="Roboto"/>
                  <a:ea typeface="Roboto"/>
                  <a:cs typeface="Roboto"/>
                  <a:sym typeface="Roboto"/>
                </a:rPr>
                <a:t>RESERVATION</a:t>
              </a:r>
              <a:endParaRPr b="1" sz="13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20"/>
          <p:cNvGrpSpPr/>
          <p:nvPr/>
        </p:nvGrpSpPr>
        <p:grpSpPr>
          <a:xfrm>
            <a:off x="5731950" y="2665213"/>
            <a:ext cx="1356300" cy="319200"/>
            <a:chOff x="5592550" y="1933350"/>
            <a:chExt cx="1356300" cy="319200"/>
          </a:xfrm>
        </p:grpSpPr>
        <p:sp>
          <p:nvSpPr>
            <p:cNvPr id="128" name="Google Shape;128;p20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History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5731950" y="3377975"/>
            <a:ext cx="1356300" cy="319200"/>
            <a:chOff x="5592550" y="2890950"/>
            <a:chExt cx="1356300" cy="319200"/>
          </a:xfrm>
        </p:grpSpPr>
        <p:sp>
          <p:nvSpPr>
            <p:cNvPr id="131" name="Google Shape;131;p20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Location 1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731950" y="3697175"/>
            <a:ext cx="1356300" cy="319200"/>
            <a:chOff x="5592550" y="3805350"/>
            <a:chExt cx="1356300" cy="319200"/>
          </a:xfrm>
        </p:grpSpPr>
        <p:sp>
          <p:nvSpPr>
            <p:cNvPr id="134" name="Google Shape;134;p20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Location 2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cxnSp>
        <p:nvCxnSpPr>
          <p:cNvPr id="136" name="Google Shape;136;p20"/>
          <p:cNvCxnSpPr>
            <a:stCxn id="114" idx="6"/>
          </p:cNvCxnSpPr>
          <p:nvPr/>
        </p:nvCxnSpPr>
        <p:spPr>
          <a:xfrm flipH="1" rot="10800000">
            <a:off x="1777025" y="2792575"/>
            <a:ext cx="691500" cy="2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p20"/>
          <p:cNvGrpSpPr/>
          <p:nvPr/>
        </p:nvGrpSpPr>
        <p:grpSpPr>
          <a:xfrm>
            <a:off x="2468525" y="2663575"/>
            <a:ext cx="1276713" cy="319200"/>
            <a:chOff x="3650050" y="3346500"/>
            <a:chExt cx="1276713" cy="319200"/>
          </a:xfrm>
        </p:grpSpPr>
        <p:sp>
          <p:nvSpPr>
            <p:cNvPr id="138" name="Google Shape;138;p20"/>
            <p:cNvSpPr/>
            <p:nvPr/>
          </p:nvSpPr>
          <p:spPr>
            <a:xfrm>
              <a:off x="3744463" y="334650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6ABF4B"/>
                  </a:solidFill>
                  <a:latin typeface="Roboto"/>
                  <a:ea typeface="Roboto"/>
                  <a:cs typeface="Roboto"/>
                  <a:sym typeface="Roboto"/>
                </a:rPr>
                <a:t>ABOUT</a:t>
              </a:r>
              <a:endParaRPr b="1" sz="13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" name="Google Shape;140;p20"/>
          <p:cNvCxnSpPr>
            <a:stCxn id="114" idx="6"/>
            <a:endCxn id="141" idx="2"/>
          </p:cNvCxnSpPr>
          <p:nvPr/>
        </p:nvCxnSpPr>
        <p:spPr>
          <a:xfrm flipH="1" rot="10800000">
            <a:off x="1777025" y="1702375"/>
            <a:ext cx="699000" cy="111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2" name="Google Shape;142;p20"/>
          <p:cNvGrpSpPr/>
          <p:nvPr/>
        </p:nvGrpSpPr>
        <p:grpSpPr>
          <a:xfrm>
            <a:off x="5731950" y="2968250"/>
            <a:ext cx="1356300" cy="319200"/>
            <a:chOff x="5592550" y="2890950"/>
            <a:chExt cx="1356300" cy="319200"/>
          </a:xfrm>
        </p:grpSpPr>
        <p:sp>
          <p:nvSpPr>
            <p:cNvPr id="143" name="Google Shape;143;p20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People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2475950" y="1542738"/>
            <a:ext cx="1225825" cy="319200"/>
            <a:chOff x="5592550" y="2890950"/>
            <a:chExt cx="1225825" cy="319200"/>
          </a:xfrm>
        </p:grpSpPr>
        <p:sp>
          <p:nvSpPr>
            <p:cNvPr id="146" name="Google Shape;146;p20"/>
            <p:cNvSpPr/>
            <p:nvPr/>
          </p:nvSpPr>
          <p:spPr>
            <a:xfrm>
              <a:off x="5636075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6ABF4B"/>
                  </a:solidFill>
                  <a:latin typeface="Roboto"/>
                  <a:ea typeface="Roboto"/>
                  <a:cs typeface="Roboto"/>
                  <a:sym typeface="Roboto"/>
                </a:rPr>
                <a:t>MENU</a:t>
              </a:r>
              <a:endParaRPr b="1" sz="13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5731950" y="1833888"/>
            <a:ext cx="1356300" cy="319200"/>
            <a:chOff x="5592550" y="1933350"/>
            <a:chExt cx="1356300" cy="319200"/>
          </a:xfrm>
        </p:grpSpPr>
        <p:sp>
          <p:nvSpPr>
            <p:cNvPr id="148" name="Google Shape;148;p20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Dessert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5731950" y="1542750"/>
            <a:ext cx="1356300" cy="319200"/>
            <a:chOff x="5592550" y="1933350"/>
            <a:chExt cx="1356300" cy="319200"/>
          </a:xfrm>
        </p:grpSpPr>
        <p:sp>
          <p:nvSpPr>
            <p:cNvPr id="151" name="Google Shape;151;p20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Main Courses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5731950" y="1223538"/>
            <a:ext cx="1356300" cy="319200"/>
            <a:chOff x="5592550" y="1933350"/>
            <a:chExt cx="1356300" cy="319200"/>
          </a:xfrm>
        </p:grpSpPr>
        <p:sp>
          <p:nvSpPr>
            <p:cNvPr id="154" name="Google Shape;154;p20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F4DB5E"/>
                  </a:solidFill>
                  <a:latin typeface="Roboto"/>
                  <a:ea typeface="Roboto"/>
                  <a:cs typeface="Roboto"/>
                  <a:sym typeface="Roboto"/>
                </a:rPr>
                <a:t>Starters</a:t>
              </a:r>
              <a:endParaRPr sz="11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FFF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DB5E"/>
                </a:solidFill>
              </a:endParaRPr>
            </a:p>
          </p:txBody>
        </p:sp>
      </p:grpSp>
      <p:cxnSp>
        <p:nvCxnSpPr>
          <p:cNvPr id="156" name="Google Shape;156;p20"/>
          <p:cNvCxnSpPr>
            <a:stCxn id="146" idx="3"/>
            <a:endCxn id="155" idx="2"/>
          </p:cNvCxnSpPr>
          <p:nvPr/>
        </p:nvCxnSpPr>
        <p:spPr>
          <a:xfrm flipH="1" rot="10800000">
            <a:off x="3701775" y="1368438"/>
            <a:ext cx="2030100" cy="333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0"/>
          <p:cNvCxnSpPr>
            <a:stCxn id="146" idx="3"/>
            <a:endCxn id="152" idx="2"/>
          </p:cNvCxnSpPr>
          <p:nvPr/>
        </p:nvCxnSpPr>
        <p:spPr>
          <a:xfrm flipH="1" rot="10800000">
            <a:off x="3701775" y="1687638"/>
            <a:ext cx="2030100" cy="14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20"/>
          <p:cNvCxnSpPr>
            <a:stCxn id="146" idx="3"/>
            <a:endCxn id="149" idx="2"/>
          </p:cNvCxnSpPr>
          <p:nvPr/>
        </p:nvCxnSpPr>
        <p:spPr>
          <a:xfrm>
            <a:off x="3701775" y="1702338"/>
            <a:ext cx="2030100" cy="276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>
            <a:stCxn id="138" idx="3"/>
            <a:endCxn id="120" idx="2"/>
          </p:cNvCxnSpPr>
          <p:nvPr/>
        </p:nvCxnSpPr>
        <p:spPr>
          <a:xfrm flipH="1" rot="10800000">
            <a:off x="3745238" y="2507575"/>
            <a:ext cx="1986600" cy="315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0"/>
          <p:cNvCxnSpPr>
            <a:stCxn id="138" idx="3"/>
            <a:endCxn id="129" idx="2"/>
          </p:cNvCxnSpPr>
          <p:nvPr/>
        </p:nvCxnSpPr>
        <p:spPr>
          <a:xfrm flipH="1" rot="10800000">
            <a:off x="3745238" y="2809975"/>
            <a:ext cx="1986600" cy="13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0"/>
          <p:cNvCxnSpPr>
            <a:stCxn id="138" idx="3"/>
            <a:endCxn id="144" idx="2"/>
          </p:cNvCxnSpPr>
          <p:nvPr/>
        </p:nvCxnSpPr>
        <p:spPr>
          <a:xfrm>
            <a:off x="3745238" y="2823175"/>
            <a:ext cx="1986600" cy="304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0"/>
          <p:cNvCxnSpPr>
            <a:stCxn id="122" idx="3"/>
            <a:endCxn id="132" idx="2"/>
          </p:cNvCxnSpPr>
          <p:nvPr/>
        </p:nvCxnSpPr>
        <p:spPr>
          <a:xfrm flipH="1" rot="10800000">
            <a:off x="3832250" y="3537688"/>
            <a:ext cx="1899600" cy="156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0"/>
          <p:cNvCxnSpPr>
            <a:stCxn id="122" idx="3"/>
            <a:endCxn id="135" idx="2"/>
          </p:cNvCxnSpPr>
          <p:nvPr/>
        </p:nvCxnSpPr>
        <p:spPr>
          <a:xfrm>
            <a:off x="3832250" y="3693988"/>
            <a:ext cx="1899600" cy="162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FCE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A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KITS &amp;  PLUGINS</a:t>
            </a:r>
            <a:endParaRPr b="1" sz="2400">
              <a:solidFill>
                <a:srgbClr val="58C5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104050"/>
            <a:ext cx="85206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ABF4B"/>
                </a:solidFill>
                <a:latin typeface="Roboto"/>
                <a:ea typeface="Roboto"/>
                <a:cs typeface="Roboto"/>
                <a:sym typeface="Roboto"/>
              </a:rPr>
              <a:t>- Kit : </a:t>
            </a:r>
            <a:r>
              <a:rPr lang="fr" sz="1500">
                <a:solidFill>
                  <a:srgbClr val="FFFCEF"/>
                </a:solidFill>
                <a:latin typeface="Roboto"/>
                <a:ea typeface="Roboto"/>
                <a:cs typeface="Roboto"/>
                <a:sym typeface="Roboto"/>
              </a:rPr>
              <a:t>https://www.xdguru.com/adobe-xd-icons-material/</a:t>
            </a:r>
            <a:endParaRPr sz="1500">
              <a:solidFill>
                <a:srgbClr val="FFFC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rPr>
              <a:t>- Plugin :</a:t>
            </a:r>
            <a:r>
              <a:rPr lang="fr" sz="800">
                <a:solidFill>
                  <a:srgbClr val="F4DB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500">
                <a:solidFill>
                  <a:srgbClr val="FFFCEF"/>
                </a:solidFill>
                <a:latin typeface="Roboto"/>
                <a:ea typeface="Roboto"/>
                <a:cs typeface="Roboto"/>
                <a:sym typeface="Roboto"/>
              </a:rPr>
              <a:t>Icons 4 Design</a:t>
            </a:r>
            <a:endParaRPr sz="1500">
              <a:solidFill>
                <a:srgbClr val="FFFC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FC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2172238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INSPIRATION</a:t>
            </a:r>
            <a:endParaRPr b="1" sz="2400">
              <a:solidFill>
                <a:srgbClr val="58C5C7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834600" y="2744938"/>
            <a:ext cx="747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BF4B"/>
                </a:solidFill>
                <a:latin typeface="Open Sans"/>
                <a:ea typeface="Open Sans"/>
                <a:cs typeface="Open Sans"/>
                <a:sym typeface="Open Sans"/>
              </a:rPr>
              <a:t>https://www.webdesign-inspiration.com/fr/webdesign/industrie/restaurant</a:t>
            </a:r>
            <a:endParaRPr sz="1600">
              <a:solidFill>
                <a:srgbClr val="6ABF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3464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>
                <a:solidFill>
                  <a:srgbClr val="58C5C7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b="1" sz="2400">
              <a:solidFill>
                <a:srgbClr val="58C5C7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655150" y="4037050"/>
            <a:ext cx="383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4DB5E"/>
                </a:solidFill>
                <a:latin typeface="Open Sans"/>
                <a:ea typeface="Open Sans"/>
                <a:cs typeface="Open Sans"/>
                <a:sym typeface="Open Sans"/>
              </a:rPr>
              <a:t>https://www.pexels.com/search/food/</a:t>
            </a:r>
            <a:endParaRPr sz="1600">
              <a:solidFill>
                <a:srgbClr val="F4DB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