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6" r:id="rId2"/>
    <p:sldId id="448" r:id="rId3"/>
    <p:sldId id="452" r:id="rId4"/>
    <p:sldId id="447" r:id="rId5"/>
    <p:sldId id="450" r:id="rId6"/>
    <p:sldId id="451" r:id="rId7"/>
    <p:sldId id="446" r:id="rId8"/>
  </p:sldIdLst>
  <p:sldSz cx="9144000" cy="6858000" type="screen4x3"/>
  <p:notesSz cx="6815138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хомутов Евгений  Эдуардович" initials="хЕЭ" lastIdx="4" clrIdx="0">
    <p:extLst>
      <p:ext uri="{19B8F6BF-5375-455C-9EA6-DF929625EA0E}">
        <p15:presenceInfo xmlns:p15="http://schemas.microsoft.com/office/powerpoint/2012/main" userId="хомутов Евгений 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EA0600"/>
    <a:srgbClr val="66CCFF"/>
    <a:srgbClr val="DDDDDD"/>
    <a:srgbClr val="C0C0C0"/>
    <a:srgbClr val="B2B2B2"/>
    <a:srgbClr val="283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0845" autoAdjust="0"/>
  </p:normalViewPr>
  <p:slideViewPr>
    <p:cSldViewPr snapToGrid="0">
      <p:cViewPr>
        <p:scale>
          <a:sx n="75" d="100"/>
          <a:sy n="75" d="100"/>
        </p:scale>
        <p:origin x="43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3ABB7BC-6188-4C25-B7EC-70D9E43ED4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57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BE1F461-DD3A-4E16-943C-202AAB00BE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B8DB5-7659-486B-BA14-B1FD2BB5EAD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(Что же такое текстура?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В общем смысле слово текстура относится к понятию неоднородности поверхности и внешнего вида объекта.)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Нетекстурированные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объекты обладают следующими особенностями: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Нет текстуры, поэтому не работает 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стереозрение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для данных объектов и определение особых точек объекта;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Возможны блики и изменение освещенности;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Геометрия объекта не позволяет решить задачу относительно 6 координат, но это и не требуется для взаимодействия с объектом.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F461-DD3A-4E16-943C-202AAB00BEC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(Данные о точном положении и ориентации объектов в пространстве требуются во многих задачах, таких как сортировка, упаковка и захват объектов.)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(Робототехнические соревнования Кубок РТК существуют 5 лет и постоянно развиваются. Одной из задач соревнований является автономный захват банки (маяка) манипулятором, установленным на роботе. За всё время существования Кубка РТК данная задача с помощью систем технического зрения не была выполнена ни разу.)</a:t>
            </a: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F461-DD3A-4E16-943C-202AAB00BEC0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6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171450"/>
            <a:ext cx="9144000" cy="666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1027" name="Picture 8" descr="RTC-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173038"/>
            <a:ext cx="331788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9"/>
          <p:cNvSpPr>
            <a:spLocks noChangeArrowheads="1"/>
          </p:cNvSpPr>
          <p:nvPr/>
        </p:nvSpPr>
        <p:spPr bwMode="auto">
          <a:xfrm>
            <a:off x="320675" y="1133475"/>
            <a:ext cx="8486775" cy="5468938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ACC6F0"/>
            </a:gs>
            <a:gs pos="100000">
              <a:srgbClr val="E7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DSC_9957_1s copy1-obl copy"/>
          <p:cNvPicPr>
            <a:picLocks noChangeAspect="1" noChangeArrowheads="1"/>
          </p:cNvPicPr>
          <p:nvPr/>
        </p:nvPicPr>
        <p:blipFill>
          <a:blip r:embed="rId3" cstate="print"/>
          <a:srcRect t="17154" b="2766"/>
          <a:stretch>
            <a:fillRect/>
          </a:stretch>
        </p:blipFill>
        <p:spPr bwMode="auto">
          <a:xfrm>
            <a:off x="-3175" y="1150937"/>
            <a:ext cx="91440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pic>
        <p:nvPicPr>
          <p:cNvPr id="2058" name="Picture 10" descr="RTC-2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213" y="1228725"/>
            <a:ext cx="9094787" cy="133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20000"/>
              </a:spcBef>
              <a:defRPr/>
            </a:pPr>
            <a:r>
              <a:rPr lang="ru-RU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Исследование методов определения положения трехмерных </a:t>
            </a:r>
            <a:r>
              <a:rPr lang="ru-RU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нетекстурированных</a:t>
            </a:r>
            <a:r>
              <a:rPr lang="ru-RU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объектов с использованием одной телевизионной камеры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6876" y="5282448"/>
            <a:ext cx="7473950" cy="72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Докладчик: студент гр.43328/1, каф. МиР – Е. Э. Хомутов</a:t>
            </a:r>
          </a:p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Научный руководитель: нач. лаб. СТЗ</a:t>
            </a: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Д. Н. Степанов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22263"/>
            <a:ext cx="7886700" cy="792162"/>
          </a:xfrm>
        </p:spPr>
        <p:txBody>
          <a:bodyPr/>
          <a:lstStyle/>
          <a:p>
            <a:pPr algn="l"/>
            <a:r>
              <a:rPr lang="ru-RU" sz="20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Обоснование темы НИР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825" y="1266825"/>
            <a:ext cx="8201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/>
            <a:r>
              <a:rPr lang="ru-RU" dirty="0">
                <a:latin typeface="+mn-lt"/>
              </a:rPr>
              <a:t>Особенности объектов: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+mn-lt"/>
              </a:rPr>
              <a:t>Отсутствие текстуры;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+mn-lt"/>
              </a:rPr>
              <a:t>Блики и изменение освещенности;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+mn-lt"/>
              </a:rPr>
              <a:t>Геометрия объекта.</a:t>
            </a:r>
          </a:p>
          <a:p>
            <a:pPr indent="360000" algn="just"/>
            <a:endParaRPr lang="ru-RU" dirty="0">
              <a:latin typeface="+mn-lt"/>
            </a:endParaRPr>
          </a:p>
          <a:p>
            <a:pPr indent="360000" algn="just"/>
            <a:r>
              <a:rPr lang="ru-RU" dirty="0" err="1">
                <a:latin typeface="+mn-lt"/>
              </a:rPr>
              <a:t>Нетекстурированный</a:t>
            </a:r>
            <a:r>
              <a:rPr lang="ru-RU" dirty="0">
                <a:latin typeface="+mn-lt"/>
              </a:rPr>
              <a:t> объект - стандартная алюминиевая банка объемом 0.33л. Банка имеет один из следующих цветов: красный, синий, зеленый, желтый</a:t>
            </a:r>
            <a:r>
              <a:rPr lang="en-US" dirty="0">
                <a:latin typeface="+mn-lt"/>
              </a:rPr>
              <a:t>, </a:t>
            </a:r>
            <a:r>
              <a:rPr lang="ru-RU" dirty="0">
                <a:latin typeface="+mn-lt"/>
              </a:rPr>
              <a:t>белый.</a:t>
            </a:r>
            <a:endParaRPr lang="en-US" dirty="0">
              <a:latin typeface="+mn-lt"/>
            </a:endParaRPr>
          </a:p>
          <a:p>
            <a:pPr indent="360000" algn="just"/>
            <a:endParaRPr lang="ru-RU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1D9AB8-3B31-4439-890C-D6C87D63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17285" r="13352" b="30190"/>
          <a:stretch/>
        </p:blipFill>
        <p:spPr>
          <a:xfrm>
            <a:off x="781050" y="2920201"/>
            <a:ext cx="6699700" cy="32825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МиР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– Е. Э. Хомутов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2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22263"/>
            <a:ext cx="7886700" cy="792162"/>
          </a:xfrm>
        </p:spPr>
        <p:txBody>
          <a:bodyPr/>
          <a:lstStyle/>
          <a:p>
            <a:pPr algn="l"/>
            <a:r>
              <a:rPr lang="ru-RU" sz="20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Обоснование темы НИР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825" y="1266825"/>
            <a:ext cx="82010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/>
            <a:r>
              <a:rPr lang="ru-RU" dirty="0">
                <a:latin typeface="+mn-lt"/>
              </a:rPr>
              <a:t>В каких задачах необходимо знать положение объекта?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+mn-lt"/>
              </a:rPr>
              <a:t>сортировка;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+mn-lt"/>
              </a:rPr>
              <a:t>упаковка;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+mn-lt"/>
              </a:rPr>
              <a:t>захват объектов.</a:t>
            </a:r>
          </a:p>
          <a:p>
            <a:pPr indent="360000" algn="just"/>
            <a:endParaRPr lang="ru-RU" dirty="0">
              <a:latin typeface="+mn-lt"/>
            </a:endParaRPr>
          </a:p>
          <a:p>
            <a:pPr indent="360000" algn="just"/>
            <a:r>
              <a:rPr lang="ru-RU" dirty="0">
                <a:latin typeface="+mn-lt"/>
              </a:rPr>
              <a:t>Кубок РТК - автономный захват банки (маяка) манипулятором.</a:t>
            </a:r>
            <a:endParaRPr lang="ru-RU" i="1" dirty="0">
              <a:latin typeface="+mn-lt"/>
            </a:endParaRPr>
          </a:p>
          <a:p>
            <a:pPr indent="360000" algn="just"/>
            <a:endParaRPr lang="ru-RU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МиР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– Е. Э. Хомутов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8380550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39045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Цели и задачи исследования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38251"/>
            <a:ext cx="85077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1600" b="1" dirty="0">
                <a:solidFill>
                  <a:srgbClr val="000000"/>
                </a:solidFill>
                <a:latin typeface="+mn-lt"/>
              </a:rPr>
              <a:t>Цель исследования: </a:t>
            </a:r>
          </a:p>
          <a:p>
            <a:pPr marL="533400" indent="190500" algn="just">
              <a:buFont typeface="Times New Roman" panose="02020603050405020304" pitchFamily="18" charset="0"/>
              <a:buChar char="‒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Исследование и выбор методов определения положения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нетекстурированых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объектов по изображению; </a:t>
            </a:r>
          </a:p>
          <a:p>
            <a:pPr marL="533400" indent="190500" algn="just">
              <a:buFont typeface="Times New Roman" panose="02020603050405020304" pitchFamily="18" charset="0"/>
              <a:buChar char="‒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оценить достоинства и недостатки методов и выбрать наиболее подходящие для выбранного объекта; </a:t>
            </a:r>
          </a:p>
          <a:p>
            <a:pPr marL="533400" indent="190500" algn="just">
              <a:buFont typeface="Times New Roman" panose="02020603050405020304" pitchFamily="18" charset="0"/>
              <a:buChar char="‒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реализовать их для выбранного объекта.</a:t>
            </a:r>
          </a:p>
          <a:p>
            <a:pPr marL="533400" algn="just"/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533400" algn="just"/>
            <a:r>
              <a:rPr lang="ru-RU" sz="1600" b="1" dirty="0">
                <a:solidFill>
                  <a:srgbClr val="000000"/>
                </a:solidFill>
                <a:latin typeface="+mn-lt"/>
              </a:rPr>
              <a:t>Задачи исследования: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обзор существующих методов определения положения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нетекстурированных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объектов по изображению;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Определение критериев сравнения методов;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Определение границ применимости методов;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Выбор наиболее подходящих методов для выбранного объекта;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Реализация выбранных методов для выбранного объекта;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Экспериментальные исследования;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Анализ результатов работы.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МиР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9192559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2628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Календарный план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МиР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4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12478"/>
              </p:ext>
            </p:extLst>
          </p:nvPr>
        </p:nvGraphicFramePr>
        <p:xfrm>
          <a:off x="495299" y="2009775"/>
          <a:ext cx="8172452" cy="400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07">
                <a:tc>
                  <a:txBody>
                    <a:bodyPr/>
                    <a:lstStyle/>
                    <a:p>
                      <a:r>
                        <a:rPr lang="ru-RU" dirty="0"/>
                        <a:t>15.10 -  29.10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Обзор существующих методов определения положения объектов.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30.10 – 12.11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критериев сравнения методов;</a:t>
                      </a:r>
                    </a:p>
                    <a:p>
                      <a:r>
                        <a:rPr lang="ru-RU" dirty="0"/>
                        <a:t>Определение границ применимости методов;</a:t>
                      </a:r>
                    </a:p>
                    <a:p>
                      <a:r>
                        <a:rPr lang="ru-RU" dirty="0"/>
                        <a:t>Выбор наиболее подходящих методов.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13.11 – 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выбранных методов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27.11 - 04.12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Экспериментальные исследования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05.12 – 11.12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Анализ результатов работы и составление отчета о проделанной работе.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66265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12.12 – 17.12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Оформление</a:t>
                      </a:r>
                      <a:r>
                        <a:rPr lang="ru-RU" baseline="0" dirty="0"/>
                        <a:t> результатов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90931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en-US" dirty="0"/>
                        <a:t>18.12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Защита НИР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92559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1659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Литература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МиР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525" y="1123950"/>
            <a:ext cx="83724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Ulrich M., Wiedemann C., Steger C.: CAD-based recognition of 3D objects in monocular images. In: ICRA, pp. 1191-1198 (2009)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Reinbacher</a:t>
            </a:r>
            <a:r>
              <a:rPr lang="en-US" dirty="0">
                <a:latin typeface="+mn-lt"/>
              </a:rPr>
              <a:t>, C., </a:t>
            </a:r>
            <a:r>
              <a:rPr lang="en-US" dirty="0" err="1">
                <a:latin typeface="+mn-lt"/>
              </a:rPr>
              <a:t>Ruether</a:t>
            </a:r>
            <a:r>
              <a:rPr lang="en-US" dirty="0">
                <a:latin typeface="+mn-lt"/>
              </a:rPr>
              <a:t>, M., Bischof, H.: Pose estimation of know objects by efficient silhouette matching. In: ICPR (2010)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Harvent</a:t>
            </a:r>
            <a:r>
              <a:rPr lang="en-US" dirty="0">
                <a:latin typeface="+mn-lt"/>
              </a:rPr>
              <a:t> J., </a:t>
            </a:r>
            <a:r>
              <a:rPr lang="en-US" dirty="0" err="1">
                <a:latin typeface="+mn-lt"/>
              </a:rPr>
              <a:t>Coudrin</a:t>
            </a:r>
            <a:r>
              <a:rPr lang="en-US" dirty="0">
                <a:latin typeface="+mn-lt"/>
              </a:rPr>
              <a:t> B., </a:t>
            </a:r>
            <a:r>
              <a:rPr lang="en-US" dirty="0" err="1">
                <a:latin typeface="+mn-lt"/>
              </a:rPr>
              <a:t>Brèthes</a:t>
            </a:r>
            <a:r>
              <a:rPr lang="en-US" dirty="0">
                <a:latin typeface="+mn-lt"/>
              </a:rPr>
              <a:t> L., </a:t>
            </a:r>
            <a:r>
              <a:rPr lang="en-US" dirty="0" err="1">
                <a:latin typeface="+mn-lt"/>
              </a:rPr>
              <a:t>Orteu</a:t>
            </a:r>
            <a:r>
              <a:rPr lang="en-US" dirty="0">
                <a:latin typeface="+mn-lt"/>
              </a:rPr>
              <a:t> J., </a:t>
            </a:r>
            <a:r>
              <a:rPr lang="en-US" dirty="0" err="1">
                <a:latin typeface="+mn-lt"/>
              </a:rPr>
              <a:t>Devy</a:t>
            </a:r>
            <a:r>
              <a:rPr lang="en-US" dirty="0">
                <a:latin typeface="+mn-lt"/>
              </a:rPr>
              <a:t> M.: Multi-view dense 3D modelling of untextured objects from a moving projector-cameras system. </a:t>
            </a:r>
            <a:r>
              <a:rPr lang="en-US" dirty="0" err="1">
                <a:latin typeface="+mn-lt"/>
              </a:rPr>
              <a:t>In:Machine</a:t>
            </a:r>
            <a:r>
              <a:rPr lang="en-US" dirty="0">
                <a:latin typeface="+mn-lt"/>
              </a:rPr>
              <a:t> Vision and Applications, Springer Verlag, pp.1645-1659 (2013)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Imperoli</a:t>
            </a:r>
            <a:r>
              <a:rPr lang="en-US" dirty="0">
                <a:latin typeface="+mn-lt"/>
              </a:rPr>
              <a:t> M., </a:t>
            </a:r>
            <a:r>
              <a:rPr lang="en-US" dirty="0" err="1">
                <a:latin typeface="+mn-lt"/>
              </a:rPr>
              <a:t>Pretto</a:t>
            </a:r>
            <a:r>
              <a:rPr lang="en-US" dirty="0">
                <a:latin typeface="+mn-lt"/>
              </a:rPr>
              <a:t> A.: D2CO: Fast and Robust Registration of 3D </a:t>
            </a:r>
            <a:r>
              <a:rPr lang="en-US" dirty="0" err="1">
                <a:latin typeface="+mn-lt"/>
              </a:rPr>
              <a:t>Textureless</a:t>
            </a:r>
            <a:r>
              <a:rPr lang="en-US" dirty="0">
                <a:latin typeface="+mn-lt"/>
              </a:rPr>
              <a:t> Objects using the Directional Chamfer Distance. In: ICVS, pp. 316-328 (2015)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Imperoli</a:t>
            </a:r>
            <a:r>
              <a:rPr lang="en-US" dirty="0">
                <a:latin typeface="+mn-lt"/>
              </a:rPr>
              <a:t> M., </a:t>
            </a:r>
            <a:r>
              <a:rPr lang="en-US" dirty="0" err="1">
                <a:latin typeface="+mn-lt"/>
              </a:rPr>
              <a:t>Pretto</a:t>
            </a:r>
            <a:r>
              <a:rPr lang="en-US" dirty="0">
                <a:latin typeface="+mn-lt"/>
              </a:rPr>
              <a:t> A.: D2CO: Active Detection and Localization of </a:t>
            </a:r>
            <a:r>
              <a:rPr lang="en-US" dirty="0" err="1">
                <a:latin typeface="+mn-lt"/>
              </a:rPr>
              <a:t>Textureless</a:t>
            </a:r>
            <a:r>
              <a:rPr lang="en-US" dirty="0">
                <a:latin typeface="+mn-lt"/>
              </a:rPr>
              <a:t> Objects in Cluttered Environments. In: </a:t>
            </a:r>
            <a:r>
              <a:rPr lang="en-US" dirty="0" err="1">
                <a:latin typeface="+mn-lt"/>
              </a:rPr>
              <a:t>arXiv</a:t>
            </a:r>
            <a:r>
              <a:rPr lang="en-US" dirty="0">
                <a:latin typeface="+mn-lt"/>
              </a:rPr>
              <a:t> preprint arXiv:1603.07022.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Histogram of Oriented Gradients // www.learnopencv.com URL: https://www.learnopencv.com/histogram-of-oriented-gradients/ (2016)</a:t>
            </a:r>
            <a:endParaRPr lang="ru-RU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+mn-lt"/>
              </a:rPr>
              <a:t>О задаче поиска объекта на изображении. // mechanoid.kiev.ua URL: http://mechanoid.kiev.ua/cv-image-detector.html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192559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ACC6F0"/>
            </a:gs>
            <a:gs pos="100000">
              <a:srgbClr val="E7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DSC_9957_1s copy1-obl copy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" cstate="print"/>
          <a:srcRect t="17154" b="2766"/>
          <a:stretch>
            <a:fillRect/>
          </a:stretch>
        </p:blipFill>
        <p:spPr bwMode="auto">
          <a:xfrm>
            <a:off x="0" y="1144588"/>
            <a:ext cx="9144000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pic>
        <p:nvPicPr>
          <p:cNvPr id="17418" name="Picture 10" descr="RTC-2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67781" y="1489075"/>
            <a:ext cx="43211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Спасибо за внимание!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7594" y="5282448"/>
            <a:ext cx="7193231" cy="72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Докладчик: студент гр.43328/1, каф. </a:t>
            </a:r>
            <a:r>
              <a:rPr lang="ru-RU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МиР</a:t>
            </a: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Е. Э. Хомутов</a:t>
            </a:r>
          </a:p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Научный руководитель: нач. лаб. СТЗ</a:t>
            </a: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Д. Н. Степанов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theme/theme1.xml><?xml version="1.0" encoding="utf-8"?>
<a:theme xmlns:a="http://schemas.openxmlformats.org/drawingml/2006/main" name="Шаблон ЦНИИ РТК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ЦНИИ РТК</Template>
  <TotalTime>14479</TotalTime>
  <Words>992</Words>
  <Application>Microsoft Office PowerPoint</Application>
  <PresentationFormat>Экран (4:3)</PresentationFormat>
  <Paragraphs>100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Symbol</vt:lpstr>
      <vt:lpstr>Times New Roman</vt:lpstr>
      <vt:lpstr>Verdana</vt:lpstr>
      <vt:lpstr>Шаблон ЦНИИ РТК</vt:lpstr>
      <vt:lpstr>Презентация PowerPoint</vt:lpstr>
      <vt:lpstr>Обоснование темы НИР</vt:lpstr>
      <vt:lpstr>Обоснование темы НИР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Nikolas</dc:creator>
  <cp:lastModifiedBy>хомутов Евгений  Эдуардович</cp:lastModifiedBy>
  <cp:revision>587</cp:revision>
  <dcterms:created xsi:type="dcterms:W3CDTF">2011-11-24T05:31:21Z</dcterms:created>
  <dcterms:modified xsi:type="dcterms:W3CDTF">2018-10-29T19:47:32Z</dcterms:modified>
</cp:coreProperties>
</file>