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6" r:id="rId2"/>
    <p:sldId id="447" r:id="rId3"/>
    <p:sldId id="450" r:id="rId4"/>
    <p:sldId id="455" r:id="rId5"/>
    <p:sldId id="456" r:id="rId6"/>
    <p:sldId id="457" r:id="rId7"/>
    <p:sldId id="454" r:id="rId8"/>
    <p:sldId id="446" r:id="rId9"/>
  </p:sldIdLst>
  <p:sldSz cx="9144000" cy="6858000" type="screen4x3"/>
  <p:notesSz cx="6815138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хомутов Евгений  Эдуардович" initials="хЕЭ" lastIdx="4" clrIdx="0">
    <p:extLst>
      <p:ext uri="{19B8F6BF-5375-455C-9EA6-DF929625EA0E}">
        <p15:presenceInfo xmlns:p15="http://schemas.microsoft.com/office/powerpoint/2012/main" userId="хомутов Евгений 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EA0600"/>
    <a:srgbClr val="66CCFF"/>
    <a:srgbClr val="DDDDDD"/>
    <a:srgbClr val="C0C0C0"/>
    <a:srgbClr val="B2B2B2"/>
    <a:srgbClr val="283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62102" autoAdjust="0"/>
  </p:normalViewPr>
  <p:slideViewPr>
    <p:cSldViewPr snapToGrid="0">
      <p:cViewPr varScale="1">
        <p:scale>
          <a:sx n="41" d="100"/>
          <a:sy n="41" d="100"/>
        </p:scale>
        <p:origin x="68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1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3ABB7BC-6188-4C25-B7EC-70D9E43ED4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57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BE1F461-DD3A-4E16-943C-202AAB00BE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B8DB5-7659-486B-BA14-B1FD2BB5EAD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23B27-8B70-4F20-94DF-6B52B8E7950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23B27-8B70-4F20-94DF-6B52B8E7950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Метод Цветовых фильтров может быть применим, так как заданный объект отличается от фона  существенным образом.</a:t>
            </a:r>
          </a:p>
          <a:p>
            <a:endParaRPr lang="ru-RU" dirty="0"/>
          </a:p>
          <a:p>
            <a:r>
              <a:rPr lang="ru-RU" dirty="0"/>
              <a:t>Метод сопоставления с шаблоном позволяет находить объекты, совпадающие с заданным эталонами, с учетом преобразований вращения, масштабирования и параллельного переноса.</a:t>
            </a:r>
          </a:p>
          <a:p>
            <a:r>
              <a:rPr lang="ru-RU" dirty="0"/>
              <a:t>Метод не требует замкнутости границы, что позволяет применять его к пересекающимся и частично закрытым объектам. Основная особенность метода – обучение процессу подбора положения объекта, а не процедуре сравнения.</a:t>
            </a:r>
          </a:p>
          <a:p>
            <a:r>
              <a:rPr lang="ru-RU" dirty="0"/>
              <a:t>Для решения данной задачи метод скорее всего не применим: требуется большое количество изображений для обучения.</a:t>
            </a:r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Из гистограммы человек легко видит, что имеется два четко разделяющихся класса. Суть метода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Оцу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заключается в том, чтобы выставить порог между классами таким образом, чтобы каждый их них был как можно более «плотным».</a:t>
            </a:r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задача обнаружения объектов заключается в установлении наличия на изображении объекта, обладающего некоторыми определенными характеристиками.</a:t>
            </a:r>
            <a:br>
              <a:rPr lang="ru-RU" dirty="0"/>
            </a:b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Такой характеристикой может быть, например, яркость. Одним из наиболее простых и естественных способов обнаружения объекта (или объектов) является выбор порога по яркости, или пороговая классификация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thresholding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23B27-8B70-4F20-94DF-6B52B8E7950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63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Существуют методы определения положения с применением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лидаров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и стереокамер, но это дорого.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Для определения положения 3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– объекта на монокулярном изображении существуют различные подходы. Некоторые методы основаны на глобальном сопоставлении шаблонов с использованием реальных шаблонов объекта. Некоторые из них рассматривают внешний вид или форму для представления объекта. Другие основаны на анализе локальных особенностей, описываемых дескрипторами, такими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Histogram of Oriented Gradients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23B27-8B70-4F20-94DF-6B52B8E79501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35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Существуют методы определения положения с применением лидаров и стереокамер, но это дорого.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Для определения положения 3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 </a:t>
            </a:r>
            <a:r>
              <a:rPr lang="ru-RU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– объекта на монокулярном изображении существуют различные подходы. Некоторые методы основаны на глобальном сопоставлении шаблонов с использованием реальных шаблонов объекта. Некоторые из них рассматривают внешний вид или форму для представления объекта. Другие основаны на анализе локальных особенностей, описываемых дескрипторами, такими как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HOG</a:t>
            </a:r>
            <a:r>
              <a:rPr lang="ru-RU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Histogram of Oriented Gradients</a:t>
            </a:r>
            <a:r>
              <a:rPr lang="ru-RU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23B27-8B70-4F20-94DF-6B52B8E79501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6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23B27-8B70-4F20-94DF-6B52B8E79501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171450"/>
            <a:ext cx="9144000" cy="666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1027" name="Picture 8" descr="RTC-200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173038"/>
            <a:ext cx="331788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9"/>
          <p:cNvSpPr>
            <a:spLocks noChangeArrowheads="1"/>
          </p:cNvSpPr>
          <p:nvPr/>
        </p:nvSpPr>
        <p:spPr bwMode="auto">
          <a:xfrm>
            <a:off x="320675" y="1133475"/>
            <a:ext cx="8486775" cy="5468938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ACC6F0"/>
            </a:gs>
            <a:gs pos="100000">
              <a:srgbClr val="E7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 descr="DSC_9957_1s copy1-obl copy"/>
          <p:cNvPicPr>
            <a:picLocks noChangeAspect="1" noChangeArrowheads="1"/>
          </p:cNvPicPr>
          <p:nvPr/>
        </p:nvPicPr>
        <p:blipFill>
          <a:blip r:embed="rId3" cstate="print"/>
          <a:srcRect t="17154" b="2766"/>
          <a:stretch>
            <a:fillRect/>
          </a:stretch>
        </p:blipFill>
        <p:spPr bwMode="auto">
          <a:xfrm>
            <a:off x="-3175" y="1150937"/>
            <a:ext cx="914400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Г О С У Д А Р С Т В Е Н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Р О С С И И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ИНСТИТУТ   РОБОТОТЕХНИКИ   И   ТЕХНИЧЕСКОЙ   КИБЕРНЕТИКИ</a:t>
            </a:r>
          </a:p>
        </p:txBody>
      </p:sp>
      <p:pic>
        <p:nvPicPr>
          <p:cNvPr id="2058" name="Picture 10" descr="RTC-2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9213" y="1228725"/>
            <a:ext cx="9094787" cy="133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20000"/>
              </a:spcBef>
              <a:defRPr/>
            </a:pPr>
            <a:r>
              <a:rPr lang="ru-RU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Исследование методов определения положения трехмерных </a:t>
            </a:r>
            <a:r>
              <a:rPr lang="ru-RU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нетекстурированных</a:t>
            </a:r>
            <a:r>
              <a:rPr lang="ru-RU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объектов с использованием одной телевизионной камеры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6876" y="5282448"/>
            <a:ext cx="7473950" cy="72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Докладчик: студент гр.43328/1, каф. МиР – Е. Э. Хомутов</a:t>
            </a:r>
          </a:p>
          <a:p>
            <a:pPr algn="r">
              <a:lnSpc>
                <a:spcPct val="120000"/>
              </a:lnSpc>
              <a:defRPr/>
            </a:pP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Научный руководитель: нач. лаб. СТЗ</a:t>
            </a:r>
            <a:r>
              <a: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Д. Н. Степанов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35013" y="319088"/>
            <a:ext cx="39045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000" b="1" dirty="0">
                <a:solidFill>
                  <a:srgbClr val="003399"/>
                </a:solidFill>
              </a:rPr>
              <a:t>Цели и задачи исследования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238251"/>
            <a:ext cx="85077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ru-RU" sz="1600" b="1" dirty="0">
                <a:solidFill>
                  <a:srgbClr val="000000"/>
                </a:solidFill>
                <a:latin typeface="+mn-lt"/>
              </a:rPr>
              <a:t>Цель исследования: </a:t>
            </a:r>
          </a:p>
          <a:p>
            <a:pPr marL="533400" indent="190500" algn="just">
              <a:buFont typeface="Times New Roman" panose="02020603050405020304" pitchFamily="18" charset="0"/>
              <a:buChar char="‒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Исследование и выбор методов определения положения </a:t>
            </a:r>
            <a:r>
              <a:rPr lang="ru-RU" sz="1600" dirty="0" err="1">
                <a:solidFill>
                  <a:srgbClr val="000000"/>
                </a:solidFill>
                <a:latin typeface="+mn-lt"/>
              </a:rPr>
              <a:t>нетекстурированых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объектов по изображению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.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533400" algn="just"/>
            <a:r>
              <a:rPr lang="ru-RU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533400" algn="just"/>
            <a:r>
              <a:rPr lang="ru-RU" sz="1600" b="1" dirty="0">
                <a:solidFill>
                  <a:srgbClr val="000000"/>
                </a:solidFill>
                <a:latin typeface="+mn-lt"/>
              </a:rPr>
              <a:t>Задачи исследования: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Обзор существующих методов определения положения объектов по изображению;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Определение критериев сравнения методов;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Определение границ применимости методов;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Выбор наиболее подходящих методов для выбранного объекта;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Реализация выбранных методов для выбранного объекта;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Экспериментальные исследования;</a:t>
            </a:r>
          </a:p>
          <a:p>
            <a:pPr marL="819150" indent="-285750" algn="just">
              <a:buFont typeface="Symbol" panose="05050102010706020507" pitchFamily="18" charset="2"/>
              <a:buChar char="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Анализ результатов работы.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819150" indent="-285750" algn="just">
              <a:buFont typeface="Symbol" panose="05050102010706020507" pitchFamily="18" charset="2"/>
              <a:buChar char="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819150" indent="-285750" algn="just">
              <a:buFont typeface="Symbol" panose="05050102010706020507" pitchFamily="18" charset="2"/>
              <a:buChar char="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533400" algn="just"/>
            <a:r>
              <a:rPr lang="ru-RU" sz="1600" b="1" dirty="0">
                <a:solidFill>
                  <a:srgbClr val="000000"/>
                </a:solidFill>
                <a:latin typeface="+mn-lt"/>
              </a:rPr>
              <a:t>Ожидаемые результаты:</a:t>
            </a:r>
          </a:p>
          <a:p>
            <a:pPr marL="533400" algn="just"/>
            <a:endParaRPr lang="ru-RU" sz="1600" b="1" dirty="0">
              <a:solidFill>
                <a:srgbClr val="000000"/>
              </a:solidFill>
              <a:latin typeface="+mn-lt"/>
            </a:endParaRPr>
          </a:p>
          <a:p>
            <a:pPr marL="533400" algn="just"/>
            <a:r>
              <a:rPr lang="ru-RU" sz="1600" dirty="0">
                <a:solidFill>
                  <a:srgbClr val="000000"/>
                </a:solidFill>
                <a:latin typeface="+mn-lt"/>
              </a:rPr>
              <a:t>Реализованный алгоритм определения положения объекта в системе координат камеры.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МиР – Е. Э. Хомутов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9192559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35013" y="319088"/>
            <a:ext cx="1635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000" b="1" dirty="0">
                <a:solidFill>
                  <a:srgbClr val="003399"/>
                </a:solidFill>
              </a:rPr>
              <a:t>План работ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МиР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– Е. Э. Хомутов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3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95299" y="2009775"/>
          <a:ext cx="8172452" cy="400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07">
                <a:tc>
                  <a:txBody>
                    <a:bodyPr/>
                    <a:lstStyle/>
                    <a:p>
                      <a:r>
                        <a:rPr lang="ru-RU" dirty="0"/>
                        <a:t>15.10 -  29.10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Обзор существующих методов определения положения объектов.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30.10 – 12.11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критериев сравнения методов;</a:t>
                      </a:r>
                    </a:p>
                    <a:p>
                      <a:r>
                        <a:rPr lang="ru-RU" dirty="0"/>
                        <a:t>Определение границ применимости методов;</a:t>
                      </a:r>
                    </a:p>
                    <a:p>
                      <a:r>
                        <a:rPr lang="ru-RU" dirty="0"/>
                        <a:t>Выбор наиболее подходящих методов.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13.11 – 26.11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выбранных методов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27.11 - 04.12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Экспериментальные исследования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05.12 – 11.12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Анализ результатов работы и составление отчета о проделанной работе.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66265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ru-RU" dirty="0"/>
                        <a:t>12.12 – 17.12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Оформление</a:t>
                      </a:r>
                      <a:r>
                        <a:rPr lang="ru-RU" baseline="0" dirty="0"/>
                        <a:t> результатов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90931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en-US" dirty="0"/>
                        <a:t>18.12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Защита НИР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4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5655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35013" y="319088"/>
            <a:ext cx="4428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000" b="1" dirty="0">
                <a:solidFill>
                  <a:srgbClr val="003399"/>
                </a:solidFill>
              </a:rPr>
              <a:t>Методы детектирования объекта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211" y="6552030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МиР – Е. Э. Хомутов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5801" y="6244253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4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C4F99BF-BD46-4D16-BDCC-BFD30685E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13584"/>
              </p:ext>
            </p:extLst>
          </p:nvPr>
        </p:nvGraphicFramePr>
        <p:xfrm>
          <a:off x="328246" y="1128688"/>
          <a:ext cx="8487508" cy="326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097">
                  <a:extLst>
                    <a:ext uri="{9D8B030D-6E8A-4147-A177-3AD203B41FA5}">
                      <a16:colId xmlns:a16="http://schemas.microsoft.com/office/drawing/2014/main" val="1677954870"/>
                    </a:ext>
                  </a:extLst>
                </a:gridCol>
                <a:gridCol w="1495672">
                  <a:extLst>
                    <a:ext uri="{9D8B030D-6E8A-4147-A177-3AD203B41FA5}">
                      <a16:colId xmlns:a16="http://schemas.microsoft.com/office/drawing/2014/main" val="1146280227"/>
                    </a:ext>
                  </a:extLst>
                </a:gridCol>
                <a:gridCol w="1247528">
                  <a:extLst>
                    <a:ext uri="{9D8B030D-6E8A-4147-A177-3AD203B41FA5}">
                      <a16:colId xmlns:a16="http://schemas.microsoft.com/office/drawing/2014/main" val="948475182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2358991971"/>
                    </a:ext>
                  </a:extLst>
                </a:gridCol>
                <a:gridCol w="1756229">
                  <a:extLst>
                    <a:ext uri="{9D8B030D-6E8A-4147-A177-3AD203B41FA5}">
                      <a16:colId xmlns:a16="http://schemas.microsoft.com/office/drawing/2014/main" val="640660937"/>
                    </a:ext>
                  </a:extLst>
                </a:gridCol>
                <a:gridCol w="1457011">
                  <a:extLst>
                    <a:ext uri="{9D8B030D-6E8A-4147-A177-3AD203B41FA5}">
                      <a16:colId xmlns:a16="http://schemas.microsoft.com/office/drawing/2014/main" val="3137438734"/>
                    </a:ext>
                  </a:extLst>
                </a:gridCol>
              </a:tblGrid>
              <a:tr h="11777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Метод/</a:t>
                      </a:r>
                    </a:p>
                    <a:p>
                      <a:pPr algn="l"/>
                      <a:r>
                        <a:rPr lang="ru-RU" sz="1600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Сложность реализации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Время вычисления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Степень универсальности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Устойчивость к окклюзии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2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/>
                        <a:t>Цветовая фильтрация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Легко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Быстро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Большая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Слабая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Локальные дескрипторы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Средняя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56067"/>
                  </a:ext>
                </a:extLst>
              </a:tr>
              <a:tr h="297751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Сопоставление с шаблоном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Долго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Большая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Высокая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Метод </a:t>
                      </a:r>
                      <a:r>
                        <a:rPr lang="ru-RU" sz="1600" dirty="0" err="1"/>
                        <a:t>Оцу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Слабая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Машинное обучение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Сложно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Долго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Малая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Высокая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53738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9151A1-65D5-49B1-9830-82C8E8FD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51" y="4383726"/>
            <a:ext cx="2702240" cy="21683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14A6C5-3968-45B8-ABB7-566A2182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721" y="4369175"/>
            <a:ext cx="2967640" cy="21697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B9E03D-504B-497A-B936-6393A2DD0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665" y="4396844"/>
            <a:ext cx="2705089" cy="21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01072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35013" y="319088"/>
            <a:ext cx="55307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000" b="1" dirty="0">
                <a:solidFill>
                  <a:srgbClr val="003399"/>
                </a:solidFill>
              </a:rPr>
              <a:t>Методы определения положения объекта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МиР – Е. Э. Хомутов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5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24DB853-6BAB-4807-B3BC-CCBB7A61D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02033"/>
              </p:ext>
            </p:extLst>
          </p:nvPr>
        </p:nvGraphicFramePr>
        <p:xfrm>
          <a:off x="366814" y="1340651"/>
          <a:ext cx="8448940" cy="4178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957">
                  <a:extLst>
                    <a:ext uri="{9D8B030D-6E8A-4147-A177-3AD203B41FA5}">
                      <a16:colId xmlns:a16="http://schemas.microsoft.com/office/drawing/2014/main" val="1677954870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114628022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94847518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35899197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640660937"/>
                    </a:ext>
                  </a:extLst>
                </a:gridCol>
              </a:tblGrid>
              <a:tr h="714820">
                <a:tc>
                  <a:txBody>
                    <a:bodyPr/>
                    <a:lstStyle/>
                    <a:p>
                      <a:r>
                        <a:rPr lang="ru-RU" dirty="0"/>
                        <a:t>Метод/критерий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Сложность реализации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Время вычисления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Степень универсальности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Точность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22100"/>
                  </a:ext>
                </a:extLst>
              </a:tr>
              <a:tr h="414141">
                <a:tc>
                  <a:txBody>
                    <a:bodyPr/>
                    <a:lstStyle/>
                    <a:p>
                      <a:r>
                        <a:rPr lang="ru-RU" dirty="0"/>
                        <a:t>Структурированная подсветка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7007"/>
                  </a:ext>
                </a:extLst>
              </a:tr>
              <a:tr h="414141">
                <a:tc>
                  <a:txBody>
                    <a:bodyPr/>
                    <a:lstStyle/>
                    <a:p>
                      <a:r>
                        <a:rPr lang="en-US" dirty="0"/>
                        <a:t>PnP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56067"/>
                  </a:ext>
                </a:extLst>
              </a:tr>
              <a:tr h="714820">
                <a:tc>
                  <a:txBody>
                    <a:bodyPr/>
                    <a:lstStyle/>
                    <a:p>
                      <a:r>
                        <a:rPr lang="ru-RU" dirty="0"/>
                        <a:t>Машинное обучение</a:t>
                      </a:r>
                    </a:p>
                    <a:p>
                      <a:r>
                        <a:rPr lang="ru-RU" dirty="0"/>
                        <a:t>(иерархический поиск)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Обучение-долго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9121"/>
                  </a:ext>
                </a:extLst>
              </a:tr>
              <a:tr h="414141">
                <a:tc>
                  <a:txBody>
                    <a:bodyPr/>
                    <a:lstStyle/>
                    <a:p>
                      <a:r>
                        <a:rPr lang="en-US" dirty="0"/>
                        <a:t>HOG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5315"/>
                  </a:ext>
                </a:extLst>
              </a:tr>
              <a:tr h="414141">
                <a:tc>
                  <a:txBody>
                    <a:bodyPr/>
                    <a:lstStyle/>
                    <a:p>
                      <a:r>
                        <a:rPr lang="ru-RU" b="1" dirty="0"/>
                        <a:t>Сопоставление с моделью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Легко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Быстро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53738"/>
                  </a:ext>
                </a:extLst>
              </a:tr>
              <a:tr h="414141">
                <a:tc>
                  <a:txBody>
                    <a:bodyPr/>
                    <a:lstStyle/>
                    <a:p>
                      <a:r>
                        <a:rPr lang="ru-RU" b="0" dirty="0"/>
                        <a:t>Времяпролетная камера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Легко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Быстро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2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00858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35013" y="319088"/>
            <a:ext cx="5933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000" b="1" dirty="0">
                <a:solidFill>
                  <a:srgbClr val="003399"/>
                </a:solidFill>
              </a:rPr>
              <a:t>Результаты выполнения практической части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МиР – Е. Э. Хомутов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A7E694-8C44-41B4-B49C-AA845EEAE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1549927"/>
            <a:ext cx="1904212" cy="14281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4EFFBF-D75A-437A-9738-BA366460ED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24" y="1549927"/>
            <a:ext cx="2538948" cy="14281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90769E-CDBB-45BD-B1CD-762CE16E21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63" y="1549926"/>
            <a:ext cx="1904212" cy="14281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CCA1A9-6673-465E-AFAC-E29DA78418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25" y="3302829"/>
            <a:ext cx="2538948" cy="142815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0D9FF6-AFFC-4143-80E6-1DCC0CF9F3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3302828"/>
            <a:ext cx="1904212" cy="142815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57E42D5-5ADB-42E7-AFFC-416546423D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45" y="3302827"/>
            <a:ext cx="1904213" cy="14281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6F6976-5F1C-4C41-8F16-DBE1E19FBF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24" y="5094386"/>
            <a:ext cx="2538948" cy="142815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0112C38-3FAF-414C-A4C4-C3A4045876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5094386"/>
            <a:ext cx="1904212" cy="142815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26896DA-56FB-468B-8B5C-7262AE3D3FE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63" y="5092016"/>
            <a:ext cx="1929195" cy="14468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0D49AE-3CF6-4E24-8FD0-B94DBAC17A19}"/>
              </a:ext>
            </a:extLst>
          </p:cNvPr>
          <p:cNvSpPr txBox="1"/>
          <p:nvPr/>
        </p:nvSpPr>
        <p:spPr>
          <a:xfrm>
            <a:off x="2639225" y="1127589"/>
            <a:ext cx="402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+mj-lt"/>
              </a:rPr>
              <a:t>Цветовая фильтрация заданного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907274569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35013" y="319088"/>
            <a:ext cx="65962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000" b="1" dirty="0">
                <a:solidFill>
                  <a:srgbClr val="003399"/>
                </a:solidFill>
              </a:rPr>
              <a:t>План проведения экспериментальной части НИР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8246" y="1238251"/>
            <a:ext cx="817950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Построение модели объекта;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Получение набора положений модели объекта;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Построение иерархического графа положений объекта;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Определение положения детектированного объекта иерархическим поиском;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latin typeface="+mn-lt"/>
              </a:rPr>
              <a:t>Обработка результатов и составление выводов.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08" y="6563432"/>
            <a:ext cx="7160456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Докладчик: студент гр.43328/1, каф. МиР – Е. Э. Хомутов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7498" y="6255655"/>
            <a:ext cx="28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997435-8AA1-4172-A803-C934B22A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15" y="2212294"/>
            <a:ext cx="1694770" cy="16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62419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ACC6F0"/>
            </a:gs>
            <a:gs pos="100000">
              <a:srgbClr val="E7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DSC_9957_1s copy1-obl copy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" cstate="print"/>
          <a:srcRect t="17154" b="2766"/>
          <a:stretch>
            <a:fillRect/>
          </a:stretch>
        </p:blipFill>
        <p:spPr bwMode="auto">
          <a:xfrm>
            <a:off x="0" y="1144588"/>
            <a:ext cx="9144000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Р О С С И И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ИНСТИТУТ   РОБОТОТЕХНИКИ   И   ТЕХНИЧЕСКОЙ   КИБЕРНЕТИКИ</a:t>
            </a:r>
          </a:p>
        </p:txBody>
      </p:sp>
      <p:pic>
        <p:nvPicPr>
          <p:cNvPr id="17418" name="Picture 10" descr="RTC-2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67781" y="1489075"/>
            <a:ext cx="432117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Спасибо за внимание!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7594" y="5282448"/>
            <a:ext cx="7193231" cy="72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Докладчик: студент гр.43328/1, каф. </a:t>
            </a:r>
            <a:r>
              <a:rPr lang="ru-RU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МиР</a:t>
            </a: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Е. Э. Хомутов</a:t>
            </a:r>
          </a:p>
          <a:p>
            <a:pPr algn="r">
              <a:lnSpc>
                <a:spcPct val="120000"/>
              </a:lnSpc>
              <a:defRPr/>
            </a:pP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Научный руководитель: нач. лаб. СТЗ</a:t>
            </a:r>
            <a:r>
              <a: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Д. Н. Степанов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theme/theme1.xml><?xml version="1.0" encoding="utf-8"?>
<a:theme xmlns:a="http://schemas.openxmlformats.org/drawingml/2006/main" name="Шаблон ЦНИИ РТК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ЦНИИ РТК</Template>
  <TotalTime>16025</TotalTime>
  <Words>1014</Words>
  <Application>Microsoft Office PowerPoint</Application>
  <PresentationFormat>Экран (4:3)</PresentationFormat>
  <Paragraphs>184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Verdana</vt:lpstr>
      <vt:lpstr>Шаблон ЦНИИ РТК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Nikolas</dc:creator>
  <cp:lastModifiedBy>хомутов Евгений  Эдуардович</cp:lastModifiedBy>
  <cp:revision>621</cp:revision>
  <dcterms:created xsi:type="dcterms:W3CDTF">2011-11-24T05:31:21Z</dcterms:created>
  <dcterms:modified xsi:type="dcterms:W3CDTF">2018-11-27T17:18:00Z</dcterms:modified>
</cp:coreProperties>
</file>