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17.jpeg" ContentType="image/jpeg"/>
  <Override PartName="/ppt/media/image5.wmf" ContentType="image/x-wmf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8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781800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2ACEAF-8B42-43E6-B20A-0554907220A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0DB052D-4FF2-42E2-8D26-7DD33826B53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Gulim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4398840" y="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700978B4-DBDD-4CF4-A438-3B899DED1551}" type="datetime1">
              <a:rPr b="0" lang="en-US" sz="1200" spc="-1" strike="noStrike">
                <a:solidFill>
                  <a:srgbClr val="000000"/>
                </a:solidFill>
                <a:latin typeface="Calibri"/>
                <a:ea typeface="Gulim"/>
              </a:rPr>
              <a:t>10/19/2019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4765370B-7433-4B7A-ADF6-0F6F78983C8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4E25AD2-DDC1-4455-A50D-7D72B0ECC56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502EFBD7-960E-4715-91A9-186D39D7CC4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1BD36E4D-C62F-4113-852C-4B2E2F6B98F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9388B8E0-FD42-4715-A52D-E8464CDFA00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9771485F-9402-4B35-B042-2B714F7535B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6B82318C-B2A0-456C-BB1F-5B12B9E9039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AB8F465E-CB4E-424A-ACDB-78876C86831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776E3902-4269-421A-B28A-902207B9052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10FC3A79-11F1-4DD7-AA45-F32CBE1B34F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ED9D4F76-7B72-4F70-9D2D-185AB814F0C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3ECF5576-F26E-4850-8FB1-3E12EFD9695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1E042888-0AD9-4CE0-A875-F0E7E7C3A31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864021B6-2989-49A2-B40C-D7E479F348D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E22C802-A4AB-47E0-994B-83F74D24A28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Img"/>
          </p:nvPr>
        </p:nvSpPr>
        <p:spPr>
          <a:xfrm>
            <a:off x="909720" y="754200"/>
            <a:ext cx="4962240" cy="3722400"/>
          </a:xfrm>
          <a:prstGeom prst="rect">
            <a:avLst/>
          </a:prstGeom>
        </p:spPr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4120" cy="446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857680" y="640080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93000"/>
              </a:lnSpc>
            </a:pPr>
            <a:fld id="{E5515FEC-4013-48EB-A227-0D3623F7C0BA}" type="slidenum">
              <a:rPr b="0" lang="en-US" sz="1050" spc="-1" strike="noStrike">
                <a:solidFill>
                  <a:srgbClr val="000000"/>
                </a:solidFill>
                <a:latin typeface="Tahoma"/>
                <a:ea typeface="Gulim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6072120" y="6215040"/>
            <a:ext cx="3142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Constantia"/>
                <a:ea typeface="Gulim"/>
              </a:rPr>
              <a:t>Department of CSE, CUET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" name="CustomShape 3" hidden="1"/>
          <p:cNvSpPr/>
          <p:nvPr/>
        </p:nvSpPr>
        <p:spPr>
          <a:xfrm>
            <a:off x="0" y="6351480"/>
            <a:ext cx="9143640" cy="6948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/>
          </a:gradFill>
          <a:ln w="3240">
            <a:solidFill>
              <a:srgbClr val="ababa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857160"/>
            <a:ext cx="9143640" cy="70920"/>
          </a:xfrm>
          <a:prstGeom prst="rect">
            <a:avLst/>
          </a:prstGeom>
          <a:gradFill rotWithShape="0">
            <a:gsLst>
              <a:gs pos="0">
                <a:srgbClr val="766000"/>
              </a:gs>
              <a:gs pos="100000">
                <a:srgbClr val="ffde53"/>
              </a:gs>
            </a:gsLst>
            <a:lin ang="0"/>
          </a:gradFill>
          <a:ln w="3240">
            <a:solidFill>
              <a:srgbClr val="e8b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8" descr=""/>
          <p:cNvPicPr/>
          <p:nvPr/>
        </p:nvPicPr>
        <p:blipFill>
          <a:blip r:embed="rId2"/>
          <a:stretch/>
        </p:blipFill>
        <p:spPr>
          <a:xfrm>
            <a:off x="71280" y="6215040"/>
            <a:ext cx="499680" cy="6141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495360" y="3933720"/>
            <a:ext cx="815292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0" y="2637000"/>
            <a:ext cx="9143640" cy="70920"/>
          </a:xfrm>
          <a:prstGeom prst="rect">
            <a:avLst/>
          </a:prstGeom>
          <a:gradFill rotWithShape="0">
            <a:gsLst>
              <a:gs pos="0">
                <a:srgbClr val="766000"/>
              </a:gs>
              <a:gs pos="100000">
                <a:srgbClr val="ffde53"/>
              </a:gs>
            </a:gsLst>
            <a:lin ang="0"/>
          </a:gradFill>
          <a:ln w="3240">
            <a:solidFill>
              <a:srgbClr val="ffde5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Picture 8" descr=""/>
          <p:cNvPicPr/>
          <p:nvPr/>
        </p:nvPicPr>
        <p:blipFill>
          <a:blip r:embed="rId3"/>
          <a:stretch/>
        </p:blipFill>
        <p:spPr>
          <a:xfrm>
            <a:off x="3648240" y="3429000"/>
            <a:ext cx="1685520" cy="198072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174600" y="981000"/>
            <a:ext cx="8718120" cy="1466640"/>
          </a:xfrm>
          <a:prstGeom prst="rect">
            <a:avLst/>
          </a:prstGeom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en-GB" sz="2700" spc="-1" strike="noStrike">
                <a:solidFill>
                  <a:srgbClr val="1c1c1c"/>
                </a:solidFill>
                <a:latin typeface="Times New Roman"/>
                <a:ea typeface="휴먼명조"/>
              </a:rPr>
              <a:t>Click to edit Master title style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GB" sz="21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GB" sz="15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GB" sz="15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857680" y="640080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8BAEE7-AC7A-4F95-9B8D-6E9B44AF475C}" type="slidenum"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072120" y="6215040"/>
            <a:ext cx="3142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tantia"/>
                <a:ea typeface="ＭＳ Ｐゴシック"/>
              </a:rPr>
              <a:t>Department of CSE, CUET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0" y="6351480"/>
            <a:ext cx="9143640" cy="694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333333"/>
              </a:gs>
            </a:gsLst>
            <a:lin ang="10800000"/>
          </a:gradFill>
          <a:ln w="3240">
            <a:solidFill>
              <a:srgbClr val="ababa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0" y="857160"/>
            <a:ext cx="9143640" cy="70920"/>
          </a:xfrm>
          <a:prstGeom prst="rect">
            <a:avLst/>
          </a:prstGeom>
          <a:gradFill rotWithShape="0">
            <a:gsLst>
              <a:gs pos="0">
                <a:srgbClr val="ffde53"/>
              </a:gs>
              <a:gs pos="100000">
                <a:srgbClr val="766000"/>
              </a:gs>
            </a:gsLst>
            <a:lin ang="10800000"/>
          </a:gradFill>
          <a:ln w="3240">
            <a:solidFill>
              <a:srgbClr val="e8b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5" descr=""/>
          <p:cNvPicPr/>
          <p:nvPr/>
        </p:nvPicPr>
        <p:blipFill>
          <a:blip r:embed="rId2"/>
          <a:stretch/>
        </p:blipFill>
        <p:spPr>
          <a:xfrm>
            <a:off x="71280" y="6215040"/>
            <a:ext cx="499680" cy="61416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834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MS PGothic"/>
              </a:rPr>
              <a:t>Click to edit Master title style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0360" cy="5470200"/>
          </a:xfrm>
          <a:prstGeom prst="rect">
            <a:avLst/>
          </a:prstGeom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480">
              <a:lnSpc>
                <a:spcPct val="93000"/>
              </a:lnSpc>
              <a:spcAft>
                <a:spcPts val="1137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Second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240">
              <a:lnSpc>
                <a:spcPct val="93000"/>
              </a:lnSpc>
              <a:spcAft>
                <a:spcPts val="850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marL="1600200" indent="-228240">
              <a:lnSpc>
                <a:spcPct val="93000"/>
              </a:lnSpc>
              <a:spcAft>
                <a:spcPts val="575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  <a:p>
            <a:pPr marL="2057400" indent="-228240">
              <a:lnSpc>
                <a:spcPct val="93000"/>
              </a:lnSpc>
              <a:spcAft>
                <a:spcPts val="28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57680" y="640080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A7C2AE-9156-4315-AC09-170D5AC5271D}" type="slidenum">
              <a:rPr b="0" lang="en-US" sz="1400" spc="-1" strike="noStrike">
                <a:solidFill>
                  <a:srgbClr val="000000"/>
                </a:solidFill>
                <a:latin typeface="Tahoma"/>
                <a:ea typeface="MS PGothic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72120" y="6215040"/>
            <a:ext cx="3142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tantia"/>
                <a:ea typeface="ＭＳ Ｐゴシック"/>
              </a:rPr>
              <a:t>Department of CSE, CUET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6351480"/>
            <a:ext cx="9143640" cy="694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333333"/>
              </a:gs>
            </a:gsLst>
            <a:lin ang="10800000"/>
          </a:gradFill>
          <a:ln w="3240">
            <a:solidFill>
              <a:srgbClr val="ababa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0" y="857160"/>
            <a:ext cx="9143640" cy="70920"/>
          </a:xfrm>
          <a:prstGeom prst="rect">
            <a:avLst/>
          </a:prstGeom>
          <a:gradFill rotWithShape="0">
            <a:gsLst>
              <a:gs pos="0">
                <a:srgbClr val="ffde53"/>
              </a:gs>
              <a:gs pos="100000">
                <a:srgbClr val="766000"/>
              </a:gs>
            </a:gsLst>
            <a:lin ang="10800000"/>
          </a:gradFill>
          <a:ln w="3240">
            <a:solidFill>
              <a:srgbClr val="e8bc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5" descr=""/>
          <p:cNvPicPr/>
          <p:nvPr/>
        </p:nvPicPr>
        <p:blipFill>
          <a:blip r:embed="rId2"/>
          <a:stretch/>
        </p:blipFill>
        <p:spPr>
          <a:xfrm>
            <a:off x="71280" y="6215040"/>
            <a:ext cx="499680" cy="614160"/>
          </a:xfrm>
          <a:prstGeom prst="rect">
            <a:avLst/>
          </a:prstGeom>
          <a:ln>
            <a:noFill/>
          </a:ln>
        </p:spPr>
      </p:pic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685800"/>
            <a:ext cx="9143640" cy="146664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 algn="ctr">
              <a:lnSpc>
                <a:spcPct val="100000"/>
              </a:lnSpc>
            </a:pPr>
            <a:r>
              <a:rPr b="1" lang="en-GB" sz="2700" spc="-1" strike="noStrike">
                <a:solidFill>
                  <a:srgbClr val="1c1c1c"/>
                </a:solidFill>
                <a:latin typeface="Times New Roman"/>
                <a:ea typeface="휴먼명조"/>
              </a:rPr>
              <a:t>A Framework on Sentiment Analysis Based upon Product    Reviews Using Neural Network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657440" y="3657600"/>
            <a:ext cx="182844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pull dir="d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Methodology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7" descr=""/>
          <p:cNvPicPr/>
          <p:nvPr/>
        </p:nvPicPr>
        <p:blipFill>
          <a:blip r:embed="rId1"/>
          <a:stretch/>
        </p:blipFill>
        <p:spPr>
          <a:xfrm>
            <a:off x="2362320" y="990720"/>
            <a:ext cx="480024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MS PGothic"/>
              </a:rPr>
              <a:t>Methodology (Cont.)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3120" y="914400"/>
            <a:ext cx="8642160" cy="1523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3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Data Collection: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Dataset was collected from Amazon API.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Figure 1: Block diagram of Data Collection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Data Pre-processing: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Data pre-processing means to process the data into concept based sequential text array for        further processing.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60" name="Picture 1" descr=""/>
          <p:cNvPicPr/>
          <p:nvPr/>
        </p:nvPicPr>
        <p:blipFill>
          <a:blip r:embed="rId1"/>
          <a:stretch/>
        </p:blipFill>
        <p:spPr>
          <a:xfrm>
            <a:off x="758520" y="1696680"/>
            <a:ext cx="7626240" cy="105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Methodology (Cont.)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Sequence Generation: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Tokenized words have been          converted into conceptbased vectors.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Figure 2: Clustering the tokens.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1171080" y="1769040"/>
            <a:ext cx="6067800" cy="34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Methodology (Cont.)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Categorization: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When we used text to sequence classifier, the tokenized words were divided into various clusters. Each clusters are represented here as a distinct category. 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Building Neural Network Model: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Multistep multichannel neural network has been built where every channel consists of six individual hidden layers.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456840">
              <a:lnSpc>
                <a:spcPct val="93000"/>
              </a:lnSpc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Input Layer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456840">
              <a:lnSpc>
                <a:spcPct val="93000"/>
              </a:lnSpc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Embedding Layer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456840">
              <a:lnSpc>
                <a:spcPct val="93000"/>
              </a:lnSpc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Bidirectional LSTM Layer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456840">
              <a:lnSpc>
                <a:spcPct val="93000"/>
              </a:lnSpc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Conv1D Layer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Methodology (Cont.)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93000"/>
              </a:lnSpc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93000"/>
              </a:lnSpc>
              <a:spcAft>
                <a:spcPts val="1426"/>
              </a:spcAft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latin typeface="Times New Roman"/>
                <a:ea typeface="MS PGothic"/>
              </a:rPr>
              <a:t> 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Methodology (Cont.)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Concatenation: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From the previous three step channels, we  derived three single dimensional data arrays which have been concatenated into one array for sending it to output layer.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Evaluation: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Here, the model is evaluated using test data and the accuracy has been calculated.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Sentiment with aspect: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This is the visible output section where the polarity of the input sentence is predicted with corresponding aspects.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Implementation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Dataset: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Our dataset contains data of two parameters. Sentence and label of polarity.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/>
        </p:blipFill>
        <p:spPr>
          <a:xfrm>
            <a:off x="1523880" y="1905120"/>
            <a:ext cx="6221520" cy="369108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1295280" y="5791320"/>
            <a:ext cx="6450120" cy="45684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Figure 3: Dataset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44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Implementation(Contd.)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Text to Sequence Conversion: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Picture 4" descr=""/>
          <p:cNvPicPr/>
          <p:nvPr/>
        </p:nvPicPr>
        <p:blipFill>
          <a:blip r:embed="rId1"/>
          <a:stretch/>
        </p:blipFill>
        <p:spPr>
          <a:xfrm>
            <a:off x="776160" y="1704240"/>
            <a:ext cx="7589520" cy="344916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1600200" y="5410080"/>
            <a:ext cx="6171840" cy="5187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Figure 4: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Text to Sequence Conversion</a:t>
            </a: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Implementation(Contd.)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Sequence Graph: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1" name="Picture 4" descr=""/>
          <p:cNvPicPr/>
          <p:nvPr/>
        </p:nvPicPr>
        <p:blipFill>
          <a:blip r:embed="rId1"/>
          <a:stretch/>
        </p:blipFill>
        <p:spPr>
          <a:xfrm>
            <a:off x="915840" y="2087280"/>
            <a:ext cx="8097120" cy="3152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1295280" y="5240520"/>
            <a:ext cx="6476760" cy="6883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Figure 5: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Sequence Graph</a:t>
            </a: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Experimental Results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Padding Sequence: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780480" y="1904760"/>
            <a:ext cx="7582680" cy="304812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1295280" y="5181480"/>
            <a:ext cx="6324120" cy="53316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Figure 6: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Padding Sequence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Contents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4360" y="928800"/>
            <a:ext cx="864216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426"/>
              </a:spcAft>
            </a:pPr>
            <a:endParaRPr b="0" lang="en-US" sz="18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Motivation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Objectives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Literature Survey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Challenges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Methodology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Implementation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Performance Analysis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Limitations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Conclusion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Future Recommendations</a:t>
            </a:r>
            <a:endParaRPr b="0" lang="en-US" sz="20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Bef>
                <a:spcPts val="326"/>
              </a:spcBef>
              <a:buClr>
                <a:srgbClr val="333399"/>
              </a:buClr>
              <a:buSzPct val="5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References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4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 </a:t>
            </a: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Implementation(Contd.)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Embedding Sequence: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2057400" y="1728720"/>
            <a:ext cx="4509360" cy="401076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1752480" y="5833440"/>
            <a:ext cx="4952520" cy="4320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	</a:t>
            </a:r>
            <a:r>
              <a:rPr b="0" lang="en-US" sz="2000" spc="-1" strike="noStrike">
                <a:latin typeface="Times New Roman"/>
                <a:ea typeface="ＭＳ Ｐゴシック"/>
              </a:rPr>
              <a:t>     </a:t>
            </a:r>
            <a:r>
              <a:rPr b="0" lang="en-US" sz="2000" spc="-1" strike="noStrike">
                <a:latin typeface="Times New Roman"/>
                <a:ea typeface="ＭＳ Ｐゴシック"/>
              </a:rPr>
              <a:t>Figure 7: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Embedding Sequence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Implementation(Contd.)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Bi-directional LSTM layer: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Figure 8: Bi-directional LSTM layer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3" name="Picture 4" descr=""/>
          <p:cNvPicPr/>
          <p:nvPr/>
        </p:nvPicPr>
        <p:blipFill>
          <a:blip r:embed="rId1"/>
          <a:stretch/>
        </p:blipFill>
        <p:spPr>
          <a:xfrm>
            <a:off x="933480" y="2143080"/>
            <a:ext cx="7276680" cy="25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Implementation(Contd.)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Conv1D with Maxpooling: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Figure 9:Conv1D with Maxpooling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6" name="Picture 6" descr=""/>
          <p:cNvPicPr/>
          <p:nvPr/>
        </p:nvPicPr>
        <p:blipFill>
          <a:blip r:embed="rId1"/>
          <a:stretch/>
        </p:blipFill>
        <p:spPr>
          <a:xfrm>
            <a:off x="762120" y="1752480"/>
            <a:ext cx="7757280" cy="352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Performance Analysis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Sentiment Classification Results: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calculated result is given below: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1416240" y="2037600"/>
            <a:ext cx="6309720" cy="32526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1295280" y="5562720"/>
            <a:ext cx="6552720" cy="3664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1800" spc="-1" strike="noStrike">
                <a:latin typeface="Times New Roman"/>
                <a:ea typeface="ＭＳ Ｐゴシック"/>
              </a:rPr>
              <a:t>	</a:t>
            </a:r>
            <a:r>
              <a:rPr b="0" lang="en-US" sz="1800" spc="-1" strike="noStrike">
                <a:latin typeface="Times New Roman"/>
                <a:ea typeface="ＭＳ Ｐゴシック"/>
              </a:rPr>
              <a:t>   </a:t>
            </a:r>
            <a:r>
              <a:rPr b="0" lang="en-US" sz="1800" spc="-1" strike="noStrike">
                <a:latin typeface="Times New Roman"/>
                <a:ea typeface="ＭＳ Ｐゴシック"/>
              </a:rPr>
              <a:t>Figure 10: Calculated Sentiment with Multiple Aspects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Performance </a:t>
            </a: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Analysis(Contd.)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Content Placeholder 3" descr=""/>
          <p:cNvPicPr/>
          <p:nvPr/>
        </p:nvPicPr>
        <p:blipFill>
          <a:blip r:embed="rId1"/>
          <a:stretch/>
        </p:blipFill>
        <p:spPr>
          <a:xfrm>
            <a:off x="1447920" y="1066680"/>
            <a:ext cx="6545520" cy="1294920"/>
          </a:xfrm>
          <a:prstGeom prst="rect">
            <a:avLst/>
          </a:prstGeom>
          <a:ln>
            <a:noFill/>
          </a:ln>
        </p:spPr>
      </p:pic>
      <p:graphicFrame>
        <p:nvGraphicFramePr>
          <p:cNvPr id="203" name="Table 2"/>
          <p:cNvGraphicFramePr/>
          <p:nvPr/>
        </p:nvGraphicFramePr>
        <p:xfrm>
          <a:off x="1427040" y="2422440"/>
          <a:ext cx="6545520" cy="1980720"/>
        </p:xfrm>
        <a:graphic>
          <a:graphicData uri="http://schemas.openxmlformats.org/drawingml/2006/table">
            <a:tbl>
              <a:tblPr/>
              <a:tblGrid>
                <a:gridCol w="3272400"/>
                <a:gridCol w="3273120"/>
              </a:tblGrid>
              <a:tr h="338760"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Method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Accuracy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338760"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Multi Step Convolution1D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83.46%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38760"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Single Step ConvLSTM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89.56%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338760"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SVM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82.4%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77160"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Proposed Method(Multi Step ConvLSTM)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99"/>
                        </a:spcAf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93.11%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fbfbf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4" name="CustomShape 3"/>
          <p:cNvSpPr/>
          <p:nvPr/>
        </p:nvSpPr>
        <p:spPr>
          <a:xfrm>
            <a:off x="2091960" y="5086080"/>
            <a:ext cx="52574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Figure 11: Comparison among various methods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Performance </a:t>
            </a:r>
            <a:r>
              <a:rPr b="0" lang="en-GB" sz="3200" spc="-1" strike="noStrike">
                <a:solidFill>
                  <a:srgbClr val="1c1c1c"/>
                </a:solidFill>
                <a:latin typeface="Times New Roman"/>
                <a:ea typeface="MS PGothic"/>
              </a:rPr>
              <a:t>Analysis(Contd.)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44360" y="928800"/>
            <a:ext cx="8640360" cy="54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Graphical Representation: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3000"/>
              </a:lnSpc>
              <a:spcAft>
                <a:spcPts val="1426"/>
              </a:spcAf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 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Figure 12: Comparison graph among different methods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7" name="Picture 4" descr=""/>
          <p:cNvPicPr/>
          <p:nvPr/>
        </p:nvPicPr>
        <p:blipFill>
          <a:blip r:embed="rId1"/>
          <a:stretch/>
        </p:blipFill>
        <p:spPr>
          <a:xfrm>
            <a:off x="735480" y="1485720"/>
            <a:ext cx="8049240" cy="388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Limitation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43080" y="1219320"/>
            <a:ext cx="8457840" cy="60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lvl="2"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This model can analyze 78 language’s sentiments. If the model is developed more, it can analyze more languages</a:t>
            </a:r>
            <a:endParaRPr b="0" lang="en-US" sz="2400" spc="-1" strike="noStrike">
              <a:latin typeface="Arial"/>
            </a:endParaRPr>
          </a:p>
          <a:p>
            <a:pPr lvl="2"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Due to lack of a well-developed dataset, aspect detection wasn’t up to a satisfactory level.</a:t>
            </a:r>
            <a:endParaRPr b="0" lang="en-US" sz="2400" spc="-1" strike="noStrike">
              <a:latin typeface="Arial"/>
            </a:endParaRPr>
          </a:p>
          <a:p>
            <a:pPr lvl="2"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This hybrid model is a bit complex compared to others. It can work well with a large dataset, but for small dataset, other models are comparatively better.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Conclusion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778040"/>
            <a:ext cx="83055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 can classify reviews in three classes</a:t>
            </a:r>
            <a:endParaRPr b="0" lang="en-US" sz="2400" spc="-1" strike="noStrike"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 can detect different aspects of the product</a:t>
            </a:r>
            <a:endParaRPr b="0" lang="en-US" sz="2400" spc="-1" strike="noStrike"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 have conducted tests to evaluate the system </a:t>
            </a:r>
            <a:endParaRPr b="0" lang="en-US" sz="2400" spc="-1" strike="noStrike"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 performance is in an acceptable range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Future Recommendations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778040"/>
            <a:ext cx="83055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Classifying larger dataset manually to compare with calculated output.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Further analysis on sentiment classification algorithm for better accuracy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Automated aspect selection would be a huge improvement.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References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0" y="928800"/>
            <a:ext cx="914364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[1] BrightLocal Local Consumer Review Survey 2016 available at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https://www.brightlocal.com/learn/local-consumer-review-survey Last Accessed 7 January 2017.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[2] H. Wang, D. Can, A. Kazemzadeh, F. Bar, and S. Narayanan, “A system for real-time twitter sentiment analysis of 2012 U.S. presidential election cycle” in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Proc. of the Association for Computational Linguistics 2012 System Demonstrations,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2012, pp. 115-120.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[3] V. K. Singh, R. Piryani, A. Uddin, P. Waila, “Sentiment Analysis of Movie Reviews, A new Featurebased Heuristic for Aspect-level Sentiment Classification”, in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Automation, Computing, Communication, Control and Compressed Sensing (iMac4s), International Multi-Conference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2013, pp. 712-717.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[4] S. Akter and M. S. Arefin, “Developing a Method for Sentiment Analysis from the Document of Two Languages”, 2017.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Introduction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0" y="914400"/>
            <a:ext cx="914364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8640"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lvl="1" marL="743040" indent="-2836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Sentiment Analysis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Computational approach to identify and categorize opinions of  content </a:t>
            </a:r>
            <a:endParaRPr b="0" lang="en-US" sz="2200" spc="-1" strike="noStrike">
              <a:latin typeface="Arial"/>
            </a:endParaRPr>
          </a:p>
          <a:p>
            <a:pPr lvl="1" marL="74304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Multiclass Classification</a:t>
            </a:r>
            <a:endParaRPr b="0" lang="en-US" sz="2400" spc="-1" strike="noStrike">
              <a:latin typeface="Arial"/>
            </a:endParaRPr>
          </a:p>
          <a:p>
            <a:pPr lvl="1" marL="74304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Problem of classifying instances into one of the more than two classes</a:t>
            </a:r>
            <a:endParaRPr b="0" lang="en-US" sz="2200" spc="-1" strike="noStrike">
              <a:latin typeface="Arial"/>
            </a:endParaRPr>
          </a:p>
          <a:p>
            <a:pPr lvl="1" marL="743040" indent="-342720">
              <a:lnSpc>
                <a:spcPct val="2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Necessity of Sentiment analysis of Product Reviews</a:t>
            </a:r>
            <a:endParaRPr b="0" lang="en-US" sz="2400" spc="-1" strike="noStrike">
              <a:latin typeface="Arial"/>
            </a:endParaRPr>
          </a:p>
          <a:p>
            <a:pPr marL="527040"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84% people give product reviews as much importance as personal recommendation [1]</a:t>
            </a:r>
            <a:endParaRPr b="0" lang="en-US" sz="2200" spc="-1" strike="noStrike">
              <a:latin typeface="Arial"/>
            </a:endParaRPr>
          </a:p>
          <a:p>
            <a:pPr marL="800280"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References (Cont.)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928800"/>
            <a:ext cx="914364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[5] K. Toutanova, D. Klein, C. Manning, and Y. Singer, “Feature-Rich Part-of-Speech Tagging with a Cyclic Dependency Network” In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Proc. of HLT-NAACL 2003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pp. 252-259.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[6] SentiWordNet 3.0, available at http://www.sentiwordnet.isti.cnr.it Last Accessed 10 September, 2017.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[7] P. Gamallo and M. Garcia, “Citius: A Naive-Bayes Strategy for Sentiment Analysis on English Tweets”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Proc. 8th International Workshop on Semantic Evaluation (SemEval 2014),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Dublin, Ireland, August 23-24, 2014, pp. 171-175.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[8] F. Benamara, C. Cesarano, A. Picariello, D. Reforgiato, V. S. Subrahmanian, “Sentiment Analysis: Adjectives and Adverbs are better than Adjectives Alone”, in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Proc. ICWSM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2006, CO USA, 2006.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[9] I. G. Councill, R. McDonald, L. Velikovich, “What’s Great and What’s Not: Learning to Classify the Scope of Negation for Improved Sentiment Analysis”, in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Proc. of the Workshop on Negation and Speculation in Natural Language Processing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,Uppsala, July 2010, pp. 51–59.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928800"/>
            <a:ext cx="864216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4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Thank You</a:t>
            </a:r>
            <a:r>
              <a:rPr b="1" lang="en-US" sz="5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MS PGothic"/>
              </a:rPr>
              <a:t>Motivation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0" y="914400"/>
            <a:ext cx="914364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marL="1440" algn="just"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marL="344520" indent="-342720" algn="just">
              <a:lnSpc>
                <a:spcPct val="93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majority of current approaches aim to detect the overall polarity in various classes without having proper accurate results.</a:t>
            </a:r>
            <a:endParaRPr b="0" lang="en-US" sz="2400" spc="-1" strike="noStrike">
              <a:latin typeface="Arial"/>
            </a:endParaRPr>
          </a:p>
          <a:p>
            <a:pPr marL="1440" algn="just">
              <a:lnSpc>
                <a:spcPct val="93000"/>
              </a:lnSpc>
            </a:pPr>
            <a:endParaRPr b="0" lang="en-US" sz="2400" spc="-1" strike="noStrike">
              <a:latin typeface="Arial"/>
            </a:endParaRPr>
          </a:p>
          <a:p>
            <a:pPr marL="344520" indent="-342720" algn="just">
              <a:lnSpc>
                <a:spcPct val="93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To provide information about different aspects of the product at a glance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en-US" sz="2400" spc="-1" strike="noStrike">
              <a:latin typeface="Arial"/>
            </a:endParaRPr>
          </a:p>
          <a:p>
            <a:pPr marL="344520" indent="-342720" algn="just">
              <a:lnSpc>
                <a:spcPct val="93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Time consuming, error prone and costly manual process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9142200" cy="8348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Objectives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90440" y="990720"/>
            <a:ext cx="876276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3000"/>
              </a:lnSpc>
              <a:spcAft>
                <a:spcPts val="1426"/>
              </a:spcAft>
            </a:pP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Aft>
                <a:spcPts val="1426"/>
              </a:spcAft>
              <a:buClr>
                <a:srgbClr val="00000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To classify sentiment in three classes using neural network.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426"/>
              </a:spcAft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Aft>
                <a:spcPts val="1426"/>
              </a:spcAft>
              <a:buClr>
                <a:srgbClr val="00000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To detect sentiment for different aspects of a product from product reviews.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426"/>
              </a:spcAft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Aft>
                <a:spcPts val="1426"/>
              </a:spcAft>
              <a:buClr>
                <a:srgbClr val="00000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To achieve more than 80% accuracy after total analysis.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426"/>
              </a:spcAft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426"/>
              </a:spcAft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Literature Survey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0" y="928800"/>
            <a:ext cx="914364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marL="344520" indent="-342720">
              <a:lnSpc>
                <a:spcPct val="93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[2]Using Machine Learning Approach ( Wang et al. , 2012)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Sentiment classification using Naive-Bayes strategy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Classifies tweets in four classes: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positive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negative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neutral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and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unsure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Limitations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Requires large volume of human annotated data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Correlation of the words are ignored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  <a:spcAft>
                <a:spcPts val="1426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Literature Survey </a:t>
            </a: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MS PGothic"/>
              </a:rPr>
              <a:t>(Cont.)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0" y="928800"/>
            <a:ext cx="914364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marL="344520" indent="-342720">
              <a:lnSpc>
                <a:spcPct val="93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[3]Using Dictionary Based Approach ( Singh et al. , 2013)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Sentiment classification system for movie reviews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Uses adverb and adjectives to calculate the sentiment score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Limitations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Algorithm only does binary classification of sentiment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Does not provide aspect based ratings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  <a:spcAft>
                <a:spcPts val="1426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Literature Survey (Cont.)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928800"/>
            <a:ext cx="914364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latin typeface="Arial"/>
            </a:endParaRPr>
          </a:p>
          <a:p>
            <a:pPr marL="344520" indent="-342720">
              <a:lnSpc>
                <a:spcPct val="93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[4]Using Corpus Based Approach ( Akter et al. 2017)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     </a:t>
            </a:r>
            <a:endParaRPr b="0" lang="en-US" sz="2000" spc="-1" strike="noStrike">
              <a:latin typeface="Arial"/>
            </a:endParaRPr>
          </a:p>
          <a:p>
            <a:pPr marL="5205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Developed method works for both Bangla and English languages</a:t>
            </a:r>
            <a:endParaRPr b="0" lang="en-US" sz="2200" spc="-1" strike="noStrike">
              <a:latin typeface="Arial"/>
            </a:endParaRPr>
          </a:p>
          <a:p>
            <a:pPr marL="5205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Solves the problem of finding opinion words with context specific orientations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3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Limitations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400" spc="-1" strike="noStrike">
              <a:latin typeface="Arial"/>
            </a:endParaRPr>
          </a:p>
          <a:p>
            <a:pPr marL="5205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Individual corpus for every product needs to be created</a:t>
            </a:r>
            <a:endParaRPr b="0" lang="en-US" sz="2200" spc="-1" strike="noStrike">
              <a:latin typeface="Arial"/>
            </a:endParaRPr>
          </a:p>
          <a:p>
            <a:pPr marL="52056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- Algorithm only does binary classification of sentiment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50000"/>
              </a:lnSpc>
              <a:spcAft>
                <a:spcPts val="1426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0d0d0"/>
              </a:gs>
            </a:gsLst>
            <a:lin ang="108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1c1c1c"/>
                </a:solidFill>
                <a:latin typeface="Times New Roman"/>
                <a:ea typeface="ＭＳ Ｐゴシック"/>
              </a:rPr>
              <a:t>Challenges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44360" y="928800"/>
            <a:ext cx="864216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lvl="1" marL="863640" indent="-3236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Finding a large dataset for analysis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lvl="1" marL="863640" indent="-3236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 well-developed hardware system for building the neural network system</a:t>
            </a:r>
            <a:endParaRPr b="0" lang="en-US" sz="2400" spc="-1" strike="noStrike">
              <a:latin typeface="Arial"/>
            </a:endParaRPr>
          </a:p>
          <a:p>
            <a:pPr marL="53964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lvl="1" marL="863640" indent="-3236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Time consuming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Application>LibreOffice/6.0.7.3$Linux_X86_64 LibreOffice_project/00m0$Build-3</Application>
  <Words>1113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Sakib Abrar</dc:creator>
  <dc:description/>
  <dc:language>en-US</dc:language>
  <cp:lastModifiedBy/>
  <cp:lastPrinted>1601-01-01T00:00:00Z</cp:lastPrinted>
  <dcterms:modified xsi:type="dcterms:W3CDTF">2019-10-19T19:26:03Z</dcterms:modified>
  <cp:revision>156</cp:revision>
  <dc:subject/>
  <dc:title>Developing a Method for Video Categorization by Analyzing Text, Audio and Frames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