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3" r:id="rId1"/>
  </p:sldMasterIdLst>
  <p:notesMasterIdLst>
    <p:notesMasterId r:id="rId14"/>
  </p:notesMasterIdLst>
  <p:handoutMasterIdLst>
    <p:handoutMasterId r:id="rId15"/>
  </p:handoutMasterIdLst>
  <p:sldIdLst>
    <p:sldId id="265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735FC-4CD0-4BB0-B55E-02E582CEE0D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D8DED3-EA7A-462A-86B5-195575973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420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C6A7E-3F10-4C59-A92F-269EFEBFC4B0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39E7E-EECB-47A6-B530-28DC2250A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105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1D67-2AD2-4A8B-90EC-D7B260BD4AD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CD9FF-BFCD-4624-AD11-CB2ED45FD32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208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1D67-2AD2-4A8B-90EC-D7B260BD4AD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CD9FF-BFCD-4624-AD11-CB2ED45FD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74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1D67-2AD2-4A8B-90EC-D7B260BD4AD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CD9FF-BFCD-4624-AD11-CB2ED45FD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68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1D67-2AD2-4A8B-90EC-D7B260BD4AD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CD9FF-BFCD-4624-AD11-CB2ED45FD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1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1D67-2AD2-4A8B-90EC-D7B260BD4AD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CD9FF-BFCD-4624-AD11-CB2ED45FD32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74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1D67-2AD2-4A8B-90EC-D7B260BD4AD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CD9FF-BFCD-4624-AD11-CB2ED45FD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3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1D67-2AD2-4A8B-90EC-D7B260BD4AD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CD9FF-BFCD-4624-AD11-CB2ED45FD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27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1D67-2AD2-4A8B-90EC-D7B260BD4AD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CD9FF-BFCD-4624-AD11-CB2ED45FD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6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1D67-2AD2-4A8B-90EC-D7B260BD4AD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CD9FF-BFCD-4624-AD11-CB2ED45FD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9BE1D67-2AD2-4A8B-90EC-D7B260BD4AD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1CD9FF-BFCD-4624-AD11-CB2ED45FD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54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1D67-2AD2-4A8B-90EC-D7B260BD4AD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CD9FF-BFCD-4624-AD11-CB2ED45FD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86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9BE1D67-2AD2-4A8B-90EC-D7B260BD4AD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51CD9FF-BFCD-4624-AD11-CB2ED45FD32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627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58981" y="1741519"/>
            <a:ext cx="5916613" cy="10525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m-KH" sz="2000" smtClean="0">
                <a:latin typeface="Khmer Muol" panose="02000500000000020004" pitchFamily="2" charset="0"/>
                <a:cs typeface="Khmer Muol" panose="02000500000000020004" pitchFamily="2" charset="0"/>
              </a:rPr>
              <a:t>​​​​​​​​​​​​​​​​​​​</a:t>
            </a:r>
            <a:r>
              <a:rPr lang="en-US" sz="2000" smtClean="0">
                <a:latin typeface="Khmer Muol" panose="02000500000000020004" pitchFamily="2" charset="0"/>
                <a:cs typeface="Khmer Muol" panose="02000500000000020004" pitchFamily="2" charset="0"/>
              </a:rPr>
              <a:t>     </a:t>
            </a:r>
            <a:r>
              <a:rPr lang="km-KH" sz="2800" smtClean="0">
                <a:latin typeface="Khmer Muol" panose="02000500000000020004" pitchFamily="2" charset="0"/>
                <a:cs typeface="Khmer Muol" panose="02000500000000020004" pitchFamily="2" charset="0"/>
              </a:rPr>
              <a:t>​​</a:t>
            </a:r>
            <a:r>
              <a:rPr lang="en-US" sz="2800" smtClean="0">
                <a:latin typeface="Khmer Muol" panose="02000500000000020004" pitchFamily="2" charset="0"/>
                <a:cs typeface="Khmer Muol" panose="02000500000000020004" pitchFamily="2" charset="0"/>
              </a:rPr>
              <a:t> </a:t>
            </a:r>
            <a:r>
              <a:rPr lang="km-KH" sz="2800" spc="0" smtClean="0">
                <a:latin typeface="Khmer Muol" panose="02000500000000020004" pitchFamily="2" charset="0"/>
                <a:cs typeface="Khmer Muol" panose="02000500000000020004" pitchFamily="2" charset="0"/>
              </a:rPr>
              <a:t>វិទ្យាស្ថានជាតិអប់រំកាយ​</a:t>
            </a:r>
            <a:r>
              <a:rPr lang="en-US" sz="2800" spc="0" smtClean="0">
                <a:latin typeface="Khmer Muol" panose="02000500000000020004" pitchFamily="2" charset="0"/>
                <a:cs typeface="Khmer Muol" panose="02000500000000020004" pitchFamily="2" charset="0"/>
              </a:rPr>
              <a:t> </a:t>
            </a:r>
            <a:r>
              <a:rPr lang="km-KH" sz="2800" spc="0" smtClean="0">
                <a:latin typeface="Khmer Muol" panose="02000500000000020004" pitchFamily="2" charset="0"/>
                <a:cs typeface="Khmer Muol" panose="02000500000000020004" pitchFamily="2" charset="0"/>
              </a:rPr>
              <a:t>និងកីឡា</a:t>
            </a:r>
            <a:r>
              <a:rPr lang="en-US" sz="2800" spc="0" smtClean="0">
                <a:latin typeface="Khmer Muol" panose="02000500000000020004" pitchFamily="2" charset="0"/>
                <a:cs typeface="Khmer Muol" panose="02000500000000020004" pitchFamily="2" charset="0"/>
              </a:rPr>
              <a:t/>
            </a:r>
            <a:br>
              <a:rPr lang="en-US" sz="2800" spc="0" smtClean="0">
                <a:latin typeface="Khmer Muol" panose="02000500000000020004" pitchFamily="2" charset="0"/>
                <a:cs typeface="Khmer Muol" panose="02000500000000020004" pitchFamily="2" charset="0"/>
              </a:rPr>
            </a:br>
            <a:r>
              <a:rPr lang="en-US" sz="1300" spc="0" smtClean="0">
                <a:latin typeface="Khmer Muol" panose="02000500000000020004" pitchFamily="2" charset="0"/>
                <a:cs typeface="Khmer Muol" panose="02000500000000020004" pitchFamily="2" charset="0"/>
              </a:rPr>
              <a:t>      </a:t>
            </a:r>
            <a:r>
              <a:rPr lang="km-KH" sz="1300" spc="0" smtClean="0">
                <a:latin typeface="Khmer Muol" panose="02000500000000020004" pitchFamily="2" charset="0"/>
                <a:cs typeface="Khmer Muol" panose="02000500000000020004" pitchFamily="2" charset="0"/>
              </a:rPr>
              <a:t>​​​</a:t>
            </a:r>
            <a:r>
              <a:rPr lang="en-US" sz="1300" spc="0" smtClean="0">
                <a:latin typeface="Khmer Muol" panose="02000500000000020004" pitchFamily="2" charset="0"/>
                <a:cs typeface="Khmer Muol" panose="02000500000000020004" pitchFamily="2" charset="0"/>
              </a:rPr>
              <a:t>  </a:t>
            </a:r>
            <a:r>
              <a:rPr lang="km-KH" sz="1300" spc="0" smtClean="0">
                <a:latin typeface="Khmer Muol" panose="02000500000000020004" pitchFamily="2" charset="0"/>
                <a:cs typeface="Khmer Muol" panose="02000500000000020004" pitchFamily="2" charset="0"/>
              </a:rPr>
              <a:t>​​</a:t>
            </a:r>
            <a:r>
              <a:rPr lang="en-US" sz="1300" spc="0" smtClean="0">
                <a:latin typeface="Khmer Muol" panose="02000500000000020004" pitchFamily="2" charset="0"/>
                <a:cs typeface="Khmer Muol" panose="02000500000000020004" pitchFamily="2" charset="0"/>
              </a:rPr>
              <a:t> </a:t>
            </a:r>
            <a:r>
              <a:rPr lang="km-KH" sz="1300" spc="0" smtClean="0">
                <a:latin typeface="Khmer Muol" panose="02000500000000020004" pitchFamily="2" charset="0"/>
                <a:cs typeface="Khmer Muol" panose="02000500000000020004" pitchFamily="2" charset="0"/>
              </a:rPr>
              <a:t>​</a:t>
            </a:r>
            <a:r>
              <a:rPr lang="en-US" sz="1300" spc="0" smtClean="0">
                <a:latin typeface="Khmer Muol" panose="02000500000000020004" pitchFamily="2" charset="0"/>
                <a:cs typeface="Khmer Muol" panose="02000500000000020004" pitchFamily="2" charset="0"/>
              </a:rPr>
              <a:t>   </a:t>
            </a:r>
            <a:r>
              <a:rPr lang="en-US" sz="1600" b="1" spc="0" smtClean="0">
                <a:latin typeface="Khmer Muol" panose="02000500000000020004" pitchFamily="2" charset="0"/>
                <a:cs typeface="Khmer Muol" panose="02000500000000020004" pitchFamily="2" charset="0"/>
              </a:rPr>
              <a:t>NATIONAL INSTITUTE OF PHYSICAL EDUCATION AND SPORT</a:t>
            </a:r>
            <a:endParaRPr lang="en-US" sz="1600" b="1" spc="0" dirty="0">
              <a:latin typeface="Khmer Muol" panose="02000500000000020004" pitchFamily="2" charset="0"/>
              <a:cs typeface="Khmer Muol" panose="02000500000000020004" pitchFamily="2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843712" y="313871"/>
            <a:ext cx="4905375" cy="96996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m-KH" smtClean="0">
                <a:latin typeface="Khmer Muol" panose="02000500000000020004" pitchFamily="2" charset="0"/>
                <a:cs typeface="Khmer Muol" panose="02000500000000020004" pitchFamily="2" charset="0"/>
              </a:rPr>
              <a:t>ព្រះរាជាណាចក្រកម្ពុជា</a:t>
            </a:r>
          </a:p>
          <a:p>
            <a:pPr algn="ctr"/>
            <a:r>
              <a:rPr lang="km-KH" smtClean="0">
                <a:latin typeface="Khmer Muol" panose="02000500000000020004" pitchFamily="2" charset="0"/>
                <a:cs typeface="Khmer Muol" panose="02000500000000020004" pitchFamily="2" charset="0"/>
              </a:rPr>
              <a:t>ជាតិ</a:t>
            </a:r>
            <a:r>
              <a:rPr lang="en-US" smtClean="0">
                <a:latin typeface="Khmer Muol" panose="02000500000000020004" pitchFamily="2" charset="0"/>
                <a:cs typeface="Khmer Muol" panose="02000500000000020004" pitchFamily="2" charset="0"/>
              </a:rPr>
              <a:t> </a:t>
            </a:r>
            <a:r>
              <a:rPr lang="km-KH" smtClean="0">
                <a:latin typeface="Khmer Muol" panose="02000500000000020004" pitchFamily="2" charset="0"/>
                <a:cs typeface="Khmer Muol" panose="02000500000000020004" pitchFamily="2" charset="0"/>
              </a:rPr>
              <a:t>សាសនាព្រះមហាក្សត្រ</a:t>
            </a:r>
            <a:endParaRPr lang="en-US" smtClean="0">
              <a:latin typeface="Khmer Muol" panose="02000500000000020004" pitchFamily="2" charset="0"/>
              <a:cs typeface="Khmer Muol" panose="02000500000000020004" pitchFamily="2" charset="0"/>
            </a:endParaRPr>
          </a:p>
          <a:p>
            <a:pPr algn="ctr"/>
            <a:endParaRPr lang="en-US" dirty="0">
              <a:latin typeface="Khmer Muol" panose="02000500000000020004" pitchFamily="2" charset="0"/>
              <a:cs typeface="Khmer Muol" panose="02000500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672" y="1283834"/>
            <a:ext cx="2011684" cy="3352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3"/>
          <a:stretch/>
        </p:blipFill>
        <p:spPr>
          <a:xfrm>
            <a:off x="2996135" y="581337"/>
            <a:ext cx="1181372" cy="116018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08364" y="4574370"/>
            <a:ext cx="33217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2400" dirty="0">
                <a:latin typeface="Khmer OS Moul" panose="02000500000000000000" pitchFamily="2" charset="0"/>
                <a:cs typeface="Khmer OS Moul" panose="02000500000000000000" pitchFamily="2" charset="0"/>
              </a:rPr>
              <a:t>គ្រូឧទេ្ទស </a:t>
            </a:r>
            <a:r>
              <a:rPr lang="km-KH" sz="2400" dirty="0" smtClean="0">
                <a:latin typeface="Khmer OS Moul" panose="02000500000000000000" pitchFamily="2" charset="0"/>
                <a:cs typeface="Khmer OS Moul" panose="02000500000000000000" pitchFamily="2" charset="0"/>
              </a:rPr>
              <a:t>៖ ឃ្លាំង ចន្ធូ</a:t>
            </a:r>
            <a:endParaRPr lang="km-KH" sz="2400" dirty="0">
              <a:latin typeface="Khmer OS Moul" panose="02000500000000000000" pitchFamily="2" charset="0"/>
              <a:cs typeface="Khmer OS Moul" panose="020005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8982" y="3014025"/>
            <a:ext cx="104324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m-KH" sz="2400" dirty="0" smtClean="0">
                <a:latin typeface="Khmer OS Moul" panose="02000500000000000000" pitchFamily="2" charset="0"/>
                <a:cs typeface="Khmer OS Moul" panose="02000500000000000000" pitchFamily="2" charset="0"/>
              </a:rPr>
              <a:t>មុខវិជ្ជា ៖ ចិត្តវិទ្យាកីឡា </a:t>
            </a:r>
          </a:p>
          <a:p>
            <a:pPr algn="ctr">
              <a:lnSpc>
                <a:spcPct val="150000"/>
              </a:lnSpc>
            </a:pPr>
            <a:r>
              <a:rPr lang="km-KH" sz="2400" dirty="0" smtClean="0">
                <a:latin typeface="Khmer OS Moul" panose="02000500000000000000" pitchFamily="2" charset="0"/>
                <a:cs typeface="Khmer OS Moul" panose="02000500000000000000" pitchFamily="2" charset="0"/>
              </a:rPr>
              <a:t>ប្រធានបទ ៖ ភាពខ្វល់ខ្វាយក្នុងកីឡា</a:t>
            </a:r>
            <a:endParaRPr lang="km-KH" sz="2400" dirty="0">
              <a:latin typeface="Khmer OS Moul" panose="02000500000000000000" pitchFamily="2" charset="0"/>
              <a:cs typeface="Khmer OS Moul" panose="020005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56218" y="4388180"/>
            <a:ext cx="4835237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m-KH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សមាជិកក្រុម</a:t>
            </a:r>
          </a:p>
          <a:p>
            <a:pPr>
              <a:lnSpc>
                <a:spcPct val="150000"/>
              </a:lnSpc>
            </a:pPr>
            <a:r>
              <a:rPr lang="km-KH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១. ឆេ</a:t>
            </a:r>
            <a:r>
              <a:rPr lang="km-KH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ង </a:t>
            </a:r>
            <a:r>
              <a:rPr lang="km-KH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ធីតា		៣. </a:t>
            </a:r>
            <a:r>
              <a:rPr lang="km-KH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គង់ ភូវង្ស</a:t>
            </a:r>
            <a:endParaRPr lang="km-KH" sz="24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២. </a:t>
            </a:r>
            <a:r>
              <a:rPr lang="km-KH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ខុង សំ</a:t>
            </a:r>
            <a:r>
              <a:rPr lang="km-KH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ប្រាថ្នា	៤. </a:t>
            </a:r>
            <a:r>
              <a:rPr lang="km-KH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ឈិន ទីណា</a:t>
            </a:r>
            <a:endParaRPr lang="en-U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71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 smtClean="0"/>
              <a:t>៤. លំដាប់ភាពខ្វល់ខ្វាយ ឬរំភើបចិត្តដែលសមរម្យសម្រាប់ប្រភេទ និងបច្ចេកទេសកីឡា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201168" lvl="1" indent="0">
              <a:lnSpc>
                <a:spcPct val="150000"/>
              </a:lnSpc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៥.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រំភើបចិត្តក្នុងកម្រិតខ្ពស់បំផុត 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01168" lvl="1" indent="0">
              <a:lnSpc>
                <a:spcPct val="150000"/>
              </a:lnSpc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៤. រំភើប</a:t>
            </a:r>
          </a:p>
          <a:p>
            <a:pPr marL="201168" lvl="1" indent="0">
              <a:lnSpc>
                <a:spcPct val="150000"/>
              </a:lnSpc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៣. ខ្វាយខ្វល់</a:t>
            </a:r>
          </a:p>
          <a:p>
            <a:pPr marL="201168" lvl="1" indent="0">
              <a:lnSpc>
                <a:spcPct val="150000"/>
              </a:lnSpc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២. ស្ទើរតែខ្វាយខ្វល់</a:t>
            </a:r>
          </a:p>
          <a:p>
            <a:pPr marL="201168" lvl="1" indent="0">
              <a:lnSpc>
                <a:spcPct val="150000"/>
              </a:lnSpc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១.​​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ភាពខ្វាយខ្វល់ខ្លះ</a:t>
            </a:r>
          </a:p>
          <a:p>
            <a:pPr marL="201168" lvl="1" indent="0">
              <a:lnSpc>
                <a:spcPct val="150000"/>
              </a:lnSpc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០. សភាពការណ៍ធម្មតា</a:t>
            </a: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01168" lvl="1" indent="0">
              <a:lnSpc>
                <a:spcPct val="150000"/>
              </a:lnSpc>
              <a:buNone/>
            </a:pPr>
            <a:r>
              <a:rPr lang="km-KH" sz="2200" dirty="0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រត់</a:t>
            </a:r>
            <a:r>
              <a:rPr lang="km-KH" sz="2200" dirty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១០០ ទៅ ៤០០ម៉ែត្រ លើកទម្ងន់ </a:t>
            </a:r>
            <a:endParaRPr lang="km-KH" sz="2200" dirty="0" smtClean="0">
              <a:solidFill>
                <a:srgbClr val="00B05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01168" lvl="1" indent="0">
              <a:lnSpc>
                <a:spcPct val="150000"/>
              </a:lnSpc>
              <a:buNone/>
            </a:pPr>
            <a:r>
              <a:rPr lang="km-KH" sz="2200" dirty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លោតចម្ងាយ ចោលដុំដែក ហែលទឹក</a:t>
            </a:r>
          </a:p>
          <a:p>
            <a:pPr marL="201168" lvl="1" indent="0">
              <a:lnSpc>
                <a:spcPct val="150000"/>
              </a:lnSpc>
              <a:buNone/>
            </a:pPr>
            <a:r>
              <a:rPr lang="km-KH" sz="2200" dirty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បាល់បោះ ប្រដាល់ កាយសម្ព័ន្ធ</a:t>
            </a:r>
          </a:p>
          <a:p>
            <a:pPr marL="201168" lvl="1" indent="0">
              <a:lnSpc>
                <a:spcPct val="150000"/>
              </a:lnSpc>
              <a:buNone/>
            </a:pPr>
            <a:r>
              <a:rPr lang="km-KH" sz="2200" dirty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លោតទឹក ថេនីស</a:t>
            </a:r>
          </a:p>
          <a:p>
            <a:pPr marL="201168" lvl="1" indent="0">
              <a:lnSpc>
                <a:spcPct val="150000"/>
              </a:lnSpc>
              <a:buNone/>
            </a:pPr>
            <a:r>
              <a:rPr lang="km-KH" sz="2200" dirty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បាញ់ធ្នូ ស៊ុតបាល់ វាយកូនហ្គោល</a:t>
            </a:r>
          </a:p>
          <a:p>
            <a:pPr marL="201168" lvl="1" indent="0">
              <a:lnSpc>
                <a:spcPct val="150000"/>
              </a:lnSpc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	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			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876799" y="2161309"/>
            <a:ext cx="100584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876799" y="2743199"/>
            <a:ext cx="100584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876799" y="3325091"/>
            <a:ext cx="100584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876799" y="3920836"/>
            <a:ext cx="100584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876799" y="4488872"/>
            <a:ext cx="100584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876799" y="5098473"/>
            <a:ext cx="100584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609013" y="6373091"/>
            <a:ext cx="973974" cy="484909"/>
          </a:xfrm>
        </p:spPr>
        <p:txBody>
          <a:bodyPr/>
          <a:lstStyle/>
          <a:p>
            <a:pPr algn="ctr"/>
            <a:r>
              <a:rPr lang="km-KH" sz="2400" dirty="0" smtClean="0">
                <a:latin typeface="Khmer Muol" panose="02000500000000020004" pitchFamily="2" charset="0"/>
                <a:cs typeface="Khmer Muol" panose="02000500000000020004" pitchFamily="2" charset="0"/>
              </a:rPr>
              <a:t>៨</a:t>
            </a:r>
            <a:endParaRPr lang="en-US" sz="2400" dirty="0">
              <a:latin typeface="Khmer Muol" panose="02000500000000020004" pitchFamily="2" charset="0"/>
              <a:cs typeface="Khmer Muol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35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07748" y="2535383"/>
            <a:ext cx="10322252" cy="1458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99CB38"/>
              </a:buClr>
              <a:buSzPct val="100000"/>
            </a:pPr>
            <a:r>
              <a:rPr lang="km-KH" sz="9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Khmer KngChakVS Kbach" panose="02000500000000000000" pitchFamily="2" charset="0"/>
                <a:cs typeface="Khmer KngChakVS Kbach" panose="02000500000000000000" pitchFamily="2" charset="0"/>
              </a:rPr>
              <a:t>សំណួរចម្ហល់បន្ថែម?</a:t>
            </a:r>
            <a:endParaRPr lang="en-US" sz="9600" dirty="0">
              <a:solidFill>
                <a:prstClr val="black">
                  <a:lumMod val="75000"/>
                  <a:lumOff val="25000"/>
                </a:prstClr>
              </a:solidFill>
              <a:latin typeface="Khmer KngChakVS Kbach" panose="02000500000000000000" pitchFamily="2" charset="0"/>
              <a:cs typeface="Khmer KngChakVS Kbach" panose="02000500000000000000" pitchFamily="2" charset="0"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609013" y="6373091"/>
            <a:ext cx="973974" cy="484909"/>
          </a:xfrm>
        </p:spPr>
        <p:txBody>
          <a:bodyPr/>
          <a:lstStyle/>
          <a:p>
            <a:pPr algn="ctr"/>
            <a:r>
              <a:rPr lang="km-KH" sz="2400" dirty="0" smtClean="0">
                <a:latin typeface="Khmer Muol" panose="02000500000000020004" pitchFamily="2" charset="0"/>
                <a:cs typeface="Khmer Muol" panose="02000500000000020004" pitchFamily="2" charset="0"/>
              </a:rPr>
              <a:t>៩</a:t>
            </a:r>
            <a:endParaRPr lang="en-US" sz="2400" dirty="0">
              <a:latin typeface="Khmer Muol" panose="02000500000000020004" pitchFamily="2" charset="0"/>
              <a:cs typeface="Khmer Muol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24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019" y="0"/>
            <a:ext cx="10764982" cy="6856826"/>
          </a:xfrm>
        </p:spPr>
      </p:pic>
      <p:sp>
        <p:nvSpPr>
          <p:cNvPr id="6" name="Rectangle 5"/>
          <p:cNvSpPr/>
          <p:nvPr/>
        </p:nvSpPr>
        <p:spPr>
          <a:xfrm>
            <a:off x="0" y="1179389"/>
            <a:ext cx="1302327" cy="4965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99CB38"/>
              </a:buClr>
              <a:buSzPct val="100000"/>
            </a:pPr>
            <a:r>
              <a:rPr lang="km-KH" sz="6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Khmer KngChakVS Kbach" panose="02000500000000000000" pitchFamily="2" charset="0"/>
                <a:cs typeface="Khmer KngChakVS Kbach" panose="02000500000000000000" pitchFamily="2" charset="0"/>
              </a:rPr>
              <a:t>សូ</a:t>
            </a:r>
            <a:endParaRPr lang="en-US" sz="6000" dirty="0" smtClean="0">
              <a:solidFill>
                <a:prstClr val="black">
                  <a:lumMod val="75000"/>
                  <a:lumOff val="25000"/>
                </a:prstClr>
              </a:solidFill>
              <a:latin typeface="Khmer KngChakVS Kbach" panose="02000500000000000000" pitchFamily="2" charset="0"/>
              <a:cs typeface="Khmer KngChakVS Kbach" panose="02000500000000000000" pitchFamily="2" charset="0"/>
            </a:endParaRPr>
          </a:p>
          <a:p>
            <a:pPr lvl="0" algn="ctr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99CB38"/>
              </a:buClr>
              <a:buSzPct val="100000"/>
            </a:pPr>
            <a:r>
              <a:rPr lang="km-KH" sz="6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Khmer KngChakVS Kbach" panose="02000500000000000000" pitchFamily="2" charset="0"/>
                <a:cs typeface="Khmer KngChakVS Kbach" panose="02000500000000000000" pitchFamily="2" charset="0"/>
              </a:rPr>
              <a:t>ម</a:t>
            </a:r>
            <a:endParaRPr lang="en-US" sz="6000" dirty="0" smtClean="0">
              <a:solidFill>
                <a:prstClr val="black">
                  <a:lumMod val="75000"/>
                  <a:lumOff val="25000"/>
                </a:prstClr>
              </a:solidFill>
              <a:latin typeface="Khmer KngChakVS Kbach" panose="02000500000000000000" pitchFamily="2" charset="0"/>
              <a:cs typeface="Khmer KngChakVS Kbach" panose="02000500000000000000" pitchFamily="2" charset="0"/>
            </a:endParaRPr>
          </a:p>
          <a:p>
            <a:pPr lvl="0" algn="ctr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99CB38"/>
              </a:buClr>
              <a:buSzPct val="100000"/>
            </a:pPr>
            <a:r>
              <a:rPr lang="km-KH" sz="6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Khmer KngChakVS Kbach" panose="02000500000000000000" pitchFamily="2" charset="0"/>
                <a:cs typeface="Khmer KngChakVS Kbach" panose="02000500000000000000" pitchFamily="2" charset="0"/>
              </a:rPr>
              <a:t>អ</a:t>
            </a:r>
            <a:endParaRPr lang="en-US" sz="6000" dirty="0" smtClean="0">
              <a:solidFill>
                <a:prstClr val="black">
                  <a:lumMod val="75000"/>
                  <a:lumOff val="25000"/>
                </a:prstClr>
              </a:solidFill>
              <a:latin typeface="Khmer KngChakVS Kbach" panose="02000500000000000000" pitchFamily="2" charset="0"/>
              <a:cs typeface="Khmer KngChakVS Kbach" panose="02000500000000000000" pitchFamily="2" charset="0"/>
            </a:endParaRPr>
          </a:p>
          <a:p>
            <a:pPr lvl="0" algn="ctr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99CB38"/>
              </a:buClr>
              <a:buSzPct val="100000"/>
            </a:pPr>
            <a:r>
              <a:rPr lang="km-KH" sz="6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Khmer KngChakVS Kbach" panose="02000500000000000000" pitchFamily="2" charset="0"/>
                <a:cs typeface="Khmer KngChakVS Kbach" panose="02000500000000000000" pitchFamily="2" charset="0"/>
              </a:rPr>
              <a:t>គុ</a:t>
            </a:r>
            <a:endParaRPr lang="en-US" sz="6000" dirty="0" smtClean="0">
              <a:solidFill>
                <a:prstClr val="black">
                  <a:lumMod val="75000"/>
                  <a:lumOff val="25000"/>
                </a:prstClr>
              </a:solidFill>
              <a:latin typeface="Khmer KngChakVS Kbach" panose="02000500000000000000" pitchFamily="2" charset="0"/>
              <a:cs typeface="Khmer KngChakVS Kbach" panose="02000500000000000000" pitchFamily="2" charset="0"/>
            </a:endParaRPr>
          </a:p>
          <a:p>
            <a:pPr lvl="0" algn="ctr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99CB38"/>
              </a:buClr>
              <a:buSzPct val="100000"/>
            </a:pPr>
            <a:r>
              <a:rPr lang="km-KH" sz="6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Khmer KngChakVS Kbach" panose="02000500000000000000" pitchFamily="2" charset="0"/>
                <a:cs typeface="Khmer KngChakVS Kbach" panose="02000500000000000000" pitchFamily="2" charset="0"/>
              </a:rPr>
              <a:t>ណ</a:t>
            </a:r>
            <a:endParaRPr lang="en-US" sz="6000" dirty="0">
              <a:solidFill>
                <a:prstClr val="black">
                  <a:lumMod val="75000"/>
                  <a:lumOff val="25000"/>
                </a:prstClr>
              </a:solidFill>
              <a:latin typeface="Khmer KngChakVS Kbach" panose="02000500000000000000" pitchFamily="2" charset="0"/>
              <a:cs typeface="Khmer KngChakVS Kbach" panose="02000500000000000000" pitchFamily="2" charset="0"/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609013" y="6373091"/>
            <a:ext cx="973974" cy="484909"/>
          </a:xfrm>
        </p:spPr>
        <p:txBody>
          <a:bodyPr/>
          <a:lstStyle/>
          <a:p>
            <a:pPr algn="ctr"/>
            <a:r>
              <a:rPr lang="km-KH" sz="2400" dirty="0" smtClean="0">
                <a:latin typeface="Khmer Muol" panose="02000500000000020004" pitchFamily="2" charset="0"/>
                <a:cs typeface="Khmer Muol" panose="02000500000000020004" pitchFamily="2" charset="0"/>
              </a:rPr>
              <a:t>១០</a:t>
            </a:r>
            <a:endParaRPr lang="en-US" sz="2400" dirty="0">
              <a:latin typeface="Khmer Muol" panose="02000500000000020004" pitchFamily="2" charset="0"/>
              <a:cs typeface="Khmer Muol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66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 smtClean="0"/>
              <a:t>មាតិកា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defTabSz="9601200">
              <a:lnSpc>
                <a:spcPct val="150000"/>
              </a:lnSpc>
            </a:pPr>
            <a:r>
              <a:rPr lang="km-KH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hmer OS Siemreap" panose="02000500000000020004" pitchFamily="2" charset="0"/>
                <a:ea typeface="+mj-ea"/>
                <a:cs typeface="Khmer OS Siemreap" panose="02000500000000020004" pitchFamily="2" charset="0"/>
              </a:rPr>
              <a:t>១. បញ្ហាដែលធ្វើឱ្យកីឡាករមានភាព</a:t>
            </a:r>
            <a:r>
              <a:rPr lang="km-KH" spc="-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Khmer OS Siemreap" panose="02000500000000020004" pitchFamily="2" charset="0"/>
                <a:ea typeface="+mj-ea"/>
                <a:cs typeface="Khmer OS Siemreap" panose="02000500000000020004" pitchFamily="2" charset="0"/>
              </a:rPr>
              <a:t>ខ្វល់ខ្វាយ</a:t>
            </a:r>
            <a:r>
              <a:rPr lang="en-US" spc="-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Khmer OS Siemreap" panose="02000500000000020004" pitchFamily="2" charset="0"/>
                <a:ea typeface="+mj-ea"/>
                <a:cs typeface="Khmer OS Siemreap" panose="02000500000000020004" pitchFamily="2" charset="0"/>
              </a:rPr>
              <a:t>	</a:t>
            </a:r>
            <a:r>
              <a:rPr lang="km-KH" spc="-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Khmer OS Siemreap" panose="02000500000000020004" pitchFamily="2" charset="0"/>
                <a:ea typeface="+mj-ea"/>
                <a:cs typeface="Khmer OS Siemreap" panose="02000500000000020004" pitchFamily="2" charset="0"/>
              </a:rPr>
              <a:t>១</a:t>
            </a:r>
          </a:p>
          <a:p>
            <a:pPr defTabSz="9601200">
              <a:lnSpc>
                <a:spcPct val="150000"/>
              </a:lnSpc>
            </a:pPr>
            <a:r>
              <a:rPr lang="km-KH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hmer OS Siemreap" panose="02000500000000020004" pitchFamily="2" charset="0"/>
                <a:ea typeface="+mj-ea"/>
                <a:cs typeface="Khmer OS Siemreap" panose="02000500000000020004" pitchFamily="2" charset="0"/>
              </a:rPr>
              <a:t>២. </a:t>
            </a:r>
            <a:r>
              <a:rPr lang="km-KH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hmer OS Siemreap" panose="02000500000000020004" pitchFamily="2" charset="0"/>
                <a:ea typeface="+mj-ea"/>
                <a:cs typeface="Khmer OS Siemreap" panose="02000500000000020004" pitchFamily="2" charset="0"/>
              </a:rPr>
              <a:t>អត្ថន័យរបស់ភាពខ្វា</a:t>
            </a:r>
            <a:r>
              <a:rPr lang="km-KH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hmer OS Siemreap" panose="02000500000000020004" pitchFamily="2" charset="0"/>
                <a:ea typeface="+mj-ea"/>
                <a:cs typeface="Khmer OS Siemreap" panose="02000500000000020004" pitchFamily="2" charset="0"/>
              </a:rPr>
              <a:t>យខ្វល់	</a:t>
            </a:r>
            <a:r>
              <a:rPr lang="km-KH" spc="-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Khmer OS Siemreap" panose="02000500000000020004" pitchFamily="2" charset="0"/>
                <a:ea typeface="+mj-ea"/>
                <a:cs typeface="Khmer OS Siemreap" panose="02000500000000020004" pitchFamily="2" charset="0"/>
              </a:rPr>
              <a:t>៣</a:t>
            </a:r>
            <a:endParaRPr lang="km-KH" spc="-50" dirty="0">
              <a:solidFill>
                <a:prstClr val="black">
                  <a:lumMod val="75000"/>
                  <a:lumOff val="25000"/>
                </a:prstClr>
              </a:solidFill>
              <a:latin typeface="Khmer OS Siemreap" panose="02000500000000020004" pitchFamily="2" charset="0"/>
              <a:ea typeface="+mj-ea"/>
              <a:cs typeface="Khmer OS Siemreap" panose="02000500000000020004" pitchFamily="2" charset="0"/>
            </a:endParaRPr>
          </a:p>
          <a:p>
            <a:pPr defTabSz="9601200">
              <a:lnSpc>
                <a:spcPct val="150000"/>
              </a:lnSpc>
            </a:pPr>
            <a:r>
              <a:rPr lang="km-KH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hmer OS Siemreap" panose="02000500000000020004" pitchFamily="2" charset="0"/>
                <a:ea typeface="+mj-ea"/>
                <a:cs typeface="Khmer OS Siemreap" panose="02000500000000020004" pitchFamily="2" charset="0"/>
              </a:rPr>
              <a:t>៣. </a:t>
            </a:r>
            <a:r>
              <a:rPr lang="km-KH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hmer OS Siemreap" panose="02000500000000020004" pitchFamily="2" charset="0"/>
                <a:ea typeface="+mj-ea"/>
                <a:cs typeface="Khmer OS Siemreap" panose="02000500000000020004" pitchFamily="2" charset="0"/>
              </a:rPr>
              <a:t>ប្រភេទនៃភាព</a:t>
            </a:r>
            <a:r>
              <a:rPr lang="km-KH" spc="-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Khmer OS Siemreap" panose="02000500000000020004" pitchFamily="2" charset="0"/>
                <a:ea typeface="+mj-ea"/>
                <a:cs typeface="Khmer OS Siemreap" panose="02000500000000020004" pitchFamily="2" charset="0"/>
              </a:rPr>
              <a:t>ខ្វល់ខ្វាយ	៦</a:t>
            </a:r>
            <a:endParaRPr lang="km-KH" spc="-50" dirty="0">
              <a:solidFill>
                <a:prstClr val="black">
                  <a:lumMod val="75000"/>
                  <a:lumOff val="25000"/>
                </a:prstClr>
              </a:solidFill>
              <a:latin typeface="Khmer OS Siemreap" panose="02000500000000020004" pitchFamily="2" charset="0"/>
              <a:ea typeface="+mj-ea"/>
              <a:cs typeface="Khmer OS Siemreap" panose="02000500000000020004" pitchFamily="2" charset="0"/>
            </a:endParaRPr>
          </a:p>
          <a:p>
            <a:pPr defTabSz="9601200">
              <a:lnSpc>
                <a:spcPct val="150000"/>
              </a:lnSpc>
            </a:pPr>
            <a:r>
              <a:rPr lang="km-KH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hmer OS Siemreap" panose="02000500000000020004" pitchFamily="2" charset="0"/>
                <a:ea typeface="+mj-ea"/>
                <a:cs typeface="Khmer OS Siemreap" panose="02000500000000020004" pitchFamily="2" charset="0"/>
              </a:rPr>
              <a:t>៤. </a:t>
            </a:r>
            <a:r>
              <a:rPr lang="km-KH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hmer OS Siemreap" panose="02000500000000020004" pitchFamily="2" charset="0"/>
                <a:ea typeface="+mj-ea"/>
                <a:cs typeface="Khmer OS Siemreap" panose="02000500000000020004" pitchFamily="2" charset="0"/>
              </a:rPr>
              <a:t>លំដាប់ភាពខ្វល់ខ្វាយ ឬរំភើបចិត្តដែលសមរម្យសម្រាប់ប្រភេទ និងបច្ចេកទេស</a:t>
            </a:r>
            <a:r>
              <a:rPr lang="km-KH" spc="-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Khmer OS Siemreap" panose="02000500000000020004" pitchFamily="2" charset="0"/>
                <a:ea typeface="+mj-ea"/>
                <a:cs typeface="Khmer OS Siemreap" panose="02000500000000020004" pitchFamily="2" charset="0"/>
              </a:rPr>
              <a:t>កីឡា	៨</a:t>
            </a:r>
            <a:endParaRPr lang="en-US" spc="-50" dirty="0">
              <a:solidFill>
                <a:prstClr val="black">
                  <a:lumMod val="75000"/>
                  <a:lumOff val="25000"/>
                </a:prstClr>
              </a:solidFill>
              <a:latin typeface="Khmer OS Siemreap" panose="02000500000000020004" pitchFamily="2" charset="0"/>
              <a:ea typeface="+mj-ea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03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 smtClean="0"/>
              <a:t>១. បញ្ហាដែលធ្វើឱ្យកីឡាករមានភាពខ្វល់ខ្វាយ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lnSpc>
                <a:spcPct val="150000"/>
              </a:lnSpc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ភាពខ្វល់ខ្វាយរបស់កីឡាករគឺ ៖</a:t>
            </a:r>
          </a:p>
          <a:p>
            <a:pPr lvl="1">
              <a:lnSpc>
                <a:spcPct val="150000"/>
              </a:lnSpc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តើមានអ្វីកើតឡើង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ប្រសិនបើខ្ញុំលេងមិនបានល្អ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lnSpc>
                <a:spcPct val="150000"/>
              </a:lnSpc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ប្រសិនបើខ្ញុំមិនឈ្នះពេលនេះ គ្រប់គ្នានឹងស្ដីបន្ទោសខ្ញុំ</a:t>
            </a:r>
          </a:p>
          <a:p>
            <a:pPr lvl="1">
              <a:lnSpc>
                <a:spcPct val="150000"/>
              </a:lnSpc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ខ្ញុំទ្រាំនឹងការគៀបសង្កត់ក្នុងស្ថានភាពដ៏តានតឹងនេះមិនបានទេ។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609013" y="6373091"/>
            <a:ext cx="973974" cy="484909"/>
          </a:xfrm>
        </p:spPr>
        <p:txBody>
          <a:bodyPr/>
          <a:lstStyle/>
          <a:p>
            <a:pPr algn="ctr"/>
            <a:r>
              <a:rPr lang="km-KH" sz="2400" dirty="0">
                <a:latin typeface="Khmer Muol" panose="02000500000000020004" pitchFamily="2" charset="0"/>
                <a:cs typeface="Khmer Muol" panose="02000500000000020004" pitchFamily="2" charset="0"/>
              </a:rPr>
              <a:t>១</a:t>
            </a:r>
            <a:endParaRPr lang="en-US" sz="2400" dirty="0">
              <a:latin typeface="Khmer Muol" panose="02000500000000020004" pitchFamily="2" charset="0"/>
              <a:cs typeface="Khmer Muol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06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/>
              <a:t>១. បញ្ហាដែលធ្វើឱ្យកីឡាករមានភាព</a:t>
            </a:r>
            <a:r>
              <a:rPr lang="km-KH" dirty="0" smtClean="0"/>
              <a:t>ខ្វល់ខ្វាយ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lnSpc>
                <a:spcPct val="150000"/>
              </a:lnSpc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តាមការស្រាវជ្រាវរបស់អ្នកចិត្តវិទ្យាកីឡា បានឱ្យដឹងថាភាពតានតឹងទាំងនោះគឺបណ្ដាលមកពីបញ្ហាដូចខាងក្រោម ៖ </a:t>
            </a:r>
          </a:p>
          <a:p>
            <a:pPr marL="201168" lvl="1" indent="0">
              <a:lnSpc>
                <a:spcPct val="150000"/>
              </a:lnSpc>
              <a:buNone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ក. បញ្ហាការគ្រប់គ្រងភាពខ្វល់ខ្វាយ</a:t>
            </a:r>
          </a:p>
          <a:p>
            <a:pPr marL="201168" lvl="1" indent="0">
              <a:lnSpc>
                <a:spcPct val="150000"/>
              </a:lnSpc>
              <a:buNone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ខ. បញ្ហាភាពតានតឹង (ស្រេះ) នឹងភាពនឿយហត់ការហ្វឹកហាត់មិនល្អ</a:t>
            </a:r>
          </a:p>
          <a:p>
            <a:pPr marL="201168" lvl="1" indent="0">
              <a:lnSpc>
                <a:spcPct val="150000"/>
              </a:lnSpc>
              <a:buNone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គ. បញ្ហាដាក់កម្មវិធីខាងផ្លូវចិត្តដើម្បីការប្រកួត</a:t>
            </a:r>
          </a:p>
          <a:p>
            <a:pPr marL="201168" lvl="1" indent="0">
              <a:lnSpc>
                <a:spcPct val="150000"/>
              </a:lnSpc>
              <a:buNone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ឃ. បញ្ហាការសាងចិត្តលំនឹកនៅក្នុងចិត្តមិនបានល្អ</a:t>
            </a:r>
          </a:p>
          <a:p>
            <a:pPr marL="201168" lvl="1" indent="0">
              <a:lnSpc>
                <a:spcPct val="150000"/>
              </a:lnSpc>
              <a:buNone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ង. បញ្ហាការទំនាក់ទំនងជាមួយគ្រូបង្វឹក ជាមួយមហាជន ជាមួយមិត្តរួមការងារ។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609013" y="6373091"/>
            <a:ext cx="973974" cy="484909"/>
          </a:xfrm>
        </p:spPr>
        <p:txBody>
          <a:bodyPr/>
          <a:lstStyle/>
          <a:p>
            <a:pPr algn="ctr"/>
            <a:r>
              <a:rPr lang="km-KH" sz="2400" dirty="0">
                <a:latin typeface="Khmer Muol" panose="02000500000000020004" pitchFamily="2" charset="0"/>
                <a:cs typeface="Khmer Muol" panose="02000500000000020004" pitchFamily="2" charset="0"/>
              </a:rPr>
              <a:t>២</a:t>
            </a:r>
            <a:endParaRPr lang="en-US" sz="2400" dirty="0">
              <a:latin typeface="Khmer Muol" panose="02000500000000020004" pitchFamily="2" charset="0"/>
              <a:cs typeface="Khmer Muol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74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 smtClean="0"/>
              <a:t>២. </a:t>
            </a:r>
            <a:r>
              <a:rPr lang="km-KH" dirty="0" smtClean="0"/>
              <a:t>អត្ថន័យ</a:t>
            </a:r>
            <a:r>
              <a:rPr lang="km-KH" dirty="0" smtClean="0"/>
              <a:t>របស់ភាពខ្វាយខ្វល់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lnSpc>
                <a:spcPct val="150000"/>
              </a:lnSpc>
              <a:buNone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ភាពខ្វល់ខ្វាយ គឺបានមកពី ៖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ភាសាក្រិចថា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“to press tight”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“to tangle”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មានន័យថាសង្កត់ឱ្យណែន រឹតឱ្យណែន។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ភាសា ឡាទីនថា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“anxious”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មានន័យថា​ភាពចង្អៀតចង្អល់ ឬច្របាច់រឹត។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609013" y="6373091"/>
            <a:ext cx="973974" cy="484909"/>
          </a:xfrm>
        </p:spPr>
        <p:txBody>
          <a:bodyPr/>
          <a:lstStyle/>
          <a:p>
            <a:pPr algn="ctr"/>
            <a:r>
              <a:rPr lang="km-KH" sz="2400" dirty="0" smtClean="0">
                <a:latin typeface="Khmer Muol" panose="02000500000000020004" pitchFamily="2" charset="0"/>
                <a:cs typeface="Khmer Muol" panose="02000500000000020004" pitchFamily="2" charset="0"/>
              </a:rPr>
              <a:t>៣</a:t>
            </a:r>
            <a:endParaRPr lang="en-US" sz="2400" dirty="0">
              <a:latin typeface="Khmer Muol" panose="02000500000000020004" pitchFamily="2" charset="0"/>
              <a:cs typeface="Khmer Muol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14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/>
              <a:t>២. </a:t>
            </a:r>
            <a:r>
              <a:rPr lang="km-KH" dirty="0" smtClean="0"/>
              <a:t>អត្ថន័យ</a:t>
            </a:r>
            <a:r>
              <a:rPr lang="km-KH" dirty="0"/>
              <a:t>របស់ភាពខ្វាយខ្វល់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4048" lvl="2" indent="0">
              <a:buNone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ភាពខ្វល់ខ្វាយមានអត្តន័យជាច្រើនដែលមានអ្នកឱ្យនិយមន័យដូចខាងក្រោម ៖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384048" lvl="2" indent="0">
              <a:lnSpc>
                <a:spcPct val="150000"/>
              </a:lnSpc>
              <a:buNone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១. អត្តន័យទី១ ទ្រឹស្ដីលោក ហ្រ្វយ មានន័យថាសភាវៈ របស់ភាពតានតឹង (ស្ត្រេះ)ដែលកើតពីសម្ពាធផ្សេងៗ គឺបណ្ដាលមកពីមជ្ឈដ្ឋានខាងក្រៅពេលដែលភាពខ្វល់ខ្វាយត្រូវរំភើបញាប់ញ័រកើតឡើង។</a:t>
            </a:r>
          </a:p>
          <a:p>
            <a:pPr marL="384048" lvl="2" indent="0">
              <a:lnSpc>
                <a:spcPct val="150000"/>
              </a:lnSpc>
              <a:buNone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២. អត្តន័យទី២ លោក ហិលកាត  បាននិយាយថាភាពខ្វល់ខ្វាយ គឺជាសភាវៈដែលមនុស្សមានអារម្មណ៍ខ្វល់ខ្វាយក្នុងចិត្ត ឬអ្វីដែលធ្វើឱ្យខ្លាចកើតឡើងជារូបរាងឱ្យឃើញ ឬជាសភាវៈដែលកំណត់ឱ្យបុគ្គលចាប់អារម្មណ៍មិនសប្បាយចិត្ត។</a:t>
            </a:r>
          </a:p>
          <a:p>
            <a:pPr marL="384048" lvl="2" indent="0">
              <a:buNone/>
            </a:pP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609013" y="6373091"/>
            <a:ext cx="973974" cy="484909"/>
          </a:xfrm>
        </p:spPr>
        <p:txBody>
          <a:bodyPr/>
          <a:lstStyle/>
          <a:p>
            <a:pPr algn="ctr"/>
            <a:r>
              <a:rPr lang="km-KH" sz="2400" dirty="0" smtClean="0">
                <a:latin typeface="Khmer Muol" panose="02000500000000020004" pitchFamily="2" charset="0"/>
                <a:cs typeface="Khmer Muol" panose="02000500000000020004" pitchFamily="2" charset="0"/>
              </a:rPr>
              <a:t>៤</a:t>
            </a:r>
            <a:endParaRPr lang="en-US" sz="2400" dirty="0">
              <a:latin typeface="Khmer Muol" panose="02000500000000020004" pitchFamily="2" charset="0"/>
              <a:cs typeface="Khmer Muol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34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/>
              <a:t>២. </a:t>
            </a:r>
            <a:r>
              <a:rPr lang="km-KH" dirty="0" smtClean="0"/>
              <a:t>អត្ថន័យ</a:t>
            </a:r>
            <a:r>
              <a:rPr lang="km-KH" dirty="0"/>
              <a:t>របស់ភាពខ្វាយខ្វល់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652048"/>
          </a:xfrm>
        </p:spPr>
        <p:txBody>
          <a:bodyPr>
            <a:normAutofit lnSpcReduction="10000"/>
          </a:bodyPr>
          <a:lstStyle/>
          <a:p>
            <a:pPr marL="274320" lvl="3" indent="-91440">
              <a:lnSpc>
                <a:spcPct val="14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៣. អត្តន័យទី៣ មានន័យថា ជាលក្ខណៈរបស់អាការៈផ្សេងៗដែលកើតឡើងពេលមានស្ថានការមកប៉ះទង្គិចឥន្រ្ទីយារម្មណ៍របស់មនុស្ស។ លោក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Blucker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បានអធិប្បាយអាការដែលកើតឡើងដូចជា ៖</a:t>
            </a:r>
          </a:p>
          <a:p>
            <a:pPr marL="822960" lvl="4" indent="-457200">
              <a:lnSpc>
                <a:spcPct val="14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+mj-lt"/>
              <a:buAutoNum type="arabicPeriod"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អាការខាងប្រសាទអាចទទួលដឹងបានក្នុងស្ថានភាពធ្ងន់ធ្ងរជាច្រើនកម្រិត</a:t>
            </a:r>
          </a:p>
          <a:p>
            <a:pPr marL="822960" lvl="4" indent="-457200">
              <a:lnSpc>
                <a:spcPct val="14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+mj-lt"/>
              <a:buAutoNum type="arabicPeriod"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អាការតានតឹង(ស្រ្តេះ) ជាធម្មតារមែងតែតាតឹងក្នុងកម្រិតទាប</a:t>
            </a:r>
          </a:p>
          <a:p>
            <a:pPr marL="822960" lvl="4" indent="-457200">
              <a:lnSpc>
                <a:spcPct val="14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+mj-lt"/>
              <a:buAutoNum type="arabicPeriod"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អាការខ្លាច គឺជាកម្រិតរបស់ភាពខ្វល់ខ្វាយដែលខ្ពល់ឡើង និងមានផលមិនល្អ</a:t>
            </a:r>
          </a:p>
          <a:p>
            <a:pPr marL="822960" lvl="4" indent="-457200">
              <a:lnSpc>
                <a:spcPct val="14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+mj-lt"/>
              <a:buAutoNum type="arabicPeriod"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អាការខូចចិត្ត គឺជាភាពខ្វល់ខ្វាយដែលធ្ងន់ធ្ងរបំផុត វានិងធ្វើឱ្យបុគ្គលមិនអាចគ្រប់គ្រងខ្លួនឯងបាន និងមិនអាចគ្រប់គ្រងស្ថានការណ៍បានទៀតផង។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609013" y="6373091"/>
            <a:ext cx="973974" cy="484909"/>
          </a:xfrm>
        </p:spPr>
        <p:txBody>
          <a:bodyPr/>
          <a:lstStyle/>
          <a:p>
            <a:pPr algn="ctr"/>
            <a:r>
              <a:rPr lang="km-KH" sz="2400" dirty="0" smtClean="0">
                <a:latin typeface="Khmer Muol" panose="02000500000000020004" pitchFamily="2" charset="0"/>
                <a:cs typeface="Khmer Muol" panose="02000500000000020004" pitchFamily="2" charset="0"/>
              </a:rPr>
              <a:t>៥</a:t>
            </a:r>
            <a:endParaRPr lang="en-US" sz="2400" dirty="0">
              <a:latin typeface="Khmer Muol" panose="02000500000000020004" pitchFamily="2" charset="0"/>
              <a:cs typeface="Khmer Muol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26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 smtClean="0"/>
              <a:t>៣. ប្រភេទនៃភាពខ្វល់ខ្វាយ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4048" lvl="2" indent="0">
              <a:lnSpc>
                <a:spcPct val="150000"/>
              </a:lnSpc>
              <a:buNone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លោក លេវិត និង លោក ស្ពិលបើហ្គើ បានសិក្សាពិកម្រិតនៃភាពខ្វល់ខ្វាយរបស់ក្រុមកីឡាករប្រភេទផ្សេងៗ និងបានបែងចែកលក្ខណៈនៃភាពកង្វល់ចេញជាពីប្រភេទគឺ ៖</a:t>
            </a:r>
          </a:p>
          <a:p>
            <a:pPr marL="841248" lvl="2" indent="-457200">
              <a:lnSpc>
                <a:spcPct val="150000"/>
              </a:lnSpc>
              <a:buFont typeface="+mj-lt"/>
              <a:buAutoNum type="arabicPeriod"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ភាពខ្វល់ខ្វាយលក្ខណៈផ្ទាល់ខ្លួន គឺជាភាពកង្វល់ដែលជាលក្ខណៈប្រចាំខ្លួនរបស់បុគ្គល់ម្នាក់ៗ ដែលមានលក្ខណៈស្ទើរតែស្ងប់ស្ងាត់ និងមិនបង្ហាញចេញក្នុងលក្ខណៈប្រតិកម្មដោយត្រង់។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609013" y="6373091"/>
            <a:ext cx="973974" cy="484909"/>
          </a:xfrm>
        </p:spPr>
        <p:txBody>
          <a:bodyPr/>
          <a:lstStyle/>
          <a:p>
            <a:pPr algn="ctr"/>
            <a:r>
              <a:rPr lang="km-KH" sz="2400" dirty="0" smtClean="0">
                <a:latin typeface="Khmer Muol" panose="02000500000000020004" pitchFamily="2" charset="0"/>
                <a:cs typeface="Khmer Muol" panose="02000500000000020004" pitchFamily="2" charset="0"/>
              </a:rPr>
              <a:t>៦</a:t>
            </a:r>
            <a:endParaRPr lang="en-US" sz="2400" dirty="0">
              <a:latin typeface="Khmer Muol" panose="02000500000000020004" pitchFamily="2" charset="0"/>
              <a:cs typeface="Khmer Muol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87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/>
              <a:t>៣. ប្រភេទនៃភាពខ្វល់ខ្វាយ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58368" lvl="1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ភាពកង្វល់តាមស្ថានការ គឺជាភាពកង្វល់ដែលកើតឡើងក្នុងពេលណាមួយដោយផ្ទាល់ ឬអ្វីមួយដែលធ្វើឱ្យកើតភាពមិនពេញចិត្ត ឬកើតហេតុការអ្វីមួយមកជំរុញ ភាពខ្វល់ខ្វាយនេះ គឺខុសប្លែកគ្នាទៅតាមបុគ្គលម្នាក់ៗ អ្នកខ្លះគឺស្ថិតលើលក្ខណៈផ្ទាល់ខ្លួន និងបទពិសោធន៍កន្លងមករបស់ខ្លួន។</a:t>
            </a:r>
          </a:p>
          <a:p>
            <a:pPr lvl="1"/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609013" y="6373091"/>
            <a:ext cx="973974" cy="484909"/>
          </a:xfrm>
        </p:spPr>
        <p:txBody>
          <a:bodyPr/>
          <a:lstStyle/>
          <a:p>
            <a:pPr algn="ctr"/>
            <a:r>
              <a:rPr lang="km-KH" sz="2400" dirty="0" smtClean="0">
                <a:latin typeface="Khmer Muol" panose="02000500000000020004" pitchFamily="2" charset="0"/>
                <a:cs typeface="Khmer Muol" panose="02000500000000020004" pitchFamily="2" charset="0"/>
              </a:rPr>
              <a:t>៧</a:t>
            </a:r>
            <a:endParaRPr lang="en-US" sz="2400" dirty="0">
              <a:latin typeface="Khmer Muol" panose="02000500000000020004" pitchFamily="2" charset="0"/>
              <a:cs typeface="Khmer Muol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65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181</TotalTime>
  <Words>413</Words>
  <Application>Microsoft Office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Calibri</vt:lpstr>
      <vt:lpstr>Calibri Light</vt:lpstr>
      <vt:lpstr>Khmer KngChakVS Kbach</vt:lpstr>
      <vt:lpstr>Khmer Muol</vt:lpstr>
      <vt:lpstr>Khmer OS Battambang</vt:lpstr>
      <vt:lpstr>Khmer OS Moul</vt:lpstr>
      <vt:lpstr>Khmer OS Siemreap</vt:lpstr>
      <vt:lpstr>MoolBoran</vt:lpstr>
      <vt:lpstr>Wingdings</vt:lpstr>
      <vt:lpstr>Retrospect</vt:lpstr>
      <vt:lpstr>PowerPoint Presentation</vt:lpstr>
      <vt:lpstr>មាតិកា</vt:lpstr>
      <vt:lpstr>១. បញ្ហាដែលធ្វើឱ្យកីឡាករមានភាពខ្វល់ខ្វាយ</vt:lpstr>
      <vt:lpstr>១. បញ្ហាដែលធ្វើឱ្យកីឡាករមានភាពខ្វល់ខ្វាយ</vt:lpstr>
      <vt:lpstr>២. អត្ថន័យរបស់ភាពខ្វាយខ្វល់</vt:lpstr>
      <vt:lpstr>២. អត្ថន័យរបស់ភាពខ្វាយខ្វល់</vt:lpstr>
      <vt:lpstr>២. អត្ថន័យរបស់ភាពខ្វាយខ្វល់</vt:lpstr>
      <vt:lpstr>៣. ប្រភេទនៃភាពខ្វល់ខ្វាយ</vt:lpstr>
      <vt:lpstr>៣. ប្រភេទនៃភាពខ្វល់ខ្វាយ</vt:lpstr>
      <vt:lpstr>៤. លំដាប់ភាពខ្វល់ខ្វាយ ឬរំភើបចិត្តដែលសមរម្យសម្រាប់ប្រភេទ និងបច្ចេកទេសកីឡា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ចិត្តវិទ្យាកីឡា</dc:title>
  <dc:creator>Khong Sambrathna</dc:creator>
  <cp:lastModifiedBy>Khong Sambrathna</cp:lastModifiedBy>
  <cp:revision>48</cp:revision>
  <dcterms:created xsi:type="dcterms:W3CDTF">2023-01-22T14:00:01Z</dcterms:created>
  <dcterms:modified xsi:type="dcterms:W3CDTF">2023-01-30T10:05:19Z</dcterms:modified>
</cp:coreProperties>
</file>