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A75B-11BE-4B09-81CD-77FA417D1C6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8F0-D34F-4A7B-8F28-4D40B8E4A7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35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A75B-11BE-4B09-81CD-77FA417D1C6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8F0-D34F-4A7B-8F28-4D40B8E4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8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A75B-11BE-4B09-81CD-77FA417D1C6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8F0-D34F-4A7B-8F28-4D40B8E4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9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A75B-11BE-4B09-81CD-77FA417D1C6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8F0-D34F-4A7B-8F28-4D40B8E4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A75B-11BE-4B09-81CD-77FA417D1C6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8F0-D34F-4A7B-8F28-4D40B8E4A7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42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A75B-11BE-4B09-81CD-77FA417D1C6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8F0-D34F-4A7B-8F28-4D40B8E4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9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A75B-11BE-4B09-81CD-77FA417D1C6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8F0-D34F-4A7B-8F28-4D40B8E4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A75B-11BE-4B09-81CD-77FA417D1C6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8F0-D34F-4A7B-8F28-4D40B8E4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3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A75B-11BE-4B09-81CD-77FA417D1C6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8F0-D34F-4A7B-8F28-4D40B8E4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97A75B-11BE-4B09-81CD-77FA417D1C6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8178F0-D34F-4A7B-8F28-4D40B8E4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0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A75B-11BE-4B09-81CD-77FA417D1C6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78F0-D34F-4A7B-8F28-4D40B8E4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5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97A75B-11BE-4B09-81CD-77FA417D1C6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8178F0-D34F-4A7B-8F28-4D40B8E4A7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8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58981" y="1741519"/>
            <a:ext cx="5916613" cy="1052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m-KH" sz="20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​​​​​​​​​​​​​​​​​​​</a:t>
            </a:r>
            <a:r>
              <a:rPr lang="en-US" sz="20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     </a:t>
            </a:r>
            <a:r>
              <a:rPr lang="km-KH" sz="28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​​</a:t>
            </a:r>
            <a:r>
              <a:rPr lang="en-US" sz="2800" dirty="0" smtClean="0">
                <a:latin typeface="Khmer Muol" panose="02000500000000020004" pitchFamily="2" charset="0"/>
                <a:cs typeface="Khmer Muol" panose="02000500000000020004" pitchFamily="2" charset="0"/>
              </a:rPr>
              <a:t> </a:t>
            </a:r>
            <a:r>
              <a:rPr lang="km-KH" sz="2800" spc="0" dirty="0" smtClean="0">
                <a:solidFill>
                  <a:schemeClr val="tx1"/>
                </a:solidFill>
                <a:latin typeface="Khmer Muol" panose="02000500000000020004" pitchFamily="2" charset="0"/>
                <a:cs typeface="Khmer Muol" panose="02000500000000020004" pitchFamily="2" charset="0"/>
              </a:rPr>
              <a:t>វិទ្យាស្ថានជាតិអប់រំកាយ​</a:t>
            </a:r>
            <a:r>
              <a:rPr lang="en-US" sz="2800" spc="0" dirty="0" smtClean="0">
                <a:solidFill>
                  <a:schemeClr val="tx1"/>
                </a:solidFill>
                <a:latin typeface="Khmer Muol" panose="02000500000000020004" pitchFamily="2" charset="0"/>
                <a:cs typeface="Khmer Muol" panose="02000500000000020004" pitchFamily="2" charset="0"/>
              </a:rPr>
              <a:t> </a:t>
            </a:r>
            <a:r>
              <a:rPr lang="km-KH" sz="2800" spc="0" dirty="0" smtClean="0">
                <a:solidFill>
                  <a:schemeClr val="tx1"/>
                </a:solidFill>
                <a:latin typeface="Khmer Muol" panose="02000500000000020004" pitchFamily="2" charset="0"/>
                <a:cs typeface="Khmer Muol" panose="02000500000000020004" pitchFamily="2" charset="0"/>
              </a:rPr>
              <a:t>និងកីឡា</a:t>
            </a:r>
            <a:r>
              <a:rPr lang="en-US" sz="2800" spc="0" dirty="0" smtClean="0">
                <a:solidFill>
                  <a:schemeClr val="tx1"/>
                </a:solidFill>
                <a:latin typeface="Khmer Muol" panose="02000500000000020004" pitchFamily="2" charset="0"/>
                <a:cs typeface="Khmer Muol" panose="02000500000000020004" pitchFamily="2" charset="0"/>
              </a:rPr>
              <a:t/>
            </a:r>
            <a:br>
              <a:rPr lang="en-US" sz="2800" spc="0" dirty="0" smtClean="0">
                <a:solidFill>
                  <a:schemeClr val="tx1"/>
                </a:solidFill>
                <a:latin typeface="Khmer Muol" panose="02000500000000020004" pitchFamily="2" charset="0"/>
                <a:cs typeface="Khmer Muol" panose="02000500000000020004" pitchFamily="2" charset="0"/>
              </a:rPr>
            </a:br>
            <a:r>
              <a:rPr lang="en-US" sz="1300" spc="0" dirty="0" smtClean="0">
                <a:solidFill>
                  <a:schemeClr val="tx1"/>
                </a:solidFill>
                <a:latin typeface="Khmer Muol" panose="02000500000000020004" pitchFamily="2" charset="0"/>
                <a:cs typeface="Khmer Muol" panose="02000500000000020004" pitchFamily="2" charset="0"/>
              </a:rPr>
              <a:t>      </a:t>
            </a:r>
            <a:r>
              <a:rPr lang="km-KH" sz="1300" spc="0" dirty="0" smtClean="0">
                <a:solidFill>
                  <a:schemeClr val="tx1"/>
                </a:solidFill>
                <a:latin typeface="Khmer Muol" panose="02000500000000020004" pitchFamily="2" charset="0"/>
                <a:cs typeface="Khmer Muol" panose="02000500000000020004" pitchFamily="2" charset="0"/>
              </a:rPr>
              <a:t>​​​</a:t>
            </a:r>
            <a:r>
              <a:rPr lang="en-US" sz="1300" spc="0" dirty="0" smtClean="0">
                <a:solidFill>
                  <a:schemeClr val="tx1"/>
                </a:solidFill>
                <a:latin typeface="Khmer Muol" panose="02000500000000020004" pitchFamily="2" charset="0"/>
                <a:cs typeface="Khmer Muol" panose="02000500000000020004" pitchFamily="2" charset="0"/>
              </a:rPr>
              <a:t>  </a:t>
            </a:r>
            <a:r>
              <a:rPr lang="km-KH" sz="1300" spc="0" dirty="0" smtClean="0">
                <a:solidFill>
                  <a:schemeClr val="tx1"/>
                </a:solidFill>
                <a:latin typeface="Khmer Muol" panose="02000500000000020004" pitchFamily="2" charset="0"/>
                <a:cs typeface="Khmer Muol" panose="02000500000000020004" pitchFamily="2" charset="0"/>
              </a:rPr>
              <a:t>​​</a:t>
            </a:r>
            <a:r>
              <a:rPr lang="en-US" sz="1300" spc="0" dirty="0" smtClean="0">
                <a:solidFill>
                  <a:schemeClr val="tx1"/>
                </a:solidFill>
                <a:latin typeface="Khmer Muol" panose="02000500000000020004" pitchFamily="2" charset="0"/>
                <a:cs typeface="Khmer Muol" panose="02000500000000020004" pitchFamily="2" charset="0"/>
              </a:rPr>
              <a:t> </a:t>
            </a:r>
            <a:r>
              <a:rPr lang="km-KH" sz="1300" spc="0" dirty="0" smtClean="0">
                <a:solidFill>
                  <a:schemeClr val="tx1"/>
                </a:solidFill>
                <a:latin typeface="Khmer Muol" panose="02000500000000020004" pitchFamily="2" charset="0"/>
                <a:cs typeface="Khmer Muol" panose="02000500000000020004" pitchFamily="2" charset="0"/>
              </a:rPr>
              <a:t>​</a:t>
            </a:r>
            <a:r>
              <a:rPr lang="en-US" sz="1300" spc="0" dirty="0" smtClean="0">
                <a:solidFill>
                  <a:schemeClr val="tx1"/>
                </a:solidFill>
                <a:latin typeface="Khmer Muol" panose="02000500000000020004" pitchFamily="2" charset="0"/>
                <a:cs typeface="Khmer Muol" panose="02000500000000020004" pitchFamily="2" charset="0"/>
              </a:rPr>
              <a:t>   </a:t>
            </a:r>
            <a:r>
              <a:rPr lang="en-US" sz="1600" b="1" spc="0" dirty="0" smtClean="0">
                <a:solidFill>
                  <a:schemeClr val="tx1"/>
                </a:solidFill>
                <a:latin typeface="Khmer Muol" panose="02000500000000020004" pitchFamily="2" charset="0"/>
                <a:cs typeface="Khmer Muol" panose="02000500000000020004" pitchFamily="2" charset="0"/>
              </a:rPr>
              <a:t>NATIONAL INSTITUTE OF PHYSICAL EDUCATION AND SPORT</a:t>
            </a:r>
            <a:endParaRPr lang="en-US" sz="1600" b="1" spc="0" dirty="0">
              <a:solidFill>
                <a:schemeClr val="tx1"/>
              </a:solidFill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2" y="1283834"/>
            <a:ext cx="2011684" cy="335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3"/>
          <a:stretch/>
        </p:blipFill>
        <p:spPr>
          <a:xfrm>
            <a:off x="2996135" y="581337"/>
            <a:ext cx="1181372" cy="11601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8364" y="4574370"/>
            <a:ext cx="3336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2400" dirty="0">
                <a:latin typeface="Khmer OS Moul" panose="02000500000000000000" pitchFamily="2" charset="0"/>
                <a:cs typeface="Khmer OS Moul" panose="02000500000000000000" pitchFamily="2" charset="0"/>
              </a:rPr>
              <a:t>គ្រូឧទេ្ទស ៖ </a:t>
            </a:r>
            <a:r>
              <a:rPr lang="km-KH" sz="2400" dirty="0" smtClean="0">
                <a:latin typeface="Khmer OS Moul" panose="02000500000000000000" pitchFamily="2" charset="0"/>
                <a:cs typeface="Khmer OS Moul" panose="02000500000000000000" pitchFamily="2" charset="0"/>
              </a:rPr>
              <a:t>ហ៊ុត វិប៊ែ</a:t>
            </a:r>
            <a:endParaRPr lang="km-KH" sz="2400" dirty="0">
              <a:latin typeface="Khmer OS Moul" panose="02000500000000000000" pitchFamily="2" charset="0"/>
              <a:cs typeface="Khmer OS Moul" panose="02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8982" y="2990941"/>
            <a:ext cx="10432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400" dirty="0" smtClean="0">
                <a:latin typeface="Khmer OS Moul" panose="02000500000000000000" pitchFamily="2" charset="0"/>
                <a:cs typeface="Khmer OS Moul" panose="02000500000000000000" pitchFamily="2" charset="0"/>
              </a:rPr>
              <a:t>ផែនការមេរៀនបាល់ទាត់ថ្នាក់ទី១ </a:t>
            </a:r>
          </a:p>
          <a:p>
            <a:pPr algn="ctr">
              <a:lnSpc>
                <a:spcPct val="150000"/>
              </a:lnSpc>
            </a:pPr>
            <a:r>
              <a:rPr lang="km-KH" sz="2400" dirty="0" smtClean="0">
                <a:latin typeface="Khmer OS Moul" panose="02000500000000000000" pitchFamily="2" charset="0"/>
                <a:cs typeface="Khmer OS Moul" panose="02000500000000000000" pitchFamily="2" charset="0"/>
              </a:rPr>
              <a:t>១០ ម៉ោងក្នុងមួយឆ្នាំសិក្សា</a:t>
            </a:r>
            <a:endParaRPr lang="km-KH" sz="2400" dirty="0" smtClean="0">
              <a:latin typeface="Khmer OS Moul" panose="02000500000000000000" pitchFamily="2" charset="0"/>
              <a:cs typeface="Khmer OS Moul" panose="02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56218" y="4388180"/>
            <a:ext cx="483523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សមាជិកក្រុម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១. ឆេ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ង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ធីតា		៣.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គង់ ភូវង្ស</a:t>
            </a:r>
            <a:endParaRPr lang="km-KH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២.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ខុង សំ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ប្រាថ្នា	៤. </a:t>
            </a:r>
            <a:r>
              <a:rPr lang="km-KH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ឈិន ទីណា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4661" y="22886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000" dirty="0">
                <a:latin typeface="Khmer Muol" panose="02000500000000020004" pitchFamily="2" charset="0"/>
                <a:cs typeface="Khmer Muol" panose="02000500000000020004" pitchFamily="2" charset="0"/>
              </a:rPr>
              <a:t>ព្រះរាជាណាចក្រកម្ពុជា</a:t>
            </a:r>
          </a:p>
          <a:p>
            <a:pPr algn="ctr">
              <a:lnSpc>
                <a:spcPct val="150000"/>
              </a:lnSpc>
            </a:pPr>
            <a:r>
              <a:rPr lang="km-KH" sz="2000" dirty="0">
                <a:latin typeface="Khmer Muol" panose="02000500000000020004" pitchFamily="2" charset="0"/>
                <a:cs typeface="Khmer Muol" panose="02000500000000020004" pitchFamily="2" charset="0"/>
              </a:rPr>
              <a:t>ជាតិ</a:t>
            </a:r>
            <a:r>
              <a:rPr lang="en-US" sz="2000" dirty="0">
                <a:latin typeface="Khmer Muol" panose="02000500000000020004" pitchFamily="2" charset="0"/>
                <a:cs typeface="Khmer Muol" panose="02000500000000020004" pitchFamily="2" charset="0"/>
              </a:rPr>
              <a:t> </a:t>
            </a:r>
            <a:r>
              <a:rPr lang="km-KH" sz="2000" dirty="0">
                <a:latin typeface="Khmer Muol" panose="02000500000000020004" pitchFamily="2" charset="0"/>
                <a:cs typeface="Khmer Muol" panose="02000500000000020004" pitchFamily="2" charset="0"/>
              </a:rPr>
              <a:t>សាសនាព្រះមហាក្សត្រ</a:t>
            </a:r>
            <a:endParaRPr lang="en-US" sz="2000" dirty="0">
              <a:latin typeface="Khmer Muol" panose="02000500000000020004" pitchFamily="2" charset="0"/>
              <a:cs typeface="Khmer Muol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08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43334"/>
              </p:ext>
            </p:extLst>
          </p:nvPr>
        </p:nvGraphicFramePr>
        <p:xfrm>
          <a:off x="0" y="2"/>
          <a:ext cx="12192000" cy="6342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0901944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861317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233950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702687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71410885"/>
                    </a:ext>
                  </a:extLst>
                </a:gridCol>
              </a:tblGrid>
              <a:tr h="7463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ជំហាន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/</a:t>
                      </a:r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នាទី</a:t>
                      </a:r>
                      <a:endParaRPr lang="en-US" sz="2000" dirty="0"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មេរៀនទី១ (២ម៉)</a:t>
                      </a:r>
                      <a:endParaRPr lang="en-US" sz="2000" dirty="0"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មេរៀនទី២ (៣ម៉)</a:t>
                      </a:r>
                      <a:endParaRPr lang="en-US" sz="2000" dirty="0"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មេរៀនទី៣ (៣ម៉)</a:t>
                      </a:r>
                      <a:endParaRPr lang="en-US" sz="2000" dirty="0"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មេរៀនទី៤ (២ម៉)</a:t>
                      </a:r>
                      <a:endParaRPr lang="en-US" sz="2000" dirty="0"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287007903"/>
                  </a:ext>
                </a:extLst>
              </a:tr>
              <a:tr h="16060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ជំហានទី១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៥នាទី</a:t>
                      </a:r>
                      <a:endParaRPr lang="en-US" sz="2000" dirty="0"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kern="1200" dirty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តម្រង់ជួរ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kern="1200" dirty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ស្រង់វត្តមាន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kern="1200" dirty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ពិនិត្យសុខ</a:t>
                      </a: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ភាព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តម្រង់ជួរ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ស្រង់វត្តមាន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ពិនិត្យសុខភាព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តម្រង់ជួរ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ស្រង់វត្តមាន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ពិនិត្យសុខភាព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តម្រង់ជួរ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ស្រង់វត្តមាន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ពិនិត្យសុខភាព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381724155"/>
                  </a:ext>
                </a:extLst>
              </a:tr>
              <a:tr h="39903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ជំហានទី២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១០នាទី</a:t>
                      </a:r>
                      <a:endParaRPr lang="en-US" sz="2000" dirty="0"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យល់ដឹងពីវត្ថុបំណងមេរៀន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បង្កើតក្រុម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កំដៅសាច់ដុំ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បង្វិលបាល់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បញ្ជូនបាល់ត្រីកោណ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ល្បែងស្កុប</a:t>
                      </a:r>
                      <a:endParaRPr lang="en-US" sz="2000" dirty="0"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កម្ដៅសាច់ដុំ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បង្វិលបាល់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បញ្ជូនបាល់ត្រីកោណ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ល្បែងស្កុប</a:t>
                      </a:r>
                      <a:endParaRPr lang="en-US" sz="2000" dirty="0"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កំដៅសាច់ដុំ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បង្វិលបាល់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ល្បែងបញ្ជូនបាល់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បណ្ដើរបាល់ទៅមក</a:t>
                      </a:r>
                      <a:endParaRPr lang="en-US" sz="2000" dirty="0"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កំដៅសាច់ដុំ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ល្បែងបញ្ជូនបាល់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បណ្ដើរបាល់ទៅមក</a:t>
                      </a:r>
                      <a:endParaRPr lang="en-US" sz="2000" dirty="0"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252443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80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90434"/>
              </p:ext>
            </p:extLst>
          </p:nvPr>
        </p:nvGraphicFramePr>
        <p:xfrm>
          <a:off x="-2" y="-1"/>
          <a:ext cx="12192000" cy="6328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1045077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790657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363418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222582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42493453"/>
                    </a:ext>
                  </a:extLst>
                </a:gridCol>
              </a:tblGrid>
              <a:tr h="897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ជំហាន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/</a:t>
                      </a:r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នាទី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មេរៀនទី១ (២ម៉)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មេរៀនទី២ (៣ម៉)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មេរៀនទី៣ (៣ម៉)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មេរៀនទី៤ (២ម៉)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735877920"/>
                  </a:ext>
                </a:extLst>
              </a:tr>
              <a:tr h="5430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ជំហានទី៣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១៥នាទី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យល់ពីលក្ខខណ្ឌនៃល្បែង</a:t>
                      </a:r>
                      <a:endParaRPr lang="en-US" sz="20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ea typeface="Calibri" panose="020F0502020204030204" pitchFamily="34" charset="0"/>
                        <a:cs typeface="Khmer OS Siemreap" panose="02000500000000020004" pitchFamily="2" charset="0"/>
                      </a:endParaRPr>
                    </a:p>
                    <a:p>
                      <a:pPr marL="825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0" algn="ctr"/>
                        </a:tabLst>
                      </a:pP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Moul" panose="02000500000000000000" pitchFamily="2" charset="0"/>
                          <a:ea typeface="Calibri" panose="020F0502020204030204" pitchFamily="34" charset="0"/>
                          <a:cs typeface="Khmer OS Moul" panose="02000500000000000000" pitchFamily="2" charset="0"/>
                        </a:rPr>
                        <a:t>ល្បែងស៊ុត</a:t>
                      </a:r>
                      <a:endParaRPr lang="en-US" sz="20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Moul" panose="02000500000000000000" pitchFamily="2" charset="0"/>
                        <a:ea typeface="Calibri" panose="020F0502020204030204" pitchFamily="34" charset="0"/>
                        <a:cs typeface="Khmer OS Moul" panose="02000500000000000000" pitchFamily="2" charset="0"/>
                      </a:endParaRPr>
                    </a:p>
                    <a:p>
                      <a:pPr marL="825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0" algn="ctr"/>
                        </a:tabLst>
                      </a:pP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Moul" panose="02000500000000000000" pitchFamily="2" charset="0"/>
                          <a:ea typeface="Calibri" panose="020F0502020204030204" pitchFamily="34" charset="0"/>
                          <a:cs typeface="Khmer OS Moul" panose="02000500000000000000" pitchFamily="2" charset="0"/>
                        </a:rPr>
                        <a:t>(សាកល្បង)</a:t>
                      </a:r>
                      <a:endParaRPr lang="en-US" sz="20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Moul" panose="02000500000000000000" pitchFamily="2" charset="0"/>
                        <a:ea typeface="Calibri" panose="020F0502020204030204" pitchFamily="34" charset="0"/>
                        <a:cs typeface="Khmer OS Moul" panose="02000500000000000000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គ្រូពន្យល់ដោយបង្ហាញឱ្យសិស្សងាយយល់។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ស្វែងយល់ល្បែងថ្ងៃនេះ</a:t>
                      </a:r>
                      <a:endParaRPr lang="en-US" sz="20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ea typeface="Calibri" panose="020F0502020204030204" pitchFamily="34" charset="0"/>
                        <a:cs typeface="Khmer OS Siemreap" panose="02000500000000020004" pitchFamily="2" charset="0"/>
                      </a:endParaRPr>
                    </a:p>
                    <a:p>
                      <a:pPr marL="8255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0" algn="ctr"/>
                        </a:tabLst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Moul" panose="02000500000000000000" pitchFamily="2" charset="0"/>
                          <a:ea typeface="Calibri" panose="020F0502020204030204" pitchFamily="34" charset="0"/>
                          <a:cs typeface="Khmer OS Moul" panose="02000500000000000000" pitchFamily="2" charset="0"/>
                        </a:rPr>
                        <a:t>ល្បែងស៊ុត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Moul" panose="02000500000000000000" pitchFamily="2" charset="0"/>
                        <a:ea typeface="Calibri" panose="020F0502020204030204" pitchFamily="34" charset="0"/>
                        <a:cs typeface="Khmer OS Moul" panose="02000500000000000000" pitchFamily="2" charset="0"/>
                      </a:endParaRPr>
                    </a:p>
                    <a:p>
                      <a:pPr marL="8255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0" algn="ctr"/>
                        </a:tabLst>
                      </a:pPr>
                      <a:r>
                        <a:rPr lang="km-KH" sz="18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Moul" panose="02000500000000000000" pitchFamily="2" charset="0"/>
                          <a:ea typeface="Calibri" panose="020F0502020204030204" pitchFamily="34" charset="0"/>
                          <a:cs typeface="Khmer OS Moul" panose="02000500000000000000" pitchFamily="2" charset="0"/>
                        </a:rPr>
                        <a:t>(ដំណាក់កាលទី ១)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Moul" panose="02000500000000000000" pitchFamily="2" charset="0"/>
                        <a:ea typeface="Calibri" panose="020F0502020204030204" pitchFamily="34" charset="0"/>
                        <a:cs typeface="Khmer OS Moul" panose="02000500000000000000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គ្រូផ្លាល់ប្ដូរលក្ខខណ្ឌនៃល្បែងអាស្រ័យទៅលើលទ្ធភាពរបស់សិស្សទាំងអស់។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ea typeface="Calibri" panose="020F0502020204030204" pitchFamily="34" charset="0"/>
                        <a:cs typeface="Khmer OS Siemreap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ស្វែងយល់ល្បែងថ្ងៃនេះ</a:t>
                      </a:r>
                      <a:endParaRPr lang="en-US" sz="20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ea typeface="Calibri" panose="020F0502020204030204" pitchFamily="34" charset="0"/>
                        <a:cs typeface="Khmer OS Siemreap" panose="02000500000000020004" pitchFamily="2" charset="0"/>
                      </a:endParaRPr>
                    </a:p>
                    <a:p>
                      <a:pPr marL="8255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0" algn="ctr"/>
                        </a:tabLst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Moul" panose="02000500000000000000" pitchFamily="2" charset="0"/>
                          <a:ea typeface="Calibri" panose="020F0502020204030204" pitchFamily="34" charset="0"/>
                          <a:cs typeface="Khmer OS Moul" panose="02000500000000000000" pitchFamily="2" charset="0"/>
                        </a:rPr>
                        <a:t>ល្បែងស៊ុត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Moul" panose="02000500000000000000" pitchFamily="2" charset="0"/>
                        <a:ea typeface="Calibri" panose="020F0502020204030204" pitchFamily="34" charset="0"/>
                        <a:cs typeface="Khmer OS Moul" panose="02000500000000000000" pitchFamily="2" charset="0"/>
                      </a:endParaRPr>
                    </a:p>
                    <a:p>
                      <a:pPr marL="8255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0" algn="ctr"/>
                        </a:tabLst>
                      </a:pPr>
                      <a:r>
                        <a:rPr lang="km-KH" sz="18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Moul" panose="02000500000000000000" pitchFamily="2" charset="0"/>
                          <a:ea typeface="Calibri" panose="020F0502020204030204" pitchFamily="34" charset="0"/>
                          <a:cs typeface="Khmer OS Moul" panose="02000500000000000000" pitchFamily="2" charset="0"/>
                        </a:rPr>
                        <a:t>(ដំណាក់កាលទី ២)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Moul" panose="02000500000000000000" pitchFamily="2" charset="0"/>
                        <a:ea typeface="Calibri" panose="020F0502020204030204" pitchFamily="34" charset="0"/>
                        <a:cs typeface="Khmer OS Moul" panose="02000500000000000000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គ្រូរៀបចំឱ្យសិស្សហាត់ដោយប្រើប្រាស់បាល់២ដើម្បីធ្វើឱ្យសិស្សកាន់តែយកចិត្តទុកដាក់។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ea typeface="Calibri" panose="020F0502020204030204" pitchFamily="34" charset="0"/>
                        <a:cs typeface="Khmer OS Siemreap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ស្វែងយល់ល្បែងថ្ងៃនេះ</a:t>
                      </a:r>
                      <a:endParaRPr lang="en-US" sz="20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ea typeface="Calibri" panose="020F0502020204030204" pitchFamily="34" charset="0"/>
                        <a:cs typeface="Khmer OS Siemreap" panose="02000500000000020004" pitchFamily="2" charset="0"/>
                      </a:endParaRPr>
                    </a:p>
                    <a:p>
                      <a:pPr marL="8255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0" algn="ctr"/>
                        </a:tabLst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Moul" panose="02000500000000000000" pitchFamily="2" charset="0"/>
                          <a:ea typeface="Calibri" panose="020F0502020204030204" pitchFamily="34" charset="0"/>
                          <a:cs typeface="Khmer OS Moul" panose="02000500000000000000" pitchFamily="2" charset="0"/>
                        </a:rPr>
                        <a:t>ល្បែងស៊ុត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Moul" panose="02000500000000000000" pitchFamily="2" charset="0"/>
                        <a:ea typeface="Calibri" panose="020F0502020204030204" pitchFamily="34" charset="0"/>
                        <a:cs typeface="Khmer OS Moul" panose="02000500000000000000" pitchFamily="2" charset="0"/>
                      </a:endParaRPr>
                    </a:p>
                    <a:p>
                      <a:pPr marL="8255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0" algn="ctr"/>
                        </a:tabLst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Moul" panose="02000500000000000000" pitchFamily="2" charset="0"/>
                          <a:ea typeface="Calibri" panose="020F0502020204030204" pitchFamily="34" charset="0"/>
                          <a:cs typeface="Khmer OS Moul" panose="02000500000000000000" pitchFamily="2" charset="0"/>
                        </a:rPr>
                        <a:t>(ការប្រកួត)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Moul" panose="02000500000000000000" pitchFamily="2" charset="0"/>
                        <a:ea typeface="Calibri" panose="020F0502020204030204" pitchFamily="34" charset="0"/>
                        <a:cs typeface="Khmer OS Moul" panose="02000500000000000000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​ឱ្យសិស្សសហការគ្នាក្នុងក្រុមដើម្បីទទួលបានពិន្ទុច្រើន។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935522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74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812186"/>
              </p:ext>
            </p:extLst>
          </p:nvPr>
        </p:nvGraphicFramePr>
        <p:xfrm>
          <a:off x="0" y="0"/>
          <a:ext cx="12192000" cy="477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5422655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726172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058360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247389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12320648"/>
                    </a:ext>
                  </a:extLst>
                </a:gridCol>
              </a:tblGrid>
              <a:tr h="723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ជំហាន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/</a:t>
                      </a:r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នាទី</a:t>
                      </a:r>
                      <a:endParaRPr lang="en-US" sz="2000" dirty="0"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មេរៀនទី១ (២ម៉)</a:t>
                      </a:r>
                      <a:endParaRPr lang="en-US" sz="2000" dirty="0"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មេរៀនទី២ (៣ម៉)</a:t>
                      </a:r>
                      <a:endParaRPr lang="en-US" sz="2000" dirty="0"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មេរៀនទី៣ (៣ម៉)</a:t>
                      </a:r>
                      <a:endParaRPr lang="en-US" sz="2000" dirty="0"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b="1" kern="1200" dirty="0" smtClean="0">
                          <a:solidFill>
                            <a:schemeClr val="lt1"/>
                          </a:solidFill>
                          <a:effectLst/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មេរៀនទី៤ (២ម៉)</a:t>
                      </a:r>
                      <a:endParaRPr lang="en-US" sz="2000" dirty="0"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2419189530"/>
                  </a:ext>
                </a:extLst>
              </a:tr>
              <a:tr h="723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ជំហានទី៤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៥នាទី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290513" marR="0" lvl="0" indent="-290513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បញ្ជាក់ពី</a:t>
                      </a: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លក្ខខណ្ឌនៃ</a:t>
                      </a: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ល្បែង</a:t>
                      </a:r>
                      <a:endParaRPr lang="en-US" sz="20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ea typeface="Calibri" panose="020F0502020204030204" pitchFamily="34" charset="0"/>
                        <a:cs typeface="Khmer OS Siemreap" panose="02000500000000020004" pitchFamily="2" charset="0"/>
                      </a:endParaRPr>
                    </a:p>
                    <a:p>
                      <a:pPr marL="342900" marR="0" lvl="0" indent="-3429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រំលឹកមេរៀនឡើងវិញ</a:t>
                      </a:r>
                      <a:endParaRPr lang="en-US" sz="20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ea typeface="Calibri" panose="020F0502020204030204" pitchFamily="34" charset="0"/>
                        <a:cs typeface="Khmer OS Siemreap" panose="02000500000000020004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ស្វែងយល់មេរៀនបន្ទាប់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រំលឹកមេរៀនឡើងវិញ</a:t>
                      </a:r>
                      <a:endParaRPr lang="en-US" sz="20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ea typeface="Calibri" panose="020F0502020204030204" pitchFamily="34" charset="0"/>
                        <a:cs typeface="Khmer OS Siemreap" panose="02000500000000020004" pitchFamily="2" charset="0"/>
                      </a:endParaRPr>
                    </a:p>
                    <a:p>
                      <a:pPr marL="17970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0" algn="ctr"/>
                        </a:tabLst>
                      </a:pPr>
                      <a:r>
                        <a:rPr 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ស្វែងយល់មេរៀនបន្ទាប់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រំលឹកមេរៀនឡើងវិញ</a:t>
                      </a:r>
                      <a:endParaRPr lang="en-US" sz="20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ea typeface="Calibri" panose="020F0502020204030204" pitchFamily="34" charset="0"/>
                        <a:cs typeface="Khmer OS Siemreap" panose="02000500000000020004" pitchFamily="2" charset="0"/>
                      </a:endParaRPr>
                    </a:p>
                    <a:p>
                      <a:pPr marL="17970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4572000" algn="ctr"/>
                        </a:tabLst>
                      </a:pPr>
                      <a:r>
                        <a:rPr 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ស្វែងយល់មេរៀនបន្ទាប់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រំលឹកមេរៀនទាំងមូល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ea typeface="Calibri" panose="020F0502020204030204" pitchFamily="34" charset="0"/>
                        <a:cs typeface="Khmer OS Siemreap" panose="02000500000000020004" pitchFamily="2" charset="0"/>
                      </a:endParaRPr>
                    </a:p>
                    <a:p>
                      <a:pPr marL="17970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0" algn="ctr"/>
                        </a:tabLst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 </a:t>
                      </a:r>
                    </a:p>
                    <a:p>
                      <a:pPr marL="342900" marR="0" lvl="0" indent="-3429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r>
                        <a:rPr lang="km-KH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Calibri" panose="020F0502020204030204" pitchFamily="34" charset="0"/>
                          <a:cs typeface="Khmer OS Siemreap" panose="02000500000000020004" pitchFamily="2" charset="0"/>
                        </a:rPr>
                        <a:t>លើកទឹកចិត្ត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ea typeface="Calibri" panose="020F0502020204030204" pitchFamily="34" charset="0"/>
                        <a:cs typeface="Khmer OS Siemreap" panose="02000500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9065344"/>
                  </a:ext>
                </a:extLst>
              </a:tr>
              <a:tr h="723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ជំហានទី៤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ea typeface="+mn-ea"/>
                        <a:cs typeface="Khmer OS Siemreap" panose="02000500000000020004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200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ea typeface="+mn-ea"/>
                          <a:cs typeface="Khmer OS Siemreap" panose="02000500000000020004" pitchFamily="2" charset="0"/>
                        </a:rPr>
                        <a:t>៥នាទី</a:t>
                      </a:r>
                      <a:endParaRPr lang="en-US" sz="20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/>
                </a:tc>
                <a:tc gridSpan="4"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km-KH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hmer OS Siemreap" panose="02000500000000020004" pitchFamily="2" charset="0"/>
                          <a:cs typeface="Khmer OS Siemreap" panose="02000500000000020004" pitchFamily="2" charset="0"/>
                        </a:rPr>
                        <a:t>បន្ធូរសាច់ដុំ</a:t>
                      </a:r>
                      <a:endParaRPr 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cs typeface="Khmer OS Siemreap" panose="02000500000000020004" pitchFamily="2" charset="0"/>
                      </a:endParaRPr>
                    </a:p>
                  </a:txBody>
                  <a:tcPr marT="91440" marB="91440"/>
                </a:tc>
                <a:tc hMerge="1"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4572000" algn="ctr"/>
                        </a:tabLst>
                      </a:pPr>
                      <a:endParaRPr 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hmer OS Siemreap" panose="02000500000000020004" pitchFamily="2" charset="0"/>
                        <a:ea typeface="Calibri" panose="020F0502020204030204" pitchFamily="34" charset="0"/>
                        <a:cs typeface="Khmer OS Siemreap" panose="02000500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452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1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4104" y="2775584"/>
            <a:ext cx="11054629" cy="1031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</a:pPr>
            <a:r>
              <a:rPr lang="km-KH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Khmer KngChakVS Kbach" panose="02000500000000000000" pitchFamily="2" charset="0"/>
                <a:cs typeface="Khmer KngChakVS Kbach" panose="02000500000000000000" pitchFamily="2" charset="0"/>
              </a:rPr>
              <a:t>សំណួរចម្ហ</a:t>
            </a:r>
            <a:r>
              <a:rPr lang="km-KH" sz="6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Khmer KngChakVS Kbach" panose="02000500000000000000" pitchFamily="2" charset="0"/>
                <a:cs typeface="Khmer KngChakVS Kbach" panose="02000500000000000000" pitchFamily="2" charset="0"/>
              </a:rPr>
              <a:t>ល់ឬមតិយោបល់បន្ថែម</a:t>
            </a:r>
            <a:r>
              <a:rPr lang="km-KH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Khmer KngChakVS Kbach" panose="02000500000000000000" pitchFamily="2" charset="0"/>
                <a:cs typeface="Khmer KngChakVS Kbach" panose="02000500000000000000" pitchFamily="2" charset="0"/>
              </a:rPr>
              <a:t>?</a:t>
            </a:r>
            <a:endParaRPr lang="en-US" sz="6600" dirty="0">
              <a:solidFill>
                <a:prstClr val="black">
                  <a:lumMod val="75000"/>
                  <a:lumOff val="25000"/>
                </a:prstClr>
              </a:solidFill>
              <a:latin typeface="Khmer KngChakVS Kbach" panose="02000500000000000000" pitchFamily="2" charset="0"/>
              <a:cs typeface="Khmer KngChakVS Kbach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0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9389"/>
            <a:ext cx="1302327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</a:pPr>
            <a:r>
              <a:rPr lang="km-KH" sz="6000" dirty="0" smtClean="0">
                <a:solidFill>
                  <a:schemeClr val="bg1"/>
                </a:solidFill>
                <a:latin typeface="Khmer KngChakVS Kbach" panose="02000500000000000000" pitchFamily="2" charset="0"/>
                <a:cs typeface="Khmer KngChakVS Kbach" panose="02000500000000000000" pitchFamily="2" charset="0"/>
              </a:rPr>
              <a:t>សូ</a:t>
            </a:r>
            <a:endParaRPr lang="en-US" sz="6000" dirty="0" smtClean="0">
              <a:solidFill>
                <a:schemeClr val="bg1"/>
              </a:solidFill>
              <a:latin typeface="Khmer KngChakVS Kbach" panose="02000500000000000000" pitchFamily="2" charset="0"/>
              <a:cs typeface="Khmer KngChakVS Kbach" panose="02000500000000000000" pitchFamily="2" charset="0"/>
            </a:endParaRPr>
          </a:p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</a:pPr>
            <a:r>
              <a:rPr lang="km-KH" sz="6000" dirty="0" smtClean="0">
                <a:solidFill>
                  <a:schemeClr val="bg1"/>
                </a:solidFill>
                <a:latin typeface="Khmer KngChakVS Kbach" panose="02000500000000000000" pitchFamily="2" charset="0"/>
                <a:cs typeface="Khmer KngChakVS Kbach" panose="02000500000000000000" pitchFamily="2" charset="0"/>
              </a:rPr>
              <a:t>ម</a:t>
            </a:r>
            <a:endParaRPr lang="en-US" sz="6000" dirty="0" smtClean="0">
              <a:solidFill>
                <a:schemeClr val="bg1"/>
              </a:solidFill>
              <a:latin typeface="Khmer KngChakVS Kbach" panose="02000500000000000000" pitchFamily="2" charset="0"/>
              <a:cs typeface="Khmer KngChakVS Kbach" panose="02000500000000000000" pitchFamily="2" charset="0"/>
            </a:endParaRPr>
          </a:p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</a:pPr>
            <a:r>
              <a:rPr lang="km-KH" sz="6000" dirty="0" smtClean="0">
                <a:solidFill>
                  <a:schemeClr val="bg1"/>
                </a:solidFill>
                <a:latin typeface="Khmer KngChakVS Kbach" panose="02000500000000000000" pitchFamily="2" charset="0"/>
                <a:cs typeface="Khmer KngChakVS Kbach" panose="02000500000000000000" pitchFamily="2" charset="0"/>
              </a:rPr>
              <a:t>អ</a:t>
            </a:r>
            <a:endParaRPr lang="en-US" sz="6000" dirty="0" smtClean="0">
              <a:solidFill>
                <a:schemeClr val="bg1"/>
              </a:solidFill>
              <a:latin typeface="Khmer KngChakVS Kbach" panose="02000500000000000000" pitchFamily="2" charset="0"/>
              <a:cs typeface="Khmer KngChakVS Kbach" panose="02000500000000000000" pitchFamily="2" charset="0"/>
            </a:endParaRPr>
          </a:p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</a:pPr>
            <a:r>
              <a:rPr lang="km-KH" sz="6000" dirty="0" smtClean="0">
                <a:solidFill>
                  <a:schemeClr val="bg1"/>
                </a:solidFill>
                <a:latin typeface="Khmer KngChakVS Kbach" panose="02000500000000000000" pitchFamily="2" charset="0"/>
                <a:cs typeface="Khmer KngChakVS Kbach" panose="02000500000000000000" pitchFamily="2" charset="0"/>
              </a:rPr>
              <a:t>គុ</a:t>
            </a:r>
            <a:endParaRPr lang="en-US" sz="6000" dirty="0" smtClean="0">
              <a:solidFill>
                <a:schemeClr val="bg1"/>
              </a:solidFill>
              <a:latin typeface="Khmer KngChakVS Kbach" panose="02000500000000000000" pitchFamily="2" charset="0"/>
              <a:cs typeface="Khmer KngChakVS Kbach" panose="02000500000000000000" pitchFamily="2" charset="0"/>
            </a:endParaRPr>
          </a:p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</a:pPr>
            <a:r>
              <a:rPr lang="km-KH" sz="6000" dirty="0" smtClean="0">
                <a:solidFill>
                  <a:schemeClr val="bg1"/>
                </a:solidFill>
                <a:latin typeface="Khmer KngChakVS Kbach" panose="02000500000000000000" pitchFamily="2" charset="0"/>
                <a:cs typeface="Khmer KngChakVS Kbach" panose="02000500000000000000" pitchFamily="2" charset="0"/>
              </a:rPr>
              <a:t>ណ</a:t>
            </a:r>
            <a:endParaRPr lang="en-US" sz="6000" dirty="0">
              <a:solidFill>
                <a:schemeClr val="bg1"/>
              </a:solidFill>
              <a:latin typeface="Khmer KngChakVS Kbach" panose="02000500000000000000" pitchFamily="2" charset="0"/>
              <a:cs typeface="Khmer KngChakVS Kbach" panose="02000500000000000000" pitchFamily="2" charset="0"/>
            </a:endParaRP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19" y="0"/>
            <a:ext cx="10764982" cy="6856826"/>
          </a:xfrm>
        </p:spPr>
      </p:pic>
    </p:spTree>
    <p:extLst>
      <p:ext uri="{BB962C8B-B14F-4D97-AF65-F5344CB8AC3E}">
        <p14:creationId xmlns:p14="http://schemas.microsoft.com/office/powerpoint/2010/main" val="21927092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430</Words>
  <Application>Microsoft Office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Courier New</vt:lpstr>
      <vt:lpstr>Khmer KngChakVS Kbach</vt:lpstr>
      <vt:lpstr>Khmer Muol</vt:lpstr>
      <vt:lpstr>Khmer OS Moul</vt:lpstr>
      <vt:lpstr>Khmer OS Siemreap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Khong Sambrathna</dc:creator>
  <cp:lastModifiedBy>Khong Sambrathna</cp:lastModifiedBy>
  <cp:revision>29</cp:revision>
  <dcterms:created xsi:type="dcterms:W3CDTF">2023-01-31T07:09:58Z</dcterms:created>
  <dcterms:modified xsi:type="dcterms:W3CDTF">2023-01-31T08:05:26Z</dcterms:modified>
</cp:coreProperties>
</file>