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64" r:id="rId4"/>
  </p:sldMasterIdLst>
  <p:notesMasterIdLst>
    <p:notesMasterId r:id="rId6"/>
  </p:notesMasterIdLst>
  <p:sldIdLst>
    <p:sldId id="256" r:id="rId5"/>
    <p:sldId id="261" r:id="rId7"/>
    <p:sldId id="264" r:id="rId8"/>
    <p:sldId id="273" r:id="rId9"/>
    <p:sldId id="274" r:id="rId10"/>
    <p:sldId id="276" r:id="rId11"/>
    <p:sldId id="275" r:id="rId12"/>
    <p:sldId id="277" r:id="rId13"/>
    <p:sldId id="278" r:id="rId14"/>
    <p:sldId id="279" r:id="rId15"/>
    <p:sldId id="280" r:id="rId16"/>
    <p:sldId id="281" r:id="rId17"/>
    <p:sldId id="282" r:id="rId18"/>
    <p:sldId id="284" r:id="rId19"/>
    <p:sldId id="285" r:id="rId20"/>
    <p:sldId id="286" r:id="rId21"/>
    <p:sldId id="287" r:id="rId22"/>
    <p:sldId id="272" r:id="rId2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76" y="-6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  <a:endParaRPr lang="en-US" altLang="ko-KR"/>
          </a:p>
          <a:p>
            <a:pPr lvl="1"/>
            <a:r>
              <a:rPr lang="en-US" altLang="ko-KR"/>
              <a:t>Second level</a:t>
            </a:r>
            <a:endParaRPr lang="en-US" altLang="ko-KR"/>
          </a:p>
          <a:p>
            <a:pPr lvl="2"/>
            <a:r>
              <a:rPr lang="en-US" altLang="ko-KR"/>
              <a:t>Third level</a:t>
            </a:r>
            <a:endParaRPr lang="en-US" altLang="ko-KR"/>
          </a:p>
          <a:p>
            <a:pPr lvl="3"/>
            <a:r>
              <a:rPr lang="en-US" altLang="ko-KR"/>
              <a:t>Fourth level</a:t>
            </a:r>
            <a:endParaRPr lang="en-US" altLang="ko-KR"/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sz="3600" dirty="0">
                <a:ea typeface="Malgun Gothic" panose="020B0503020000020004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  <a:endParaRPr lang="en-US" altLang="ko-KR" dirty="0"/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  <a:endParaRPr lang="en-US" altLang="ko-KR" dirty="0"/>
          </a:p>
          <a:p>
            <a:pPr lvl="0"/>
            <a:r>
              <a:rPr lang="en-US" altLang="ko-KR" dirty="0"/>
              <a:t>of your subtitle Here</a:t>
            </a:r>
            <a:endParaRPr lang="en-US" altLang="ko-KR" dirty="0"/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  <a:endParaRPr lang="en-US" altLang="ko-KR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3010" y="1503994"/>
            <a:ext cx="6120680" cy="635708"/>
          </a:xfrm>
        </p:spPr>
        <p:txBody>
          <a:bodyPr/>
          <a:lstStyle/>
          <a:p>
            <a:pPr lvl="0"/>
            <a:r>
              <a:rPr lang="en-US" altLang="ko-KR" sz="2300" dirty="0" smtClean="0">
                <a:ea typeface="Malgun Gothic" panose="020B0503020000020004" pitchFamily="50" charset="-127"/>
                <a:cs typeface="Times New Roman" panose="02020603050405020304" pitchFamily="18" charset="0"/>
              </a:rPr>
              <a:t>BÁO CÁO THỰC TẬP CHUYÊN MÔN</a:t>
            </a:r>
            <a:endParaRPr lang="en-US" altLang="ko-KR" sz="2300" dirty="0"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619672" y="3389657"/>
            <a:ext cx="7020124" cy="864096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 dirty="0" err="1" smtClean="0"/>
              <a:t>Sinh</a:t>
            </a:r>
            <a:r>
              <a:rPr lang="en-US" altLang="ko-KR" sz="1500" b="1" dirty="0" smtClean="0"/>
              <a:t> </a:t>
            </a:r>
            <a:r>
              <a:rPr lang="en-US" altLang="ko-KR" sz="1500" b="1" dirty="0" err="1" smtClean="0"/>
              <a:t>viên</a:t>
            </a:r>
            <a:r>
              <a:rPr lang="en-US" altLang="ko-KR" sz="1500" b="1" dirty="0"/>
              <a:t> </a:t>
            </a:r>
            <a:r>
              <a:rPr lang="en-US" altLang="ko-KR" sz="1500" b="1" dirty="0" err="1" smtClean="0"/>
              <a:t>thực</a:t>
            </a:r>
            <a:r>
              <a:rPr lang="en-US" altLang="ko-KR" sz="1500" b="1" dirty="0" smtClean="0"/>
              <a:t> </a:t>
            </a:r>
            <a:r>
              <a:rPr lang="en-US" altLang="ko-KR" sz="1500" b="1" dirty="0" err="1" smtClean="0"/>
              <a:t>hiện</a:t>
            </a:r>
            <a:r>
              <a:rPr lang="en-US" altLang="ko-KR" sz="1500" b="1" dirty="0" smtClean="0"/>
              <a:t> : </a:t>
            </a:r>
            <a:r>
              <a:rPr lang="en-US" altLang="ko-KR" sz="1500" b="1" dirty="0" err="1" smtClean="0"/>
              <a:t>Nguyễn</a:t>
            </a:r>
            <a:r>
              <a:rPr lang="en-US" altLang="ko-KR" sz="1500" b="1" dirty="0"/>
              <a:t> </a:t>
            </a:r>
            <a:r>
              <a:rPr lang="en-US" altLang="ko-KR" sz="1500" b="1" dirty="0" err="1" smtClean="0"/>
              <a:t>Phúc</a:t>
            </a:r>
            <a:r>
              <a:rPr lang="en-US" altLang="ko-KR" sz="1500" b="1" dirty="0" smtClean="0"/>
              <a:t> </a:t>
            </a:r>
            <a:r>
              <a:rPr lang="en-US" altLang="ko-KR" sz="1500" b="1" dirty="0" err="1" smtClean="0"/>
              <a:t>Hoài</a:t>
            </a:r>
            <a:r>
              <a:rPr lang="en-US" altLang="ko-KR" sz="1500" b="1" dirty="0" smtClean="0"/>
              <a:t> </a:t>
            </a:r>
            <a:r>
              <a:rPr lang="en-US" altLang="ko-KR" sz="1500" b="1" dirty="0" err="1" smtClean="0"/>
              <a:t>Linh</a:t>
            </a:r>
            <a:r>
              <a:rPr lang="en-US" altLang="ko-KR" sz="1500" b="1" dirty="0" smtClean="0"/>
              <a:t>      MSSV: 5851071042</a:t>
            </a:r>
            <a:endParaRPr lang="en-US" altLang="ko-KR" sz="1500" b="1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500" b="1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 dirty="0" err="1" smtClean="0"/>
              <a:t>Giảng</a:t>
            </a:r>
            <a:r>
              <a:rPr lang="en-US" altLang="ko-KR" sz="1500" b="1" dirty="0" smtClean="0"/>
              <a:t> </a:t>
            </a:r>
            <a:r>
              <a:rPr lang="en-US" altLang="ko-KR" sz="1500" b="1" dirty="0" err="1" smtClean="0"/>
              <a:t>viên</a:t>
            </a:r>
            <a:r>
              <a:rPr lang="en-US" altLang="ko-KR" sz="1500" b="1" dirty="0" smtClean="0"/>
              <a:t> </a:t>
            </a:r>
            <a:r>
              <a:rPr lang="en-US" altLang="ko-KR" sz="1500" b="1" dirty="0" err="1" smtClean="0"/>
              <a:t>hướng</a:t>
            </a:r>
            <a:r>
              <a:rPr lang="en-US" altLang="ko-KR" sz="1500" b="1" dirty="0" smtClean="0"/>
              <a:t> </a:t>
            </a:r>
            <a:r>
              <a:rPr lang="en-US" altLang="ko-KR" sz="1500" b="1" dirty="0" err="1" smtClean="0"/>
              <a:t>dẫn</a:t>
            </a:r>
            <a:r>
              <a:rPr lang="en-US" altLang="ko-KR" sz="1500" b="1" dirty="0" smtClean="0"/>
              <a:t>: </a:t>
            </a:r>
            <a:r>
              <a:rPr lang="en-US" altLang="ko-KR" sz="1500" b="1" dirty="0" err="1" smtClean="0"/>
              <a:t>Trần</a:t>
            </a:r>
            <a:r>
              <a:rPr lang="en-US" altLang="ko-KR" sz="1500" b="1" dirty="0" smtClean="0"/>
              <a:t> </a:t>
            </a:r>
            <a:r>
              <a:rPr lang="en-US" altLang="ko-KR" sz="1500" b="1" dirty="0" err="1" smtClean="0"/>
              <a:t>Thị</a:t>
            </a:r>
            <a:r>
              <a:rPr lang="en-US" altLang="ko-KR" sz="1500" b="1" dirty="0" smtClean="0"/>
              <a:t> Dung</a:t>
            </a:r>
            <a:endParaRPr lang="en-US" altLang="ko-KR" sz="1500" b="1" dirty="0"/>
          </a:p>
        </p:txBody>
      </p:sp>
      <p:pic>
        <p:nvPicPr>
          <p:cNvPr id="1026" name="Picture 2" descr="Đăng nhập GV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95486"/>
            <a:ext cx="3179131" cy="119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2"/>
          <p:cNvSpPr txBox="1"/>
          <p:nvPr/>
        </p:nvSpPr>
        <p:spPr>
          <a:xfrm>
            <a:off x="2339752" y="2283718"/>
            <a:ext cx="5904656" cy="108012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>
                <a:cs typeface="Times New Roman" panose="02020603050405020304" pitchFamily="18" charset="0"/>
              </a:rPr>
              <a:t>ĐỀ TÀI: NGHIÊNG CỨU SVM VÀ ỨNG DỤNG </a:t>
            </a:r>
            <a:endParaRPr lang="en-US" altLang="ko-KR" sz="2000" dirty="0" smtClean="0">
              <a:cs typeface="Times New Roman" panose="02020603050405020304" pitchFamily="18" charset="0"/>
            </a:endParaRPr>
          </a:p>
          <a:p>
            <a:r>
              <a:rPr lang="en-US" altLang="ko-KR" sz="2000" dirty="0" smtClean="0">
                <a:cs typeface="Times New Roman" panose="02020603050405020304" pitchFamily="18" charset="0"/>
              </a:rPr>
              <a:t>VÀO BÀI TOÁN NHẬN DIỆN CHỮ SỐ VIẾT TAY</a:t>
            </a:r>
            <a:endParaRPr lang="en-US" altLang="ko-KR" sz="20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Nhận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diện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chứ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số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r>
              <a:rPr lang="en-US" altLang="ko-KR" dirty="0" err="1" smtClean="0"/>
              <a:t>viết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tay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Nhận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diện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chữ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số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viết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tay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3528" y="843558"/>
            <a:ext cx="8424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Sơ</a:t>
            </a:r>
            <a:r>
              <a:rPr lang="en-US" sz="1600" dirty="0" smtClean="0"/>
              <a:t> </a:t>
            </a:r>
            <a:r>
              <a:rPr lang="en-US" sz="1600" dirty="0" err="1" smtClean="0"/>
              <a:t>đồ</a:t>
            </a:r>
            <a:r>
              <a:rPr lang="en-US" sz="1600" dirty="0" smtClean="0"/>
              <a:t> </a:t>
            </a:r>
            <a:r>
              <a:rPr lang="en-US" sz="1600" dirty="0" err="1" smtClean="0"/>
              <a:t>bài</a:t>
            </a:r>
            <a:r>
              <a:rPr lang="en-US" sz="1600" dirty="0" smtClean="0"/>
              <a:t> </a:t>
            </a:r>
            <a:r>
              <a:rPr lang="en-US" sz="1600" dirty="0" err="1" smtClean="0"/>
              <a:t>toán</a:t>
            </a:r>
            <a:r>
              <a:rPr lang="en-US" sz="1600" dirty="0" smtClean="0"/>
              <a:t> </a:t>
            </a:r>
            <a:r>
              <a:rPr lang="en-US" sz="1600" dirty="0" err="1" smtClean="0"/>
              <a:t>nhận</a:t>
            </a:r>
            <a:r>
              <a:rPr lang="en-US" sz="1600" dirty="0" smtClean="0"/>
              <a:t> </a:t>
            </a:r>
            <a:r>
              <a:rPr lang="en-US" sz="1600" dirty="0" err="1" smtClean="0"/>
              <a:t>diện</a:t>
            </a:r>
            <a:r>
              <a:rPr lang="en-US" sz="1600" dirty="0" smtClean="0"/>
              <a:t> :</a:t>
            </a:r>
            <a:endParaRPr lang="en-US" sz="1600" dirty="0"/>
          </a:p>
        </p:txBody>
      </p:sp>
      <p:pic>
        <p:nvPicPr>
          <p:cNvPr id="6" name="Picture 5" descr="C:\Users\PC\Downloads\Untitled Diagram.png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560" y="1491630"/>
            <a:ext cx="4392488" cy="1703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PC\Downloads\Untitled Diagram-Page-2 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11960" y="1601202"/>
            <a:ext cx="4353917" cy="158482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043608" y="3435846"/>
            <a:ext cx="25506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/>
              <a:t>Q</a:t>
            </a:r>
            <a:r>
              <a:rPr lang="en-US" sz="1500" dirty="0" err="1" smtClean="0"/>
              <a:t>uy</a:t>
            </a:r>
            <a:r>
              <a:rPr lang="en-US" sz="1500" dirty="0" smtClean="0"/>
              <a:t> </a:t>
            </a:r>
            <a:r>
              <a:rPr lang="en-US" sz="1500" dirty="0" err="1"/>
              <a:t>trình</a:t>
            </a:r>
            <a:r>
              <a:rPr lang="en-US" sz="1500" dirty="0"/>
              <a:t> </a:t>
            </a:r>
            <a:r>
              <a:rPr lang="en-US" sz="1500" dirty="0" err="1"/>
              <a:t>huấn</a:t>
            </a:r>
            <a:r>
              <a:rPr lang="en-US" sz="1500" dirty="0"/>
              <a:t> </a:t>
            </a:r>
            <a:r>
              <a:rPr lang="en-US" sz="1500" dirty="0" err="1"/>
              <a:t>luyện</a:t>
            </a:r>
            <a:r>
              <a:rPr lang="en-US" sz="1500" dirty="0"/>
              <a:t> model</a:t>
            </a:r>
            <a:endParaRPr lang="en-US" sz="1500" dirty="0"/>
          </a:p>
        </p:txBody>
      </p:sp>
      <p:sp>
        <p:nvSpPr>
          <p:cNvPr id="9" name="TextBox 8"/>
          <p:cNvSpPr txBox="1"/>
          <p:nvPr/>
        </p:nvSpPr>
        <p:spPr>
          <a:xfrm>
            <a:off x="5035823" y="3435846"/>
            <a:ext cx="329609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/>
              <a:t>Quy</a:t>
            </a:r>
            <a:r>
              <a:rPr lang="en-US" sz="1500" dirty="0"/>
              <a:t> </a:t>
            </a:r>
            <a:r>
              <a:rPr lang="en-US" sz="1500" dirty="0" err="1"/>
              <a:t>trình</a:t>
            </a:r>
            <a:r>
              <a:rPr lang="en-US" sz="1500" dirty="0"/>
              <a:t> </a:t>
            </a:r>
            <a:r>
              <a:rPr lang="en-US" sz="1500" dirty="0" err="1"/>
              <a:t>nhận</a:t>
            </a:r>
            <a:r>
              <a:rPr lang="en-US" sz="1500" dirty="0"/>
              <a:t> </a:t>
            </a:r>
            <a:r>
              <a:rPr lang="en-US" sz="1500" dirty="0" err="1"/>
              <a:t>diện</a:t>
            </a:r>
            <a:r>
              <a:rPr lang="en-US" sz="1500" dirty="0"/>
              <a:t> </a:t>
            </a:r>
            <a:r>
              <a:rPr lang="en-US" sz="1500" dirty="0" err="1"/>
              <a:t>một</a:t>
            </a:r>
            <a:r>
              <a:rPr lang="en-US" sz="1500" dirty="0"/>
              <a:t> </a:t>
            </a:r>
            <a:r>
              <a:rPr lang="en-US" sz="1500" dirty="0" err="1"/>
              <a:t>chữ</a:t>
            </a:r>
            <a:r>
              <a:rPr lang="en-US" sz="1500" dirty="0"/>
              <a:t> </a:t>
            </a:r>
            <a:r>
              <a:rPr lang="en-US" sz="1500" dirty="0" err="1"/>
              <a:t>viết</a:t>
            </a:r>
            <a:r>
              <a:rPr lang="en-US" sz="1500" dirty="0"/>
              <a:t> </a:t>
            </a:r>
            <a:r>
              <a:rPr lang="en-US" sz="1500" dirty="0" err="1"/>
              <a:t>tay</a:t>
            </a:r>
            <a:endParaRPr 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Nhận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diện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chữ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số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viết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tay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3528" y="843558"/>
            <a:ext cx="8424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Tuy</a:t>
            </a:r>
            <a:r>
              <a:rPr lang="en-US" sz="1600" dirty="0" smtClean="0"/>
              <a:t> </a:t>
            </a:r>
            <a:r>
              <a:rPr lang="en-US" sz="1600" dirty="0" err="1" smtClean="0"/>
              <a:t>nhiên</a:t>
            </a:r>
            <a:r>
              <a:rPr lang="en-US" sz="1600" dirty="0" smtClean="0"/>
              <a:t>, </a:t>
            </a:r>
            <a:r>
              <a:rPr lang="en-US" sz="1600" dirty="0" err="1" smtClean="0"/>
              <a:t>kết</a:t>
            </a:r>
            <a:r>
              <a:rPr lang="en-US" sz="1600" dirty="0" smtClean="0"/>
              <a:t> </a:t>
            </a:r>
            <a:r>
              <a:rPr lang="en-US" sz="1600" dirty="0" err="1" smtClean="0"/>
              <a:t>quả</a:t>
            </a:r>
            <a:r>
              <a:rPr lang="en-US" sz="1600" dirty="0" smtClean="0"/>
              <a:t> </a:t>
            </a:r>
            <a:r>
              <a:rPr lang="en-US" sz="1600" dirty="0" err="1" smtClean="0"/>
              <a:t>không</a:t>
            </a:r>
            <a:r>
              <a:rPr lang="en-US" sz="1600" dirty="0" smtClean="0"/>
              <a:t> </a:t>
            </a:r>
            <a:r>
              <a:rPr lang="en-US" sz="1600" dirty="0" err="1" smtClean="0"/>
              <a:t>cao</a:t>
            </a:r>
            <a:r>
              <a:rPr lang="en-US" sz="1600" dirty="0" smtClean="0"/>
              <a:t>:</a:t>
            </a:r>
            <a:endParaRPr lang="en-US" sz="1600" dirty="0"/>
          </a:p>
        </p:txBody>
      </p:sp>
      <p:pic>
        <p:nvPicPr>
          <p:cNvPr id="8" name="Picture 7"/>
          <p:cNvPicPr/>
          <p:nvPr/>
        </p:nvPicPr>
        <p:blipFill>
          <a:blip r:embed="rId1"/>
          <a:stretch>
            <a:fillRect/>
          </a:stretch>
        </p:blipFill>
        <p:spPr>
          <a:xfrm>
            <a:off x="899592" y="1275606"/>
            <a:ext cx="1696839" cy="27850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35896" y="2067694"/>
            <a:ext cx="45995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 smtClean="0"/>
              <a:t>Trích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xuất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đặc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trưng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ảnh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bằng</a:t>
            </a:r>
            <a:r>
              <a:rPr lang="en-US" sz="2000" b="1" dirty="0" smtClean="0"/>
              <a:t> HOG </a:t>
            </a:r>
            <a:endParaRPr lang="en-US" sz="2000" b="1" dirty="0" smtClean="0"/>
          </a:p>
          <a:p>
            <a:pPr algn="ctr"/>
            <a:r>
              <a:rPr lang="en-US" sz="2000" b="1" dirty="0" smtClean="0"/>
              <a:t>(</a:t>
            </a:r>
            <a:r>
              <a:rPr lang="en-US" sz="2000" b="1" dirty="0"/>
              <a:t>histogram of oriented gradient 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2" y="627534"/>
            <a:ext cx="5644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trích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vector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HOG: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1191538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Tính</a:t>
            </a:r>
            <a:r>
              <a:rPr lang="en-US" dirty="0" smtClean="0"/>
              <a:t> Gradient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x (</a:t>
            </a:r>
            <a:r>
              <a:rPr lang="en-US" dirty="0" err="1" smtClean="0"/>
              <a:t>ngang</a:t>
            </a:r>
            <a:r>
              <a:rPr lang="en-US" dirty="0" smtClean="0"/>
              <a:t>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dọc</a:t>
            </a:r>
            <a:r>
              <a:rPr lang="en-US" dirty="0" smtClean="0"/>
              <a:t> (y)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03648" y="1635646"/>
            <a:ext cx="566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Tính</a:t>
            </a:r>
            <a:r>
              <a:rPr lang="en-US" dirty="0" smtClean="0"/>
              <a:t> vector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cell </a:t>
            </a:r>
            <a:r>
              <a:rPr lang="en-US" dirty="0" err="1" smtClean="0"/>
              <a:t>trong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03648" y="2058402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block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03648" y="2499742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Gộp</a:t>
            </a:r>
            <a:r>
              <a:rPr lang="en-US" dirty="0" smtClean="0"/>
              <a:t> vector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Nhận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diện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chữ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số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viết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tay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 descr="C:\Users\PC\Downloads\Untitled Diagram-Page-1.png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529" y="1563638"/>
            <a:ext cx="4320480" cy="1872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PC\Downloads\Untitled Diagram-Page-2 (2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4009" y="1635646"/>
            <a:ext cx="4176464" cy="158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Đánh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giá</a:t>
            </a:r>
            <a:r>
              <a:rPr lang="en-US" altLang="ko-KR" dirty="0" smtClean="0"/>
              <a:t> DEMO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Đánh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giá</a:t>
            </a:r>
            <a:r>
              <a:rPr lang="en-US" altLang="ko-KR" dirty="0" smtClean="0"/>
              <a:t> DEMO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843558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Hạn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chế</a:t>
            </a:r>
            <a:r>
              <a:rPr lang="en-US" sz="2000" b="1" dirty="0" smtClean="0"/>
              <a:t>: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29337" y="1225084"/>
            <a:ext cx="4389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- </a:t>
            </a:r>
            <a:r>
              <a:rPr lang="en-US" sz="1600" dirty="0" err="1" smtClean="0"/>
              <a:t>Chưa</a:t>
            </a:r>
            <a:r>
              <a:rPr lang="en-US" sz="1600" dirty="0" smtClean="0"/>
              <a:t> </a:t>
            </a:r>
            <a:r>
              <a:rPr lang="en-US" sz="1600" dirty="0" err="1" smtClean="0"/>
              <a:t>nhận</a:t>
            </a:r>
            <a:r>
              <a:rPr lang="en-US" sz="1600" dirty="0" smtClean="0"/>
              <a:t> </a:t>
            </a:r>
            <a:r>
              <a:rPr lang="en-US" sz="1600" dirty="0" err="1" smtClean="0"/>
              <a:t>diện</a:t>
            </a:r>
            <a:r>
              <a:rPr lang="en-US" sz="1600" dirty="0" smtClean="0"/>
              <a:t> </a:t>
            </a:r>
            <a:r>
              <a:rPr lang="en-US" sz="1600" dirty="0" err="1" smtClean="0"/>
              <a:t>kí</a:t>
            </a:r>
            <a:r>
              <a:rPr lang="en-US" sz="1600" dirty="0" smtClean="0"/>
              <a:t> </a:t>
            </a:r>
            <a:r>
              <a:rPr lang="en-US" sz="1600" dirty="0" err="1" smtClean="0"/>
              <a:t>tự</a:t>
            </a:r>
            <a:r>
              <a:rPr lang="en-US" sz="1600" dirty="0" smtClean="0"/>
              <a:t> </a:t>
            </a:r>
            <a:r>
              <a:rPr lang="en-US" sz="1600" dirty="0" err="1" smtClean="0"/>
              <a:t>số</a:t>
            </a:r>
            <a:r>
              <a:rPr lang="en-US" sz="1600" dirty="0" smtClean="0"/>
              <a:t> </a:t>
            </a:r>
            <a:r>
              <a:rPr lang="en-US" sz="1600" dirty="0" err="1" smtClean="0"/>
              <a:t>và</a:t>
            </a:r>
            <a:r>
              <a:rPr lang="en-US" sz="1600" dirty="0" smtClean="0"/>
              <a:t> </a:t>
            </a:r>
            <a:r>
              <a:rPr lang="en-US" sz="1600" dirty="0" err="1" smtClean="0"/>
              <a:t>kí</a:t>
            </a:r>
            <a:r>
              <a:rPr lang="en-US" sz="1600" dirty="0" smtClean="0"/>
              <a:t> </a:t>
            </a:r>
            <a:r>
              <a:rPr lang="en-US" sz="1600" dirty="0" err="1" smtClean="0"/>
              <a:t>tự</a:t>
            </a:r>
            <a:r>
              <a:rPr lang="en-US" sz="1600" dirty="0" smtClean="0"/>
              <a:t> </a:t>
            </a:r>
            <a:r>
              <a:rPr lang="en-US" sz="1600" dirty="0" err="1" smtClean="0"/>
              <a:t>không</a:t>
            </a:r>
            <a:r>
              <a:rPr lang="en-US" sz="1600" dirty="0" smtClean="0"/>
              <a:t> </a:t>
            </a:r>
            <a:r>
              <a:rPr lang="en-US" sz="1600" dirty="0" err="1" smtClean="0"/>
              <a:t>phải</a:t>
            </a:r>
            <a:r>
              <a:rPr lang="en-US" sz="1600" dirty="0" smtClean="0"/>
              <a:t> </a:t>
            </a:r>
            <a:endParaRPr lang="en-US" sz="1600" dirty="0" smtClean="0"/>
          </a:p>
          <a:p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sz="1600" dirty="0" err="1" smtClean="0"/>
              <a:t>kí</a:t>
            </a:r>
            <a:r>
              <a:rPr lang="en-US" sz="1600" dirty="0" smtClean="0"/>
              <a:t> </a:t>
            </a:r>
            <a:r>
              <a:rPr lang="en-US" sz="1600" dirty="0" err="1" smtClean="0"/>
              <a:t>tự</a:t>
            </a:r>
            <a:r>
              <a:rPr lang="en-US" sz="1600" dirty="0" smtClean="0"/>
              <a:t> </a:t>
            </a:r>
            <a:r>
              <a:rPr lang="en-US" sz="1600" dirty="0" err="1" smtClean="0"/>
              <a:t>số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86713" y="1779662"/>
            <a:ext cx="4129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- </a:t>
            </a:r>
            <a:r>
              <a:rPr lang="en-US" sz="1600" dirty="0" err="1" smtClean="0"/>
              <a:t>Nếu</a:t>
            </a:r>
            <a:r>
              <a:rPr lang="en-US" sz="1600" dirty="0" smtClean="0"/>
              <a:t> </a:t>
            </a:r>
            <a:r>
              <a:rPr lang="en-US" sz="1600" dirty="0" err="1" smtClean="0"/>
              <a:t>viết</a:t>
            </a:r>
            <a:r>
              <a:rPr lang="en-US" sz="1600" dirty="0" smtClean="0"/>
              <a:t> </a:t>
            </a:r>
            <a:r>
              <a:rPr lang="en-US" sz="1600" dirty="0" err="1" smtClean="0"/>
              <a:t>số</a:t>
            </a:r>
            <a:r>
              <a:rPr lang="en-US" sz="1600" dirty="0" smtClean="0"/>
              <a:t> </a:t>
            </a:r>
            <a:r>
              <a:rPr lang="en-US" sz="1600" dirty="0" err="1" smtClean="0"/>
              <a:t>nhỏ</a:t>
            </a:r>
            <a:r>
              <a:rPr lang="en-US" sz="1600" dirty="0" smtClean="0"/>
              <a:t> </a:t>
            </a:r>
            <a:r>
              <a:rPr lang="en-US" sz="1600" dirty="0" err="1" smtClean="0"/>
              <a:t>sẽ</a:t>
            </a:r>
            <a:r>
              <a:rPr lang="en-US" sz="1600" dirty="0" smtClean="0"/>
              <a:t> </a:t>
            </a:r>
            <a:r>
              <a:rPr lang="en-US" sz="1600" dirty="0" err="1" smtClean="0"/>
              <a:t>không</a:t>
            </a:r>
            <a:r>
              <a:rPr lang="en-US" sz="1600" dirty="0" smtClean="0"/>
              <a:t> </a:t>
            </a:r>
            <a:r>
              <a:rPr lang="en-US" sz="1600" dirty="0" err="1" smtClean="0"/>
              <a:t>nhận</a:t>
            </a:r>
            <a:r>
              <a:rPr lang="en-US" sz="1600" dirty="0" smtClean="0"/>
              <a:t> </a:t>
            </a:r>
            <a:r>
              <a:rPr lang="en-US" sz="1600" dirty="0" err="1" smtClean="0"/>
              <a:t>diện</a:t>
            </a:r>
            <a:r>
              <a:rPr lang="en-US" sz="1600" dirty="0" smtClean="0"/>
              <a:t> </a:t>
            </a:r>
            <a:r>
              <a:rPr lang="en-US" sz="1600" dirty="0" err="1" smtClean="0"/>
              <a:t>được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58367" y="2139702"/>
            <a:ext cx="3656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- </a:t>
            </a:r>
            <a:r>
              <a:rPr lang="en-US" sz="1600" dirty="0" err="1" smtClean="0"/>
              <a:t>Khi</a:t>
            </a:r>
            <a:r>
              <a:rPr lang="en-US" sz="1600" dirty="0" smtClean="0"/>
              <a:t> </a:t>
            </a:r>
            <a:r>
              <a:rPr lang="en-US" sz="1600" dirty="0" err="1" smtClean="0"/>
              <a:t>viết</a:t>
            </a:r>
            <a:r>
              <a:rPr lang="en-US" sz="1600" dirty="0" smtClean="0"/>
              <a:t> </a:t>
            </a:r>
            <a:r>
              <a:rPr lang="en-US" sz="1600" dirty="0" err="1" smtClean="0"/>
              <a:t>chữ</a:t>
            </a:r>
            <a:r>
              <a:rPr lang="en-US" sz="1600" dirty="0" smtClean="0"/>
              <a:t> bi </a:t>
            </a:r>
            <a:r>
              <a:rPr lang="en-US" sz="1600" dirty="0" err="1" smtClean="0"/>
              <a:t>lệch</a:t>
            </a:r>
            <a:r>
              <a:rPr lang="en-US" sz="1600" dirty="0" smtClean="0"/>
              <a:t> </a:t>
            </a:r>
            <a:r>
              <a:rPr lang="en-US" sz="1600" dirty="0" err="1" smtClean="0"/>
              <a:t>trung</a:t>
            </a:r>
            <a:r>
              <a:rPr lang="en-US" sz="1600" dirty="0" smtClean="0"/>
              <a:t> </a:t>
            </a:r>
            <a:r>
              <a:rPr lang="en-US" sz="1600" dirty="0" err="1" smtClean="0"/>
              <a:t>tâm</a:t>
            </a:r>
            <a:r>
              <a:rPr lang="en-US" sz="1600" dirty="0" smtClean="0"/>
              <a:t> =&gt; </a:t>
            </a:r>
            <a:r>
              <a:rPr lang="en-US" sz="1600" dirty="0" err="1" smtClean="0"/>
              <a:t>sai</a:t>
            </a:r>
            <a:endParaRPr lang="en-US" sz="1600" dirty="0"/>
          </a:p>
        </p:txBody>
      </p:sp>
      <p:pic>
        <p:nvPicPr>
          <p:cNvPr id="10" name="Picture 9"/>
          <p:cNvPicPr/>
          <p:nvPr/>
        </p:nvPicPr>
        <p:blipFill>
          <a:blip r:embed="rId1"/>
          <a:stretch>
            <a:fillRect/>
          </a:stretch>
        </p:blipFill>
        <p:spPr>
          <a:xfrm>
            <a:off x="1995916" y="2571750"/>
            <a:ext cx="1656184" cy="2325742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075806"/>
            <a:ext cx="255270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0" y="267058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Đánh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giá</a:t>
            </a:r>
            <a:r>
              <a:rPr lang="en-US" altLang="ko-KR" dirty="0" smtClean="0"/>
              <a:t> DEMO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843558"/>
            <a:ext cx="2375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Hướng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phát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triển</a:t>
            </a:r>
            <a:r>
              <a:rPr lang="en-US" sz="2000" b="1" dirty="0" smtClean="0"/>
              <a:t>: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1266314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Khắc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59632" y="1788046"/>
            <a:ext cx="566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59632" y="2274426"/>
            <a:ext cx="7120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endParaRPr lang="en-US" dirty="0" smtClean="0"/>
          </a:p>
          <a:p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15616" y="2139702"/>
            <a:ext cx="6912768" cy="576064"/>
          </a:xfrm>
        </p:spPr>
        <p:txBody>
          <a:bodyPr/>
          <a:lstStyle/>
          <a:p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Cảm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ơn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quý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thầy</a:t>
            </a:r>
            <a:r>
              <a:rPr lang="en-US" altLang="ko-KR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cô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đã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bạn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lắng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nghe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/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Nội</a:t>
            </a: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Dung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57732" y="1179448"/>
            <a:ext cx="6552728" cy="914400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299426" y="13827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anose="020B0604020202020204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172949" y="1359489"/>
            <a:ext cx="4752528" cy="546274"/>
            <a:chOff x="2299400" y="1781114"/>
            <a:chExt cx="4576856" cy="546274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Tổng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Quan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Về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SVM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Tổng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quan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về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ý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tưởng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,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công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thức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,…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trong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SVM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054726" y="2102475"/>
            <a:ext cx="6552728" cy="914400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51720" y="3025502"/>
            <a:ext cx="6552728" cy="914400"/>
            <a:chOff x="1151472" y="3187501"/>
            <a:chExt cx="6552728" cy="914400"/>
          </a:xfrm>
        </p:grpSpPr>
        <p:sp>
          <p:nvSpPr>
            <p:cNvPr id="17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299426" y="2307315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anose="020B0604020202020204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172949" y="2284011"/>
            <a:ext cx="4752528" cy="546274"/>
            <a:chOff x="2299400" y="1781114"/>
            <a:chExt cx="4576856" cy="546274"/>
          </a:xfrm>
        </p:grpSpPr>
        <p:sp>
          <p:nvSpPr>
            <p:cNvPr id="26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Bài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Toán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Nhận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Diện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Chữ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Số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Viết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Tay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7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Tổng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quan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về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bài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toán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nhận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diện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,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cách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trích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xuất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đặc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trưng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ảnh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,…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8" name="직사각형 39"/>
          <p:cNvSpPr/>
          <p:nvPr/>
        </p:nvSpPr>
        <p:spPr>
          <a:xfrm>
            <a:off x="2299426" y="3231837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anose="020B0604020202020204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172949" y="3208533"/>
            <a:ext cx="4752528" cy="546274"/>
            <a:chOff x="2299400" y="1781114"/>
            <a:chExt cx="4576856" cy="546274"/>
          </a:xfrm>
        </p:grpSpPr>
        <p:sp>
          <p:nvSpPr>
            <p:cNvPr id="30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Đánh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Giá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DEMO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1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Các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sai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xót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,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khuyết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điểm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.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Hướng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phát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triển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tiếp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theo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Thuật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toán</a:t>
            </a:r>
            <a:r>
              <a:rPr lang="en-US" altLang="ko-KR" dirty="0" smtClean="0"/>
              <a:t> SVM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Thuật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toán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SVM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3528" y="843558"/>
            <a:ext cx="8424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Cho </a:t>
            </a:r>
            <a:r>
              <a:rPr lang="en-US" sz="1600" dirty="0" err="1" smtClean="0"/>
              <a:t>hai</a:t>
            </a:r>
            <a:r>
              <a:rPr lang="en-US" sz="1600" dirty="0" smtClean="0"/>
              <a:t> </a:t>
            </a:r>
            <a:r>
              <a:rPr lang="en-US" sz="1600" dirty="0" err="1" smtClean="0"/>
              <a:t>lớp</a:t>
            </a:r>
            <a:r>
              <a:rPr lang="en-US" sz="1600" dirty="0" smtClean="0"/>
              <a:t> </a:t>
            </a:r>
            <a:r>
              <a:rPr lang="en-US" sz="1600" dirty="0" err="1" smtClean="0"/>
              <a:t>phân</a:t>
            </a:r>
            <a:r>
              <a:rPr lang="en-US" sz="1600" dirty="0" smtClean="0"/>
              <a:t> </a:t>
            </a:r>
            <a:r>
              <a:rPr lang="en-US" sz="1600" dirty="0" err="1" smtClean="0"/>
              <a:t>biệt</a:t>
            </a:r>
            <a:r>
              <a:rPr lang="en-US" sz="1600" dirty="0" smtClean="0"/>
              <a:t> </a:t>
            </a:r>
            <a:r>
              <a:rPr lang="en-US" sz="1600" dirty="0" err="1" smtClean="0"/>
              <a:t>tuyến</a:t>
            </a:r>
            <a:r>
              <a:rPr lang="en-US" sz="1600" dirty="0" smtClean="0"/>
              <a:t> </a:t>
            </a:r>
            <a:r>
              <a:rPr lang="en-US" sz="1600" dirty="0" err="1" smtClean="0"/>
              <a:t>tính</a:t>
            </a:r>
            <a:r>
              <a:rPr lang="en-US" sz="1600" dirty="0" smtClean="0"/>
              <a:t>. </a:t>
            </a:r>
            <a:r>
              <a:rPr lang="en-US" sz="1600" dirty="0" err="1" smtClean="0"/>
              <a:t>Tìm</a:t>
            </a:r>
            <a:r>
              <a:rPr lang="en-US" sz="1600" dirty="0" smtClean="0"/>
              <a:t> </a:t>
            </a:r>
            <a:r>
              <a:rPr lang="en-US" sz="1600" dirty="0" err="1" smtClean="0"/>
              <a:t>đường</a:t>
            </a:r>
            <a:r>
              <a:rPr lang="en-US" sz="1600" dirty="0" smtClean="0"/>
              <a:t> </a:t>
            </a:r>
            <a:r>
              <a:rPr lang="en-US" sz="1600" dirty="0" err="1" smtClean="0"/>
              <a:t>thẳng</a:t>
            </a:r>
            <a:r>
              <a:rPr lang="en-US" sz="1600" dirty="0" smtClean="0"/>
              <a:t> chia </a:t>
            </a:r>
            <a:r>
              <a:rPr lang="en-US" sz="1600" dirty="0" err="1" smtClean="0"/>
              <a:t>cắt</a:t>
            </a:r>
            <a:r>
              <a:rPr lang="en-US" sz="1600" dirty="0" smtClean="0"/>
              <a:t> </a:t>
            </a:r>
            <a:r>
              <a:rPr lang="en-US" sz="1600" dirty="0" err="1" smtClean="0"/>
              <a:t>hai</a:t>
            </a:r>
            <a:r>
              <a:rPr lang="en-US" sz="1600" dirty="0" smtClean="0"/>
              <a:t> </a:t>
            </a:r>
            <a:r>
              <a:rPr lang="en-US" sz="1600" dirty="0" err="1" smtClean="0"/>
              <a:t>lớp</a:t>
            </a:r>
            <a:r>
              <a:rPr lang="en-US" sz="1600" dirty="0" smtClean="0"/>
              <a:t> </a:t>
            </a:r>
            <a:r>
              <a:rPr lang="en-US" sz="1600" dirty="0" err="1" smtClean="0"/>
              <a:t>đó</a:t>
            </a:r>
            <a:r>
              <a:rPr lang="en-US" sz="1600" dirty="0" smtClean="0"/>
              <a:t>: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85" y="1275606"/>
            <a:ext cx="4212468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4470353" y="1275606"/>
            <a:ext cx="4670425" cy="314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Thuật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toán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SVM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3528" y="843558"/>
            <a:ext cx="8424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Tuy</a:t>
            </a:r>
            <a:r>
              <a:rPr lang="en-US" sz="1600" dirty="0" smtClean="0"/>
              <a:t> </a:t>
            </a:r>
            <a:r>
              <a:rPr lang="en-US" sz="1600" dirty="0" err="1" smtClean="0"/>
              <a:t>nhiên</a:t>
            </a:r>
            <a:r>
              <a:rPr lang="en-US" sz="1600" dirty="0" smtClean="0"/>
              <a:t> </a:t>
            </a:r>
            <a:r>
              <a:rPr lang="en-US" sz="1600" dirty="0" err="1" smtClean="0"/>
              <a:t>đường</a:t>
            </a:r>
            <a:r>
              <a:rPr lang="en-US" sz="1600" dirty="0" smtClean="0"/>
              <a:t> </a:t>
            </a:r>
            <a:r>
              <a:rPr lang="en-US" sz="1600" dirty="0" err="1" smtClean="0"/>
              <a:t>thẳng</a:t>
            </a:r>
            <a:r>
              <a:rPr lang="en-US" sz="1600" dirty="0" smtClean="0"/>
              <a:t> </a:t>
            </a:r>
            <a:r>
              <a:rPr lang="en-US" sz="1600" dirty="0" err="1" smtClean="0"/>
              <a:t>tối</a:t>
            </a:r>
            <a:r>
              <a:rPr lang="en-US" sz="1600" dirty="0" smtClean="0"/>
              <a:t> </a:t>
            </a:r>
            <a:r>
              <a:rPr lang="en-US" sz="1600" dirty="0" err="1" smtClean="0"/>
              <a:t>ưu</a:t>
            </a:r>
            <a:r>
              <a:rPr lang="en-US" sz="1600" dirty="0" smtClean="0"/>
              <a:t> </a:t>
            </a:r>
            <a:r>
              <a:rPr lang="en-US" sz="1600" dirty="0" err="1" smtClean="0"/>
              <a:t>thì</a:t>
            </a:r>
            <a:r>
              <a:rPr lang="en-US" sz="1600" dirty="0" smtClean="0"/>
              <a:t> </a:t>
            </a:r>
            <a:r>
              <a:rPr lang="en-US" sz="1600" dirty="0" err="1" smtClean="0"/>
              <a:t>chỉ</a:t>
            </a:r>
            <a:r>
              <a:rPr lang="en-US" sz="1600" dirty="0" smtClean="0"/>
              <a:t> </a:t>
            </a:r>
            <a:r>
              <a:rPr lang="en-US" sz="1600" dirty="0" err="1" smtClean="0"/>
              <a:t>có</a:t>
            </a:r>
            <a:r>
              <a:rPr lang="en-US" sz="1600" dirty="0" smtClean="0"/>
              <a:t> 1:</a:t>
            </a:r>
            <a:endParaRPr lang="en-US" sz="1600" dirty="0"/>
          </a:p>
        </p:txBody>
      </p:sp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2127441" y="1275606"/>
            <a:ext cx="4817110" cy="3228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Thuật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toán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SVM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35496" y="987574"/>
            <a:ext cx="3168352" cy="230425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347864" y="1059582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/>
              <a:t>Hyperlane</a:t>
            </a:r>
            <a:r>
              <a:rPr lang="en-US" sz="1600" dirty="0"/>
              <a:t> </a:t>
            </a:r>
            <a:r>
              <a:rPr lang="en-US" sz="1600" dirty="0" err="1"/>
              <a:t>cần</a:t>
            </a:r>
            <a:r>
              <a:rPr lang="en-US" sz="1600" dirty="0"/>
              <a:t> </a:t>
            </a:r>
            <a:r>
              <a:rPr lang="en-US" sz="1600" dirty="0" err="1"/>
              <a:t>tìm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đặc</a:t>
            </a:r>
            <a:r>
              <a:rPr lang="en-US" sz="1600" dirty="0"/>
              <a:t> </a:t>
            </a:r>
            <a:r>
              <a:rPr lang="en-US" sz="1600" dirty="0" err="1"/>
              <a:t>điểm</a:t>
            </a:r>
            <a:r>
              <a:rPr lang="en-US" sz="1600" dirty="0"/>
              <a:t> </a:t>
            </a:r>
            <a:r>
              <a:rPr lang="en-US" sz="1600" dirty="0" err="1"/>
              <a:t>sau</a:t>
            </a:r>
            <a:r>
              <a:rPr lang="en-US" sz="1600" dirty="0" smtClean="0"/>
              <a:t>: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419872" y="1466369"/>
            <a:ext cx="2079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smtClean="0"/>
              <a:t>Chia </a:t>
            </a:r>
            <a:r>
              <a:rPr lang="en-US" sz="1600" dirty="0" err="1"/>
              <a:t>cắt</a:t>
            </a:r>
            <a:r>
              <a:rPr lang="en-US" sz="1600" dirty="0"/>
              <a:t> </a:t>
            </a:r>
            <a:r>
              <a:rPr lang="en-US" sz="1600" dirty="0" err="1"/>
              <a:t>hai</a:t>
            </a:r>
            <a:r>
              <a:rPr lang="en-US" sz="1600" dirty="0"/>
              <a:t> </a:t>
            </a:r>
            <a:r>
              <a:rPr lang="en-US" sz="1600" dirty="0" smtClean="0"/>
              <a:t>class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419872" y="1779662"/>
            <a:ext cx="4432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err="1" smtClean="0"/>
              <a:t>Khoảng</a:t>
            </a:r>
            <a:r>
              <a:rPr lang="en-US" sz="1600" dirty="0" smtClean="0"/>
              <a:t> </a:t>
            </a:r>
            <a:r>
              <a:rPr lang="en-US" sz="1600" dirty="0" err="1"/>
              <a:t>cách</a:t>
            </a:r>
            <a:r>
              <a:rPr lang="en-US" sz="1600" dirty="0"/>
              <a:t> </a:t>
            </a:r>
            <a:r>
              <a:rPr lang="en-US" sz="1600" dirty="0" err="1"/>
              <a:t>từ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điểm</a:t>
            </a:r>
            <a:r>
              <a:rPr lang="en-US" sz="1600" dirty="0"/>
              <a:t> </a:t>
            </a:r>
            <a:r>
              <a:rPr lang="en-US" sz="1600" dirty="0" err="1"/>
              <a:t>gần</a:t>
            </a:r>
            <a:r>
              <a:rPr lang="en-US" sz="1600" dirty="0"/>
              <a:t> </a:t>
            </a:r>
            <a:r>
              <a:rPr lang="en-US" sz="1600" dirty="0" err="1"/>
              <a:t>nhất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hai</a:t>
            </a:r>
            <a:r>
              <a:rPr lang="en-US" sz="1600" dirty="0"/>
              <a:t> </a:t>
            </a:r>
            <a:endParaRPr lang="en-US" sz="1600" dirty="0"/>
          </a:p>
          <a:p>
            <a:r>
              <a:rPr lang="en-US" sz="1600" dirty="0"/>
              <a:t>c</a:t>
            </a:r>
            <a:r>
              <a:rPr lang="en-US" sz="1600" dirty="0" smtClean="0"/>
              <a:t>lass </a:t>
            </a:r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sz="1600" dirty="0" err="1"/>
              <a:t>bằng</a:t>
            </a:r>
            <a:r>
              <a:rPr lang="en-US" sz="1600" dirty="0"/>
              <a:t> </a:t>
            </a:r>
            <a:r>
              <a:rPr lang="en-US" sz="1600" dirty="0" err="1" smtClean="0"/>
              <a:t>nhau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419872" y="2316817"/>
            <a:ext cx="4403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err="1"/>
              <a:t>Hyperlane</a:t>
            </a:r>
            <a:r>
              <a:rPr lang="en-US" sz="1600" dirty="0"/>
              <a:t> </a:t>
            </a:r>
            <a:r>
              <a:rPr lang="en-US" sz="1600" dirty="0" err="1" smtClean="0"/>
              <a:t>phải</a:t>
            </a:r>
            <a:r>
              <a:rPr lang="en-US" sz="1600" dirty="0" smtClean="0"/>
              <a:t> </a:t>
            </a:r>
            <a:r>
              <a:rPr lang="en-US" sz="1600" dirty="0"/>
              <a:t>chia </a:t>
            </a:r>
            <a:r>
              <a:rPr lang="en-US" sz="1600" dirty="0" err="1"/>
              <a:t>sao</a:t>
            </a:r>
            <a:r>
              <a:rPr lang="en-US" sz="1600" dirty="0"/>
              <a:t>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hai</a:t>
            </a:r>
            <a:r>
              <a:rPr lang="en-US" sz="1600" dirty="0"/>
              <a:t> class </a:t>
            </a:r>
            <a:r>
              <a:rPr lang="en-US" sz="1600" dirty="0" err="1"/>
              <a:t>cách</a:t>
            </a:r>
            <a:endParaRPr lang="en-US" sz="1600" dirty="0"/>
          </a:p>
          <a:p>
            <a:r>
              <a:rPr lang="en-US" sz="1600" dirty="0" err="1"/>
              <a:t>xa</a:t>
            </a:r>
            <a:r>
              <a:rPr lang="en-US" sz="1600" dirty="0"/>
              <a:t> </a:t>
            </a:r>
            <a:r>
              <a:rPr lang="en-US" sz="1600" dirty="0" err="1"/>
              <a:t>nhau</a:t>
            </a:r>
            <a:r>
              <a:rPr lang="en-US" sz="1600" dirty="0"/>
              <a:t> </a:t>
            </a:r>
            <a:r>
              <a:rPr lang="en-US" sz="1600" dirty="0" err="1"/>
              <a:t>nhất</a:t>
            </a:r>
            <a:endParaRPr lang="en-US" sz="1600" dirty="0"/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Thuật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toán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SVM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35496" y="987574"/>
            <a:ext cx="3168352" cy="230425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203848" y="987574"/>
            <a:ext cx="590364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/>
              <a:t>Gọi</a:t>
            </a:r>
            <a:r>
              <a:rPr lang="en-US" sz="1500" dirty="0" smtClean="0"/>
              <a:t> </a:t>
            </a:r>
            <a:r>
              <a:rPr lang="en-US" sz="1500" dirty="0" err="1" smtClean="0"/>
              <a:t>khoảng</a:t>
            </a:r>
            <a:r>
              <a:rPr lang="en-US" sz="1500" dirty="0" smtClean="0"/>
              <a:t> </a:t>
            </a:r>
            <a:r>
              <a:rPr lang="en-US" sz="1500" dirty="0" err="1" smtClean="0"/>
              <a:t>cách</a:t>
            </a:r>
            <a:r>
              <a:rPr lang="en-US" sz="1500" dirty="0" smtClean="0"/>
              <a:t> </a:t>
            </a:r>
            <a:r>
              <a:rPr lang="en-US" sz="1500" dirty="0" err="1" smtClean="0"/>
              <a:t>là</a:t>
            </a:r>
            <a:r>
              <a:rPr lang="en-US" sz="1500" dirty="0" smtClean="0"/>
              <a:t> m, </a:t>
            </a:r>
            <a:r>
              <a:rPr lang="en-US" sz="1500" dirty="0" err="1" smtClean="0"/>
              <a:t>tìm</a:t>
            </a:r>
            <a:r>
              <a:rPr lang="en-US" sz="1500" dirty="0" smtClean="0"/>
              <a:t> </a:t>
            </a:r>
            <a:r>
              <a:rPr lang="en-US" sz="1500" dirty="0" err="1" smtClean="0"/>
              <a:t>các</a:t>
            </a:r>
            <a:r>
              <a:rPr lang="en-US" sz="1500" dirty="0" smtClean="0"/>
              <a:t> </a:t>
            </a:r>
            <a:r>
              <a:rPr lang="en-US" sz="1500" dirty="0" err="1" smtClean="0"/>
              <a:t>điểm</a:t>
            </a:r>
            <a:r>
              <a:rPr lang="en-US" sz="1500" dirty="0" smtClean="0"/>
              <a:t> min m, </a:t>
            </a:r>
            <a:r>
              <a:rPr lang="en-US" sz="1500" dirty="0" err="1" smtClean="0"/>
              <a:t>gọi</a:t>
            </a:r>
            <a:r>
              <a:rPr lang="en-US" sz="1500" dirty="0" smtClean="0"/>
              <a:t> </a:t>
            </a:r>
            <a:r>
              <a:rPr lang="en-US" sz="1500" dirty="0" err="1" smtClean="0"/>
              <a:t>là</a:t>
            </a:r>
            <a:r>
              <a:rPr lang="en-US" sz="1500" dirty="0" smtClean="0"/>
              <a:t> margin: </a:t>
            </a:r>
            <a:endParaRPr lang="en-US" sz="1500" dirty="0" smtClean="0"/>
          </a:p>
          <a:p>
            <a:endParaRPr lang="en-US" sz="1500" dirty="0"/>
          </a:p>
          <a:p>
            <a:endParaRPr lang="en-US" sz="1500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35496" y="987574"/>
            <a:ext cx="3096344" cy="230425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3203848" y="1923678"/>
            <a:ext cx="52565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/>
              <a:t>Hyperlane</a:t>
            </a:r>
            <a:r>
              <a:rPr lang="en-US" sz="1500" dirty="0" smtClean="0"/>
              <a:t> </a:t>
            </a:r>
            <a:r>
              <a:rPr lang="en-US" sz="1500" dirty="0" err="1" smtClean="0"/>
              <a:t>có</a:t>
            </a:r>
            <a:r>
              <a:rPr lang="en-US" sz="1500" dirty="0" smtClean="0"/>
              <a:t> margin </a:t>
            </a:r>
            <a:r>
              <a:rPr lang="en-US" sz="1500" dirty="0" err="1" smtClean="0"/>
              <a:t>là</a:t>
            </a:r>
            <a:r>
              <a:rPr lang="en-US" sz="1500" dirty="0" smtClean="0"/>
              <a:t> </a:t>
            </a:r>
            <a:r>
              <a:rPr lang="en-US" sz="1500" dirty="0" err="1" smtClean="0"/>
              <a:t>lớn</a:t>
            </a:r>
            <a:r>
              <a:rPr lang="en-US" sz="1500" dirty="0" smtClean="0"/>
              <a:t> </a:t>
            </a:r>
            <a:r>
              <a:rPr lang="en-US" sz="1500" dirty="0" err="1" smtClean="0"/>
              <a:t>nhất</a:t>
            </a:r>
            <a:r>
              <a:rPr lang="en-US" sz="1500" dirty="0" smtClean="0"/>
              <a:t> :</a:t>
            </a:r>
            <a:endParaRPr lang="en-US" sz="15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222943"/>
            <a:ext cx="20764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560" y="2246843"/>
            <a:ext cx="23431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03848" y="2787774"/>
            <a:ext cx="57606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/>
              <a:t>Giả</a:t>
            </a:r>
            <a:r>
              <a:rPr lang="en-US" sz="1500" dirty="0" smtClean="0"/>
              <a:t> </a:t>
            </a:r>
            <a:r>
              <a:rPr lang="en-US" sz="1500" dirty="0" err="1" smtClean="0"/>
              <a:t>sử</a:t>
            </a:r>
            <a:r>
              <a:rPr lang="en-US" sz="1500" dirty="0" smtClean="0"/>
              <a:t> </a:t>
            </a:r>
            <a:r>
              <a:rPr lang="en-US" sz="1500" dirty="0" err="1" smtClean="0"/>
              <a:t>các</a:t>
            </a:r>
            <a:r>
              <a:rPr lang="en-US" sz="1500" dirty="0" smtClean="0"/>
              <a:t> </a:t>
            </a:r>
            <a:r>
              <a:rPr lang="en-US" sz="1500" dirty="0" err="1" smtClean="0"/>
              <a:t>điểm</a:t>
            </a:r>
            <a:r>
              <a:rPr lang="en-US" sz="1500" dirty="0" smtClean="0"/>
              <a:t> </a:t>
            </a:r>
            <a:r>
              <a:rPr lang="en-US" sz="1500" dirty="0" err="1" smtClean="0"/>
              <a:t>nằm</a:t>
            </a:r>
            <a:r>
              <a:rPr lang="en-US" sz="1500" dirty="0" smtClean="0"/>
              <a:t> </a:t>
            </a:r>
            <a:r>
              <a:rPr lang="en-US" sz="1500" dirty="0" err="1" smtClean="0"/>
              <a:t>trên</a:t>
            </a:r>
            <a:r>
              <a:rPr lang="en-US" sz="1500" dirty="0" smtClean="0"/>
              <a:t> </a:t>
            </a:r>
            <a:r>
              <a:rPr lang="en-US" sz="1500" dirty="0" err="1" smtClean="0"/>
              <a:t>hai</a:t>
            </a:r>
            <a:r>
              <a:rPr lang="en-US" sz="1500" dirty="0" smtClean="0"/>
              <a:t> </a:t>
            </a:r>
            <a:r>
              <a:rPr lang="en-US" sz="1500" dirty="0" err="1" smtClean="0"/>
              <a:t>đường</a:t>
            </a:r>
            <a:r>
              <a:rPr lang="en-US" sz="1500" dirty="0" smtClean="0"/>
              <a:t> </a:t>
            </a:r>
            <a:r>
              <a:rPr lang="en-US" sz="1500" dirty="0" err="1" smtClean="0"/>
              <a:t>thẳng</a:t>
            </a:r>
            <a:r>
              <a:rPr lang="en-US" sz="1500" dirty="0" smtClean="0"/>
              <a:t> </a:t>
            </a:r>
            <a:r>
              <a:rPr lang="en-US" sz="1500" dirty="0" err="1" smtClean="0"/>
              <a:t>trên</a:t>
            </a:r>
            <a:r>
              <a:rPr lang="en-US" sz="1500" dirty="0" smtClean="0"/>
              <a:t> </a:t>
            </a:r>
            <a:r>
              <a:rPr lang="en-US" sz="1500" dirty="0" err="1" smtClean="0"/>
              <a:t>có</a:t>
            </a:r>
            <a:r>
              <a:rPr lang="en-US" sz="1500" dirty="0" smtClean="0"/>
              <a:t> </a:t>
            </a:r>
            <a:r>
              <a:rPr lang="en-US" sz="1500" dirty="0" err="1" smtClean="0"/>
              <a:t>công</a:t>
            </a:r>
            <a:r>
              <a:rPr lang="en-US" sz="1500" dirty="0" smtClean="0"/>
              <a:t> </a:t>
            </a:r>
            <a:r>
              <a:rPr lang="en-US" sz="1500" dirty="0" err="1" smtClean="0"/>
              <a:t>thức</a:t>
            </a:r>
            <a:endParaRPr lang="en-US" sz="1500" dirty="0" smtClean="0"/>
          </a:p>
          <a:p>
            <a:r>
              <a:rPr lang="en-US" sz="1500" dirty="0" err="1" smtClean="0"/>
              <a:t>trên</a:t>
            </a:r>
            <a:r>
              <a:rPr lang="en-US" sz="1500" dirty="0" smtClean="0"/>
              <a:t> </a:t>
            </a:r>
            <a:r>
              <a:rPr lang="en-US" sz="1500" dirty="0" err="1" smtClean="0"/>
              <a:t>hình</a:t>
            </a:r>
            <a:r>
              <a:rPr lang="en-US" sz="1500" dirty="0" smtClean="0"/>
              <a:t>:</a:t>
            </a:r>
            <a:endParaRPr lang="en-US" sz="15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353532"/>
            <a:ext cx="21240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96247" y="375523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446239"/>
            <a:ext cx="19431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Thuật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toán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SVM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771550"/>
            <a:ext cx="59036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/>
              <a:t>Tuy</a:t>
            </a:r>
            <a:r>
              <a:rPr lang="en-US" sz="1500" dirty="0" smtClean="0"/>
              <a:t> </a:t>
            </a:r>
            <a:r>
              <a:rPr lang="en-US" sz="1500" dirty="0" err="1" smtClean="0"/>
              <a:t>nhiên</a:t>
            </a:r>
            <a:r>
              <a:rPr lang="en-US" sz="1500" dirty="0" smtClean="0"/>
              <a:t> </a:t>
            </a:r>
            <a:r>
              <a:rPr lang="en-US" sz="1500" dirty="0" err="1" smtClean="0"/>
              <a:t>sẽ</a:t>
            </a:r>
            <a:r>
              <a:rPr lang="en-US" sz="1500" dirty="0" smtClean="0"/>
              <a:t> </a:t>
            </a:r>
            <a:r>
              <a:rPr lang="en-US" sz="1500" dirty="0" err="1" smtClean="0"/>
              <a:t>có</a:t>
            </a:r>
            <a:r>
              <a:rPr lang="en-US" sz="1500" dirty="0" smtClean="0"/>
              <a:t> </a:t>
            </a:r>
            <a:r>
              <a:rPr lang="en-US" sz="1500" dirty="0" err="1" smtClean="0"/>
              <a:t>nhiều</a:t>
            </a:r>
            <a:r>
              <a:rPr lang="en-US" sz="1500" dirty="0" smtClean="0"/>
              <a:t> </a:t>
            </a:r>
            <a:r>
              <a:rPr lang="en-US" sz="1500" dirty="0" err="1" smtClean="0"/>
              <a:t>trườn</a:t>
            </a:r>
            <a:r>
              <a:rPr lang="en-US" sz="1500" dirty="0" smtClean="0"/>
              <a:t> </a:t>
            </a:r>
            <a:r>
              <a:rPr lang="en-US" sz="1500" dirty="0" err="1" smtClean="0"/>
              <a:t>hợp</a:t>
            </a:r>
            <a:r>
              <a:rPr lang="en-US" sz="1500" dirty="0" smtClean="0"/>
              <a:t> </a:t>
            </a:r>
            <a:r>
              <a:rPr lang="en-US" sz="1500" dirty="0" err="1" smtClean="0"/>
              <a:t>gặp</a:t>
            </a:r>
            <a:r>
              <a:rPr lang="en-US" sz="1500" dirty="0" smtClean="0"/>
              <a:t> </a:t>
            </a:r>
            <a:r>
              <a:rPr lang="en-US" sz="1500" dirty="0" err="1" smtClean="0"/>
              <a:t>phải</a:t>
            </a:r>
            <a:r>
              <a:rPr lang="en-US" sz="1500" dirty="0" smtClean="0"/>
              <a:t> </a:t>
            </a:r>
            <a:r>
              <a:rPr lang="en-US" sz="1500" dirty="0" err="1" smtClean="0"/>
              <a:t>các</a:t>
            </a:r>
            <a:r>
              <a:rPr lang="en-US" sz="1500" dirty="0" smtClean="0"/>
              <a:t> </a:t>
            </a:r>
            <a:r>
              <a:rPr lang="en-US" sz="1500" dirty="0" err="1" smtClean="0"/>
              <a:t>điểm</a:t>
            </a:r>
            <a:r>
              <a:rPr lang="en-US" sz="1500" dirty="0" smtClean="0"/>
              <a:t> </a:t>
            </a:r>
            <a:r>
              <a:rPr lang="en-US" sz="1500" dirty="0" err="1" smtClean="0"/>
              <a:t>nhiễu</a:t>
            </a:r>
            <a:r>
              <a:rPr lang="en-US" sz="1500" dirty="0" smtClean="0"/>
              <a:t>:</a:t>
            </a:r>
            <a:endParaRPr lang="en-US" sz="1500" dirty="0" smtClean="0"/>
          </a:p>
        </p:txBody>
      </p:sp>
      <p:pic>
        <p:nvPicPr>
          <p:cNvPr id="14" name="Picture 13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552" y="1707654"/>
            <a:ext cx="3672408" cy="2592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https://neralnetwork.files.wordpress.com/2018/01/svmslack.png?w=65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27984" y="1491630"/>
            <a:ext cx="3776896" cy="2643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23870"/>
            <a:ext cx="311467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67544" y="267494"/>
            <a:ext cx="59036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/>
              <a:t>Trường</a:t>
            </a:r>
            <a:r>
              <a:rPr lang="en-US" sz="1500" dirty="0" smtClean="0"/>
              <a:t> </a:t>
            </a:r>
            <a:r>
              <a:rPr lang="en-US" sz="1500" dirty="0" err="1" smtClean="0"/>
              <a:t>hợp</a:t>
            </a:r>
            <a:r>
              <a:rPr lang="en-US" sz="1500" dirty="0" smtClean="0"/>
              <a:t> phi </a:t>
            </a:r>
            <a:r>
              <a:rPr lang="en-US" sz="1500" dirty="0" err="1" smtClean="0"/>
              <a:t>tuyến</a:t>
            </a:r>
            <a:r>
              <a:rPr lang="en-US" sz="1500" dirty="0" smtClean="0"/>
              <a:t> </a:t>
            </a:r>
            <a:r>
              <a:rPr lang="en-US" sz="1500" dirty="0" err="1" smtClean="0"/>
              <a:t>tính</a:t>
            </a:r>
            <a:endParaRPr lang="en-US" sz="1500" dirty="0" smtClean="0"/>
          </a:p>
        </p:txBody>
      </p:sp>
      <p:pic>
        <p:nvPicPr>
          <p:cNvPr id="6" name="Picture 5" descr="https://neralnetwork.files.wordpress.com/2018/02/nonlinear.png?w=656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3568" y="987574"/>
            <a:ext cx="2664296" cy="2304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83518"/>
            <a:ext cx="2997728" cy="1952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092" y="2726869"/>
            <a:ext cx="2685281" cy="2052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90" y="1131590"/>
            <a:ext cx="4365909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1914</Words>
  <Application>WPS Presentation</Application>
  <PresentationFormat>On-screen Show (16:9)</PresentationFormat>
  <Paragraphs>130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SimSun</vt:lpstr>
      <vt:lpstr>Wingdings</vt:lpstr>
      <vt:lpstr>Malgun Gothic</vt:lpstr>
      <vt:lpstr>Times New Roman</vt:lpstr>
      <vt:lpstr>Cambria</vt:lpstr>
      <vt:lpstr>Microsoft YaHei</vt:lpstr>
      <vt:lpstr>Arial Unicode MS</vt:lpstr>
      <vt:lpstr>Cover and End Slide Master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PC</cp:lastModifiedBy>
  <cp:revision>90</cp:revision>
  <dcterms:created xsi:type="dcterms:W3CDTF">2016-12-05T23:26:00Z</dcterms:created>
  <dcterms:modified xsi:type="dcterms:W3CDTF">2020-07-30T00:55:42Z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