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17"/>
  </p:notesMasterIdLst>
  <p:sldIdLst>
    <p:sldId id="364" r:id="rId6"/>
    <p:sldId id="266" r:id="rId7"/>
    <p:sldId id="521" r:id="rId8"/>
    <p:sldId id="368" r:id="rId9"/>
    <p:sldId id="272" r:id="rId10"/>
    <p:sldId id="516" r:id="rId11"/>
    <p:sldId id="517" r:id="rId12"/>
    <p:sldId id="519" r:id="rId13"/>
    <p:sldId id="523" r:id="rId14"/>
    <p:sldId id="520"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4EF514D4-FD2F-CB49-80D8-DFCC79AAD8D4}">
          <p14:sldIdLst>
            <p14:sldId id="364"/>
            <p14:sldId id="266"/>
            <p14:sldId id="521"/>
            <p14:sldId id="368"/>
            <p14:sldId id="272"/>
            <p14:sldId id="516"/>
            <p14:sldId id="517"/>
            <p14:sldId id="519"/>
            <p14:sldId id="523"/>
            <p14:sldId id="520"/>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7"/>
    <p:restoredTop sz="96327"/>
  </p:normalViewPr>
  <p:slideViewPr>
    <p:cSldViewPr snapToGrid="0">
      <p:cViewPr varScale="1">
        <p:scale>
          <a:sx n="111" d="100"/>
          <a:sy n="111" d="100"/>
        </p:scale>
        <p:origin x="618" y="96"/>
      </p:cViewPr>
      <p:guideLst/>
    </p:cSldViewPr>
  </p:slideViewPr>
  <p:outlineViewPr>
    <p:cViewPr>
      <p:scale>
        <a:sx n="33" d="100"/>
        <a:sy n="33" d="100"/>
      </p:scale>
      <p:origin x="0" y="-133256"/>
    </p:cViewPr>
  </p:outlineViewPr>
  <p:notesTextViewPr>
    <p:cViewPr>
      <p:scale>
        <a:sx n="3" d="2"/>
        <a:sy n="3" d="2"/>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30/06/2025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dirty="0"/>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recap, this project addresses the challenges faced by stakeholders in managing inventory, particularly in identifying pricing anomalies and visualizing cost variances. To tackle this, the aim was to implement a machine learning solution for detecting anomalies in pricing trends and present the insights through the Power BI dashboard.  </a:t>
            </a:r>
            <a:endParaRPr lang="en-MY"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3</a:t>
            </a:fld>
            <a:endParaRPr lang="en-GB" dirty="0"/>
          </a:p>
        </p:txBody>
      </p:sp>
    </p:spTree>
    <p:extLst>
      <p:ext uri="{BB962C8B-B14F-4D97-AF65-F5344CB8AC3E}">
        <p14:creationId xmlns:p14="http://schemas.microsoft.com/office/powerpoint/2010/main" val="158459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evaluate the anomaly detection results, we incorporated feedback from the product owner, who reviewed anomalies based on her financial expertise and business requirements. The evaluation was based on four key metrics, which are True Positive, True Negative, False Positive and False Negative. Initially, we implemented the Isolation Forest model but it showed a low accuracy. After discussion with my manager and mentor, we decided to switch to the DBSCAN model, which performed better in detecting pricing anomalies. During parameter fine-tuning, we observed that increasing the minimum samples and decreasing epsilon will improve the model's accuracy. After several iterations, we set the parameter values that struck a balance between accuracy, and avoiding overfitting while meeting the business requirements. The final model achieved 84% precision, which is validated by the product owner using 20% of the dataset.</a:t>
            </a:r>
            <a:endParaRPr lang="en-MY"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8</a:t>
            </a:fld>
            <a:endParaRPr lang="en-GB" dirty="0"/>
          </a:p>
        </p:txBody>
      </p:sp>
    </p:spTree>
    <p:extLst>
      <p:ext uri="{BB962C8B-B14F-4D97-AF65-F5344CB8AC3E}">
        <p14:creationId xmlns:p14="http://schemas.microsoft.com/office/powerpoint/2010/main" val="195594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This is the landing page of the Power BI dashboard for the project. It consists of four main sections which are the PO Unit Price Anomalies page, the Forward PPV page, the Standard Cost Component page and lastly the Details page.</a:t>
            </a:r>
            <a:endParaRPr lang="en-MY"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10</a:t>
            </a:fld>
            <a:endParaRPr lang="en-GB" dirty="0"/>
          </a:p>
        </p:txBody>
      </p:sp>
    </p:spTree>
    <p:extLst>
      <p:ext uri="{BB962C8B-B14F-4D97-AF65-F5344CB8AC3E}">
        <p14:creationId xmlns:p14="http://schemas.microsoft.com/office/powerpoint/2010/main" val="637260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dirty="0"/>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dirty="0"/>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dirty="0"/>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dirty="0"/>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dirty="0"/>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dirty="0"/>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endParaRPr lang="en-US" dirty="0"/>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endParaRPr lang="en-US" dirty="0"/>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dirty="0"/>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endParaRPr lang="en-GB" dirty="0"/>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endParaRPr lang="en-GB" dirty="0"/>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endParaRPr lang="en-GB" dirty="0"/>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endParaRPr lang="en-GB" dirty="0"/>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endParaRPr lang="en-GB" dirty="0"/>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endParaRPr lang="en-GB" dirty="0"/>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
        <p:nvSpPr>
          <p:cNvPr id="8" name="TextBox 7">
            <a:extLst>
              <a:ext uri="{FF2B5EF4-FFF2-40B4-BE49-F238E27FC236}">
                <a16:creationId xmlns:a16="http://schemas.microsoft.com/office/drawing/2014/main" id="{277DD76D-BDE4-2663-55BA-BB31BA3E13B7}"/>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MY" sz="1000">
                <a:solidFill>
                  <a:srgbClr val="000000"/>
                </a:solidFill>
                <a:latin typeface="Calibri" panose="020F0502020204030204" pitchFamily="34" charset="0"/>
                <a:ea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
        <p:nvSpPr>
          <p:cNvPr id="9" name="TextBox 8">
            <a:extLst>
              <a:ext uri="{FF2B5EF4-FFF2-40B4-BE49-F238E27FC236}">
                <a16:creationId xmlns:a16="http://schemas.microsoft.com/office/drawing/2014/main" id="{7B2E3DAF-DB0B-5404-1AA2-3852CE636258}"/>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MY" sz="1000">
                <a:solidFill>
                  <a:srgbClr val="000000"/>
                </a:solidFill>
                <a:latin typeface="Calibri" panose="020F0502020204030204" pitchFamily="34" charset="0"/>
                <a:ea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hyperlink" Target="https://app.powerbi.com/groups/me/reports/ffc7441e-cf6f-4884-a23e-03451441b4ca/ReportSection1748058027beaeb4025c?experience=power-b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65.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8D6C-3E06-1584-C6DB-CF71E41389B2}"/>
              </a:ext>
            </a:extLst>
          </p:cNvPr>
          <p:cNvSpPr>
            <a:spLocks noGrp="1"/>
          </p:cNvSpPr>
          <p:nvPr>
            <p:ph type="ctrTitle"/>
          </p:nvPr>
        </p:nvSpPr>
        <p:spPr>
          <a:xfrm>
            <a:off x="457200" y="1192464"/>
            <a:ext cx="10843404" cy="968454"/>
          </a:xfrm>
        </p:spPr>
        <p:txBody>
          <a:bodyPr/>
          <a:lstStyle/>
          <a:p>
            <a:r>
              <a:rPr lang="en-US" sz="4400" b="1" noProof="0" dirty="0"/>
              <a:t>WIH3007 Industrial Solution Development</a:t>
            </a:r>
          </a:p>
        </p:txBody>
      </p:sp>
      <p:sp>
        <p:nvSpPr>
          <p:cNvPr id="11" name="Subtitle 10">
            <a:extLst>
              <a:ext uri="{FF2B5EF4-FFF2-40B4-BE49-F238E27FC236}">
                <a16:creationId xmlns:a16="http://schemas.microsoft.com/office/drawing/2014/main" id="{47D02BEC-8FD7-E8AA-A94E-49EFDE584C6A}"/>
              </a:ext>
            </a:extLst>
          </p:cNvPr>
          <p:cNvSpPr>
            <a:spLocks noGrp="1"/>
          </p:cNvSpPr>
          <p:nvPr>
            <p:ph type="subTitle" idx="1"/>
          </p:nvPr>
        </p:nvSpPr>
        <p:spPr>
          <a:xfrm>
            <a:off x="457200" y="4072528"/>
            <a:ext cx="9144000" cy="1169551"/>
          </a:xfrm>
        </p:spPr>
        <p:txBody>
          <a:bodyPr/>
          <a:lstStyle/>
          <a:p>
            <a:pPr>
              <a:spcBef>
                <a:spcPts val="0"/>
              </a:spcBef>
              <a:spcAft>
                <a:spcPts val="0"/>
              </a:spcAft>
            </a:pPr>
            <a:r>
              <a:rPr lang="en-US" b="0" dirty="0">
                <a:latin typeface="SLB Sans Medium" panose="02000503040000020004" pitchFamily="2" charset="0"/>
              </a:rPr>
              <a:t>Name: Khoo Zi Wei</a:t>
            </a:r>
          </a:p>
          <a:p>
            <a:pPr>
              <a:spcBef>
                <a:spcPts val="0"/>
              </a:spcBef>
              <a:spcAft>
                <a:spcPts val="0"/>
              </a:spcAft>
            </a:pPr>
            <a:r>
              <a:rPr lang="en-US" b="0" noProof="0" dirty="0">
                <a:latin typeface="SLB Sans Medium" panose="02000503040000020004" pitchFamily="2" charset="0"/>
              </a:rPr>
              <a:t>Matric No: U2102814</a:t>
            </a:r>
          </a:p>
          <a:p>
            <a:pPr>
              <a:spcBef>
                <a:spcPts val="0"/>
              </a:spcBef>
              <a:spcAft>
                <a:spcPts val="0"/>
              </a:spcAft>
            </a:pPr>
            <a:r>
              <a:rPr lang="en-US" b="0" noProof="0" dirty="0">
                <a:latin typeface="SLB Sans Medium" panose="02000503040000020004" pitchFamily="2" charset="0"/>
              </a:rPr>
              <a:t>Faculty Supervisor: </a:t>
            </a:r>
            <a:r>
              <a:rPr lang="it-IT" b="0" noProof="0" dirty="0">
                <a:latin typeface="SLB Sans Medium" panose="02000503040000020004" pitchFamily="2" charset="0"/>
              </a:rPr>
              <a:t>Associate Prof. Dr. Azah Anir binti Norman</a:t>
            </a:r>
          </a:p>
          <a:p>
            <a:pPr>
              <a:spcBef>
                <a:spcPts val="0"/>
              </a:spcBef>
              <a:spcAft>
                <a:spcPts val="0"/>
              </a:spcAft>
            </a:pPr>
            <a:r>
              <a:rPr lang="en-US" b="0" dirty="0">
                <a:latin typeface="SLB Sans Medium" panose="02000503040000020004" pitchFamily="2" charset="0"/>
              </a:rPr>
              <a:t>Company Supervisor: Surendran S Selvaraju</a:t>
            </a:r>
            <a:endParaRPr lang="en-US" b="0" noProof="0" dirty="0">
              <a:latin typeface="SLB Sans Medium" panose="02000503040000020004" pitchFamily="2" charset="0"/>
            </a:endParaRPr>
          </a:p>
        </p:txBody>
      </p:sp>
      <p:sp>
        <p:nvSpPr>
          <p:cNvPr id="4" name="TextBox 3">
            <a:extLst>
              <a:ext uri="{FF2B5EF4-FFF2-40B4-BE49-F238E27FC236}">
                <a16:creationId xmlns:a16="http://schemas.microsoft.com/office/drawing/2014/main" id="{01169346-EADA-E7E6-0F93-BBC38DEDDD5D}"/>
              </a:ext>
            </a:extLst>
          </p:cNvPr>
          <p:cNvSpPr txBox="1"/>
          <p:nvPr/>
        </p:nvSpPr>
        <p:spPr>
          <a:xfrm>
            <a:off x="457200" y="2094417"/>
            <a:ext cx="9911751" cy="461665"/>
          </a:xfrm>
          <a:prstGeom prst="rect">
            <a:avLst/>
          </a:prstGeom>
          <a:noFill/>
        </p:spPr>
        <p:txBody>
          <a:bodyPr wrap="square">
            <a:spAutoFit/>
          </a:bodyPr>
          <a:lstStyle/>
          <a:p>
            <a:r>
              <a:rPr lang="en-US" sz="2400" dirty="0">
                <a:solidFill>
                  <a:schemeClr val="accent1"/>
                </a:solidFill>
              </a:rPr>
              <a:t>ITT-TECH</a:t>
            </a:r>
            <a:r>
              <a:rPr lang="en-US" sz="2400" noProof="0" dirty="0">
                <a:solidFill>
                  <a:schemeClr val="accent1"/>
                </a:solidFill>
              </a:rPr>
              <a:t> Inventory Price Anomaly Detection </a:t>
            </a:r>
            <a:endParaRPr lang="en-MY" sz="2400" dirty="0">
              <a:solidFill>
                <a:schemeClr val="accent1"/>
              </a:solidFill>
            </a:endParaRPr>
          </a:p>
        </p:txBody>
      </p:sp>
      <p:sp>
        <p:nvSpPr>
          <p:cNvPr id="5" name="Rectangle 2">
            <a:extLst>
              <a:ext uri="{FF2B5EF4-FFF2-40B4-BE49-F238E27FC236}">
                <a16:creationId xmlns:a16="http://schemas.microsoft.com/office/drawing/2014/main" id="{95C5BA35-55E8-FE6B-970E-A6D6B77198E2}"/>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2125"/>
                </a:solidFill>
                <a:effectLst/>
                <a:latin typeface="Arial" panose="020B0604020202020204" pitchFamily="34" charset="0"/>
                <a:ea typeface="Open Sans"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241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1D2E1-B089-0F01-7CE7-70E40639D769}"/>
              </a:ext>
            </a:extLst>
          </p:cNvPr>
          <p:cNvSpPr>
            <a:spLocks noGrp="1"/>
          </p:cNvSpPr>
          <p:nvPr>
            <p:ph type="sldNum" sz="quarter" idx="12"/>
          </p:nvPr>
        </p:nvSpPr>
        <p:spPr/>
        <p:txBody>
          <a:bodyPr/>
          <a:lstStyle/>
          <a:p>
            <a:fld id="{2737C662-D0ED-4587-B264-5C4F0D975D18}" type="slidenum">
              <a:rPr lang="en-GB" smtClean="0"/>
              <a:t>10</a:t>
            </a:fld>
            <a:endParaRPr lang="en-GB" dirty="0"/>
          </a:p>
        </p:txBody>
      </p:sp>
      <p:sp>
        <p:nvSpPr>
          <p:cNvPr id="3" name="Title 4">
            <a:extLst>
              <a:ext uri="{FF2B5EF4-FFF2-40B4-BE49-F238E27FC236}">
                <a16:creationId xmlns:a16="http://schemas.microsoft.com/office/drawing/2014/main" id="{C3CDF46E-AE29-6694-27DE-1DE4B3791775}"/>
              </a:ext>
            </a:extLst>
          </p:cNvPr>
          <p:cNvSpPr txBox="1">
            <a:spLocks/>
          </p:cNvSpPr>
          <p:nvPr/>
        </p:nvSpPr>
        <p:spPr>
          <a:xfrm>
            <a:off x="457200" y="412364"/>
            <a:ext cx="8264106" cy="683192"/>
          </a:xfrm>
          <a:prstGeom prst="rect">
            <a:avLst/>
          </a:prstGeom>
        </p:spPr>
        <p:txBody>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4800"/>
              <a:t>Data Science Solution</a:t>
            </a:r>
            <a:endParaRPr lang="en-US" sz="4800" dirty="0"/>
          </a:p>
        </p:txBody>
      </p:sp>
      <p:sp>
        <p:nvSpPr>
          <p:cNvPr id="6" name="Content Placeholder 5">
            <a:extLst>
              <a:ext uri="{FF2B5EF4-FFF2-40B4-BE49-F238E27FC236}">
                <a16:creationId xmlns:a16="http://schemas.microsoft.com/office/drawing/2014/main" id="{2E0206C6-0F8C-23F0-59DC-33989361C8F8}"/>
              </a:ext>
            </a:extLst>
          </p:cNvPr>
          <p:cNvSpPr txBox="1">
            <a:spLocks/>
          </p:cNvSpPr>
          <p:nvPr/>
        </p:nvSpPr>
        <p:spPr>
          <a:xfrm>
            <a:off x="5276247" y="5418220"/>
            <a:ext cx="1639505" cy="415803"/>
          </a:xfrm>
          <a:prstGeom prst="rect">
            <a:avLst/>
          </a:prstGeom>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0" dirty="0">
                <a:solidFill>
                  <a:schemeClr val="tx1"/>
                </a:solidFill>
              </a:rPr>
              <a:t>Landing Page</a:t>
            </a:r>
            <a:endParaRPr lang="en-US" sz="1400" b="0" dirty="0">
              <a:solidFill>
                <a:schemeClr val="tx1"/>
              </a:solidFill>
            </a:endParaRPr>
          </a:p>
        </p:txBody>
      </p:sp>
      <p:pic>
        <p:nvPicPr>
          <p:cNvPr id="5" name="Picture 4">
            <a:extLst>
              <a:ext uri="{FF2B5EF4-FFF2-40B4-BE49-F238E27FC236}">
                <a16:creationId xmlns:a16="http://schemas.microsoft.com/office/drawing/2014/main" id="{198AA881-7571-499D-755B-7411D1E49021}"/>
              </a:ext>
            </a:extLst>
          </p:cNvPr>
          <p:cNvPicPr>
            <a:picLocks noChangeAspect="1"/>
          </p:cNvPicPr>
          <p:nvPr/>
        </p:nvPicPr>
        <p:blipFill>
          <a:blip r:embed="rId3"/>
          <a:stretch>
            <a:fillRect/>
          </a:stretch>
        </p:blipFill>
        <p:spPr>
          <a:xfrm>
            <a:off x="2362674" y="1320546"/>
            <a:ext cx="7466652" cy="4080097"/>
          </a:xfrm>
          <a:prstGeom prst="rect">
            <a:avLst/>
          </a:prstGeom>
          <a:ln>
            <a:solidFill>
              <a:schemeClr val="tx1"/>
            </a:solidFill>
          </a:ln>
        </p:spPr>
      </p:pic>
      <p:sp>
        <p:nvSpPr>
          <p:cNvPr id="4" name="Content Placeholder 5">
            <a:extLst>
              <a:ext uri="{FF2B5EF4-FFF2-40B4-BE49-F238E27FC236}">
                <a16:creationId xmlns:a16="http://schemas.microsoft.com/office/drawing/2014/main" id="{2D2BB371-8B92-0ABA-22D7-801FA290B145}"/>
              </a:ext>
            </a:extLst>
          </p:cNvPr>
          <p:cNvSpPr txBox="1">
            <a:spLocks/>
          </p:cNvSpPr>
          <p:nvPr/>
        </p:nvSpPr>
        <p:spPr>
          <a:xfrm>
            <a:off x="1582940" y="6029833"/>
            <a:ext cx="10130175" cy="415803"/>
          </a:xfrm>
          <a:prstGeom prst="rect">
            <a:avLst/>
          </a:prstGeom>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50" b="0" dirty="0">
                <a:solidFill>
                  <a:schemeClr val="tx1"/>
                </a:solidFill>
              </a:rPr>
              <a:t>Link: </a:t>
            </a:r>
            <a:r>
              <a:rPr lang="en-US" sz="1050" b="0" dirty="0">
                <a:solidFill>
                  <a:schemeClr val="tx1"/>
                </a:solidFill>
                <a:hlinkClick r:id="rId4"/>
              </a:rPr>
              <a:t>https://app.powerbi.com/groups/me/reports/ffc7441e-cf6f-4884-a23e-03451441b4ca/ReportSection1748058027beaeb4025c?experience=power-bi</a:t>
            </a:r>
            <a:r>
              <a:rPr lang="en-US" sz="1050" b="0" dirty="0">
                <a:solidFill>
                  <a:schemeClr val="tx1"/>
                </a:solidFill>
              </a:rPr>
              <a:t>  </a:t>
            </a:r>
          </a:p>
        </p:txBody>
      </p:sp>
    </p:spTree>
    <p:extLst>
      <p:ext uri="{BB962C8B-B14F-4D97-AF65-F5344CB8AC3E}">
        <p14:creationId xmlns:p14="http://schemas.microsoft.com/office/powerpoint/2010/main" val="263501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F6EF8-C469-EB0C-7C43-25998DCE5AF1}"/>
              </a:ext>
            </a:extLst>
          </p:cNvPr>
          <p:cNvSpPr>
            <a:spLocks noGrp="1"/>
          </p:cNvSpPr>
          <p:nvPr>
            <p:ph type="title"/>
          </p:nvPr>
        </p:nvSpPr>
        <p:spPr>
          <a:xfrm>
            <a:off x="612477" y="1920857"/>
            <a:ext cx="9586913" cy="2852737"/>
          </a:xfrm>
        </p:spPr>
        <p:txBody>
          <a:bodyPr/>
          <a:lstStyle/>
          <a:p>
            <a:r>
              <a:rPr lang="en-GB" dirty="0"/>
              <a:t>Thank you</a:t>
            </a:r>
          </a:p>
        </p:txBody>
      </p:sp>
      <p:sp>
        <p:nvSpPr>
          <p:cNvPr id="6" name="Slide Number Placeholder 5">
            <a:extLst>
              <a:ext uri="{FF2B5EF4-FFF2-40B4-BE49-F238E27FC236}">
                <a16:creationId xmlns:a16="http://schemas.microsoft.com/office/drawing/2014/main" id="{D1D51202-9811-EA35-5F63-A5DA26088FB9}"/>
              </a:ext>
            </a:extLst>
          </p:cNvPr>
          <p:cNvSpPr>
            <a:spLocks noGrp="1"/>
          </p:cNvSpPr>
          <p:nvPr>
            <p:ph type="sldNum" sz="quarter" idx="12"/>
          </p:nvPr>
        </p:nvSpPr>
        <p:spPr/>
        <p:txBody>
          <a:bodyPr/>
          <a:lstStyle/>
          <a:p>
            <a:fld id="{2737C662-D0ED-4587-B264-5C4F0D975D18}" type="slidenum">
              <a:rPr lang="en-GB" smtClean="0"/>
              <a:t>11</a:t>
            </a:fld>
            <a:endParaRPr lang="en-GB" dirty="0"/>
          </a:p>
        </p:txBody>
      </p:sp>
    </p:spTree>
    <p:extLst>
      <p:ext uri="{BB962C8B-B14F-4D97-AF65-F5344CB8AC3E}">
        <p14:creationId xmlns:p14="http://schemas.microsoft.com/office/powerpoint/2010/main" val="360087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n-US" sz="4800" noProof="0" dirty="0"/>
              <a:t>Agenda</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idx="1"/>
          </p:nvPr>
        </p:nvSpPr>
        <p:spPr>
          <a:xfrm>
            <a:off x="4576042" y="422313"/>
            <a:ext cx="7296871" cy="5514937"/>
          </a:xfrm>
        </p:spPr>
        <p:txBody>
          <a:bodyPr/>
          <a:lstStyle/>
          <a:p>
            <a:r>
              <a:rPr lang="en-US" sz="3200" noProof="0" dirty="0"/>
              <a:t>Introduction &amp; </a:t>
            </a:r>
            <a:r>
              <a:rPr lang="en-US" sz="3200" dirty="0"/>
              <a:t>Objectives</a:t>
            </a:r>
          </a:p>
          <a:p>
            <a:r>
              <a:rPr lang="en-US" sz="3200" noProof="0" dirty="0"/>
              <a:t>Architecture Diagram</a:t>
            </a:r>
          </a:p>
          <a:p>
            <a:r>
              <a:rPr lang="en-US" sz="3200" dirty="0"/>
              <a:t>ETL Pipeline</a:t>
            </a:r>
          </a:p>
          <a:p>
            <a:r>
              <a:rPr lang="en-US" sz="3200" noProof="0" dirty="0"/>
              <a:t>Data Preprocessing</a:t>
            </a:r>
          </a:p>
          <a:p>
            <a:r>
              <a:rPr lang="en-US" sz="3200" dirty="0"/>
              <a:t>Feature Scaling &amp; Model Development</a:t>
            </a:r>
          </a:p>
          <a:p>
            <a:r>
              <a:rPr lang="en-US" sz="3200" noProof="0" dirty="0"/>
              <a:t>Model Evaluation</a:t>
            </a:r>
          </a:p>
          <a:p>
            <a:r>
              <a:rPr lang="en-US" sz="3200" dirty="0"/>
              <a:t>Potential Feature Analysis</a:t>
            </a:r>
            <a:endParaRPr lang="en-US" sz="3200" noProof="0" dirty="0"/>
          </a:p>
          <a:p>
            <a:r>
              <a:rPr lang="en-US" sz="3200" dirty="0"/>
              <a:t>Data Science Solution</a:t>
            </a:r>
            <a:endParaRPr lang="en-US" sz="3200" noProof="0" dirty="0"/>
          </a:p>
          <a:p>
            <a:endParaRPr lang="en-US" sz="3200" noProof="0" dirty="0"/>
          </a:p>
        </p:txBody>
      </p:sp>
      <p:sp>
        <p:nvSpPr>
          <p:cNvPr id="3" name="Slide Number Placeholder 2">
            <a:extLst>
              <a:ext uri="{FF2B5EF4-FFF2-40B4-BE49-F238E27FC236}">
                <a16:creationId xmlns:a16="http://schemas.microsoft.com/office/drawing/2014/main" id="{363E3101-F85E-B098-4025-4DFAAC6A7A2C}"/>
              </a:ext>
            </a:extLst>
          </p:cNvPr>
          <p:cNvSpPr>
            <a:spLocks noGrp="1"/>
          </p:cNvSpPr>
          <p:nvPr>
            <p:ph type="sldNum" sz="quarter" idx="12"/>
          </p:nvPr>
        </p:nvSpPr>
        <p:spPr/>
        <p:txBody>
          <a:bodyPr/>
          <a:lstStyle/>
          <a:p>
            <a:fld id="{2737C662-D0ED-4587-B264-5C4F0D975D18}" type="slidenum">
              <a:rPr lang="en-GB" smtClean="0"/>
              <a:pPr/>
              <a:t>2</a:t>
            </a:fld>
            <a:endParaRPr lang="en-GB" dirty="0"/>
          </a:p>
        </p:txBody>
      </p:sp>
    </p:spTree>
    <p:extLst>
      <p:ext uri="{BB962C8B-B14F-4D97-AF65-F5344CB8AC3E}">
        <p14:creationId xmlns:p14="http://schemas.microsoft.com/office/powerpoint/2010/main" val="191936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n-US" sz="4000" noProof="0" dirty="0"/>
              <a:t>Introduction &amp; Objectives</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sz="half" idx="1"/>
          </p:nvPr>
        </p:nvSpPr>
        <p:spPr>
          <a:xfrm>
            <a:off x="4572000" y="457199"/>
            <a:ext cx="3194050" cy="4459858"/>
          </a:xfrm>
        </p:spPr>
        <p:txBody>
          <a:bodyPr/>
          <a:lstStyle/>
          <a:p>
            <a:r>
              <a:rPr lang="en-US" noProof="0" dirty="0"/>
              <a:t>Introduction</a:t>
            </a:r>
          </a:p>
          <a:p>
            <a:pPr lvl="2"/>
            <a:endParaRPr lang="en-US" noProof="0" dirty="0"/>
          </a:p>
          <a:p>
            <a:pPr lvl="2"/>
            <a:r>
              <a:rPr lang="en-US" b="1" noProof="0" dirty="0"/>
              <a:t>High inflation </a:t>
            </a:r>
            <a:r>
              <a:rPr lang="en-US" noProof="0" dirty="0"/>
              <a:t>drives up material costs, making </a:t>
            </a:r>
            <a:r>
              <a:rPr lang="en-US" b="1" noProof="0" dirty="0"/>
              <a:t>inventory management </a:t>
            </a:r>
            <a:r>
              <a:rPr lang="en-US" noProof="0" dirty="0"/>
              <a:t>critical</a:t>
            </a:r>
          </a:p>
          <a:p>
            <a:pPr lvl="2"/>
            <a:r>
              <a:rPr lang="en-US" b="1" noProof="0" dirty="0"/>
              <a:t>Protecting margins </a:t>
            </a:r>
            <a:r>
              <a:rPr lang="en-US" noProof="0" dirty="0"/>
              <a:t>requires fixing </a:t>
            </a:r>
            <a:r>
              <a:rPr lang="en-US" b="1" noProof="0" dirty="0"/>
              <a:t>cost variances</a:t>
            </a:r>
            <a:r>
              <a:rPr lang="en-US" noProof="0" dirty="0"/>
              <a:t> efficiently</a:t>
            </a:r>
          </a:p>
          <a:p>
            <a:pPr lvl="2"/>
            <a:r>
              <a:rPr lang="en-US" b="1" noProof="0" dirty="0"/>
              <a:t>Machine learning </a:t>
            </a:r>
            <a:r>
              <a:rPr lang="en-US" noProof="0" dirty="0"/>
              <a:t>detects </a:t>
            </a:r>
            <a:r>
              <a:rPr lang="en-US" b="1" noProof="0" dirty="0"/>
              <a:t>hidden pricing anomalies</a:t>
            </a:r>
            <a:r>
              <a:rPr lang="en-US" noProof="0" dirty="0"/>
              <a:t> for smarter decisions</a:t>
            </a:r>
          </a:p>
        </p:txBody>
      </p:sp>
      <p:sp>
        <p:nvSpPr>
          <p:cNvPr id="4" name="Slide Number Placeholder 3">
            <a:extLst>
              <a:ext uri="{FF2B5EF4-FFF2-40B4-BE49-F238E27FC236}">
                <a16:creationId xmlns:a16="http://schemas.microsoft.com/office/drawing/2014/main" id="{E9485F80-7097-5CCB-D34D-BCCC548E63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none" spc="0" normalizeH="0" baseline="0" noProof="0" dirty="0">
              <a:ln>
                <a:noFill/>
              </a:ln>
              <a:solidFill>
                <a:srgbClr val="DCE1E1">
                  <a:lumMod val="75000"/>
                </a:srgbClr>
              </a:solidFill>
              <a:effectLst/>
              <a:uLnTx/>
              <a:uFillTx/>
              <a:latin typeface="SLB Sans Book"/>
              <a:ea typeface="+mn-ea"/>
              <a:cs typeface="+mn-cs"/>
            </a:endParaRPr>
          </a:p>
        </p:txBody>
      </p:sp>
      <p:sp>
        <p:nvSpPr>
          <p:cNvPr id="8" name="Content Placeholder 5">
            <a:extLst>
              <a:ext uri="{FF2B5EF4-FFF2-40B4-BE49-F238E27FC236}">
                <a16:creationId xmlns:a16="http://schemas.microsoft.com/office/drawing/2014/main" id="{A8C9475A-5FF6-48BB-E55E-5E5B19978134}"/>
              </a:ext>
            </a:extLst>
          </p:cNvPr>
          <p:cNvSpPr txBox="1">
            <a:spLocks/>
          </p:cNvSpPr>
          <p:nvPr/>
        </p:nvSpPr>
        <p:spPr>
          <a:xfrm>
            <a:off x="8216004" y="457199"/>
            <a:ext cx="3194050" cy="5480051"/>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Clr>
                <a:schemeClr val="bg1"/>
              </a:buClr>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Objectives</a:t>
            </a:r>
          </a:p>
          <a:p>
            <a:pPr lvl="2"/>
            <a:endParaRPr lang="en-US" dirty="0"/>
          </a:p>
          <a:p>
            <a:pPr lvl="2"/>
            <a:endParaRPr lang="en-US" b="1" dirty="0"/>
          </a:p>
          <a:p>
            <a:pPr lvl="2"/>
            <a:endParaRPr lang="en-US" b="1" dirty="0"/>
          </a:p>
          <a:p>
            <a:pPr lvl="2"/>
            <a:endParaRPr lang="en-US" b="1" dirty="0"/>
          </a:p>
        </p:txBody>
      </p:sp>
      <p:grpSp>
        <p:nvGrpSpPr>
          <p:cNvPr id="10" name="Group 9">
            <a:extLst>
              <a:ext uri="{FF2B5EF4-FFF2-40B4-BE49-F238E27FC236}">
                <a16:creationId xmlns:a16="http://schemas.microsoft.com/office/drawing/2014/main" id="{1145CD3F-34B5-66E3-3386-BD6C127D319E}"/>
              </a:ext>
            </a:extLst>
          </p:cNvPr>
          <p:cNvGrpSpPr/>
          <p:nvPr/>
        </p:nvGrpSpPr>
        <p:grpSpPr>
          <a:xfrm>
            <a:off x="8183760" y="457199"/>
            <a:ext cx="3689153" cy="3581667"/>
            <a:chOff x="8106032" y="412363"/>
            <a:chExt cx="3689153" cy="3581667"/>
          </a:xfrm>
        </p:grpSpPr>
        <p:sp>
          <p:nvSpPr>
            <p:cNvPr id="2" name="Content Placeholder 5">
              <a:extLst>
                <a:ext uri="{FF2B5EF4-FFF2-40B4-BE49-F238E27FC236}">
                  <a16:creationId xmlns:a16="http://schemas.microsoft.com/office/drawing/2014/main" id="{0EC2F8AF-1119-E965-1491-DF622DF27FE7}"/>
                </a:ext>
              </a:extLst>
            </p:cNvPr>
            <p:cNvSpPr txBox="1">
              <a:spLocks/>
            </p:cNvSpPr>
            <p:nvPr/>
          </p:nvSpPr>
          <p:spPr>
            <a:xfrm>
              <a:off x="8601135" y="412363"/>
              <a:ext cx="3194050" cy="3581667"/>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Clr>
                  <a:schemeClr val="bg1"/>
                </a:buClr>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dirty="0"/>
            </a:p>
            <a:p>
              <a:pPr lvl="2"/>
              <a:endParaRPr lang="en-US" dirty="0"/>
            </a:p>
            <a:p>
              <a:pPr marL="0" lvl="2" indent="0">
                <a:buNone/>
              </a:pPr>
              <a:r>
                <a:rPr lang="en-US" dirty="0"/>
                <a:t>Detecting anomalies in inventory landing cost</a:t>
              </a:r>
            </a:p>
            <a:p>
              <a:pPr marL="0" lvl="2" indent="0">
                <a:buNone/>
              </a:pPr>
              <a:endParaRPr lang="en-US" dirty="0"/>
            </a:p>
            <a:p>
              <a:pPr marL="0" lvl="2" indent="0">
                <a:buNone/>
              </a:pPr>
              <a:r>
                <a:rPr lang="en-US" dirty="0"/>
                <a:t>Investigating &amp; Validating anomalies</a:t>
              </a:r>
            </a:p>
            <a:p>
              <a:pPr marL="0" lvl="2" indent="0">
                <a:buNone/>
              </a:pPr>
              <a:endParaRPr lang="en-US" dirty="0"/>
            </a:p>
            <a:p>
              <a:pPr marL="0" lvl="2" indent="0">
                <a:buNone/>
              </a:pPr>
              <a:r>
                <a:rPr lang="en-US" dirty="0"/>
                <a:t>Understanding root cause &amp; Quantifying impact</a:t>
              </a:r>
            </a:p>
            <a:p>
              <a:pPr lvl="2"/>
              <a:endParaRPr lang="en-US" b="1" dirty="0"/>
            </a:p>
            <a:p>
              <a:pPr lvl="2"/>
              <a:endParaRPr lang="en-US" b="1" dirty="0"/>
            </a:p>
            <a:p>
              <a:pPr lvl="2"/>
              <a:endParaRPr lang="en-US" b="1" dirty="0"/>
            </a:p>
          </p:txBody>
        </p:sp>
        <p:pic>
          <p:nvPicPr>
            <p:cNvPr id="3" name="Graphic 2" descr="Bar graph with upward trend with solid fill">
              <a:extLst>
                <a:ext uri="{FF2B5EF4-FFF2-40B4-BE49-F238E27FC236}">
                  <a16:creationId xmlns:a16="http://schemas.microsoft.com/office/drawing/2014/main" id="{4BD5CEF1-916A-AD2D-1E84-0B13E7DF5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6033" y="1224950"/>
              <a:ext cx="419498" cy="419498"/>
            </a:xfrm>
            <a:prstGeom prst="rect">
              <a:avLst/>
            </a:prstGeom>
          </p:spPr>
        </p:pic>
        <p:pic>
          <p:nvPicPr>
            <p:cNvPr id="7" name="Graphic 6" descr="Bug under magnifying glass with solid fill">
              <a:extLst>
                <a:ext uri="{FF2B5EF4-FFF2-40B4-BE49-F238E27FC236}">
                  <a16:creationId xmlns:a16="http://schemas.microsoft.com/office/drawing/2014/main" id="{38F17FB7-A717-3070-1E46-9B8AF7312C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6033" y="2284507"/>
              <a:ext cx="419498" cy="419498"/>
            </a:xfrm>
            <a:prstGeom prst="rect">
              <a:avLst/>
            </a:prstGeom>
          </p:spPr>
        </p:pic>
        <p:pic>
          <p:nvPicPr>
            <p:cNvPr id="9" name="Graphic 8" descr="Clipboard with solid fill">
              <a:extLst>
                <a:ext uri="{FF2B5EF4-FFF2-40B4-BE49-F238E27FC236}">
                  <a16:creationId xmlns:a16="http://schemas.microsoft.com/office/drawing/2014/main" id="{4093C39D-F55F-342F-66A7-6A879F2AA2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6032" y="3219250"/>
              <a:ext cx="419499" cy="419499"/>
            </a:xfrm>
            <a:prstGeom prst="rect">
              <a:avLst/>
            </a:prstGeom>
          </p:spPr>
        </p:pic>
      </p:grpSp>
    </p:spTree>
    <p:extLst>
      <p:ext uri="{BB962C8B-B14F-4D97-AF65-F5344CB8AC3E}">
        <p14:creationId xmlns:p14="http://schemas.microsoft.com/office/powerpoint/2010/main" val="176180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982B634-7A31-5135-FDCD-CA4FFC487111}"/>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1200" cap="none" spc="0" normalizeH="0" baseline="0" noProof="0" dirty="0">
              <a:ln>
                <a:noFill/>
              </a:ln>
              <a:solidFill>
                <a:srgbClr val="DCE1E1">
                  <a:lumMod val="75000"/>
                </a:srgbClr>
              </a:solidFill>
              <a:effectLst/>
              <a:uLnTx/>
              <a:uFillTx/>
              <a:latin typeface="SLB Sans Book"/>
              <a:ea typeface="+mn-ea"/>
              <a:cs typeface="+mn-cs"/>
            </a:endParaRPr>
          </a:p>
        </p:txBody>
      </p:sp>
      <p:sp>
        <p:nvSpPr>
          <p:cNvPr id="6" name="Title 4">
            <a:extLst>
              <a:ext uri="{FF2B5EF4-FFF2-40B4-BE49-F238E27FC236}">
                <a16:creationId xmlns:a16="http://schemas.microsoft.com/office/drawing/2014/main" id="{FA4EA29A-90CD-7C30-8ABD-D015DB274DED}"/>
              </a:ext>
            </a:extLst>
          </p:cNvPr>
          <p:cNvSpPr txBox="1">
            <a:spLocks/>
          </p:cNvSpPr>
          <p:nvPr/>
        </p:nvSpPr>
        <p:spPr>
          <a:xfrm>
            <a:off x="8445950" y="2530243"/>
            <a:ext cx="3346360" cy="1381836"/>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Architecture Diagram</a:t>
            </a:r>
          </a:p>
        </p:txBody>
      </p:sp>
      <p:pic>
        <p:nvPicPr>
          <p:cNvPr id="4" name="Picture 3">
            <a:extLst>
              <a:ext uri="{FF2B5EF4-FFF2-40B4-BE49-F238E27FC236}">
                <a16:creationId xmlns:a16="http://schemas.microsoft.com/office/drawing/2014/main" id="{CCF4BBFB-DC19-210B-3A05-061490F362BD}"/>
              </a:ext>
            </a:extLst>
          </p:cNvPr>
          <p:cNvPicPr>
            <a:picLocks noChangeAspect="1"/>
          </p:cNvPicPr>
          <p:nvPr/>
        </p:nvPicPr>
        <p:blipFill>
          <a:blip r:embed="rId2"/>
          <a:stretch>
            <a:fillRect/>
          </a:stretch>
        </p:blipFill>
        <p:spPr>
          <a:xfrm>
            <a:off x="230878" y="1304072"/>
            <a:ext cx="8007349" cy="4249855"/>
          </a:xfrm>
          <a:prstGeom prst="rect">
            <a:avLst/>
          </a:prstGeom>
        </p:spPr>
      </p:pic>
    </p:spTree>
    <p:extLst>
      <p:ext uri="{BB962C8B-B14F-4D97-AF65-F5344CB8AC3E}">
        <p14:creationId xmlns:p14="http://schemas.microsoft.com/office/powerpoint/2010/main" val="362769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4"/>
            <a:ext cx="3200400" cy="760828"/>
          </a:xfrm>
        </p:spPr>
        <p:txBody>
          <a:bodyPr/>
          <a:lstStyle/>
          <a:p>
            <a:r>
              <a:rPr lang="en-US" noProof="0" dirty="0"/>
              <a:t>ETL Pipeline</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sz="half" idx="1"/>
          </p:nvPr>
        </p:nvSpPr>
        <p:spPr>
          <a:xfrm>
            <a:off x="1697999" y="3971210"/>
            <a:ext cx="2691443" cy="940280"/>
          </a:xfrm>
        </p:spPr>
        <p:txBody>
          <a:bodyPr/>
          <a:lstStyle/>
          <a:p>
            <a:pPr algn="ctr">
              <a:spcBef>
                <a:spcPts val="0"/>
              </a:spcBef>
              <a:spcAft>
                <a:spcPts val="0"/>
              </a:spcAft>
            </a:pPr>
            <a:r>
              <a:rPr lang="en-US" sz="1200" noProof="0" dirty="0"/>
              <a:t>PO Detail</a:t>
            </a:r>
          </a:p>
          <a:p>
            <a:pPr algn="ctr">
              <a:spcBef>
                <a:spcPts val="0"/>
              </a:spcBef>
              <a:spcAft>
                <a:spcPts val="0"/>
              </a:spcAft>
            </a:pPr>
            <a:r>
              <a:rPr lang="en-US" sz="1200" dirty="0"/>
              <a:t>Material Prices Detail</a:t>
            </a:r>
          </a:p>
          <a:p>
            <a:pPr algn="ctr">
              <a:spcBef>
                <a:spcPts val="0"/>
              </a:spcBef>
              <a:spcAft>
                <a:spcPts val="0"/>
              </a:spcAft>
            </a:pPr>
            <a:r>
              <a:rPr lang="en-US" sz="1200" noProof="0" dirty="0"/>
              <a:t>Standard Cost Component Detail</a:t>
            </a:r>
          </a:p>
          <a:p>
            <a:pPr algn="ctr">
              <a:spcBef>
                <a:spcPts val="0"/>
              </a:spcBef>
              <a:spcAft>
                <a:spcPts val="0"/>
              </a:spcAft>
            </a:pPr>
            <a:endParaRPr lang="en-US" sz="1200" dirty="0"/>
          </a:p>
        </p:txBody>
      </p:sp>
      <p:sp>
        <p:nvSpPr>
          <p:cNvPr id="8" name="Slide Number Placeholder 7">
            <a:extLst>
              <a:ext uri="{FF2B5EF4-FFF2-40B4-BE49-F238E27FC236}">
                <a16:creationId xmlns:a16="http://schemas.microsoft.com/office/drawing/2014/main" id="{4D3BECDB-4B1D-4711-1C3C-9DEAA82D168E}"/>
              </a:ext>
            </a:extLst>
          </p:cNvPr>
          <p:cNvSpPr>
            <a:spLocks noGrp="1"/>
          </p:cNvSpPr>
          <p:nvPr>
            <p:ph type="sldNum" sz="quarter" idx="12"/>
          </p:nvPr>
        </p:nvSpPr>
        <p:spPr/>
        <p:txBody>
          <a:bodyPr/>
          <a:lstStyle/>
          <a:p>
            <a:fld id="{2737C662-D0ED-4587-B264-5C4F0D975D18}" type="slidenum">
              <a:rPr lang="en-GB" smtClean="0"/>
              <a:pPr/>
              <a:t>5</a:t>
            </a:fld>
            <a:endParaRPr lang="en-GB" dirty="0"/>
          </a:p>
        </p:txBody>
      </p:sp>
      <p:cxnSp>
        <p:nvCxnSpPr>
          <p:cNvPr id="1036" name="Straight Arrow Connector 1035">
            <a:extLst>
              <a:ext uri="{FF2B5EF4-FFF2-40B4-BE49-F238E27FC236}">
                <a16:creationId xmlns:a16="http://schemas.microsoft.com/office/drawing/2014/main" id="{819CED65-D6BB-70F7-BAF5-009281A29A14}"/>
              </a:ext>
            </a:extLst>
          </p:cNvPr>
          <p:cNvCxnSpPr>
            <a:cxnSpLocks/>
            <a:endCxn id="28" idx="1"/>
          </p:cNvCxnSpPr>
          <p:nvPr/>
        </p:nvCxnSpPr>
        <p:spPr>
          <a:xfrm>
            <a:off x="3783121" y="3051132"/>
            <a:ext cx="1511649" cy="0"/>
          </a:xfrm>
          <a:prstGeom prst="straightConnector1">
            <a:avLst/>
          </a:prstGeom>
          <a:ln w="9525" cap="rnd">
            <a:solidFill>
              <a:schemeClr val="accent1"/>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145D479D-228A-05D8-1047-ED9937D307AC}"/>
              </a:ext>
            </a:extLst>
          </p:cNvPr>
          <p:cNvCxnSpPr>
            <a:cxnSpLocks/>
            <a:stCxn id="28" idx="3"/>
            <a:endCxn id="1032" idx="1"/>
          </p:cNvCxnSpPr>
          <p:nvPr/>
        </p:nvCxnSpPr>
        <p:spPr>
          <a:xfrm>
            <a:off x="6777912" y="3051132"/>
            <a:ext cx="1511649" cy="0"/>
          </a:xfrm>
          <a:prstGeom prst="straightConnector1">
            <a:avLst/>
          </a:prstGeom>
          <a:ln w="9525" cap="rnd">
            <a:solidFill>
              <a:schemeClr val="accent1"/>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5" name="Content Placeholder 5">
            <a:extLst>
              <a:ext uri="{FF2B5EF4-FFF2-40B4-BE49-F238E27FC236}">
                <a16:creationId xmlns:a16="http://schemas.microsoft.com/office/drawing/2014/main" id="{0EC7947E-B9BB-523C-4246-AF25A83E8440}"/>
              </a:ext>
            </a:extLst>
          </p:cNvPr>
          <p:cNvSpPr txBox="1">
            <a:spLocks/>
          </p:cNvSpPr>
          <p:nvPr/>
        </p:nvSpPr>
        <p:spPr>
          <a:xfrm>
            <a:off x="4789388" y="3926969"/>
            <a:ext cx="2493906" cy="940277"/>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1200" dirty="0"/>
              <a:t>Column-level transformations</a:t>
            </a:r>
            <a:endParaRPr lang="en-US" sz="1200" b="0" dirty="0">
              <a:latin typeface="SLB Sans Book" panose="02000503040000020004" pitchFamily="2" charset="0"/>
            </a:endParaRPr>
          </a:p>
          <a:p>
            <a:pPr algn="ctr">
              <a:spcBef>
                <a:spcPts val="0"/>
              </a:spcBef>
              <a:spcAft>
                <a:spcPts val="0"/>
              </a:spcAft>
            </a:pPr>
            <a:r>
              <a:rPr lang="en-US" sz="1200" dirty="0"/>
              <a:t>Merge data using left outer join</a:t>
            </a:r>
          </a:p>
          <a:p>
            <a:pPr algn="ctr">
              <a:spcBef>
                <a:spcPts val="0"/>
              </a:spcBef>
              <a:spcAft>
                <a:spcPts val="0"/>
              </a:spcAft>
            </a:pPr>
            <a:r>
              <a:rPr lang="en-US" sz="1200" dirty="0"/>
              <a:t>Apply conditional logic</a:t>
            </a:r>
          </a:p>
        </p:txBody>
      </p:sp>
      <p:sp>
        <p:nvSpPr>
          <p:cNvPr id="1046" name="Content Placeholder 5">
            <a:extLst>
              <a:ext uri="{FF2B5EF4-FFF2-40B4-BE49-F238E27FC236}">
                <a16:creationId xmlns:a16="http://schemas.microsoft.com/office/drawing/2014/main" id="{8AF12A52-AEAB-AD54-E3E3-A8AB3CFCD9A4}"/>
              </a:ext>
            </a:extLst>
          </p:cNvPr>
          <p:cNvSpPr txBox="1">
            <a:spLocks/>
          </p:cNvSpPr>
          <p:nvPr/>
        </p:nvSpPr>
        <p:spPr>
          <a:xfrm>
            <a:off x="8149174" y="3935586"/>
            <a:ext cx="2013837" cy="94028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1200" dirty="0"/>
              <a:t>PO table</a:t>
            </a:r>
          </a:p>
          <a:p>
            <a:pPr algn="ctr">
              <a:spcBef>
                <a:spcPts val="0"/>
              </a:spcBef>
              <a:spcAft>
                <a:spcPts val="0"/>
              </a:spcAft>
            </a:pPr>
            <a:r>
              <a:rPr lang="en-US" sz="1200" dirty="0"/>
              <a:t>EMS table</a:t>
            </a:r>
          </a:p>
          <a:p>
            <a:pPr algn="ctr">
              <a:spcBef>
                <a:spcPts val="0"/>
              </a:spcBef>
              <a:spcAft>
                <a:spcPts val="0"/>
              </a:spcAft>
            </a:pPr>
            <a:endParaRPr lang="en-US" sz="1200" b="0" dirty="0">
              <a:latin typeface="SLB Sans Book" panose="02000503040000020004" pitchFamily="2" charset="0"/>
            </a:endParaRPr>
          </a:p>
        </p:txBody>
      </p:sp>
      <p:grpSp>
        <p:nvGrpSpPr>
          <p:cNvPr id="4" name="Group 3">
            <a:extLst>
              <a:ext uri="{FF2B5EF4-FFF2-40B4-BE49-F238E27FC236}">
                <a16:creationId xmlns:a16="http://schemas.microsoft.com/office/drawing/2014/main" id="{E3B8A275-57D4-E68A-CDBE-7ED8BD08EFCB}"/>
              </a:ext>
            </a:extLst>
          </p:cNvPr>
          <p:cNvGrpSpPr/>
          <p:nvPr/>
        </p:nvGrpSpPr>
        <p:grpSpPr>
          <a:xfrm>
            <a:off x="2000012" y="1899952"/>
            <a:ext cx="8191976" cy="1938342"/>
            <a:chOff x="2679680" y="1934458"/>
            <a:chExt cx="8191976" cy="1938342"/>
          </a:xfrm>
        </p:grpSpPr>
        <p:grpSp>
          <p:nvGrpSpPr>
            <p:cNvPr id="29" name="Group 28">
              <a:extLst>
                <a:ext uri="{FF2B5EF4-FFF2-40B4-BE49-F238E27FC236}">
                  <a16:creationId xmlns:a16="http://schemas.microsoft.com/office/drawing/2014/main" id="{CA8E8099-3AE8-C67B-4BA9-C43E593DFB33}"/>
                </a:ext>
              </a:extLst>
            </p:cNvPr>
            <p:cNvGrpSpPr/>
            <p:nvPr/>
          </p:nvGrpSpPr>
          <p:grpSpPr>
            <a:xfrm>
              <a:off x="5974438" y="2298476"/>
              <a:ext cx="1483142" cy="1574324"/>
              <a:chOff x="5354429" y="2134580"/>
              <a:chExt cx="1483142" cy="1574324"/>
            </a:xfrm>
          </p:grpSpPr>
          <p:grpSp>
            <p:nvGrpSpPr>
              <p:cNvPr id="27" name="Group 26">
                <a:extLst>
                  <a:ext uri="{FF2B5EF4-FFF2-40B4-BE49-F238E27FC236}">
                    <a16:creationId xmlns:a16="http://schemas.microsoft.com/office/drawing/2014/main" id="{99644CC1-1744-361A-62E7-4BF6E2542D93}"/>
                  </a:ext>
                </a:extLst>
              </p:cNvPr>
              <p:cNvGrpSpPr/>
              <p:nvPr/>
            </p:nvGrpSpPr>
            <p:grpSpPr>
              <a:xfrm>
                <a:off x="5354429" y="2298940"/>
                <a:ext cx="1483142" cy="1224949"/>
                <a:chOff x="4647063" y="2298940"/>
                <a:chExt cx="1483142" cy="1224949"/>
              </a:xfrm>
            </p:grpSpPr>
            <p:pic>
              <p:nvPicPr>
                <p:cNvPr id="25" name="Graphic 24" descr="Gears outline">
                  <a:extLst>
                    <a:ext uri="{FF2B5EF4-FFF2-40B4-BE49-F238E27FC236}">
                      <a16:creationId xmlns:a16="http://schemas.microsoft.com/office/drawing/2014/main" id="{981E5390-7C4F-2263-EA75-3549C68FD0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1434" y="2298940"/>
                  <a:ext cx="914400" cy="914400"/>
                </a:xfrm>
                <a:prstGeom prst="rect">
                  <a:avLst/>
                </a:prstGeom>
              </p:spPr>
            </p:pic>
            <p:sp>
              <p:nvSpPr>
                <p:cNvPr id="26" name="Content Placeholder 5">
                  <a:extLst>
                    <a:ext uri="{FF2B5EF4-FFF2-40B4-BE49-F238E27FC236}">
                      <a16:creationId xmlns:a16="http://schemas.microsoft.com/office/drawing/2014/main" id="{AEF29742-FCD4-D0B0-A551-F777EA367135}"/>
                    </a:ext>
                  </a:extLst>
                </p:cNvPr>
                <p:cNvSpPr txBox="1">
                  <a:spLocks/>
                </p:cNvSpPr>
                <p:nvPr/>
              </p:nvSpPr>
              <p:spPr>
                <a:xfrm>
                  <a:off x="4647063" y="3226279"/>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Transform</a:t>
                  </a:r>
                </a:p>
              </p:txBody>
            </p:sp>
          </p:grpSp>
          <p:sp>
            <p:nvSpPr>
              <p:cNvPr id="28" name="Rectangle 27">
                <a:extLst>
                  <a:ext uri="{FF2B5EF4-FFF2-40B4-BE49-F238E27FC236}">
                    <a16:creationId xmlns:a16="http://schemas.microsoft.com/office/drawing/2014/main" id="{7CEAB744-5C1F-D4A8-B4B9-7B842588518B}"/>
                  </a:ext>
                </a:extLst>
              </p:cNvPr>
              <p:cNvSpPr/>
              <p:nvPr/>
            </p:nvSpPr>
            <p:spPr>
              <a:xfrm>
                <a:off x="5354429" y="2134580"/>
                <a:ext cx="1483142" cy="1574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dirty="0"/>
              </a:p>
            </p:txBody>
          </p:sp>
        </p:grpSp>
        <p:grpSp>
          <p:nvGrpSpPr>
            <p:cNvPr id="1034" name="Group 1033">
              <a:extLst>
                <a:ext uri="{FF2B5EF4-FFF2-40B4-BE49-F238E27FC236}">
                  <a16:creationId xmlns:a16="http://schemas.microsoft.com/office/drawing/2014/main" id="{3F44BA39-9653-EB19-9B28-016D6E5E5D8B}"/>
                </a:ext>
              </a:extLst>
            </p:cNvPr>
            <p:cNvGrpSpPr/>
            <p:nvPr/>
          </p:nvGrpSpPr>
          <p:grpSpPr>
            <a:xfrm>
              <a:off x="8969229" y="2298476"/>
              <a:ext cx="1733064" cy="1574324"/>
              <a:chOff x="7808319" y="2134580"/>
              <a:chExt cx="1733064" cy="1574324"/>
            </a:xfrm>
          </p:grpSpPr>
          <p:grpSp>
            <p:nvGrpSpPr>
              <p:cNvPr id="1033" name="Group 1032">
                <a:extLst>
                  <a:ext uri="{FF2B5EF4-FFF2-40B4-BE49-F238E27FC236}">
                    <a16:creationId xmlns:a16="http://schemas.microsoft.com/office/drawing/2014/main" id="{1A1968B6-CA7A-798F-6897-A8B2EA8FBB06}"/>
                  </a:ext>
                </a:extLst>
              </p:cNvPr>
              <p:cNvGrpSpPr/>
              <p:nvPr/>
            </p:nvGrpSpPr>
            <p:grpSpPr>
              <a:xfrm>
                <a:off x="7933280" y="2298940"/>
                <a:ext cx="1483142" cy="1208155"/>
                <a:chOff x="7933280" y="2298940"/>
                <a:chExt cx="1483142" cy="1208155"/>
              </a:xfrm>
            </p:grpSpPr>
            <p:grpSp>
              <p:nvGrpSpPr>
                <p:cNvPr id="1030" name="Group 1029">
                  <a:extLst>
                    <a:ext uri="{FF2B5EF4-FFF2-40B4-BE49-F238E27FC236}">
                      <a16:creationId xmlns:a16="http://schemas.microsoft.com/office/drawing/2014/main" id="{06A4537D-98C3-73F6-4D0C-E6EFF71AC27A}"/>
                    </a:ext>
                  </a:extLst>
                </p:cNvPr>
                <p:cNvGrpSpPr/>
                <p:nvPr/>
              </p:nvGrpSpPr>
              <p:grpSpPr>
                <a:xfrm>
                  <a:off x="8111705" y="2298940"/>
                  <a:ext cx="1006415" cy="927339"/>
                  <a:chOff x="8085826" y="2298940"/>
                  <a:chExt cx="1038046" cy="1003540"/>
                </a:xfrm>
              </p:grpSpPr>
              <p:pic>
                <p:nvPicPr>
                  <p:cNvPr id="1025" name="Graphic 1024" descr="Warehouse outline">
                    <a:extLst>
                      <a:ext uri="{FF2B5EF4-FFF2-40B4-BE49-F238E27FC236}">
                        <a16:creationId xmlns:a16="http://schemas.microsoft.com/office/drawing/2014/main" id="{CAD2AFB9-38FD-3416-D765-94EC4D04C6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9472" y="2298940"/>
                    <a:ext cx="914400" cy="914400"/>
                  </a:xfrm>
                  <a:prstGeom prst="rect">
                    <a:avLst/>
                  </a:prstGeom>
                </p:spPr>
              </p:pic>
              <p:pic>
                <p:nvPicPr>
                  <p:cNvPr id="1028" name="Graphic 1027" descr="Database with solid fill">
                    <a:extLst>
                      <a:ext uri="{FF2B5EF4-FFF2-40B4-BE49-F238E27FC236}">
                        <a16:creationId xmlns:a16="http://schemas.microsoft.com/office/drawing/2014/main" id="{B43870A2-BEC4-E926-F050-9DC24C9A23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85826" y="2756140"/>
                    <a:ext cx="546340" cy="546340"/>
                  </a:xfrm>
                  <a:prstGeom prst="rect">
                    <a:avLst/>
                  </a:prstGeom>
                </p:spPr>
              </p:pic>
            </p:grpSp>
            <p:sp>
              <p:nvSpPr>
                <p:cNvPr id="1031" name="Content Placeholder 5">
                  <a:extLst>
                    <a:ext uri="{FF2B5EF4-FFF2-40B4-BE49-F238E27FC236}">
                      <a16:creationId xmlns:a16="http://schemas.microsoft.com/office/drawing/2014/main" id="{B3318D70-8E66-A77D-7618-5B370CF4DB44}"/>
                    </a:ext>
                  </a:extLst>
                </p:cNvPr>
                <p:cNvSpPr txBox="1">
                  <a:spLocks/>
                </p:cNvSpPr>
                <p:nvPr/>
              </p:nvSpPr>
              <p:spPr>
                <a:xfrm>
                  <a:off x="7933280" y="3209485"/>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GBS Digital SQL Database</a:t>
                  </a:r>
                </a:p>
              </p:txBody>
            </p:sp>
          </p:grpSp>
          <p:sp>
            <p:nvSpPr>
              <p:cNvPr id="1032" name="Rectangle 1031">
                <a:extLst>
                  <a:ext uri="{FF2B5EF4-FFF2-40B4-BE49-F238E27FC236}">
                    <a16:creationId xmlns:a16="http://schemas.microsoft.com/office/drawing/2014/main" id="{7AF6CDB1-7666-2B3C-1F3C-43C7996EF1AF}"/>
                  </a:ext>
                </a:extLst>
              </p:cNvPr>
              <p:cNvSpPr/>
              <p:nvPr/>
            </p:nvSpPr>
            <p:spPr>
              <a:xfrm>
                <a:off x="7808319" y="2134580"/>
                <a:ext cx="1733064" cy="1574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a:p>
            </p:txBody>
          </p:sp>
        </p:grpSp>
        <p:sp>
          <p:nvSpPr>
            <p:cNvPr id="1039" name="Content Placeholder 5">
              <a:extLst>
                <a:ext uri="{FF2B5EF4-FFF2-40B4-BE49-F238E27FC236}">
                  <a16:creationId xmlns:a16="http://schemas.microsoft.com/office/drawing/2014/main" id="{5C93CBB2-A8F6-D77C-5660-8E2A14FAFCBA}"/>
                </a:ext>
              </a:extLst>
            </p:cNvPr>
            <p:cNvSpPr txBox="1">
              <a:spLocks/>
            </p:cNvSpPr>
            <p:nvPr/>
          </p:nvSpPr>
          <p:spPr>
            <a:xfrm>
              <a:off x="2679680" y="1934458"/>
              <a:ext cx="2071790" cy="364018"/>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Data Source</a:t>
              </a:r>
            </a:p>
          </p:txBody>
        </p:sp>
        <p:sp>
          <p:nvSpPr>
            <p:cNvPr id="1040" name="Content Placeholder 5">
              <a:extLst>
                <a:ext uri="{FF2B5EF4-FFF2-40B4-BE49-F238E27FC236}">
                  <a16:creationId xmlns:a16="http://schemas.microsoft.com/office/drawing/2014/main" id="{C0F28AB4-8608-1BCF-A23C-F9FF656F56B5}"/>
                </a:ext>
              </a:extLst>
            </p:cNvPr>
            <p:cNvSpPr txBox="1">
              <a:spLocks/>
            </p:cNvSpPr>
            <p:nvPr/>
          </p:nvSpPr>
          <p:spPr>
            <a:xfrm>
              <a:off x="5680114" y="1934458"/>
              <a:ext cx="2071790" cy="364018"/>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Azure Databricks</a:t>
              </a:r>
            </a:p>
          </p:txBody>
        </p:sp>
        <p:sp>
          <p:nvSpPr>
            <p:cNvPr id="1041" name="Content Placeholder 5">
              <a:extLst>
                <a:ext uri="{FF2B5EF4-FFF2-40B4-BE49-F238E27FC236}">
                  <a16:creationId xmlns:a16="http://schemas.microsoft.com/office/drawing/2014/main" id="{EF28B002-0FB9-F39F-1DC5-059153DA8B0A}"/>
                </a:ext>
              </a:extLst>
            </p:cNvPr>
            <p:cNvSpPr txBox="1">
              <a:spLocks/>
            </p:cNvSpPr>
            <p:nvPr/>
          </p:nvSpPr>
          <p:spPr>
            <a:xfrm>
              <a:off x="8799866" y="1937063"/>
              <a:ext cx="2071790" cy="364018"/>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Azure Synapse</a:t>
              </a:r>
            </a:p>
          </p:txBody>
        </p:sp>
        <p:sp>
          <p:nvSpPr>
            <p:cNvPr id="1042" name="Content Placeholder 5">
              <a:extLst>
                <a:ext uri="{FF2B5EF4-FFF2-40B4-BE49-F238E27FC236}">
                  <a16:creationId xmlns:a16="http://schemas.microsoft.com/office/drawing/2014/main" id="{032BFCD8-D400-0855-7A65-FE3932191AAF}"/>
                </a:ext>
              </a:extLst>
            </p:cNvPr>
            <p:cNvSpPr txBox="1">
              <a:spLocks/>
            </p:cNvSpPr>
            <p:nvPr/>
          </p:nvSpPr>
          <p:spPr>
            <a:xfrm>
              <a:off x="4472281" y="2885320"/>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Extract</a:t>
              </a:r>
            </a:p>
          </p:txBody>
        </p:sp>
        <p:sp>
          <p:nvSpPr>
            <p:cNvPr id="1043" name="Content Placeholder 5">
              <a:extLst>
                <a:ext uri="{FF2B5EF4-FFF2-40B4-BE49-F238E27FC236}">
                  <a16:creationId xmlns:a16="http://schemas.microsoft.com/office/drawing/2014/main" id="{FDDF387C-4E6C-5FED-3C7B-AA5194BA8787}"/>
                </a:ext>
              </a:extLst>
            </p:cNvPr>
            <p:cNvSpPr txBox="1">
              <a:spLocks/>
            </p:cNvSpPr>
            <p:nvPr/>
          </p:nvSpPr>
          <p:spPr>
            <a:xfrm>
              <a:off x="7467072" y="2885320"/>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Load</a:t>
              </a:r>
            </a:p>
          </p:txBody>
        </p:sp>
        <p:grpSp>
          <p:nvGrpSpPr>
            <p:cNvPr id="3" name="Group 2">
              <a:extLst>
                <a:ext uri="{FF2B5EF4-FFF2-40B4-BE49-F238E27FC236}">
                  <a16:creationId xmlns:a16="http://schemas.microsoft.com/office/drawing/2014/main" id="{133838A6-86F7-36C6-2B55-7E2F415C9E04}"/>
                </a:ext>
              </a:extLst>
            </p:cNvPr>
            <p:cNvGrpSpPr/>
            <p:nvPr/>
          </p:nvGrpSpPr>
          <p:grpSpPr>
            <a:xfrm>
              <a:off x="2974004" y="2298476"/>
              <a:ext cx="1484905" cy="1574324"/>
              <a:chOff x="1377684" y="2298476"/>
              <a:chExt cx="1484905" cy="1574324"/>
            </a:xfrm>
          </p:grpSpPr>
          <p:grpSp>
            <p:nvGrpSpPr>
              <p:cNvPr id="21" name="Group 20">
                <a:extLst>
                  <a:ext uri="{FF2B5EF4-FFF2-40B4-BE49-F238E27FC236}">
                    <a16:creationId xmlns:a16="http://schemas.microsoft.com/office/drawing/2014/main" id="{6414F68E-B843-41BB-A97C-D55E5FC29DAA}"/>
                  </a:ext>
                </a:extLst>
              </p:cNvPr>
              <p:cNvGrpSpPr/>
              <p:nvPr/>
            </p:nvGrpSpPr>
            <p:grpSpPr>
              <a:xfrm>
                <a:off x="1379447" y="2462836"/>
                <a:ext cx="1483142" cy="1224949"/>
                <a:chOff x="1158816" y="2298940"/>
                <a:chExt cx="1483142" cy="1224949"/>
              </a:xfrm>
            </p:grpSpPr>
            <p:pic>
              <p:nvPicPr>
                <p:cNvPr id="14" name="Graphic 13" descr="Database outline">
                  <a:extLst>
                    <a:ext uri="{FF2B5EF4-FFF2-40B4-BE49-F238E27FC236}">
                      <a16:creationId xmlns:a16="http://schemas.microsoft.com/office/drawing/2014/main" id="{5DC36F20-D7B9-2A02-633B-83D36B51E3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49238" y="2298940"/>
                  <a:ext cx="914400" cy="914400"/>
                </a:xfrm>
                <a:prstGeom prst="rect">
                  <a:avLst/>
                </a:prstGeom>
              </p:spPr>
            </p:pic>
            <p:sp>
              <p:nvSpPr>
                <p:cNvPr id="18" name="Content Placeholder 5">
                  <a:extLst>
                    <a:ext uri="{FF2B5EF4-FFF2-40B4-BE49-F238E27FC236}">
                      <a16:creationId xmlns:a16="http://schemas.microsoft.com/office/drawing/2014/main" id="{720D6C67-5FCC-95C0-09F7-FBA6C4821557}"/>
                    </a:ext>
                  </a:extLst>
                </p:cNvPr>
                <p:cNvSpPr txBox="1">
                  <a:spLocks/>
                </p:cNvSpPr>
                <p:nvPr/>
              </p:nvSpPr>
              <p:spPr>
                <a:xfrm>
                  <a:off x="1158816" y="3226279"/>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ERE-BB-3645</a:t>
                  </a:r>
                </a:p>
              </p:txBody>
            </p:sp>
          </p:grpSp>
          <p:sp>
            <p:nvSpPr>
              <p:cNvPr id="2" name="Rectangle 1">
                <a:extLst>
                  <a:ext uri="{FF2B5EF4-FFF2-40B4-BE49-F238E27FC236}">
                    <a16:creationId xmlns:a16="http://schemas.microsoft.com/office/drawing/2014/main" id="{03321597-7BB6-E25D-0614-8A74A4F53A42}"/>
                  </a:ext>
                </a:extLst>
              </p:cNvPr>
              <p:cNvSpPr/>
              <p:nvPr/>
            </p:nvSpPr>
            <p:spPr>
              <a:xfrm>
                <a:off x="1377684" y="2298476"/>
                <a:ext cx="1483142" cy="1574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dirty="0"/>
              </a:p>
            </p:txBody>
          </p:sp>
        </p:grpSp>
      </p:grpSp>
    </p:spTree>
    <p:extLst>
      <p:ext uri="{BB962C8B-B14F-4D97-AF65-F5344CB8AC3E}">
        <p14:creationId xmlns:p14="http://schemas.microsoft.com/office/powerpoint/2010/main" val="309561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4"/>
            <a:ext cx="8264106" cy="683192"/>
          </a:xfrm>
        </p:spPr>
        <p:txBody>
          <a:bodyPr/>
          <a:lstStyle/>
          <a:p>
            <a:r>
              <a:rPr lang="en-US" sz="4800" noProof="0" dirty="0"/>
              <a:t>Data Preprocessing</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idx="1"/>
          </p:nvPr>
        </p:nvSpPr>
        <p:spPr>
          <a:xfrm>
            <a:off x="796336" y="1878301"/>
            <a:ext cx="5167223" cy="914650"/>
          </a:xfrm>
        </p:spPr>
        <p:txBody>
          <a:bodyPr/>
          <a:lstStyle/>
          <a:p>
            <a:pPr marL="342900" indent="-342900">
              <a:buFont typeface="Arial" panose="020B0604020202020204" pitchFamily="34" charset="0"/>
              <a:buChar char="•"/>
            </a:pPr>
            <a:r>
              <a:rPr lang="en-US" sz="1800" noProof="0" dirty="0"/>
              <a:t>Data Type Conversion</a:t>
            </a:r>
          </a:p>
          <a:p>
            <a:pPr lvl="3">
              <a:lnSpc>
                <a:spcPct val="100000"/>
              </a:lnSpc>
              <a:buFont typeface="Wingdings" panose="05000000000000000000" pitchFamily="2" charset="2"/>
              <a:buChar char="v"/>
            </a:pPr>
            <a:r>
              <a:rPr lang="en-US" sz="1600" noProof="0" dirty="0"/>
              <a:t>PO, </a:t>
            </a:r>
            <a:r>
              <a:rPr lang="en-US" sz="1600" noProof="0" dirty="0" err="1"/>
              <a:t>PO_line</a:t>
            </a:r>
            <a:r>
              <a:rPr lang="en-US" sz="1600" dirty="0"/>
              <a:t>: Integer -&gt; String</a:t>
            </a:r>
          </a:p>
          <a:p>
            <a:pPr lvl="3">
              <a:lnSpc>
                <a:spcPct val="100000"/>
              </a:lnSpc>
              <a:buFont typeface="Wingdings" panose="05000000000000000000" pitchFamily="2" charset="2"/>
              <a:buChar char="v"/>
            </a:pPr>
            <a:r>
              <a:rPr lang="en-US" sz="1600" noProof="0" dirty="0" err="1"/>
              <a:t>PO_Creation_Date</a:t>
            </a:r>
            <a:r>
              <a:rPr lang="en-US" sz="1600" noProof="0" dirty="0"/>
              <a:t>: </a:t>
            </a:r>
            <a:r>
              <a:rPr lang="en-US" sz="1600" dirty="0"/>
              <a:t>Integer -&gt; Date</a:t>
            </a:r>
            <a:endParaRPr lang="en-US" sz="1600" noProof="0" dirty="0"/>
          </a:p>
        </p:txBody>
      </p:sp>
      <p:sp>
        <p:nvSpPr>
          <p:cNvPr id="3" name="Slide Number Placeholder 2">
            <a:extLst>
              <a:ext uri="{FF2B5EF4-FFF2-40B4-BE49-F238E27FC236}">
                <a16:creationId xmlns:a16="http://schemas.microsoft.com/office/drawing/2014/main" id="{AC7913D8-44EF-58AD-CA7B-9F7A45E26A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none" spc="0" normalizeH="0" baseline="0" noProof="0" dirty="0">
              <a:ln>
                <a:noFill/>
              </a:ln>
              <a:solidFill>
                <a:srgbClr val="DCE1E1">
                  <a:lumMod val="75000"/>
                </a:srgbClr>
              </a:solidFill>
              <a:effectLst/>
              <a:uLnTx/>
              <a:uFillTx/>
              <a:latin typeface="SLB Sans Book"/>
              <a:ea typeface="+mn-ea"/>
              <a:cs typeface="+mn-cs"/>
            </a:endParaRPr>
          </a:p>
        </p:txBody>
      </p:sp>
      <p:pic>
        <p:nvPicPr>
          <p:cNvPr id="4" name="Picture 3">
            <a:extLst>
              <a:ext uri="{FF2B5EF4-FFF2-40B4-BE49-F238E27FC236}">
                <a16:creationId xmlns:a16="http://schemas.microsoft.com/office/drawing/2014/main" id="{3C1EF978-E5D7-BA74-263A-D5ECC783DB77}"/>
              </a:ext>
            </a:extLst>
          </p:cNvPr>
          <p:cNvPicPr>
            <a:picLocks noChangeAspect="1"/>
          </p:cNvPicPr>
          <p:nvPr/>
        </p:nvPicPr>
        <p:blipFill>
          <a:blip r:embed="rId2"/>
          <a:stretch>
            <a:fillRect/>
          </a:stretch>
        </p:blipFill>
        <p:spPr>
          <a:xfrm>
            <a:off x="7459138" y="1487991"/>
            <a:ext cx="3936521" cy="711612"/>
          </a:xfrm>
          <a:prstGeom prst="rect">
            <a:avLst/>
          </a:prstGeom>
        </p:spPr>
      </p:pic>
      <p:pic>
        <p:nvPicPr>
          <p:cNvPr id="8" name="Picture 7">
            <a:extLst>
              <a:ext uri="{FF2B5EF4-FFF2-40B4-BE49-F238E27FC236}">
                <a16:creationId xmlns:a16="http://schemas.microsoft.com/office/drawing/2014/main" id="{720AF5DC-17D2-1FA9-3924-F999823D4532}"/>
              </a:ext>
            </a:extLst>
          </p:cNvPr>
          <p:cNvPicPr>
            <a:picLocks noChangeAspect="1"/>
          </p:cNvPicPr>
          <p:nvPr/>
        </p:nvPicPr>
        <p:blipFill>
          <a:blip r:embed="rId3"/>
          <a:stretch>
            <a:fillRect/>
          </a:stretch>
        </p:blipFill>
        <p:spPr>
          <a:xfrm>
            <a:off x="7459138" y="2249396"/>
            <a:ext cx="3936521" cy="579678"/>
          </a:xfrm>
          <a:prstGeom prst="rect">
            <a:avLst/>
          </a:prstGeom>
        </p:spPr>
      </p:pic>
      <p:sp>
        <p:nvSpPr>
          <p:cNvPr id="9" name="Content Placeholder 5">
            <a:extLst>
              <a:ext uri="{FF2B5EF4-FFF2-40B4-BE49-F238E27FC236}">
                <a16:creationId xmlns:a16="http://schemas.microsoft.com/office/drawing/2014/main" id="{F7160BB9-5807-FEF0-B198-F1BB6875EBB9}"/>
              </a:ext>
            </a:extLst>
          </p:cNvPr>
          <p:cNvSpPr txBox="1">
            <a:spLocks/>
          </p:cNvSpPr>
          <p:nvPr/>
        </p:nvSpPr>
        <p:spPr>
          <a:xfrm>
            <a:off x="796335" y="3367452"/>
            <a:ext cx="5167223" cy="655874"/>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Concatenation</a:t>
            </a:r>
          </a:p>
          <a:p>
            <a:pPr lvl="3">
              <a:lnSpc>
                <a:spcPct val="100000"/>
              </a:lnSpc>
              <a:buFont typeface="Wingdings" panose="05000000000000000000" pitchFamily="2" charset="2"/>
              <a:buChar char="v"/>
            </a:pPr>
            <a:r>
              <a:rPr lang="en-US" sz="1600" dirty="0" err="1"/>
              <a:t>Material_Number</a:t>
            </a:r>
            <a:r>
              <a:rPr lang="en-US" sz="1600" dirty="0"/>
              <a:t> + Plant -&gt; </a:t>
            </a:r>
            <a:r>
              <a:rPr lang="en-US" sz="1600" dirty="0" err="1"/>
              <a:t>Material_Plant</a:t>
            </a:r>
            <a:endParaRPr lang="en-US" sz="1600" dirty="0"/>
          </a:p>
        </p:txBody>
      </p:sp>
      <p:pic>
        <p:nvPicPr>
          <p:cNvPr id="11" name="Picture 10">
            <a:extLst>
              <a:ext uri="{FF2B5EF4-FFF2-40B4-BE49-F238E27FC236}">
                <a16:creationId xmlns:a16="http://schemas.microsoft.com/office/drawing/2014/main" id="{6A22401B-DE13-54AC-AF27-9D97FEE7C75D}"/>
              </a:ext>
            </a:extLst>
          </p:cNvPr>
          <p:cNvPicPr>
            <a:picLocks noChangeAspect="1"/>
          </p:cNvPicPr>
          <p:nvPr/>
        </p:nvPicPr>
        <p:blipFill>
          <a:blip r:embed="rId4"/>
          <a:stretch>
            <a:fillRect/>
          </a:stretch>
        </p:blipFill>
        <p:spPr>
          <a:xfrm>
            <a:off x="7459138" y="3085379"/>
            <a:ext cx="3936520" cy="1220021"/>
          </a:xfrm>
          <a:prstGeom prst="rect">
            <a:avLst/>
          </a:prstGeom>
        </p:spPr>
      </p:pic>
      <p:sp>
        <p:nvSpPr>
          <p:cNvPr id="12" name="Content Placeholder 5">
            <a:extLst>
              <a:ext uri="{FF2B5EF4-FFF2-40B4-BE49-F238E27FC236}">
                <a16:creationId xmlns:a16="http://schemas.microsoft.com/office/drawing/2014/main" id="{91B1C102-FFDF-0D18-F1AC-FE443AAE0EA2}"/>
              </a:ext>
            </a:extLst>
          </p:cNvPr>
          <p:cNvSpPr txBox="1">
            <a:spLocks/>
          </p:cNvSpPr>
          <p:nvPr/>
        </p:nvSpPr>
        <p:spPr>
          <a:xfrm>
            <a:off x="457200" y="1112808"/>
            <a:ext cx="4808842" cy="91465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Input Data: POUP</a:t>
            </a:r>
          </a:p>
        </p:txBody>
      </p:sp>
      <p:sp>
        <p:nvSpPr>
          <p:cNvPr id="13" name="Content Placeholder 5">
            <a:extLst>
              <a:ext uri="{FF2B5EF4-FFF2-40B4-BE49-F238E27FC236}">
                <a16:creationId xmlns:a16="http://schemas.microsoft.com/office/drawing/2014/main" id="{D0FE7329-328A-296E-3ECB-1990B504F2D6}"/>
              </a:ext>
            </a:extLst>
          </p:cNvPr>
          <p:cNvSpPr txBox="1">
            <a:spLocks/>
          </p:cNvSpPr>
          <p:nvPr/>
        </p:nvSpPr>
        <p:spPr>
          <a:xfrm>
            <a:off x="796335" y="4817329"/>
            <a:ext cx="5272262" cy="655874"/>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Time Features Extraction</a:t>
            </a:r>
          </a:p>
          <a:p>
            <a:pPr lvl="3">
              <a:lnSpc>
                <a:spcPct val="100000"/>
              </a:lnSpc>
              <a:buFont typeface="Wingdings" panose="05000000000000000000" pitchFamily="2" charset="2"/>
              <a:buChar char="v"/>
            </a:pPr>
            <a:r>
              <a:rPr lang="en-US" sz="1600" dirty="0" err="1"/>
              <a:t>PO_Creation_Date</a:t>
            </a:r>
            <a:r>
              <a:rPr lang="en-US" sz="1600" dirty="0"/>
              <a:t> -&gt; year, month, quarter</a:t>
            </a:r>
          </a:p>
        </p:txBody>
      </p:sp>
      <p:grpSp>
        <p:nvGrpSpPr>
          <p:cNvPr id="14" name="Group 13">
            <a:extLst>
              <a:ext uri="{FF2B5EF4-FFF2-40B4-BE49-F238E27FC236}">
                <a16:creationId xmlns:a16="http://schemas.microsoft.com/office/drawing/2014/main" id="{A667A771-1A7C-CB11-D784-6F21D8CCB62A}"/>
              </a:ext>
            </a:extLst>
          </p:cNvPr>
          <p:cNvGrpSpPr/>
          <p:nvPr/>
        </p:nvGrpSpPr>
        <p:grpSpPr>
          <a:xfrm>
            <a:off x="7459138" y="4561705"/>
            <a:ext cx="3936520" cy="1312884"/>
            <a:chOff x="3691579" y="3416352"/>
            <a:chExt cx="4808842" cy="1397756"/>
          </a:xfrm>
        </p:grpSpPr>
        <p:pic>
          <p:nvPicPr>
            <p:cNvPr id="15" name="Picture 14">
              <a:extLst>
                <a:ext uri="{FF2B5EF4-FFF2-40B4-BE49-F238E27FC236}">
                  <a16:creationId xmlns:a16="http://schemas.microsoft.com/office/drawing/2014/main" id="{193CBA01-52BA-2A7F-3CD3-642825076EBD}"/>
                </a:ext>
              </a:extLst>
            </p:cNvPr>
            <p:cNvPicPr>
              <a:picLocks noChangeAspect="1"/>
            </p:cNvPicPr>
            <p:nvPr/>
          </p:nvPicPr>
          <p:blipFill>
            <a:blip r:embed="rId5"/>
            <a:srcRect b="77940"/>
            <a:stretch/>
          </p:blipFill>
          <p:spPr>
            <a:xfrm>
              <a:off x="3691579" y="3416352"/>
              <a:ext cx="4808842" cy="396523"/>
            </a:xfrm>
            <a:prstGeom prst="rect">
              <a:avLst/>
            </a:prstGeom>
          </p:spPr>
        </p:pic>
        <p:pic>
          <p:nvPicPr>
            <p:cNvPr id="16" name="Picture 15">
              <a:extLst>
                <a:ext uri="{FF2B5EF4-FFF2-40B4-BE49-F238E27FC236}">
                  <a16:creationId xmlns:a16="http://schemas.microsoft.com/office/drawing/2014/main" id="{D2CCBA5B-7E95-EDE7-CD35-D674C5748593}"/>
                </a:ext>
              </a:extLst>
            </p:cNvPr>
            <p:cNvPicPr>
              <a:picLocks noChangeAspect="1"/>
            </p:cNvPicPr>
            <p:nvPr/>
          </p:nvPicPr>
          <p:blipFill>
            <a:blip r:embed="rId5"/>
            <a:srcRect t="44297"/>
            <a:stretch/>
          </p:blipFill>
          <p:spPr>
            <a:xfrm>
              <a:off x="3691579" y="3812875"/>
              <a:ext cx="4808842" cy="1001233"/>
            </a:xfrm>
            <a:prstGeom prst="rect">
              <a:avLst/>
            </a:prstGeom>
          </p:spPr>
        </p:pic>
      </p:grpSp>
    </p:spTree>
    <p:extLst>
      <p:ext uri="{BB962C8B-B14F-4D97-AF65-F5344CB8AC3E}">
        <p14:creationId xmlns:p14="http://schemas.microsoft.com/office/powerpoint/2010/main" val="355674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B7BB-74CD-184E-EB8D-544E01B6A020}"/>
              </a:ext>
            </a:extLst>
          </p:cNvPr>
          <p:cNvSpPr>
            <a:spLocks noGrp="1"/>
          </p:cNvSpPr>
          <p:nvPr>
            <p:ph type="title"/>
          </p:nvPr>
        </p:nvSpPr>
        <p:spPr>
          <a:xfrm>
            <a:off x="457200" y="384355"/>
            <a:ext cx="3500275" cy="3696087"/>
          </a:xfrm>
        </p:spPr>
        <p:txBody>
          <a:bodyPr/>
          <a:lstStyle/>
          <a:p>
            <a:r>
              <a:rPr lang="en-US" sz="4400" noProof="0" dirty="0"/>
              <a:t>Feature Scaling &amp; Model Development</a:t>
            </a:r>
            <a:endParaRPr lang="en-GB" sz="4400" dirty="0"/>
          </a:p>
        </p:txBody>
      </p:sp>
      <p:sp>
        <p:nvSpPr>
          <p:cNvPr id="4" name="Slide Number Placeholder 3">
            <a:extLst>
              <a:ext uri="{FF2B5EF4-FFF2-40B4-BE49-F238E27FC236}">
                <a16:creationId xmlns:a16="http://schemas.microsoft.com/office/drawing/2014/main" id="{94FE0116-E4DC-EA5E-AF95-793DAD943EB4}"/>
              </a:ext>
            </a:extLst>
          </p:cNvPr>
          <p:cNvSpPr>
            <a:spLocks noGrp="1"/>
          </p:cNvSpPr>
          <p:nvPr>
            <p:ph type="sldNum" sz="quarter" idx="11"/>
          </p:nvPr>
        </p:nvSpPr>
        <p:spPr/>
        <p:txBody>
          <a:bodyPr/>
          <a:lstStyle/>
          <a:p>
            <a:fld id="{2737C662-D0ED-4587-B264-5C4F0D975D18}" type="slidenum">
              <a:rPr lang="en-GB" smtClean="0"/>
              <a:pPr/>
              <a:t>7</a:t>
            </a:fld>
            <a:endParaRPr lang="en-GB" dirty="0"/>
          </a:p>
        </p:txBody>
      </p:sp>
      <p:sp>
        <p:nvSpPr>
          <p:cNvPr id="5" name="Content Placeholder 4">
            <a:extLst>
              <a:ext uri="{FF2B5EF4-FFF2-40B4-BE49-F238E27FC236}">
                <a16:creationId xmlns:a16="http://schemas.microsoft.com/office/drawing/2014/main" id="{5A3DFE1A-02DF-D3F4-406C-CD91C34A6F11}"/>
              </a:ext>
            </a:extLst>
          </p:cNvPr>
          <p:cNvSpPr>
            <a:spLocks noGrp="1"/>
          </p:cNvSpPr>
          <p:nvPr>
            <p:ph sz="half" idx="1"/>
          </p:nvPr>
        </p:nvSpPr>
        <p:spPr>
          <a:xfrm>
            <a:off x="4441806" y="216554"/>
            <a:ext cx="7292994" cy="974786"/>
          </a:xfrm>
        </p:spPr>
        <p:txBody>
          <a:bodyPr/>
          <a:lstStyle/>
          <a:p>
            <a:r>
              <a:rPr lang="en-US" noProof="0" dirty="0"/>
              <a:t>Feature Scaling – Robust Scaling</a:t>
            </a:r>
          </a:p>
          <a:p>
            <a:pPr marL="685800" lvl="2">
              <a:buFont typeface="Wingdings" panose="05000000000000000000" pitchFamily="2" charset="2"/>
              <a:buChar char="Ø"/>
            </a:pPr>
            <a:r>
              <a:rPr lang="en-US" noProof="0" dirty="0"/>
              <a:t>Handle varying unit price scales across </a:t>
            </a:r>
            <a:r>
              <a:rPr lang="en-US" noProof="0" dirty="0" err="1"/>
              <a:t>Material_Plant</a:t>
            </a:r>
            <a:endParaRPr lang="en-US" noProof="0" dirty="0"/>
          </a:p>
          <a:p>
            <a:pPr marL="685800" lvl="2">
              <a:buFont typeface="Wingdings" panose="05000000000000000000" pitchFamily="2" charset="2"/>
              <a:buChar char="Ø"/>
            </a:pPr>
            <a:r>
              <a:rPr lang="en-US" noProof="0" dirty="0"/>
              <a:t>Mitigate impact of outliers</a:t>
            </a:r>
          </a:p>
        </p:txBody>
      </p:sp>
      <p:pic>
        <p:nvPicPr>
          <p:cNvPr id="2052" name="Picture 4" descr="Data Normalization With R. Preprocessing the data is one of the… | by  Nikhita Singh Shiv Kalpana | The Startup | Medium">
            <a:extLst>
              <a:ext uri="{FF2B5EF4-FFF2-40B4-BE49-F238E27FC236}">
                <a16:creationId xmlns:a16="http://schemas.microsoft.com/office/drawing/2014/main" id="{3E6BEBCE-B72E-9C9F-9E44-2EADE165D5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9" t="4285" r="2849" b="5131"/>
          <a:stretch/>
        </p:blipFill>
        <p:spPr bwMode="auto">
          <a:xfrm>
            <a:off x="6452095" y="1384262"/>
            <a:ext cx="3272416" cy="157452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4">
            <a:extLst>
              <a:ext uri="{FF2B5EF4-FFF2-40B4-BE49-F238E27FC236}">
                <a16:creationId xmlns:a16="http://schemas.microsoft.com/office/drawing/2014/main" id="{53DD0454-C8FB-AD7E-DCBC-23A49C49251E}"/>
              </a:ext>
            </a:extLst>
          </p:cNvPr>
          <p:cNvSpPr txBox="1">
            <a:spLocks/>
          </p:cNvSpPr>
          <p:nvPr/>
        </p:nvSpPr>
        <p:spPr>
          <a:xfrm>
            <a:off x="4441806" y="3428999"/>
            <a:ext cx="7292994" cy="1660586"/>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bg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bg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bg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bg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bg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Model Development – DBSCAN Model</a:t>
            </a:r>
          </a:p>
          <a:p>
            <a:pPr marL="685800" lvl="2">
              <a:buFont typeface="Wingdings" panose="05000000000000000000" pitchFamily="2" charset="2"/>
              <a:buChar char="Ø"/>
            </a:pPr>
            <a:r>
              <a:rPr lang="en-US" dirty="0">
                <a:solidFill>
                  <a:schemeClr val="tx1"/>
                </a:solidFill>
              </a:rPr>
              <a:t>Anomaly detection on scaled POUP (Purchase Order Unit Price)</a:t>
            </a:r>
          </a:p>
          <a:p>
            <a:pPr marL="685800" lvl="2">
              <a:buFont typeface="Wingdings" panose="05000000000000000000" pitchFamily="2" charset="2"/>
              <a:buChar char="Ø"/>
            </a:pPr>
            <a:r>
              <a:rPr lang="en-US" dirty="0">
                <a:solidFill>
                  <a:schemeClr val="tx1"/>
                </a:solidFill>
              </a:rPr>
              <a:t>Automatically identifies clusters and outliers without predefined labels</a:t>
            </a:r>
          </a:p>
        </p:txBody>
      </p:sp>
      <p:grpSp>
        <p:nvGrpSpPr>
          <p:cNvPr id="24" name="Group 23">
            <a:extLst>
              <a:ext uri="{FF2B5EF4-FFF2-40B4-BE49-F238E27FC236}">
                <a16:creationId xmlns:a16="http://schemas.microsoft.com/office/drawing/2014/main" id="{FCC7BCD8-F63B-56F7-C490-0CECB7AF0517}"/>
              </a:ext>
            </a:extLst>
          </p:cNvPr>
          <p:cNvGrpSpPr/>
          <p:nvPr/>
        </p:nvGrpSpPr>
        <p:grpSpPr>
          <a:xfrm>
            <a:off x="4717919" y="5222322"/>
            <a:ext cx="6740768" cy="1394291"/>
            <a:chOff x="4874347" y="5188640"/>
            <a:chExt cx="6740768" cy="1394291"/>
          </a:xfrm>
        </p:grpSpPr>
        <p:grpSp>
          <p:nvGrpSpPr>
            <p:cNvPr id="17" name="Group 16">
              <a:extLst>
                <a:ext uri="{FF2B5EF4-FFF2-40B4-BE49-F238E27FC236}">
                  <a16:creationId xmlns:a16="http://schemas.microsoft.com/office/drawing/2014/main" id="{285E464B-6D0F-39A1-ED8B-A6F469EB0613}"/>
                </a:ext>
              </a:extLst>
            </p:cNvPr>
            <p:cNvGrpSpPr/>
            <p:nvPr/>
          </p:nvGrpSpPr>
          <p:grpSpPr>
            <a:xfrm>
              <a:off x="4874347" y="5196444"/>
              <a:ext cx="3218688" cy="1386487"/>
              <a:chOff x="4874347" y="5196444"/>
              <a:chExt cx="3218688" cy="1386487"/>
            </a:xfrm>
          </p:grpSpPr>
          <p:sp>
            <p:nvSpPr>
              <p:cNvPr id="13" name="Rectangle: Rounded Corners 12">
                <a:extLst>
                  <a:ext uri="{FF2B5EF4-FFF2-40B4-BE49-F238E27FC236}">
                    <a16:creationId xmlns:a16="http://schemas.microsoft.com/office/drawing/2014/main" id="{F3538FF2-0ABB-99F7-CB45-36937E5DD1CB}"/>
                  </a:ext>
                </a:extLst>
              </p:cNvPr>
              <p:cNvSpPr/>
              <p:nvPr/>
            </p:nvSpPr>
            <p:spPr>
              <a:xfrm>
                <a:off x="4874347" y="5196444"/>
                <a:ext cx="3218688" cy="1386487"/>
              </a:xfrm>
              <a:prstGeom prst="roundRect">
                <a:avLst/>
              </a:prstGeom>
              <a:solidFill>
                <a:schemeClr val="bg1"/>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4" name="Content Placeholder 5">
                <a:extLst>
                  <a:ext uri="{FF2B5EF4-FFF2-40B4-BE49-F238E27FC236}">
                    <a16:creationId xmlns:a16="http://schemas.microsoft.com/office/drawing/2014/main" id="{AFFB4FCE-8A02-103F-EEB1-2F6F21F2132C}"/>
                  </a:ext>
                </a:extLst>
              </p:cNvPr>
              <p:cNvSpPr txBox="1">
                <a:spLocks/>
              </p:cNvSpPr>
              <p:nvPr/>
            </p:nvSpPr>
            <p:spPr>
              <a:xfrm>
                <a:off x="5027760" y="5342059"/>
                <a:ext cx="2399223" cy="1219248"/>
              </a:xfrm>
              <a:prstGeom prst="rect">
                <a:avLst/>
              </a:prstGeom>
              <a:noFill/>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Training Dataset Features</a:t>
                </a:r>
              </a:p>
              <a:p>
                <a:pPr marL="628650" lvl="2" indent="-285750">
                  <a:buFont typeface="Wingdings" panose="05000000000000000000" pitchFamily="2" charset="2"/>
                  <a:buChar char="v"/>
                </a:pPr>
                <a:r>
                  <a:rPr lang="en-US" sz="1400" dirty="0">
                    <a:solidFill>
                      <a:schemeClr val="tx1"/>
                    </a:solidFill>
                  </a:rPr>
                  <a:t>Year</a:t>
                </a:r>
              </a:p>
              <a:p>
                <a:pPr marL="628650" lvl="2" indent="-285750">
                  <a:buFont typeface="Wingdings" panose="05000000000000000000" pitchFamily="2" charset="2"/>
                  <a:buChar char="v"/>
                </a:pPr>
                <a:r>
                  <a:rPr lang="en-US" sz="1400" dirty="0">
                    <a:solidFill>
                      <a:schemeClr val="tx1"/>
                    </a:solidFill>
                  </a:rPr>
                  <a:t>Month</a:t>
                </a:r>
              </a:p>
              <a:p>
                <a:pPr marL="628650" lvl="2" indent="-285750">
                  <a:buFont typeface="Wingdings" panose="05000000000000000000" pitchFamily="2" charset="2"/>
                  <a:buChar char="v"/>
                </a:pPr>
                <a:r>
                  <a:rPr lang="en-US" sz="1400" dirty="0">
                    <a:solidFill>
                      <a:schemeClr val="tx1"/>
                    </a:solidFill>
                  </a:rPr>
                  <a:t>Scaled Unit Price</a:t>
                </a:r>
              </a:p>
            </p:txBody>
          </p:sp>
          <p:pic>
            <p:nvPicPr>
              <p:cNvPr id="15" name="Graphic 14" descr="Research with solid fill">
                <a:extLst>
                  <a:ext uri="{FF2B5EF4-FFF2-40B4-BE49-F238E27FC236}">
                    <a16:creationId xmlns:a16="http://schemas.microsoft.com/office/drawing/2014/main" id="{A4D41CE1-07EB-931F-6279-519435519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14689" y="5280976"/>
                <a:ext cx="421611" cy="457200"/>
              </a:xfrm>
              <a:prstGeom prst="rect">
                <a:avLst/>
              </a:prstGeom>
            </p:spPr>
          </p:pic>
        </p:grpSp>
        <p:grpSp>
          <p:nvGrpSpPr>
            <p:cNvPr id="23" name="Group 22">
              <a:extLst>
                <a:ext uri="{FF2B5EF4-FFF2-40B4-BE49-F238E27FC236}">
                  <a16:creationId xmlns:a16="http://schemas.microsoft.com/office/drawing/2014/main" id="{CB11C95B-69C7-6041-ABD5-88B0EBA504F9}"/>
                </a:ext>
              </a:extLst>
            </p:cNvPr>
            <p:cNvGrpSpPr/>
            <p:nvPr/>
          </p:nvGrpSpPr>
          <p:grpSpPr>
            <a:xfrm>
              <a:off x="8400375" y="5188640"/>
              <a:ext cx="3214740" cy="1389888"/>
              <a:chOff x="8400375" y="5188640"/>
              <a:chExt cx="3214740" cy="1389888"/>
            </a:xfrm>
          </p:grpSpPr>
          <p:sp>
            <p:nvSpPr>
              <p:cNvPr id="10" name="Rectangle: Rounded Corners 9">
                <a:extLst>
                  <a:ext uri="{FF2B5EF4-FFF2-40B4-BE49-F238E27FC236}">
                    <a16:creationId xmlns:a16="http://schemas.microsoft.com/office/drawing/2014/main" id="{856867A3-6BDF-C20F-3CD2-C9AC1BE4F607}"/>
                  </a:ext>
                </a:extLst>
              </p:cNvPr>
              <p:cNvSpPr/>
              <p:nvPr/>
            </p:nvSpPr>
            <p:spPr>
              <a:xfrm>
                <a:off x="8400375" y="5188640"/>
                <a:ext cx="3214740" cy="1389888"/>
              </a:xfrm>
              <a:prstGeom prst="roundRect">
                <a:avLst/>
              </a:prstGeom>
              <a:solidFill>
                <a:schemeClr val="bg1"/>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2" name="Content Placeholder 5">
                <a:extLst>
                  <a:ext uri="{FF2B5EF4-FFF2-40B4-BE49-F238E27FC236}">
                    <a16:creationId xmlns:a16="http://schemas.microsoft.com/office/drawing/2014/main" id="{6C673A61-EBA6-3A62-1992-18CD3E9DB048}"/>
                  </a:ext>
                </a:extLst>
              </p:cNvPr>
              <p:cNvSpPr txBox="1">
                <a:spLocks/>
              </p:cNvSpPr>
              <p:nvPr/>
            </p:nvSpPr>
            <p:spPr>
              <a:xfrm>
                <a:off x="8543673" y="5342059"/>
                <a:ext cx="2928144" cy="1219248"/>
              </a:xfrm>
              <a:prstGeom prst="rect">
                <a:avLst/>
              </a:prstGeom>
              <a:noFill/>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Model Criteria</a:t>
                </a:r>
              </a:p>
              <a:p>
                <a:pPr marL="628650" lvl="2" indent="-285750">
                  <a:buFont typeface="Wingdings" panose="05000000000000000000" pitchFamily="2" charset="2"/>
                  <a:buChar char="v"/>
                </a:pPr>
                <a:r>
                  <a:rPr lang="en-US" sz="1400" dirty="0">
                    <a:solidFill>
                      <a:schemeClr val="tx1"/>
                    </a:solidFill>
                  </a:rPr>
                  <a:t>Random Seed: 42</a:t>
                </a:r>
              </a:p>
              <a:p>
                <a:pPr marL="628650" lvl="2" indent="-285750">
                  <a:buFont typeface="Wingdings" panose="05000000000000000000" pitchFamily="2" charset="2"/>
                  <a:buChar char="v"/>
                </a:pPr>
                <a:r>
                  <a:rPr lang="en-US" sz="1400" dirty="0">
                    <a:solidFill>
                      <a:schemeClr val="tx1"/>
                    </a:solidFill>
                  </a:rPr>
                  <a:t>Epsilon (</a:t>
                </a:r>
                <a:r>
                  <a:rPr lang="el-GR" sz="1400" dirty="0">
                    <a:solidFill>
                      <a:schemeClr val="tx1"/>
                    </a:solidFill>
                  </a:rPr>
                  <a:t>ε): 0.</a:t>
                </a:r>
                <a:r>
                  <a:rPr lang="en-US" sz="1400" dirty="0">
                    <a:solidFill>
                      <a:schemeClr val="tx1"/>
                    </a:solidFill>
                  </a:rPr>
                  <a:t>1</a:t>
                </a:r>
              </a:p>
              <a:p>
                <a:pPr marL="628650" lvl="2" indent="-285750">
                  <a:buFont typeface="Wingdings" panose="05000000000000000000" pitchFamily="2" charset="2"/>
                  <a:buChar char="v"/>
                </a:pPr>
                <a:r>
                  <a:rPr lang="en-US" sz="1400" dirty="0">
                    <a:solidFill>
                      <a:schemeClr val="tx1"/>
                    </a:solidFill>
                  </a:rPr>
                  <a:t>Minimum Samples: 20, 25</a:t>
                </a:r>
              </a:p>
            </p:txBody>
          </p:sp>
          <p:pic>
            <p:nvPicPr>
              <p:cNvPr id="22" name="Graphic 21" descr="Tools with solid fill">
                <a:extLst>
                  <a:ext uri="{FF2B5EF4-FFF2-40B4-BE49-F238E27FC236}">
                    <a16:creationId xmlns:a16="http://schemas.microsoft.com/office/drawing/2014/main" id="{C4B8E109-8D73-828F-A389-1A428C158C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0454" y="5280976"/>
                <a:ext cx="449338" cy="449338"/>
              </a:xfrm>
              <a:prstGeom prst="rect">
                <a:avLst/>
              </a:prstGeom>
            </p:spPr>
          </p:pic>
        </p:grpSp>
      </p:grpSp>
    </p:spTree>
    <p:extLst>
      <p:ext uri="{BB962C8B-B14F-4D97-AF65-F5344CB8AC3E}">
        <p14:creationId xmlns:p14="http://schemas.microsoft.com/office/powerpoint/2010/main" val="1630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D3BECDB-4B1D-4711-1C3C-9DEAA82D168E}"/>
              </a:ext>
            </a:extLst>
          </p:cNvPr>
          <p:cNvSpPr>
            <a:spLocks noGrp="1"/>
          </p:cNvSpPr>
          <p:nvPr>
            <p:ph type="sldNum" sz="quarter" idx="12"/>
          </p:nvPr>
        </p:nvSpPr>
        <p:spPr/>
        <p:txBody>
          <a:bodyPr/>
          <a:lstStyle/>
          <a:p>
            <a:fld id="{2737C662-D0ED-4587-B264-5C4F0D975D18}" type="slidenum">
              <a:rPr lang="en-GB" smtClean="0"/>
              <a:pPr/>
              <a:t>8</a:t>
            </a:fld>
            <a:endParaRPr lang="en-GB" dirty="0"/>
          </a:p>
        </p:txBody>
      </p:sp>
      <p:sp>
        <p:nvSpPr>
          <p:cNvPr id="4" name="Title 4">
            <a:extLst>
              <a:ext uri="{FF2B5EF4-FFF2-40B4-BE49-F238E27FC236}">
                <a16:creationId xmlns:a16="http://schemas.microsoft.com/office/drawing/2014/main" id="{FC9B4EB1-64C7-A3E4-0D15-01133E721E2F}"/>
              </a:ext>
            </a:extLst>
          </p:cNvPr>
          <p:cNvSpPr txBox="1">
            <a:spLocks/>
          </p:cNvSpPr>
          <p:nvPr/>
        </p:nvSpPr>
        <p:spPr>
          <a:xfrm>
            <a:off x="457199" y="412364"/>
            <a:ext cx="6719977" cy="760828"/>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4800" dirty="0"/>
              <a:t>Model Evaluation</a:t>
            </a:r>
          </a:p>
        </p:txBody>
      </p:sp>
      <p:sp>
        <p:nvSpPr>
          <p:cNvPr id="30" name="Rectangle: Rounded Corners 29">
            <a:extLst>
              <a:ext uri="{FF2B5EF4-FFF2-40B4-BE49-F238E27FC236}">
                <a16:creationId xmlns:a16="http://schemas.microsoft.com/office/drawing/2014/main" id="{13CDB290-04B7-129D-D89C-BBE7A1C557A8}"/>
              </a:ext>
            </a:extLst>
          </p:cNvPr>
          <p:cNvSpPr/>
          <p:nvPr/>
        </p:nvSpPr>
        <p:spPr>
          <a:xfrm>
            <a:off x="297693" y="1826775"/>
            <a:ext cx="5765426" cy="1293663"/>
          </a:xfrm>
          <a:prstGeom prst="roundRect">
            <a:avLst/>
          </a:prstGeom>
          <a:solidFill>
            <a:schemeClr val="accent2">
              <a:lumMod val="20000"/>
              <a:lumOff val="80000"/>
            </a:schemeClr>
          </a:solid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31" name="TextBox 30">
            <a:extLst>
              <a:ext uri="{FF2B5EF4-FFF2-40B4-BE49-F238E27FC236}">
                <a16:creationId xmlns:a16="http://schemas.microsoft.com/office/drawing/2014/main" id="{8C6E9D98-5D56-81EF-A2A3-87E729702CF6}"/>
              </a:ext>
            </a:extLst>
          </p:cNvPr>
          <p:cNvSpPr txBox="1"/>
          <p:nvPr/>
        </p:nvSpPr>
        <p:spPr>
          <a:xfrm>
            <a:off x="385904" y="1957510"/>
            <a:ext cx="5044352" cy="1077218"/>
          </a:xfrm>
          <a:prstGeom prst="rect">
            <a:avLst/>
          </a:prstGeom>
        </p:spPr>
        <p:txBody>
          <a:bodyPr vert="horz" wrap="square" lIns="0" tIns="0" rIns="0" bIns="0" rtlCol="0">
            <a:spAutoFit/>
          </a:bodyPr>
          <a:lstStyle/>
          <a:p>
            <a:pPr algn="l"/>
            <a:r>
              <a:rPr lang="en-US" sz="1400" b="1" kern="1200" dirty="0">
                <a:solidFill>
                  <a:schemeClr val="accent1"/>
                </a:solidFill>
                <a:latin typeface="SLB Sans Book" panose="02000503040000020004" pitchFamily="2" charset="0"/>
                <a:ea typeface="+mn-ea"/>
                <a:cs typeface="+mn-cs"/>
              </a:rPr>
              <a:t>Product Owner's Feedback</a:t>
            </a:r>
          </a:p>
          <a:p>
            <a:pPr marL="742950" lvl="1" indent="-285750">
              <a:buFont typeface="Arial" panose="020B0604020202020204" pitchFamily="34" charset="0"/>
              <a:buChar char="•"/>
            </a:pPr>
            <a:r>
              <a:rPr lang="en-US" sz="1400" dirty="0">
                <a:solidFill>
                  <a:schemeClr val="accent1"/>
                </a:solidFill>
                <a:latin typeface="SLB Sans Book" panose="02000503040000020004" pitchFamily="2" charset="0"/>
              </a:rPr>
              <a:t>Evaluated anomalies based on </a:t>
            </a:r>
            <a:r>
              <a:rPr lang="en-US" sz="1400" b="1" dirty="0">
                <a:solidFill>
                  <a:schemeClr val="accent1"/>
                </a:solidFill>
                <a:latin typeface="SLB Sans Book" panose="02000503040000020004" pitchFamily="2" charset="0"/>
              </a:rPr>
              <a:t>4 key metrics </a:t>
            </a:r>
          </a:p>
          <a:p>
            <a:pPr lvl="1"/>
            <a:r>
              <a:rPr lang="en-US" sz="1400" b="1" dirty="0">
                <a:solidFill>
                  <a:schemeClr val="accent1"/>
                </a:solidFill>
                <a:latin typeface="SLB Sans Book" panose="02000503040000020004" pitchFamily="2" charset="0"/>
              </a:rPr>
              <a:t>      (TP, TN, FP, FN)</a:t>
            </a:r>
          </a:p>
          <a:p>
            <a:pPr marL="742950" lvl="1" indent="-285750">
              <a:buFont typeface="Arial" panose="020B0604020202020204" pitchFamily="34" charset="0"/>
              <a:buChar char="•"/>
            </a:pPr>
            <a:r>
              <a:rPr lang="en-US" sz="1400" dirty="0">
                <a:solidFill>
                  <a:schemeClr val="accent1"/>
                </a:solidFill>
                <a:latin typeface="SLB Sans Book" panose="02000503040000020004" pitchFamily="2" charset="0"/>
              </a:rPr>
              <a:t>Metrics aligned with </a:t>
            </a:r>
            <a:r>
              <a:rPr lang="en-US" sz="1400" b="1" dirty="0">
                <a:solidFill>
                  <a:schemeClr val="accent1"/>
                </a:solidFill>
                <a:latin typeface="SLB Sans Book" panose="02000503040000020004" pitchFamily="2" charset="0"/>
              </a:rPr>
              <a:t>financial expertise </a:t>
            </a:r>
            <a:r>
              <a:rPr lang="en-US" sz="1400" dirty="0">
                <a:solidFill>
                  <a:schemeClr val="accent1"/>
                </a:solidFill>
                <a:latin typeface="SLB Sans Book" panose="02000503040000020004" pitchFamily="2" charset="0"/>
              </a:rPr>
              <a:t>and </a:t>
            </a:r>
            <a:r>
              <a:rPr lang="en-US" sz="1400" b="1" dirty="0">
                <a:solidFill>
                  <a:schemeClr val="accent1"/>
                </a:solidFill>
                <a:latin typeface="SLB Sans Book" panose="02000503040000020004" pitchFamily="2" charset="0"/>
              </a:rPr>
              <a:t>business requirements</a:t>
            </a:r>
            <a:endParaRPr lang="en-MY" sz="1400" b="0" kern="1200" dirty="0">
              <a:solidFill>
                <a:schemeClr val="accent1"/>
              </a:solidFill>
              <a:latin typeface="SLB Sans Book" panose="02000503040000020004" pitchFamily="2" charset="0"/>
              <a:ea typeface="+mn-ea"/>
              <a:cs typeface="+mn-cs"/>
            </a:endParaRPr>
          </a:p>
        </p:txBody>
      </p:sp>
      <p:pic>
        <p:nvPicPr>
          <p:cNvPr id="1029" name="Graphic 1028" descr="Users with solid fill">
            <a:extLst>
              <a:ext uri="{FF2B5EF4-FFF2-40B4-BE49-F238E27FC236}">
                <a16:creationId xmlns:a16="http://schemas.microsoft.com/office/drawing/2014/main" id="{D89DF41F-8DAE-6B7A-FF6C-40C01F1C36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0693" y="1826775"/>
            <a:ext cx="727183" cy="640080"/>
          </a:xfrm>
          <a:prstGeom prst="rect">
            <a:avLst/>
          </a:prstGeom>
        </p:spPr>
      </p:pic>
      <p:grpSp>
        <p:nvGrpSpPr>
          <p:cNvPr id="12" name="Group 11">
            <a:extLst>
              <a:ext uri="{FF2B5EF4-FFF2-40B4-BE49-F238E27FC236}">
                <a16:creationId xmlns:a16="http://schemas.microsoft.com/office/drawing/2014/main" id="{9E992631-AF42-953C-E3E5-AD6D1B53A956}"/>
              </a:ext>
            </a:extLst>
          </p:cNvPr>
          <p:cNvGrpSpPr/>
          <p:nvPr/>
        </p:nvGrpSpPr>
        <p:grpSpPr>
          <a:xfrm>
            <a:off x="6425083" y="2820737"/>
            <a:ext cx="5381011" cy="1216526"/>
            <a:chOff x="6425083" y="2820737"/>
            <a:chExt cx="5381011" cy="1216526"/>
          </a:xfrm>
        </p:grpSpPr>
        <p:grpSp>
          <p:nvGrpSpPr>
            <p:cNvPr id="1087" name="Group 1086">
              <a:extLst>
                <a:ext uri="{FF2B5EF4-FFF2-40B4-BE49-F238E27FC236}">
                  <a16:creationId xmlns:a16="http://schemas.microsoft.com/office/drawing/2014/main" id="{572706BF-2CD6-20CF-D0D7-7E19ED863FBA}"/>
                </a:ext>
              </a:extLst>
            </p:cNvPr>
            <p:cNvGrpSpPr/>
            <p:nvPr/>
          </p:nvGrpSpPr>
          <p:grpSpPr>
            <a:xfrm>
              <a:off x="6425083" y="2820737"/>
              <a:ext cx="5381011" cy="1216526"/>
              <a:chOff x="526211" y="1264185"/>
              <a:chExt cx="5676181" cy="1216526"/>
            </a:xfrm>
          </p:grpSpPr>
          <p:sp>
            <p:nvSpPr>
              <p:cNvPr id="1088" name="Rectangle: Rounded Corners 1087">
                <a:extLst>
                  <a:ext uri="{FF2B5EF4-FFF2-40B4-BE49-F238E27FC236}">
                    <a16:creationId xmlns:a16="http://schemas.microsoft.com/office/drawing/2014/main" id="{E33D07D9-3261-EA20-BE03-9DE5504C704D}"/>
                  </a:ext>
                </a:extLst>
              </p:cNvPr>
              <p:cNvSpPr/>
              <p:nvPr/>
            </p:nvSpPr>
            <p:spPr>
              <a:xfrm>
                <a:off x="526211" y="1264185"/>
                <a:ext cx="5676181" cy="1216526"/>
              </a:xfrm>
              <a:prstGeom prst="roundRect">
                <a:avLst/>
              </a:prstGeom>
              <a:solidFill>
                <a:schemeClr val="accent2">
                  <a:lumMod val="20000"/>
                  <a:lumOff val="80000"/>
                </a:schemeClr>
              </a:solid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089" name="TextBox 1088">
                <a:extLst>
                  <a:ext uri="{FF2B5EF4-FFF2-40B4-BE49-F238E27FC236}">
                    <a16:creationId xmlns:a16="http://schemas.microsoft.com/office/drawing/2014/main" id="{EEC5A74F-5E92-7A94-AD2F-090E33EAE0A6}"/>
                  </a:ext>
                </a:extLst>
              </p:cNvPr>
              <p:cNvSpPr txBox="1"/>
              <p:nvPr/>
            </p:nvSpPr>
            <p:spPr>
              <a:xfrm>
                <a:off x="688592" y="1394920"/>
                <a:ext cx="4862540" cy="861774"/>
              </a:xfrm>
              <a:prstGeom prst="rect">
                <a:avLst/>
              </a:prstGeom>
            </p:spPr>
            <p:txBody>
              <a:bodyPr vert="horz" wrap="square" lIns="0" tIns="0" rIns="0" bIns="0" rtlCol="0">
                <a:spAutoFit/>
              </a:bodyPr>
              <a:lstStyle/>
              <a:p>
                <a:pPr algn="l"/>
                <a:r>
                  <a:rPr lang="en-US" sz="1400" b="1" kern="1200" dirty="0">
                    <a:solidFill>
                      <a:schemeClr val="accent1"/>
                    </a:solidFill>
                    <a:latin typeface="SLB Sans Book" panose="02000503040000020004" pitchFamily="2" charset="0"/>
                    <a:ea typeface="+mn-ea"/>
                    <a:cs typeface="+mn-cs"/>
                  </a:rPr>
                  <a:t>DBSCAN Model</a:t>
                </a:r>
              </a:p>
              <a:p>
                <a:pPr marL="742950" lvl="1" indent="-285750">
                  <a:buFont typeface="Arial" panose="020B0604020202020204" pitchFamily="34" charset="0"/>
                  <a:buChar char="•"/>
                </a:pPr>
                <a:r>
                  <a:rPr lang="en-US" sz="1400" b="1" dirty="0">
                    <a:solidFill>
                      <a:schemeClr val="accent1"/>
                    </a:solidFill>
                    <a:latin typeface="SLB Sans Book" panose="02000503040000020004" pitchFamily="2" charset="0"/>
                  </a:rPr>
                  <a:t>Fine-tuned parameters </a:t>
                </a:r>
                <a:r>
                  <a:rPr lang="en-US" sz="1400" dirty="0">
                    <a:solidFill>
                      <a:schemeClr val="accent1"/>
                    </a:solidFill>
                    <a:latin typeface="SLB Sans Book" panose="02000503040000020004" pitchFamily="2" charset="0"/>
                  </a:rPr>
                  <a:t>for optimal performance</a:t>
                </a:r>
              </a:p>
              <a:p>
                <a:pPr marL="742950" lvl="1" indent="-285750">
                  <a:buFont typeface="Arial" panose="020B0604020202020204" pitchFamily="34" charset="0"/>
                  <a:buChar char="•"/>
                </a:pPr>
                <a:r>
                  <a:rPr lang="en-US" sz="1400" b="1" dirty="0">
                    <a:solidFill>
                      <a:schemeClr val="accent1"/>
                    </a:solidFill>
                    <a:latin typeface="SLB Sans Book" panose="02000503040000020004" pitchFamily="2" charset="0"/>
                  </a:rPr>
                  <a:t>Increasing Min Samples </a:t>
                </a:r>
                <a:r>
                  <a:rPr lang="en-US" sz="1400" dirty="0">
                    <a:solidFill>
                      <a:schemeClr val="accent1"/>
                    </a:solidFill>
                    <a:latin typeface="SLB Sans Book" panose="02000503040000020004" pitchFamily="2" charset="0"/>
                  </a:rPr>
                  <a:t>and </a:t>
                </a:r>
                <a:r>
                  <a:rPr lang="en-US" sz="1400" b="1" dirty="0">
                    <a:solidFill>
                      <a:schemeClr val="accent1"/>
                    </a:solidFill>
                    <a:latin typeface="SLB Sans Book" panose="02000503040000020004" pitchFamily="2" charset="0"/>
                  </a:rPr>
                  <a:t>decreasing Epsilon </a:t>
                </a:r>
                <a:r>
                  <a:rPr lang="en-US" sz="1400" dirty="0">
                    <a:solidFill>
                      <a:schemeClr val="accent1"/>
                    </a:solidFill>
                    <a:latin typeface="SLB Sans Book" panose="02000503040000020004" pitchFamily="2" charset="0"/>
                  </a:rPr>
                  <a:t>could improve accuracy</a:t>
                </a:r>
                <a:endParaRPr lang="en-MY" sz="1400" b="0" kern="1200" dirty="0">
                  <a:solidFill>
                    <a:schemeClr val="accent1"/>
                  </a:solidFill>
                  <a:latin typeface="SLB Sans Book" panose="02000503040000020004" pitchFamily="2" charset="0"/>
                  <a:ea typeface="+mn-ea"/>
                  <a:cs typeface="+mn-cs"/>
                </a:endParaRPr>
              </a:p>
            </p:txBody>
          </p:sp>
        </p:grpSp>
        <p:pic>
          <p:nvPicPr>
            <p:cNvPr id="10" name="Graphic 9" descr="Programmer female with solid fill">
              <a:extLst>
                <a:ext uri="{FF2B5EF4-FFF2-40B4-BE49-F238E27FC236}">
                  <a16:creationId xmlns:a16="http://schemas.microsoft.com/office/drawing/2014/main" id="{BE6B5375-4FD9-C941-2C5C-1DFD4B11CD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14759" y="2837989"/>
              <a:ext cx="608263" cy="608263"/>
            </a:xfrm>
            <a:prstGeom prst="rect">
              <a:avLst/>
            </a:prstGeom>
          </p:spPr>
        </p:pic>
      </p:grpSp>
      <p:grpSp>
        <p:nvGrpSpPr>
          <p:cNvPr id="15" name="Group 14">
            <a:extLst>
              <a:ext uri="{FF2B5EF4-FFF2-40B4-BE49-F238E27FC236}">
                <a16:creationId xmlns:a16="http://schemas.microsoft.com/office/drawing/2014/main" id="{AB1DDD73-4E73-A253-582A-58719E79052F}"/>
              </a:ext>
            </a:extLst>
          </p:cNvPr>
          <p:cNvGrpSpPr/>
          <p:nvPr/>
        </p:nvGrpSpPr>
        <p:grpSpPr>
          <a:xfrm>
            <a:off x="297693" y="3898618"/>
            <a:ext cx="5798307" cy="1216526"/>
            <a:chOff x="297693" y="3898618"/>
            <a:chExt cx="5798307" cy="1216526"/>
          </a:xfrm>
        </p:grpSpPr>
        <p:grpSp>
          <p:nvGrpSpPr>
            <p:cNvPr id="1111" name="Group 1110">
              <a:extLst>
                <a:ext uri="{FF2B5EF4-FFF2-40B4-BE49-F238E27FC236}">
                  <a16:creationId xmlns:a16="http://schemas.microsoft.com/office/drawing/2014/main" id="{F6BAE3D7-07C4-7BE5-941E-5D29E06CE954}"/>
                </a:ext>
              </a:extLst>
            </p:cNvPr>
            <p:cNvGrpSpPr/>
            <p:nvPr/>
          </p:nvGrpSpPr>
          <p:grpSpPr>
            <a:xfrm>
              <a:off x="297693" y="3898618"/>
              <a:ext cx="5798307" cy="1216526"/>
              <a:chOff x="526211" y="1264185"/>
              <a:chExt cx="5676181" cy="1216526"/>
            </a:xfrm>
          </p:grpSpPr>
          <p:sp>
            <p:nvSpPr>
              <p:cNvPr id="1112" name="Rectangle: Rounded Corners 1111">
                <a:extLst>
                  <a:ext uri="{FF2B5EF4-FFF2-40B4-BE49-F238E27FC236}">
                    <a16:creationId xmlns:a16="http://schemas.microsoft.com/office/drawing/2014/main" id="{D83C6BC6-BC33-06B3-84D4-9C9D2E2D77F5}"/>
                  </a:ext>
                </a:extLst>
              </p:cNvPr>
              <p:cNvSpPr/>
              <p:nvPr/>
            </p:nvSpPr>
            <p:spPr>
              <a:xfrm>
                <a:off x="526211" y="1264185"/>
                <a:ext cx="5676181" cy="1216526"/>
              </a:xfrm>
              <a:prstGeom prst="roundRect">
                <a:avLst/>
              </a:prstGeom>
              <a:solidFill>
                <a:schemeClr val="accent2">
                  <a:lumMod val="20000"/>
                  <a:lumOff val="80000"/>
                </a:schemeClr>
              </a:solid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113" name="TextBox 1112">
                <a:extLst>
                  <a:ext uri="{FF2B5EF4-FFF2-40B4-BE49-F238E27FC236}">
                    <a16:creationId xmlns:a16="http://schemas.microsoft.com/office/drawing/2014/main" id="{32B0830E-9458-037F-F447-B55E0AE7DD84}"/>
                  </a:ext>
                </a:extLst>
              </p:cNvPr>
              <p:cNvSpPr txBox="1"/>
              <p:nvPr/>
            </p:nvSpPr>
            <p:spPr>
              <a:xfrm>
                <a:off x="686715" y="1441561"/>
                <a:ext cx="5044352" cy="861774"/>
              </a:xfrm>
              <a:prstGeom prst="rect">
                <a:avLst/>
              </a:prstGeom>
            </p:spPr>
            <p:txBody>
              <a:bodyPr vert="horz" wrap="square" lIns="0" tIns="0" rIns="0" bIns="0" rtlCol="0">
                <a:spAutoFit/>
              </a:bodyPr>
              <a:lstStyle/>
              <a:p>
                <a:pPr algn="l"/>
                <a:r>
                  <a:rPr lang="en-US" sz="1400" b="1" kern="1200" dirty="0">
                    <a:solidFill>
                      <a:schemeClr val="accent1"/>
                    </a:solidFill>
                    <a:latin typeface="SLB Sans Book" panose="02000503040000020004" pitchFamily="2" charset="0"/>
                    <a:ea typeface="+mn-ea"/>
                    <a:cs typeface="+mn-cs"/>
                  </a:rPr>
                  <a:t>Final Model Chosen</a:t>
                </a:r>
              </a:p>
              <a:p>
                <a:pPr marL="742950" lvl="1" indent="-285750">
                  <a:buFont typeface="Arial" panose="020B0604020202020204" pitchFamily="34" charset="0"/>
                  <a:buChar char="•"/>
                </a:pPr>
                <a:r>
                  <a:rPr lang="en-US" sz="1400" dirty="0">
                    <a:solidFill>
                      <a:schemeClr val="accent1"/>
                    </a:solidFill>
                    <a:latin typeface="SLB Sans Book" panose="02000503040000020004" pitchFamily="2" charset="0"/>
                  </a:rPr>
                  <a:t>Avoids overfitting and meets business needs</a:t>
                </a:r>
              </a:p>
              <a:p>
                <a:pPr marL="742950" lvl="1" indent="-285750">
                  <a:buFont typeface="Arial" panose="020B0604020202020204" pitchFamily="34" charset="0"/>
                  <a:buChar char="•"/>
                </a:pPr>
                <a:r>
                  <a:rPr lang="en-US" sz="1400" b="1" kern="1200" dirty="0">
                    <a:solidFill>
                      <a:schemeClr val="accent1"/>
                    </a:solidFill>
                    <a:latin typeface="SLB Sans Book" panose="02000503040000020004" pitchFamily="2" charset="0"/>
                    <a:ea typeface="+mn-ea"/>
                    <a:cs typeface="+mn-cs"/>
                  </a:rPr>
                  <a:t>Recall: 85% </a:t>
                </a:r>
                <a:r>
                  <a:rPr lang="en-US" sz="1400" b="0" kern="1200" dirty="0">
                    <a:solidFill>
                      <a:schemeClr val="accent1"/>
                    </a:solidFill>
                    <a:latin typeface="SLB Sans Book" panose="02000503040000020004" pitchFamily="2" charset="0"/>
                    <a:ea typeface="+mn-ea"/>
                    <a:cs typeface="+mn-cs"/>
                  </a:rPr>
                  <a:t>(validated by Product Owner on 20% of the dataset)</a:t>
                </a:r>
                <a:endParaRPr lang="en-MY" sz="1400" b="0" kern="1200" dirty="0">
                  <a:solidFill>
                    <a:schemeClr val="accent1"/>
                  </a:solidFill>
                  <a:latin typeface="SLB Sans Book" panose="02000503040000020004" pitchFamily="2" charset="0"/>
                  <a:ea typeface="+mn-ea"/>
                  <a:cs typeface="+mn-cs"/>
                </a:endParaRPr>
              </a:p>
            </p:txBody>
          </p:sp>
        </p:grpSp>
        <p:pic>
          <p:nvPicPr>
            <p:cNvPr id="14" name="Graphic 13" descr="Exponential Graph with solid fill">
              <a:extLst>
                <a:ext uri="{FF2B5EF4-FFF2-40B4-BE49-F238E27FC236}">
                  <a16:creationId xmlns:a16="http://schemas.microsoft.com/office/drawing/2014/main" id="{9F1784DB-B42F-39F2-594F-978CF74E1A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4997" y="3937011"/>
              <a:ext cx="588620" cy="588620"/>
            </a:xfrm>
            <a:prstGeom prst="rect">
              <a:avLst/>
            </a:prstGeom>
          </p:spPr>
        </p:pic>
      </p:grpSp>
      <p:sp>
        <p:nvSpPr>
          <p:cNvPr id="7" name="Arrow: Curved Down 6">
            <a:extLst>
              <a:ext uri="{FF2B5EF4-FFF2-40B4-BE49-F238E27FC236}">
                <a16:creationId xmlns:a16="http://schemas.microsoft.com/office/drawing/2014/main" id="{5447CAE7-9D61-6E48-A74B-AF93ECAC5799}"/>
              </a:ext>
            </a:extLst>
          </p:cNvPr>
          <p:cNvSpPr/>
          <p:nvPr/>
        </p:nvSpPr>
        <p:spPr>
          <a:xfrm rot="2034187">
            <a:off x="5851479" y="2095932"/>
            <a:ext cx="1293665" cy="606794"/>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a:solidFill>
                <a:schemeClr val="tx1"/>
              </a:solidFill>
            </a:endParaRPr>
          </a:p>
        </p:txBody>
      </p:sp>
      <p:sp>
        <p:nvSpPr>
          <p:cNvPr id="11" name="Arrow: Curved Down 10">
            <a:extLst>
              <a:ext uri="{FF2B5EF4-FFF2-40B4-BE49-F238E27FC236}">
                <a16:creationId xmlns:a16="http://schemas.microsoft.com/office/drawing/2014/main" id="{C7D267D1-10E8-2165-DE08-697E29D863D0}"/>
              </a:ext>
            </a:extLst>
          </p:cNvPr>
          <p:cNvSpPr/>
          <p:nvPr/>
        </p:nvSpPr>
        <p:spPr>
          <a:xfrm rot="19744721" flipH="1" flipV="1">
            <a:off x="5859405" y="4203484"/>
            <a:ext cx="1293665" cy="606794"/>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a:solidFill>
                <a:schemeClr val="tx1"/>
              </a:solidFill>
            </a:endParaRPr>
          </a:p>
        </p:txBody>
      </p:sp>
    </p:spTree>
    <p:extLst>
      <p:ext uri="{BB962C8B-B14F-4D97-AF65-F5344CB8AC3E}">
        <p14:creationId xmlns:p14="http://schemas.microsoft.com/office/powerpoint/2010/main" val="325122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6C6E8E-ADAD-37D8-2840-5B0779EA7780}"/>
              </a:ext>
            </a:extLst>
          </p:cNvPr>
          <p:cNvSpPr>
            <a:spLocks noGrp="1"/>
          </p:cNvSpPr>
          <p:nvPr>
            <p:ph type="sldNum" sz="quarter" idx="12"/>
          </p:nvPr>
        </p:nvSpPr>
        <p:spPr/>
        <p:txBody>
          <a:bodyPr/>
          <a:lstStyle/>
          <a:p>
            <a:fld id="{2737C662-D0ED-4587-B264-5C4F0D975D18}" type="slidenum">
              <a:rPr lang="en-GB" smtClean="0"/>
              <a:t>9</a:t>
            </a:fld>
            <a:endParaRPr lang="en-GB" dirty="0"/>
          </a:p>
        </p:txBody>
      </p:sp>
      <p:sp>
        <p:nvSpPr>
          <p:cNvPr id="4" name="Title 4">
            <a:extLst>
              <a:ext uri="{FF2B5EF4-FFF2-40B4-BE49-F238E27FC236}">
                <a16:creationId xmlns:a16="http://schemas.microsoft.com/office/drawing/2014/main" id="{16BF6A25-23BA-3735-6DD9-E287901BAB35}"/>
              </a:ext>
            </a:extLst>
          </p:cNvPr>
          <p:cNvSpPr>
            <a:spLocks noGrp="1"/>
          </p:cNvSpPr>
          <p:nvPr>
            <p:ph type="title"/>
          </p:nvPr>
        </p:nvSpPr>
        <p:spPr>
          <a:xfrm>
            <a:off x="457200" y="412364"/>
            <a:ext cx="10265434" cy="683192"/>
          </a:xfrm>
        </p:spPr>
        <p:txBody>
          <a:bodyPr/>
          <a:lstStyle/>
          <a:p>
            <a:r>
              <a:rPr lang="en-US" sz="4800" noProof="0" dirty="0"/>
              <a:t>Potential Feature Analysis</a:t>
            </a:r>
          </a:p>
        </p:txBody>
      </p:sp>
      <p:sp>
        <p:nvSpPr>
          <p:cNvPr id="5" name="Content Placeholder 5">
            <a:extLst>
              <a:ext uri="{FF2B5EF4-FFF2-40B4-BE49-F238E27FC236}">
                <a16:creationId xmlns:a16="http://schemas.microsoft.com/office/drawing/2014/main" id="{3F06D9EB-0277-31EC-8CFC-10B000C55C2F}"/>
              </a:ext>
            </a:extLst>
          </p:cNvPr>
          <p:cNvSpPr txBox="1">
            <a:spLocks/>
          </p:cNvSpPr>
          <p:nvPr/>
        </p:nvSpPr>
        <p:spPr>
          <a:xfrm>
            <a:off x="457199" y="1112808"/>
            <a:ext cx="6970143" cy="569343"/>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mn-lt"/>
              </a:rPr>
              <a:t>Univariate Check for Anomalies across </a:t>
            </a:r>
            <a:r>
              <a:rPr lang="en-US" dirty="0" err="1">
                <a:latin typeface="+mn-lt"/>
              </a:rPr>
              <a:t>Material_Plant</a:t>
            </a:r>
            <a:endParaRPr lang="en-US" dirty="0">
              <a:latin typeface="+mn-lt"/>
            </a:endParaRPr>
          </a:p>
        </p:txBody>
      </p:sp>
      <p:grpSp>
        <p:nvGrpSpPr>
          <p:cNvPr id="26" name="Group 25">
            <a:extLst>
              <a:ext uri="{FF2B5EF4-FFF2-40B4-BE49-F238E27FC236}">
                <a16:creationId xmlns:a16="http://schemas.microsoft.com/office/drawing/2014/main" id="{E69C9062-6312-A47D-CC47-1C7E3AFE0243}"/>
              </a:ext>
            </a:extLst>
          </p:cNvPr>
          <p:cNvGrpSpPr/>
          <p:nvPr/>
        </p:nvGrpSpPr>
        <p:grpSpPr>
          <a:xfrm>
            <a:off x="540805" y="1982342"/>
            <a:ext cx="11110389" cy="2046197"/>
            <a:chOff x="534839" y="1999595"/>
            <a:chExt cx="10939694" cy="1978893"/>
          </a:xfrm>
        </p:grpSpPr>
        <p:grpSp>
          <p:nvGrpSpPr>
            <p:cNvPr id="17" name="Group 16">
              <a:extLst>
                <a:ext uri="{FF2B5EF4-FFF2-40B4-BE49-F238E27FC236}">
                  <a16:creationId xmlns:a16="http://schemas.microsoft.com/office/drawing/2014/main" id="{92AD2366-1DBF-F20D-C8EE-C85BA90635B3}"/>
                </a:ext>
              </a:extLst>
            </p:cNvPr>
            <p:cNvGrpSpPr/>
            <p:nvPr/>
          </p:nvGrpSpPr>
          <p:grpSpPr>
            <a:xfrm>
              <a:off x="534839" y="1999595"/>
              <a:ext cx="3398808" cy="1958196"/>
              <a:chOff x="957533" y="2104847"/>
              <a:chExt cx="3398808" cy="1958196"/>
            </a:xfrm>
          </p:grpSpPr>
          <p:sp>
            <p:nvSpPr>
              <p:cNvPr id="9" name="Rectangle: Folded Corner 8">
                <a:extLst>
                  <a:ext uri="{FF2B5EF4-FFF2-40B4-BE49-F238E27FC236}">
                    <a16:creationId xmlns:a16="http://schemas.microsoft.com/office/drawing/2014/main" id="{4D13357C-6D28-3C4E-72FD-FD04DC387B59}"/>
                  </a:ext>
                </a:extLst>
              </p:cNvPr>
              <p:cNvSpPr/>
              <p:nvPr/>
            </p:nvSpPr>
            <p:spPr>
              <a:xfrm>
                <a:off x="957533" y="2104847"/>
                <a:ext cx="3398808" cy="1958196"/>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10" name="TextBox 9">
                <a:extLst>
                  <a:ext uri="{FF2B5EF4-FFF2-40B4-BE49-F238E27FC236}">
                    <a16:creationId xmlns:a16="http://schemas.microsoft.com/office/drawing/2014/main" id="{1CD28257-29DB-C035-A238-E2E000F44F7E}"/>
                  </a:ext>
                </a:extLst>
              </p:cNvPr>
              <p:cNvSpPr txBox="1"/>
              <p:nvPr/>
            </p:nvSpPr>
            <p:spPr>
              <a:xfrm>
                <a:off x="1069676" y="2234242"/>
                <a:ext cx="3183148" cy="1077218"/>
              </a:xfrm>
              <a:prstGeom prst="rect">
                <a:avLst/>
              </a:prstGeom>
            </p:spPr>
            <p:txBody>
              <a:bodyPr vert="horz" wrap="square" lIns="0" tIns="0" rIns="0" bIns="0" rtlCol="0">
                <a:spAutoFit/>
              </a:bodyPr>
              <a:lstStyle/>
              <a:p>
                <a:pPr algn="l"/>
                <a:r>
                  <a:rPr lang="en-US" sz="1400" b="1" kern="1200" dirty="0">
                    <a:solidFill>
                      <a:schemeClr val="tx2"/>
                    </a:solidFill>
                    <a:latin typeface="SLB Sans Medium" panose="02000503040000020004" pitchFamily="50" charset="0"/>
                  </a:rPr>
                  <a:t>Vendor Check</a:t>
                </a:r>
              </a:p>
              <a:p>
                <a:pPr algn="l"/>
                <a:endParaRPr lang="en-US" sz="1400" dirty="0">
                  <a:solidFill>
                    <a:schemeClr val="tx2"/>
                  </a:solidFill>
                  <a:latin typeface="SLB Sans Book" panose="02000503040000020004" pitchFamily="2" charset="0"/>
                </a:endParaRPr>
              </a:p>
              <a:p>
                <a:pPr marL="285750" indent="-285750" algn="l">
                  <a:buFont typeface="Arial" panose="020B0604020202020204" pitchFamily="34" charset="0"/>
                  <a:buChar char="•"/>
                </a:pPr>
                <a:r>
                  <a:rPr lang="en-US" sz="1400" dirty="0">
                    <a:latin typeface="SLB Sans Book" panose="02000503040000020004" pitchFamily="50" charset="0"/>
                  </a:rPr>
                  <a:t>Starting from the </a:t>
                </a:r>
                <a:r>
                  <a:rPr lang="en-US" sz="1400" b="1" dirty="0">
                    <a:latin typeface="SLB Sans Book" panose="02000503040000020004" pitchFamily="50" charset="0"/>
                  </a:rPr>
                  <a:t>4th record</a:t>
                </a:r>
                <a:r>
                  <a:rPr lang="en-US" sz="1400" dirty="0">
                    <a:latin typeface="SLB Sans Book" panose="02000503040000020004" pitchFamily="50" charset="0"/>
                  </a:rPr>
                  <a:t>, if any </a:t>
                </a:r>
                <a:r>
                  <a:rPr lang="en-US" sz="1400" b="1" dirty="0">
                    <a:latin typeface="SLB Sans Book" panose="02000503040000020004" pitchFamily="50" charset="0"/>
                  </a:rPr>
                  <a:t>vendor</a:t>
                </a:r>
                <a:r>
                  <a:rPr lang="en-US" sz="1400" dirty="0">
                    <a:latin typeface="SLB Sans Book" panose="02000503040000020004" pitchFamily="50" charset="0"/>
                  </a:rPr>
                  <a:t> is </a:t>
                </a:r>
                <a:r>
                  <a:rPr lang="en-US" sz="1400" b="1" dirty="0">
                    <a:latin typeface="SLB Sans Book" panose="02000503040000020004" pitchFamily="50" charset="0"/>
                  </a:rPr>
                  <a:t>different</a:t>
                </a:r>
                <a:r>
                  <a:rPr lang="en-US" sz="1400" dirty="0">
                    <a:latin typeface="SLB Sans Book" panose="02000503040000020004" pitchFamily="50" charset="0"/>
                  </a:rPr>
                  <a:t> from the </a:t>
                </a:r>
                <a:r>
                  <a:rPr lang="en-US" sz="1400" b="1" dirty="0">
                    <a:latin typeface="SLB Sans Book" panose="02000503040000020004" pitchFamily="50" charset="0"/>
                  </a:rPr>
                  <a:t>previous 3 records</a:t>
                </a:r>
                <a:endParaRPr lang="en-MY" sz="1400" b="1" kern="1200" dirty="0">
                  <a:solidFill>
                    <a:schemeClr val="accent1"/>
                  </a:solidFill>
                  <a:latin typeface="SLB Sans Book" panose="02000503040000020004" pitchFamily="50" charset="0"/>
                </a:endParaRPr>
              </a:p>
            </p:txBody>
          </p:sp>
          <p:pic>
            <p:nvPicPr>
              <p:cNvPr id="16" name="Graphic 15" descr="Kiosk with solid fill">
                <a:extLst>
                  <a:ext uri="{FF2B5EF4-FFF2-40B4-BE49-F238E27FC236}">
                    <a16:creationId xmlns:a16="http://schemas.microsoft.com/office/drawing/2014/main" id="{46D2E7F5-3070-E6E9-DC79-A671AA8E80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04249" y="2104847"/>
                <a:ext cx="552092" cy="552092"/>
              </a:xfrm>
              <a:prstGeom prst="rect">
                <a:avLst/>
              </a:prstGeom>
            </p:spPr>
          </p:pic>
        </p:grpSp>
        <p:grpSp>
          <p:nvGrpSpPr>
            <p:cNvPr id="20" name="Group 19">
              <a:extLst>
                <a:ext uri="{FF2B5EF4-FFF2-40B4-BE49-F238E27FC236}">
                  <a16:creationId xmlns:a16="http://schemas.microsoft.com/office/drawing/2014/main" id="{677829CA-003D-FC07-DB9D-F39BD7967437}"/>
                </a:ext>
              </a:extLst>
            </p:cNvPr>
            <p:cNvGrpSpPr/>
            <p:nvPr/>
          </p:nvGrpSpPr>
          <p:grpSpPr>
            <a:xfrm>
              <a:off x="4301705" y="1999595"/>
              <a:ext cx="3401568" cy="1958196"/>
              <a:chOff x="4741652" y="2104847"/>
              <a:chExt cx="3401568" cy="1958196"/>
            </a:xfrm>
          </p:grpSpPr>
          <p:sp>
            <p:nvSpPr>
              <p:cNvPr id="11" name="Rectangle: Folded Corner 10">
                <a:extLst>
                  <a:ext uri="{FF2B5EF4-FFF2-40B4-BE49-F238E27FC236}">
                    <a16:creationId xmlns:a16="http://schemas.microsoft.com/office/drawing/2014/main" id="{6E3DA301-7998-B090-0E92-B1CC0059FF66}"/>
                  </a:ext>
                </a:extLst>
              </p:cNvPr>
              <p:cNvSpPr/>
              <p:nvPr/>
            </p:nvSpPr>
            <p:spPr>
              <a:xfrm>
                <a:off x="4741652" y="2104847"/>
                <a:ext cx="3401568" cy="1958196"/>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12" name="TextBox 11">
                <a:extLst>
                  <a:ext uri="{FF2B5EF4-FFF2-40B4-BE49-F238E27FC236}">
                    <a16:creationId xmlns:a16="http://schemas.microsoft.com/office/drawing/2014/main" id="{40DF333A-D0E3-5C01-E28D-A54DEDD0AD74}"/>
                  </a:ext>
                </a:extLst>
              </p:cNvPr>
              <p:cNvSpPr txBox="1"/>
              <p:nvPr/>
            </p:nvSpPr>
            <p:spPr>
              <a:xfrm>
                <a:off x="4827915" y="2234242"/>
                <a:ext cx="3182112" cy="1723549"/>
              </a:xfrm>
              <a:prstGeom prst="rect">
                <a:avLst/>
              </a:prstGeom>
            </p:spPr>
            <p:txBody>
              <a:bodyPr vert="horz" wrap="square" lIns="0" tIns="0" rIns="0" bIns="0" rtlCol="0">
                <a:spAutoFit/>
              </a:bodyPr>
              <a:lstStyle/>
              <a:p>
                <a:pPr algn="l"/>
                <a:r>
                  <a:rPr lang="en-US" sz="1400" b="1" kern="1200" dirty="0">
                    <a:solidFill>
                      <a:schemeClr val="tx2"/>
                    </a:solidFill>
                    <a:latin typeface="SLB Sans Medium" panose="02000503040000020004" pitchFamily="50" charset="0"/>
                  </a:rPr>
                  <a:t>Currency Check</a:t>
                </a:r>
              </a:p>
              <a:p>
                <a:pPr algn="l"/>
                <a:endParaRPr lang="en-US" sz="1400" dirty="0">
                  <a:solidFill>
                    <a:schemeClr val="tx2"/>
                  </a:solidFill>
                  <a:latin typeface="SLB Sans Book" panose="02000503040000020004" pitchFamily="2" charset="0"/>
                </a:endParaRPr>
              </a:p>
              <a:p>
                <a:pPr marL="285750" indent="-285750" algn="l">
                  <a:buFont typeface="Arial" panose="020B0604020202020204" pitchFamily="34" charset="0"/>
                  <a:buChar char="•"/>
                </a:pPr>
                <a:r>
                  <a:rPr lang="en-US" sz="1400" dirty="0">
                    <a:solidFill>
                      <a:schemeClr val="tx2"/>
                    </a:solidFill>
                  </a:rPr>
                  <a:t>If the </a:t>
                </a:r>
                <a:r>
                  <a:rPr lang="en-US" sz="1400" b="1" dirty="0">
                    <a:solidFill>
                      <a:schemeClr val="tx2"/>
                    </a:solidFill>
                  </a:rPr>
                  <a:t>exchange rate</a:t>
                </a:r>
                <a:r>
                  <a:rPr lang="en-US" sz="1400" dirty="0">
                    <a:solidFill>
                      <a:schemeClr val="tx2"/>
                    </a:solidFill>
                  </a:rPr>
                  <a:t> is </a:t>
                </a:r>
                <a:r>
                  <a:rPr lang="en-US" sz="1400" b="1" dirty="0">
                    <a:solidFill>
                      <a:schemeClr val="tx2"/>
                    </a:solidFill>
                  </a:rPr>
                  <a:t>outside</a:t>
                </a:r>
                <a:r>
                  <a:rPr lang="en-US" sz="1400" dirty="0">
                    <a:solidFill>
                      <a:schemeClr val="tx2"/>
                    </a:solidFill>
                  </a:rPr>
                  <a:t> the normal range </a:t>
                </a:r>
                <a:r>
                  <a:rPr lang="en-US" sz="1400" b="1" dirty="0">
                    <a:solidFill>
                      <a:schemeClr val="tx2"/>
                    </a:solidFill>
                  </a:rPr>
                  <a:t>(Mean ± 2 STD)</a:t>
                </a:r>
              </a:p>
              <a:p>
                <a:pPr marL="285750" indent="-285750">
                  <a:buFont typeface="Arial" panose="020B0604020202020204" pitchFamily="34" charset="0"/>
                  <a:buChar char="•"/>
                </a:pPr>
                <a:r>
                  <a:rPr lang="en-US" sz="1400" dirty="0"/>
                  <a:t>Starting from the </a:t>
                </a:r>
                <a:r>
                  <a:rPr lang="en-US" sz="1400" b="1" dirty="0"/>
                  <a:t>4th record</a:t>
                </a:r>
                <a:r>
                  <a:rPr lang="en-US" sz="1400" dirty="0"/>
                  <a:t>, if </a:t>
                </a:r>
                <a:r>
                  <a:rPr lang="en-US" sz="1400" b="1" dirty="0"/>
                  <a:t>currency changes</a:t>
                </a:r>
                <a:r>
                  <a:rPr lang="en-US" sz="1400" dirty="0"/>
                  <a:t> from the </a:t>
                </a:r>
                <a:r>
                  <a:rPr lang="en-US" sz="1400" b="1" dirty="0"/>
                  <a:t>previous 3 records</a:t>
                </a:r>
                <a:endParaRPr lang="en-US" sz="1400" b="1" dirty="0">
                  <a:solidFill>
                    <a:schemeClr val="tx2"/>
                  </a:solidFill>
                </a:endParaRPr>
              </a:p>
              <a:p>
                <a:pPr marL="285750" indent="-285750" algn="l">
                  <a:buFont typeface="Arial" panose="020B0604020202020204" pitchFamily="34" charset="0"/>
                  <a:buChar char="•"/>
                </a:pPr>
                <a:endParaRPr lang="en-MY" sz="1400" b="0" kern="1200" dirty="0">
                  <a:solidFill>
                    <a:schemeClr val="tx2"/>
                  </a:solidFill>
                  <a:latin typeface="SLB Sans Book" panose="02000503040000020004" pitchFamily="2" charset="0"/>
                  <a:ea typeface="+mn-ea"/>
                  <a:cs typeface="+mn-cs"/>
                </a:endParaRPr>
              </a:p>
            </p:txBody>
          </p:sp>
          <p:pic>
            <p:nvPicPr>
              <p:cNvPr id="19" name="Graphic 18" descr="Bank with solid fill">
                <a:extLst>
                  <a:ext uri="{FF2B5EF4-FFF2-40B4-BE49-F238E27FC236}">
                    <a16:creationId xmlns:a16="http://schemas.microsoft.com/office/drawing/2014/main" id="{87C78C3B-06CA-E414-3E4F-999FEAEE15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3521" y="2104847"/>
                <a:ext cx="548640" cy="548640"/>
              </a:xfrm>
              <a:prstGeom prst="rect">
                <a:avLst/>
              </a:prstGeom>
            </p:spPr>
          </p:pic>
        </p:grpSp>
        <p:grpSp>
          <p:nvGrpSpPr>
            <p:cNvPr id="25" name="Group 24">
              <a:extLst>
                <a:ext uri="{FF2B5EF4-FFF2-40B4-BE49-F238E27FC236}">
                  <a16:creationId xmlns:a16="http://schemas.microsoft.com/office/drawing/2014/main" id="{35EB7DAF-A2A6-3CC3-6736-D364E73C136C}"/>
                </a:ext>
              </a:extLst>
            </p:cNvPr>
            <p:cNvGrpSpPr/>
            <p:nvPr/>
          </p:nvGrpSpPr>
          <p:grpSpPr>
            <a:xfrm>
              <a:off x="8071331" y="2003040"/>
              <a:ext cx="3403202" cy="1975448"/>
              <a:chOff x="8471345" y="2087595"/>
              <a:chExt cx="3403202" cy="1975448"/>
            </a:xfrm>
          </p:grpSpPr>
          <p:sp>
            <p:nvSpPr>
              <p:cNvPr id="13" name="Rectangle: Folded Corner 12">
                <a:extLst>
                  <a:ext uri="{FF2B5EF4-FFF2-40B4-BE49-F238E27FC236}">
                    <a16:creationId xmlns:a16="http://schemas.microsoft.com/office/drawing/2014/main" id="{7157180C-C214-C22D-29BD-F07F8190A9E8}"/>
                  </a:ext>
                </a:extLst>
              </p:cNvPr>
              <p:cNvSpPr/>
              <p:nvPr/>
            </p:nvSpPr>
            <p:spPr>
              <a:xfrm>
                <a:off x="8471345" y="2104847"/>
                <a:ext cx="3401568" cy="1958196"/>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14" name="TextBox 13">
                <a:extLst>
                  <a:ext uri="{FF2B5EF4-FFF2-40B4-BE49-F238E27FC236}">
                    <a16:creationId xmlns:a16="http://schemas.microsoft.com/office/drawing/2014/main" id="{744AA8CD-B336-665B-38A0-67971D8BDA1C}"/>
                  </a:ext>
                </a:extLst>
              </p:cNvPr>
              <p:cNvSpPr txBox="1"/>
              <p:nvPr/>
            </p:nvSpPr>
            <p:spPr>
              <a:xfrm>
                <a:off x="8581073" y="2234242"/>
                <a:ext cx="3182112" cy="1508105"/>
              </a:xfrm>
              <a:prstGeom prst="rect">
                <a:avLst/>
              </a:prstGeom>
            </p:spPr>
            <p:txBody>
              <a:bodyPr vert="horz" wrap="square" lIns="0" tIns="0" rIns="0" bIns="0" rtlCol="0">
                <a:spAutoFit/>
              </a:bodyPr>
              <a:lstStyle/>
              <a:p>
                <a:pPr algn="l"/>
                <a:r>
                  <a:rPr lang="en-US" sz="1400" b="1" kern="1200" dirty="0">
                    <a:solidFill>
                      <a:schemeClr val="tx2"/>
                    </a:solidFill>
                    <a:latin typeface="SLB Sans Medium" panose="02000503040000020004" pitchFamily="50" charset="0"/>
                  </a:rPr>
                  <a:t>Quantity Check</a:t>
                </a:r>
              </a:p>
              <a:p>
                <a:pPr algn="l"/>
                <a:endParaRPr lang="en-US" sz="1400" dirty="0">
                  <a:solidFill>
                    <a:schemeClr val="tx2"/>
                  </a:solidFill>
                  <a:latin typeface="SLB Sans Book" panose="02000503040000020004" pitchFamily="2" charset="0"/>
                </a:endParaRPr>
              </a:p>
              <a:p>
                <a:pPr marL="285750" indent="-285750" algn="l">
                  <a:buFont typeface="Arial" panose="020B0604020202020204" pitchFamily="34" charset="0"/>
                  <a:buChar char="•"/>
                </a:pPr>
                <a:r>
                  <a:rPr lang="en-US" sz="1400" dirty="0"/>
                  <a:t>If </a:t>
                </a:r>
                <a:r>
                  <a:rPr lang="en-US" sz="1400" b="1" dirty="0"/>
                  <a:t>Quantity &gt; Q3 </a:t>
                </a:r>
                <a:r>
                  <a:rPr lang="en-US" sz="1400" dirty="0"/>
                  <a:t>and </a:t>
                </a:r>
                <a:r>
                  <a:rPr lang="en-US" sz="1400" b="1" dirty="0"/>
                  <a:t>Price &lt; Avg Price in Q3</a:t>
                </a:r>
              </a:p>
              <a:p>
                <a:pPr marL="285750" indent="-285750" algn="l">
                  <a:buFont typeface="Arial" panose="020B0604020202020204" pitchFamily="34" charset="0"/>
                  <a:buChar char="•"/>
                </a:pPr>
                <a:r>
                  <a:rPr lang="en-US" sz="1400" dirty="0"/>
                  <a:t>If </a:t>
                </a:r>
                <a:r>
                  <a:rPr lang="en-US" sz="1400" b="1" dirty="0"/>
                  <a:t>Quantity &lt; Q1</a:t>
                </a:r>
                <a:r>
                  <a:rPr lang="en-US" sz="1400" dirty="0"/>
                  <a:t> and </a:t>
                </a:r>
                <a:r>
                  <a:rPr lang="en-US" sz="1400" b="1" dirty="0"/>
                  <a:t>Price &gt; Avg Price in Q1</a:t>
                </a:r>
                <a:endParaRPr lang="en-US" sz="1400" b="1" dirty="0">
                  <a:solidFill>
                    <a:schemeClr val="tx2"/>
                  </a:solidFill>
                </a:endParaRPr>
              </a:p>
              <a:p>
                <a:pPr marL="285750" indent="-285750" algn="l">
                  <a:buFont typeface="Arial" panose="020B0604020202020204" pitchFamily="34" charset="0"/>
                  <a:buChar char="•"/>
                </a:pPr>
                <a:endParaRPr lang="en-MY" sz="1400" b="0" kern="1200" dirty="0">
                  <a:solidFill>
                    <a:schemeClr val="tx2"/>
                  </a:solidFill>
                  <a:latin typeface="SLB Sans Book" panose="02000503040000020004" pitchFamily="2" charset="0"/>
                  <a:ea typeface="+mn-ea"/>
                  <a:cs typeface="+mn-cs"/>
                </a:endParaRPr>
              </a:p>
            </p:txBody>
          </p:sp>
          <p:pic>
            <p:nvPicPr>
              <p:cNvPr id="24" name="Graphic 23" descr="Pandemic exponential curve bar graph with solid fill">
                <a:extLst>
                  <a:ext uri="{FF2B5EF4-FFF2-40B4-BE49-F238E27FC236}">
                    <a16:creationId xmlns:a16="http://schemas.microsoft.com/office/drawing/2014/main" id="{8245B4C1-F2F7-746F-0535-7F82E823A1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34467" y="2087595"/>
                <a:ext cx="640080" cy="640080"/>
              </a:xfrm>
              <a:prstGeom prst="rect">
                <a:avLst/>
              </a:prstGeom>
            </p:spPr>
          </p:pic>
        </p:grpSp>
      </p:grpSp>
      <p:grpSp>
        <p:nvGrpSpPr>
          <p:cNvPr id="29" name="Group 28">
            <a:extLst>
              <a:ext uri="{FF2B5EF4-FFF2-40B4-BE49-F238E27FC236}">
                <a16:creationId xmlns:a16="http://schemas.microsoft.com/office/drawing/2014/main" id="{5FB9EBA2-BCC5-3DEE-320C-DA473749FF33}"/>
              </a:ext>
            </a:extLst>
          </p:cNvPr>
          <p:cNvGrpSpPr/>
          <p:nvPr/>
        </p:nvGrpSpPr>
        <p:grpSpPr>
          <a:xfrm>
            <a:off x="3269645" y="4764532"/>
            <a:ext cx="5652340" cy="1187383"/>
            <a:chOff x="2930943" y="4807975"/>
            <a:chExt cx="5652340" cy="1187383"/>
          </a:xfrm>
        </p:grpSpPr>
        <p:sp>
          <p:nvSpPr>
            <p:cNvPr id="27" name="Rectangle: Folded Corner 26">
              <a:extLst>
                <a:ext uri="{FF2B5EF4-FFF2-40B4-BE49-F238E27FC236}">
                  <a16:creationId xmlns:a16="http://schemas.microsoft.com/office/drawing/2014/main" id="{D8D4782B-EE04-A607-2769-0CE6902CC8B2}"/>
                </a:ext>
              </a:extLst>
            </p:cNvPr>
            <p:cNvSpPr/>
            <p:nvPr/>
          </p:nvSpPr>
          <p:spPr>
            <a:xfrm>
              <a:off x="2930943" y="4807975"/>
              <a:ext cx="5652340" cy="1187383"/>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28" name="TextBox 27">
              <a:extLst>
                <a:ext uri="{FF2B5EF4-FFF2-40B4-BE49-F238E27FC236}">
                  <a16:creationId xmlns:a16="http://schemas.microsoft.com/office/drawing/2014/main" id="{6E52B5A5-D8F5-EB88-6482-D6AD8DA89170}"/>
                </a:ext>
              </a:extLst>
            </p:cNvPr>
            <p:cNvSpPr txBox="1"/>
            <p:nvPr/>
          </p:nvSpPr>
          <p:spPr>
            <a:xfrm>
              <a:off x="3134321" y="4963683"/>
              <a:ext cx="5172010" cy="861774"/>
            </a:xfrm>
            <a:prstGeom prst="rect">
              <a:avLst/>
            </a:prstGeom>
          </p:spPr>
          <p:txBody>
            <a:bodyPr vert="horz" wrap="square" lIns="0" tIns="0" rIns="0" bIns="0" rtlCol="0">
              <a:spAutoFit/>
            </a:bodyPr>
            <a:lstStyle/>
            <a:p>
              <a:pPr marL="285750" indent="-285750" algn="l">
                <a:buFont typeface="Wingdings" panose="05000000000000000000" pitchFamily="2" charset="2"/>
                <a:buChar char="v"/>
              </a:pPr>
              <a:r>
                <a:rPr lang="en-US" sz="1400" b="1" kern="1200" dirty="0">
                  <a:solidFill>
                    <a:schemeClr val="tx2"/>
                  </a:solidFill>
                  <a:latin typeface="SLB Sans Book" panose="02000503040000020004" pitchFamily="50" charset="0"/>
                </a:rPr>
                <a:t>First 3 records</a:t>
              </a:r>
              <a:r>
                <a:rPr lang="en-US" sz="1400" kern="1200" dirty="0">
                  <a:solidFill>
                    <a:schemeClr val="tx2"/>
                  </a:solidFill>
                  <a:latin typeface="SLB Sans Book" panose="02000503040000020004" pitchFamily="50" charset="0"/>
                </a:rPr>
                <a:t>: "</a:t>
              </a:r>
              <a:r>
                <a:rPr lang="en-US" sz="1400" b="1" kern="1200" dirty="0">
                  <a:solidFill>
                    <a:schemeClr val="tx2"/>
                  </a:solidFill>
                  <a:latin typeface="SLB Sans Book" panose="02000503040000020004" pitchFamily="50" charset="0"/>
                </a:rPr>
                <a:t>Undefined</a:t>
              </a:r>
              <a:r>
                <a:rPr lang="en-US" sz="1400" kern="1200" dirty="0">
                  <a:solidFill>
                    <a:schemeClr val="tx2"/>
                  </a:solidFill>
                  <a:latin typeface="SLB Sans Book" panose="02000503040000020004" pitchFamily="50" charset="0"/>
                </a:rPr>
                <a:t>“</a:t>
              </a:r>
            </a:p>
            <a:p>
              <a:pPr marL="285750" indent="-285750" algn="l">
                <a:buFont typeface="Wingdings" panose="05000000000000000000" pitchFamily="2" charset="2"/>
                <a:buChar char="v"/>
              </a:pPr>
              <a:r>
                <a:rPr lang="en-US" sz="1400" kern="1200" dirty="0">
                  <a:solidFill>
                    <a:schemeClr val="tx2"/>
                  </a:solidFill>
                  <a:latin typeface="SLB Sans Book" panose="02000503040000020004" pitchFamily="50" charset="0"/>
                </a:rPr>
                <a:t>If any </a:t>
              </a:r>
              <a:r>
                <a:rPr lang="en-US" sz="1400" b="1" kern="1200" dirty="0">
                  <a:solidFill>
                    <a:schemeClr val="tx2"/>
                  </a:solidFill>
                  <a:latin typeface="SLB Sans Book" panose="02000503040000020004" pitchFamily="50" charset="0"/>
                </a:rPr>
                <a:t>condition</a:t>
              </a:r>
              <a:r>
                <a:rPr lang="en-US" sz="1400" kern="1200" dirty="0">
                  <a:solidFill>
                    <a:schemeClr val="tx2"/>
                  </a:solidFill>
                  <a:latin typeface="SLB Sans Book" panose="02000503040000020004" pitchFamily="50" charset="0"/>
                </a:rPr>
                <a:t> above is </a:t>
              </a:r>
              <a:r>
                <a:rPr lang="en-US" sz="1400" b="1" kern="1200" dirty="0">
                  <a:solidFill>
                    <a:schemeClr val="tx2"/>
                  </a:solidFill>
                  <a:latin typeface="SLB Sans Book" panose="02000503040000020004" pitchFamily="50" charset="0"/>
                </a:rPr>
                <a:t>met</a:t>
              </a:r>
              <a:r>
                <a:rPr lang="en-US" sz="1400" kern="1200" dirty="0">
                  <a:solidFill>
                    <a:schemeClr val="tx2"/>
                  </a:solidFill>
                  <a:latin typeface="SLB Sans Book" panose="02000503040000020004" pitchFamily="50" charset="0"/>
                </a:rPr>
                <a:t>: Label as "</a:t>
              </a:r>
              <a:r>
                <a:rPr lang="en-US" sz="1400" b="1" kern="1200" dirty="0">
                  <a:solidFill>
                    <a:schemeClr val="tx2"/>
                  </a:solidFill>
                  <a:latin typeface="SLB Sans Book" panose="02000503040000020004" pitchFamily="50" charset="0"/>
                </a:rPr>
                <a:t>Vendor Name</a:t>
              </a:r>
              <a:r>
                <a:rPr lang="en-US" sz="1400" kern="1200" dirty="0">
                  <a:solidFill>
                    <a:schemeClr val="tx2"/>
                  </a:solidFill>
                  <a:latin typeface="SLB Sans Book" panose="02000503040000020004" pitchFamily="50" charset="0"/>
                </a:rPr>
                <a:t>", "</a:t>
              </a:r>
              <a:r>
                <a:rPr lang="en-US" sz="1400" b="1" kern="1200" dirty="0">
                  <a:solidFill>
                    <a:schemeClr val="tx2"/>
                  </a:solidFill>
                  <a:latin typeface="SLB Sans Book" panose="02000503040000020004" pitchFamily="50" charset="0"/>
                </a:rPr>
                <a:t>Currency</a:t>
              </a:r>
              <a:r>
                <a:rPr lang="en-US" sz="1400" kern="1200" dirty="0">
                  <a:solidFill>
                    <a:schemeClr val="tx2"/>
                  </a:solidFill>
                  <a:latin typeface="SLB Sans Book" panose="02000503040000020004" pitchFamily="50" charset="0"/>
                </a:rPr>
                <a:t>" or "</a:t>
              </a:r>
              <a:r>
                <a:rPr lang="en-US" sz="1400" b="1" kern="1200" dirty="0">
                  <a:solidFill>
                    <a:schemeClr val="tx2"/>
                  </a:solidFill>
                  <a:latin typeface="SLB Sans Book" panose="02000503040000020004" pitchFamily="50" charset="0"/>
                </a:rPr>
                <a:t>Quantity</a:t>
              </a:r>
              <a:r>
                <a:rPr lang="en-US" sz="1400" kern="1200" dirty="0">
                  <a:solidFill>
                    <a:schemeClr val="tx2"/>
                  </a:solidFill>
                  <a:latin typeface="SLB Sans Book" panose="02000503040000020004" pitchFamily="50" charset="0"/>
                </a:rPr>
                <a:t>“</a:t>
              </a:r>
            </a:p>
            <a:p>
              <a:pPr marL="285750" indent="-285750" algn="l">
                <a:buFont typeface="Wingdings" panose="05000000000000000000" pitchFamily="2" charset="2"/>
                <a:buChar char="v"/>
              </a:pPr>
              <a:r>
                <a:rPr lang="en-US" sz="1400" kern="1200" dirty="0">
                  <a:solidFill>
                    <a:schemeClr val="tx2"/>
                  </a:solidFill>
                  <a:latin typeface="SLB Sans Book" panose="02000503040000020004" pitchFamily="50" charset="0"/>
                </a:rPr>
                <a:t>If </a:t>
              </a:r>
              <a:r>
                <a:rPr lang="en-US" sz="1400" b="1" kern="1200" dirty="0">
                  <a:solidFill>
                    <a:schemeClr val="tx2"/>
                  </a:solidFill>
                  <a:latin typeface="SLB Sans Book" panose="02000503040000020004" pitchFamily="50" charset="0"/>
                </a:rPr>
                <a:t>none</a:t>
              </a:r>
              <a:r>
                <a:rPr lang="en-US" sz="1400" kern="1200" dirty="0">
                  <a:solidFill>
                    <a:schemeClr val="tx2"/>
                  </a:solidFill>
                  <a:latin typeface="SLB Sans Book" panose="02000503040000020004" pitchFamily="50" charset="0"/>
                </a:rPr>
                <a:t> are met: Label as "</a:t>
              </a:r>
              <a:r>
                <a:rPr lang="en-US" sz="1400" b="1" kern="1200" dirty="0">
                  <a:solidFill>
                    <a:schemeClr val="tx2"/>
                  </a:solidFill>
                  <a:latin typeface="SLB Sans Book" panose="02000503040000020004" pitchFamily="50" charset="0"/>
                </a:rPr>
                <a:t>Seasonal Trend</a:t>
              </a:r>
              <a:r>
                <a:rPr lang="en-US" sz="1400" kern="1200" dirty="0">
                  <a:solidFill>
                    <a:schemeClr val="tx2"/>
                  </a:solidFill>
                  <a:latin typeface="SLB Sans Book" panose="02000503040000020004" pitchFamily="50" charset="0"/>
                </a:rPr>
                <a:t>"</a:t>
              </a:r>
              <a:endParaRPr lang="en-MY" sz="1400" kern="1200" dirty="0">
                <a:solidFill>
                  <a:schemeClr val="tx2"/>
                </a:solidFill>
                <a:latin typeface="SLB Sans Book" panose="02000503040000020004" pitchFamily="50" charset="0"/>
              </a:endParaRPr>
            </a:p>
          </p:txBody>
        </p:sp>
        <p:pic>
          <p:nvPicPr>
            <p:cNvPr id="22" name="Graphic 21" descr="Presentation with checklist with solid fill">
              <a:extLst>
                <a:ext uri="{FF2B5EF4-FFF2-40B4-BE49-F238E27FC236}">
                  <a16:creationId xmlns:a16="http://schemas.microsoft.com/office/drawing/2014/main" id="{0A3AE952-5877-4A6C-45F9-37CC704197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26017" y="4807975"/>
              <a:ext cx="548640" cy="548640"/>
            </a:xfrm>
            <a:prstGeom prst="rect">
              <a:avLst/>
            </a:prstGeom>
          </p:spPr>
        </p:pic>
      </p:grpSp>
      <p:cxnSp>
        <p:nvCxnSpPr>
          <p:cNvPr id="35" name="Connector: Elbow 34">
            <a:extLst>
              <a:ext uri="{FF2B5EF4-FFF2-40B4-BE49-F238E27FC236}">
                <a16:creationId xmlns:a16="http://schemas.microsoft.com/office/drawing/2014/main" id="{AC72401E-ED8E-4C78-7AFE-9999324E5C97}"/>
              </a:ext>
            </a:extLst>
          </p:cNvPr>
          <p:cNvCxnSpPr>
            <a:cxnSpLocks/>
            <a:stCxn id="11" idx="2"/>
            <a:endCxn id="27" idx="0"/>
          </p:cNvCxnSpPr>
          <p:nvPr/>
        </p:nvCxnSpPr>
        <p:spPr>
          <a:xfrm rot="16200000" flipH="1">
            <a:off x="5716094" y="4384811"/>
            <a:ext cx="757394" cy="2047"/>
          </a:xfrm>
          <a:prstGeom prst="bentConnector3">
            <a:avLst>
              <a:gd name="adj1" fmla="val 50000"/>
            </a:avLst>
          </a:prstGeom>
          <a:ln w="9525" cap="rnd">
            <a:solidFill>
              <a:schemeClr val="accent1"/>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84C7069-1FF3-F8DE-CC6B-4237B3FD7D60}"/>
              </a:ext>
            </a:extLst>
          </p:cNvPr>
          <p:cNvCxnSpPr>
            <a:cxnSpLocks/>
            <a:stCxn id="9" idx="2"/>
            <a:endCxn id="13" idx="2"/>
          </p:cNvCxnSpPr>
          <p:nvPr/>
        </p:nvCxnSpPr>
        <p:spPr>
          <a:xfrm rot="16200000" flipH="1">
            <a:off x="6083769" y="190094"/>
            <a:ext cx="21401" cy="7655487"/>
          </a:xfrm>
          <a:prstGeom prst="bentConnector3">
            <a:avLst>
              <a:gd name="adj1" fmla="val 1893729"/>
            </a:avLst>
          </a:prstGeom>
          <a:ln w="9525" cap="rnd">
            <a:solidFill>
              <a:schemeClr val="accent1"/>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384322"/>
      </p:ext>
    </p:extLst>
  </p:cSld>
  <p:clrMapOvr>
    <a:masterClrMapping/>
  </p:clrMapOvr>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338789B9863E41ABB71983EFDB117D" ma:contentTypeVersion="17" ma:contentTypeDescription="Create a new document." ma:contentTypeScope="" ma:versionID="1673537ac02f9e892fa9e4c891574eb4">
  <xsd:schema xmlns:xsd="http://www.w3.org/2001/XMLSchema" xmlns:xs="http://www.w3.org/2001/XMLSchema" xmlns:p="http://schemas.microsoft.com/office/2006/metadata/properties" xmlns:ns2="db1f4d26-6ec2-4faa-aa93-c1dbd34b777a" xmlns:ns3="0dc7c756-b2f2-4040-b020-f44afb53fbf9" xmlns:ns4="3bfd3c9f-55b4-4322-bb50-41a89459c9a3" targetNamespace="http://schemas.microsoft.com/office/2006/metadata/properties" ma:root="true" ma:fieldsID="bf0608bf02416c5a39bc78d780f0ab7e" ns2:_="" ns3:_="" ns4:_="">
    <xsd:import namespace="db1f4d26-6ec2-4faa-aa93-c1dbd34b777a"/>
    <xsd:import namespace="0dc7c756-b2f2-4040-b020-f44afb53fbf9"/>
    <xsd:import namespace="3bfd3c9f-55b4-4322-bb50-41a89459c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4d26-6ec2-4faa-aa93-c1dbd34b7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6ec6bc-766d-4884-930b-9717138bd8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7c756-b2f2-4040-b020-f44afb53fbf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3c9f-55b4-4322-bb50-41a89459c9a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fed08d7b-154b-4dc6-87de-dfe41f820178}" ma:internalName="TaxCatchAll" ma:showField="CatchAllData" ma:web="0dc7c756-b2f2-4040-b020-f44afb53fb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dc7c756-b2f2-4040-b020-f44afb53fbf9">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TaxCatchAll xmlns="3bfd3c9f-55b4-4322-bb50-41a89459c9a3" xsi:nil="true"/>
    <lcf76f155ced4ddcb4097134ff3c332f xmlns="db1f4d26-6ec2-4faa-aa93-c1dbd34b777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78815D-B0AE-4E9A-BE02-156C28DA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4d26-6ec2-4faa-aa93-c1dbd34b777a"/>
    <ds:schemaRef ds:uri="0dc7c756-b2f2-4040-b020-f44afb53fbf9"/>
    <ds:schemaRef ds:uri="3bfd3c9f-55b4-4322-bb50-41a89459c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1CBE9C-F8E5-4908-811F-49D7CB79401A}">
  <ds:schemaRefs>
    <ds:schemaRef ds:uri="http://schemas.microsoft.com/sharepoint/v3/contenttype/forms"/>
  </ds:schemaRefs>
</ds:datastoreItem>
</file>

<file path=customXml/itemProps3.xml><?xml version="1.0" encoding="utf-8"?>
<ds:datastoreItem xmlns:ds="http://schemas.openxmlformats.org/officeDocument/2006/customXml" ds:itemID="{F1E8EFFF-B242-43AF-B85A-5DA4A14C2B85}">
  <ds:schemaRefs>
    <ds:schemaRef ds:uri="http://schemas.microsoft.com/office/2006/metadata/properties"/>
    <ds:schemaRef ds:uri="http://schemas.microsoft.com/office/infopath/2007/PartnerControls"/>
    <ds:schemaRef ds:uri="0dc7c756-b2f2-4040-b020-f44afb53fbf9"/>
    <ds:schemaRef ds:uri="3bfd3c9f-55b4-4322-bb50-41a89459c9a3"/>
    <ds:schemaRef ds:uri="db1f4d26-6ec2-4faa-aa93-c1dbd34b777a"/>
  </ds:schemaRefs>
</ds:datastoreItem>
</file>

<file path=docMetadata/LabelInfo.xml><?xml version="1.0" encoding="utf-8"?>
<clbl:labelList xmlns:clbl="http://schemas.microsoft.com/office/2020/mipLabelMetadata">
  <clbl:label id="{8bb759f6-5337-4dc5-b19b-e74b6da11f8f}" enabled="1" method="Standard" siteId="{41ff26dc-250f-4b13-8981-739be8610c21}" contentBits="2" removed="0"/>
</clbl:labelList>
</file>

<file path=docProps/app.xml><?xml version="1.0" encoding="utf-8"?>
<Properties xmlns="http://schemas.openxmlformats.org/officeDocument/2006/extended-properties" xmlns:vt="http://schemas.openxmlformats.org/officeDocument/2006/docPropsVTypes">
  <Template>Default Theme</Template>
  <TotalTime>647</TotalTime>
  <Words>766</Words>
  <Application>Microsoft Office PowerPoint</Application>
  <PresentationFormat>Widescreen</PresentationFormat>
  <Paragraphs>122</Paragraphs>
  <Slides>11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SLB Sans</vt:lpstr>
      <vt:lpstr>SLB Sans Book</vt:lpstr>
      <vt:lpstr>SLB Sans Light</vt:lpstr>
      <vt:lpstr>SLB Sans Medium</vt:lpstr>
      <vt:lpstr>Wingdings</vt:lpstr>
      <vt:lpstr>SLB White</vt:lpstr>
      <vt:lpstr>SLB Blue</vt:lpstr>
      <vt:lpstr>WIH3007 Industrial Solution Development</vt:lpstr>
      <vt:lpstr>Agenda</vt:lpstr>
      <vt:lpstr>Introduction &amp; Objectives</vt:lpstr>
      <vt:lpstr>PowerPoint Presentation</vt:lpstr>
      <vt:lpstr>ETL Pipeline</vt:lpstr>
      <vt:lpstr>Data Preprocessing</vt:lpstr>
      <vt:lpstr>Feature Scaling &amp; Model Development</vt:lpstr>
      <vt:lpstr>PowerPoint Presentation</vt:lpstr>
      <vt:lpstr>Potential Feature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 Wei Khoo</dc:creator>
  <cp:lastModifiedBy>Zi Wei Khoo</cp:lastModifiedBy>
  <cp:revision>43</cp:revision>
  <dcterms:created xsi:type="dcterms:W3CDTF">2024-12-08T14:55:30Z</dcterms:created>
  <dcterms:modified xsi:type="dcterms:W3CDTF">2025-06-30T12:51:16Z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0x0101008E338789B9863E41ABB71983EFDB117D</vt:lpwstr>
  </property>
  <property fmtid="{D5CDD505-2E9C-101B-9397-08002B2CF9AE}" pid="3" name="MediaServiceImageTags">
    <vt:lpwstr/>
  </property>
  <property fmtid="{D5CDD505-2E9C-101B-9397-08002B2CF9AE}" pid="4" name="ClassificationContentMarkingFooterLocations">
    <vt:lpwstr>SLB White:8\SLB Blue:9</vt:lpwstr>
  </property>
  <property fmtid="{D5CDD505-2E9C-101B-9397-08002B2CF9AE}" pid="5" name="ClassificationContentMarkingFooterText">
    <vt:lpwstr>SLB-Private</vt:lpwstr>
  </property>
</Properties>
</file>