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5" r:id="rId4"/>
    <p:sldId id="261" r:id="rId5"/>
    <p:sldId id="286" r:id="rId6"/>
    <p:sldId id="262" r:id="rId7"/>
    <p:sldId id="287" r:id="rId8"/>
    <p:sldId id="288" r:id="rId9"/>
    <p:sldId id="279" r:id="rId10"/>
    <p:sldId id="280" r:id="rId11"/>
    <p:sldId id="27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81" r:id="rId28"/>
    <p:sldId id="283" r:id="rId29"/>
    <p:sldId id="282" r:id="rId30"/>
    <p:sldId id="29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300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8060B-8A31-4129-ACD1-00176ADFFAD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602ABB-F5A8-4684-AE0D-E63E8DF63BCF}">
      <dgm:prSet phldrT="[Text]"/>
      <dgm:spPr/>
      <dgm:t>
        <a:bodyPr/>
        <a:lstStyle/>
        <a:p>
          <a:r>
            <a:rPr lang="en-US" dirty="0"/>
            <a:t>Select Dataset in Glue Data Catalog	</a:t>
          </a:r>
          <a:endParaRPr lang="en-SG" dirty="0"/>
        </a:p>
      </dgm:t>
    </dgm:pt>
    <dgm:pt modelId="{048DBD9F-022B-42AD-8585-12EFAD0575A5}" type="parTrans" cxnId="{15B00DCE-5C14-444C-994E-6A4F79363549}">
      <dgm:prSet/>
      <dgm:spPr/>
      <dgm:t>
        <a:bodyPr/>
        <a:lstStyle/>
        <a:p>
          <a:endParaRPr lang="en-SG"/>
        </a:p>
      </dgm:t>
    </dgm:pt>
    <dgm:pt modelId="{B1A237DF-81A7-4F04-A839-DAE65DEFFB0D}" type="sibTrans" cxnId="{15B00DCE-5C14-444C-994E-6A4F79363549}">
      <dgm:prSet/>
      <dgm:spPr/>
      <dgm:t>
        <a:bodyPr/>
        <a:lstStyle/>
        <a:p>
          <a:endParaRPr lang="en-SG"/>
        </a:p>
      </dgm:t>
    </dgm:pt>
    <dgm:pt modelId="{3D37D225-A958-496C-995C-5CD776CB3C00}">
      <dgm:prSet phldrT="[Text]"/>
      <dgm:spPr/>
      <dgm:t>
        <a:bodyPr/>
        <a:lstStyle/>
        <a:p>
          <a:r>
            <a:rPr lang="en-US" dirty="0"/>
            <a:t>Glue </a:t>
          </a:r>
          <a:r>
            <a:rPr lang="en-US" dirty="0" err="1"/>
            <a:t>DataQuality</a:t>
          </a:r>
          <a:r>
            <a:rPr lang="en-US" dirty="0"/>
            <a:t> analyze and recommend rules</a:t>
          </a:r>
          <a:endParaRPr lang="en-SG" dirty="0"/>
        </a:p>
      </dgm:t>
    </dgm:pt>
    <dgm:pt modelId="{829E4963-21DC-42DE-B3E6-9A6429E9DAAB}" type="parTrans" cxnId="{E83CA3D7-28C5-45CB-A644-EE56A7FA5749}">
      <dgm:prSet/>
      <dgm:spPr/>
      <dgm:t>
        <a:bodyPr/>
        <a:lstStyle/>
        <a:p>
          <a:endParaRPr lang="en-SG"/>
        </a:p>
      </dgm:t>
    </dgm:pt>
    <dgm:pt modelId="{7FECCB10-3E39-4FD8-92EC-86663F2B02F9}" type="sibTrans" cxnId="{E83CA3D7-28C5-45CB-A644-EE56A7FA5749}">
      <dgm:prSet/>
      <dgm:spPr/>
      <dgm:t>
        <a:bodyPr/>
        <a:lstStyle/>
        <a:p>
          <a:endParaRPr lang="en-SG"/>
        </a:p>
      </dgm:t>
    </dgm:pt>
    <dgm:pt modelId="{6FC8330F-5790-4103-B9F6-49A80E886983}">
      <dgm:prSet phldrT="[Text]"/>
      <dgm:spPr/>
      <dgm:t>
        <a:bodyPr/>
        <a:lstStyle/>
        <a:p>
          <a:r>
            <a:rPr lang="en-US" dirty="0"/>
            <a:t>Refine rules to create finalized rules</a:t>
          </a:r>
          <a:endParaRPr lang="en-SG" dirty="0"/>
        </a:p>
      </dgm:t>
    </dgm:pt>
    <dgm:pt modelId="{F2494482-32A0-4A69-A38D-37BB3C3A833E}" type="parTrans" cxnId="{FE19DBB5-A8DA-4987-AFB4-3CE45B238F21}">
      <dgm:prSet/>
      <dgm:spPr/>
      <dgm:t>
        <a:bodyPr/>
        <a:lstStyle/>
        <a:p>
          <a:endParaRPr lang="en-SG"/>
        </a:p>
      </dgm:t>
    </dgm:pt>
    <dgm:pt modelId="{9512C315-2516-405D-966A-667BD4A7D96D}" type="sibTrans" cxnId="{FE19DBB5-A8DA-4987-AFB4-3CE45B238F21}">
      <dgm:prSet/>
      <dgm:spPr/>
      <dgm:t>
        <a:bodyPr/>
        <a:lstStyle/>
        <a:p>
          <a:endParaRPr lang="en-SG"/>
        </a:p>
      </dgm:t>
    </dgm:pt>
    <dgm:pt modelId="{6C8E7927-41F5-4CA3-97A5-6684DB85D657}">
      <dgm:prSet/>
      <dgm:spPr/>
      <dgm:t>
        <a:bodyPr/>
        <a:lstStyle/>
        <a:p>
          <a:r>
            <a:rPr lang="en-US" dirty="0"/>
            <a:t>Glue </a:t>
          </a:r>
          <a:r>
            <a:rPr lang="en-US" dirty="0" err="1"/>
            <a:t>DataQuality</a:t>
          </a:r>
          <a:r>
            <a:rPr lang="en-US" dirty="0"/>
            <a:t> evaluate rules against dataset</a:t>
          </a:r>
          <a:endParaRPr lang="en-SG" dirty="0"/>
        </a:p>
      </dgm:t>
    </dgm:pt>
    <dgm:pt modelId="{DAB09DE4-BD90-46FE-B19F-9412BFDC331B}" type="parTrans" cxnId="{9CEDC0DB-DCF1-40B7-A138-EA63450973CD}">
      <dgm:prSet/>
      <dgm:spPr/>
      <dgm:t>
        <a:bodyPr/>
        <a:lstStyle/>
        <a:p>
          <a:endParaRPr lang="en-SG"/>
        </a:p>
      </dgm:t>
    </dgm:pt>
    <dgm:pt modelId="{5057CB5F-1C0D-42B3-BD50-FAFC17ACBC9B}" type="sibTrans" cxnId="{9CEDC0DB-DCF1-40B7-A138-EA63450973CD}">
      <dgm:prSet/>
      <dgm:spPr/>
      <dgm:t>
        <a:bodyPr/>
        <a:lstStyle/>
        <a:p>
          <a:endParaRPr lang="en-SG"/>
        </a:p>
      </dgm:t>
    </dgm:pt>
    <dgm:pt modelId="{CCBC2EAB-C400-4228-9FFE-988B065226E4}">
      <dgm:prSet/>
      <dgm:spPr/>
      <dgm:t>
        <a:bodyPr/>
        <a:lstStyle/>
        <a:p>
          <a:r>
            <a:rPr lang="en-US" dirty="0"/>
            <a:t>Reviews result and alerts </a:t>
          </a:r>
          <a:endParaRPr lang="en-SG" dirty="0"/>
        </a:p>
      </dgm:t>
    </dgm:pt>
    <dgm:pt modelId="{94BE3BF0-C9BE-4BCF-9469-8AE2BB8127B7}" type="parTrans" cxnId="{69951D06-4FA9-405C-B34B-A36A1F3C74B3}">
      <dgm:prSet/>
      <dgm:spPr/>
      <dgm:t>
        <a:bodyPr/>
        <a:lstStyle/>
        <a:p>
          <a:endParaRPr lang="en-SG"/>
        </a:p>
      </dgm:t>
    </dgm:pt>
    <dgm:pt modelId="{194B5160-108A-4CD0-B4F6-595A80533B04}" type="sibTrans" cxnId="{69951D06-4FA9-405C-B34B-A36A1F3C74B3}">
      <dgm:prSet/>
      <dgm:spPr/>
      <dgm:t>
        <a:bodyPr/>
        <a:lstStyle/>
        <a:p>
          <a:endParaRPr lang="en-SG"/>
        </a:p>
      </dgm:t>
    </dgm:pt>
    <dgm:pt modelId="{7719885A-A1CD-4E80-A537-A6B748444484}" type="pres">
      <dgm:prSet presAssocID="{D038060B-8A31-4129-ACD1-00176ADFFAD2}" presName="Name0" presStyleCnt="0">
        <dgm:presLayoutVars>
          <dgm:dir/>
          <dgm:resizeHandles val="exact"/>
        </dgm:presLayoutVars>
      </dgm:prSet>
      <dgm:spPr/>
    </dgm:pt>
    <dgm:pt modelId="{A17A801B-0FAD-4D67-8585-FD1BD7B49C01}" type="pres">
      <dgm:prSet presAssocID="{8D602ABB-F5A8-4684-AE0D-E63E8DF63BCF}" presName="node" presStyleLbl="node1" presStyleIdx="0" presStyleCnt="5">
        <dgm:presLayoutVars>
          <dgm:bulletEnabled val="1"/>
        </dgm:presLayoutVars>
      </dgm:prSet>
      <dgm:spPr/>
    </dgm:pt>
    <dgm:pt modelId="{AAB4D30F-1B18-4A86-86C5-579F7AC4F50E}" type="pres">
      <dgm:prSet presAssocID="{B1A237DF-81A7-4F04-A839-DAE65DEFFB0D}" presName="sibTrans" presStyleLbl="sibTrans2D1" presStyleIdx="0" presStyleCnt="4"/>
      <dgm:spPr/>
    </dgm:pt>
    <dgm:pt modelId="{19FE1815-22B3-4643-A8D2-5A028F20362D}" type="pres">
      <dgm:prSet presAssocID="{B1A237DF-81A7-4F04-A839-DAE65DEFFB0D}" presName="connectorText" presStyleLbl="sibTrans2D1" presStyleIdx="0" presStyleCnt="4"/>
      <dgm:spPr/>
    </dgm:pt>
    <dgm:pt modelId="{2F2F496D-822C-4C90-A39C-F7F68A29A6C7}" type="pres">
      <dgm:prSet presAssocID="{3D37D225-A958-496C-995C-5CD776CB3C00}" presName="node" presStyleLbl="node1" presStyleIdx="1" presStyleCnt="5">
        <dgm:presLayoutVars>
          <dgm:bulletEnabled val="1"/>
        </dgm:presLayoutVars>
      </dgm:prSet>
      <dgm:spPr/>
    </dgm:pt>
    <dgm:pt modelId="{BEB58D09-61B2-4674-8652-16472C20D38B}" type="pres">
      <dgm:prSet presAssocID="{7FECCB10-3E39-4FD8-92EC-86663F2B02F9}" presName="sibTrans" presStyleLbl="sibTrans2D1" presStyleIdx="1" presStyleCnt="4"/>
      <dgm:spPr/>
    </dgm:pt>
    <dgm:pt modelId="{F4C924A1-EB97-44C0-9F6E-925ACC5510E3}" type="pres">
      <dgm:prSet presAssocID="{7FECCB10-3E39-4FD8-92EC-86663F2B02F9}" presName="connectorText" presStyleLbl="sibTrans2D1" presStyleIdx="1" presStyleCnt="4"/>
      <dgm:spPr/>
    </dgm:pt>
    <dgm:pt modelId="{5F411ED4-E406-41F2-9A9E-FBE8979F2A60}" type="pres">
      <dgm:prSet presAssocID="{6FC8330F-5790-4103-B9F6-49A80E886983}" presName="node" presStyleLbl="node1" presStyleIdx="2" presStyleCnt="5">
        <dgm:presLayoutVars>
          <dgm:bulletEnabled val="1"/>
        </dgm:presLayoutVars>
      </dgm:prSet>
      <dgm:spPr/>
    </dgm:pt>
    <dgm:pt modelId="{78276D7F-0214-4214-A8C3-9ECE1FD65F6E}" type="pres">
      <dgm:prSet presAssocID="{9512C315-2516-405D-966A-667BD4A7D96D}" presName="sibTrans" presStyleLbl="sibTrans2D1" presStyleIdx="2" presStyleCnt="4"/>
      <dgm:spPr/>
    </dgm:pt>
    <dgm:pt modelId="{90A8A921-604D-4D0B-A33E-14D2FC1ECDBA}" type="pres">
      <dgm:prSet presAssocID="{9512C315-2516-405D-966A-667BD4A7D96D}" presName="connectorText" presStyleLbl="sibTrans2D1" presStyleIdx="2" presStyleCnt="4"/>
      <dgm:spPr/>
    </dgm:pt>
    <dgm:pt modelId="{3FF1EDB6-E9B7-4697-8985-57BDC3A3D905}" type="pres">
      <dgm:prSet presAssocID="{6C8E7927-41F5-4CA3-97A5-6684DB85D657}" presName="node" presStyleLbl="node1" presStyleIdx="3" presStyleCnt="5">
        <dgm:presLayoutVars>
          <dgm:bulletEnabled val="1"/>
        </dgm:presLayoutVars>
      </dgm:prSet>
      <dgm:spPr/>
    </dgm:pt>
    <dgm:pt modelId="{135FCEB1-E855-4EB9-A634-B7D488B1FE66}" type="pres">
      <dgm:prSet presAssocID="{5057CB5F-1C0D-42B3-BD50-FAFC17ACBC9B}" presName="sibTrans" presStyleLbl="sibTrans2D1" presStyleIdx="3" presStyleCnt="4"/>
      <dgm:spPr/>
    </dgm:pt>
    <dgm:pt modelId="{B97F7179-1F12-470D-B1C7-38FF8BAB2E0B}" type="pres">
      <dgm:prSet presAssocID="{5057CB5F-1C0D-42B3-BD50-FAFC17ACBC9B}" presName="connectorText" presStyleLbl="sibTrans2D1" presStyleIdx="3" presStyleCnt="4"/>
      <dgm:spPr/>
    </dgm:pt>
    <dgm:pt modelId="{51C3A820-2C55-42CC-B6B9-B9CD1AE870FD}" type="pres">
      <dgm:prSet presAssocID="{CCBC2EAB-C400-4228-9FFE-988B065226E4}" presName="node" presStyleLbl="node1" presStyleIdx="4" presStyleCnt="5">
        <dgm:presLayoutVars>
          <dgm:bulletEnabled val="1"/>
        </dgm:presLayoutVars>
      </dgm:prSet>
      <dgm:spPr/>
    </dgm:pt>
  </dgm:ptLst>
  <dgm:cxnLst>
    <dgm:cxn modelId="{69951D06-4FA9-405C-B34B-A36A1F3C74B3}" srcId="{D038060B-8A31-4129-ACD1-00176ADFFAD2}" destId="{CCBC2EAB-C400-4228-9FFE-988B065226E4}" srcOrd="4" destOrd="0" parTransId="{94BE3BF0-C9BE-4BCF-9469-8AE2BB8127B7}" sibTransId="{194B5160-108A-4CD0-B4F6-595A80533B04}"/>
    <dgm:cxn modelId="{02416B09-D90A-4C10-913E-80A479B4A890}" type="presOf" srcId="{5057CB5F-1C0D-42B3-BD50-FAFC17ACBC9B}" destId="{B97F7179-1F12-470D-B1C7-38FF8BAB2E0B}" srcOrd="1" destOrd="0" presId="urn:microsoft.com/office/officeart/2005/8/layout/process1"/>
    <dgm:cxn modelId="{B183DB46-1B2D-4C39-9102-601A0492ACD4}" type="presOf" srcId="{CCBC2EAB-C400-4228-9FFE-988B065226E4}" destId="{51C3A820-2C55-42CC-B6B9-B9CD1AE870FD}" srcOrd="0" destOrd="0" presId="urn:microsoft.com/office/officeart/2005/8/layout/process1"/>
    <dgm:cxn modelId="{31367453-2325-4A26-95F5-C1F34B7DCE31}" type="presOf" srcId="{8D602ABB-F5A8-4684-AE0D-E63E8DF63BCF}" destId="{A17A801B-0FAD-4D67-8585-FD1BD7B49C01}" srcOrd="0" destOrd="0" presId="urn:microsoft.com/office/officeart/2005/8/layout/process1"/>
    <dgm:cxn modelId="{FFF92876-49AC-4CA6-BB49-3D9F7793C7E4}" type="presOf" srcId="{7FECCB10-3E39-4FD8-92EC-86663F2B02F9}" destId="{F4C924A1-EB97-44C0-9F6E-925ACC5510E3}" srcOrd="1" destOrd="0" presId="urn:microsoft.com/office/officeart/2005/8/layout/process1"/>
    <dgm:cxn modelId="{0377F37C-33FC-4BD3-A666-2C969807E7D5}" type="presOf" srcId="{5057CB5F-1C0D-42B3-BD50-FAFC17ACBC9B}" destId="{135FCEB1-E855-4EB9-A634-B7D488B1FE66}" srcOrd="0" destOrd="0" presId="urn:microsoft.com/office/officeart/2005/8/layout/process1"/>
    <dgm:cxn modelId="{92B6BA7D-D464-4F35-B90C-E699BF8FB5B0}" type="presOf" srcId="{6FC8330F-5790-4103-B9F6-49A80E886983}" destId="{5F411ED4-E406-41F2-9A9E-FBE8979F2A60}" srcOrd="0" destOrd="0" presId="urn:microsoft.com/office/officeart/2005/8/layout/process1"/>
    <dgm:cxn modelId="{2BB9118C-11B7-4488-9D14-CBB2D043F973}" type="presOf" srcId="{3D37D225-A958-496C-995C-5CD776CB3C00}" destId="{2F2F496D-822C-4C90-A39C-F7F68A29A6C7}" srcOrd="0" destOrd="0" presId="urn:microsoft.com/office/officeart/2005/8/layout/process1"/>
    <dgm:cxn modelId="{411A498E-1CAD-45BE-AF9F-20DE69422C59}" type="presOf" srcId="{9512C315-2516-405D-966A-667BD4A7D96D}" destId="{90A8A921-604D-4D0B-A33E-14D2FC1ECDBA}" srcOrd="1" destOrd="0" presId="urn:microsoft.com/office/officeart/2005/8/layout/process1"/>
    <dgm:cxn modelId="{5A57F3A3-F957-433C-A023-2EFA67D8D12D}" type="presOf" srcId="{D038060B-8A31-4129-ACD1-00176ADFFAD2}" destId="{7719885A-A1CD-4E80-A537-A6B748444484}" srcOrd="0" destOrd="0" presId="urn:microsoft.com/office/officeart/2005/8/layout/process1"/>
    <dgm:cxn modelId="{FE19DBB5-A8DA-4987-AFB4-3CE45B238F21}" srcId="{D038060B-8A31-4129-ACD1-00176ADFFAD2}" destId="{6FC8330F-5790-4103-B9F6-49A80E886983}" srcOrd="2" destOrd="0" parTransId="{F2494482-32A0-4A69-A38D-37BB3C3A833E}" sibTransId="{9512C315-2516-405D-966A-667BD4A7D96D}"/>
    <dgm:cxn modelId="{CDD210C0-BBA7-4470-9DEB-A8779F6F339E}" type="presOf" srcId="{B1A237DF-81A7-4F04-A839-DAE65DEFFB0D}" destId="{19FE1815-22B3-4643-A8D2-5A028F20362D}" srcOrd="1" destOrd="0" presId="urn:microsoft.com/office/officeart/2005/8/layout/process1"/>
    <dgm:cxn modelId="{F3BEA3C2-DEB8-43CA-BB45-73F14B966DC0}" type="presOf" srcId="{B1A237DF-81A7-4F04-A839-DAE65DEFFB0D}" destId="{AAB4D30F-1B18-4A86-86C5-579F7AC4F50E}" srcOrd="0" destOrd="0" presId="urn:microsoft.com/office/officeart/2005/8/layout/process1"/>
    <dgm:cxn modelId="{15B00DCE-5C14-444C-994E-6A4F79363549}" srcId="{D038060B-8A31-4129-ACD1-00176ADFFAD2}" destId="{8D602ABB-F5A8-4684-AE0D-E63E8DF63BCF}" srcOrd="0" destOrd="0" parTransId="{048DBD9F-022B-42AD-8585-12EFAD0575A5}" sibTransId="{B1A237DF-81A7-4F04-A839-DAE65DEFFB0D}"/>
    <dgm:cxn modelId="{E83CA3D7-28C5-45CB-A644-EE56A7FA5749}" srcId="{D038060B-8A31-4129-ACD1-00176ADFFAD2}" destId="{3D37D225-A958-496C-995C-5CD776CB3C00}" srcOrd="1" destOrd="0" parTransId="{829E4963-21DC-42DE-B3E6-9A6429E9DAAB}" sibTransId="{7FECCB10-3E39-4FD8-92EC-86663F2B02F9}"/>
    <dgm:cxn modelId="{772713DB-36C0-4555-818A-00080F0756AA}" type="presOf" srcId="{7FECCB10-3E39-4FD8-92EC-86663F2B02F9}" destId="{BEB58D09-61B2-4674-8652-16472C20D38B}" srcOrd="0" destOrd="0" presId="urn:microsoft.com/office/officeart/2005/8/layout/process1"/>
    <dgm:cxn modelId="{9CEDC0DB-DCF1-40B7-A138-EA63450973CD}" srcId="{D038060B-8A31-4129-ACD1-00176ADFFAD2}" destId="{6C8E7927-41F5-4CA3-97A5-6684DB85D657}" srcOrd="3" destOrd="0" parTransId="{DAB09DE4-BD90-46FE-B19F-9412BFDC331B}" sibTransId="{5057CB5F-1C0D-42B3-BD50-FAFC17ACBC9B}"/>
    <dgm:cxn modelId="{5F680CDC-6C45-41B3-BFBF-02B6A3BFF38A}" type="presOf" srcId="{6C8E7927-41F5-4CA3-97A5-6684DB85D657}" destId="{3FF1EDB6-E9B7-4697-8985-57BDC3A3D905}" srcOrd="0" destOrd="0" presId="urn:microsoft.com/office/officeart/2005/8/layout/process1"/>
    <dgm:cxn modelId="{F861F2E4-5E67-4B0A-8939-C4F10D626DBD}" type="presOf" srcId="{9512C315-2516-405D-966A-667BD4A7D96D}" destId="{78276D7F-0214-4214-A8C3-9ECE1FD65F6E}" srcOrd="0" destOrd="0" presId="urn:microsoft.com/office/officeart/2005/8/layout/process1"/>
    <dgm:cxn modelId="{6C461488-B8C9-4D56-93BC-17449005A6FF}" type="presParOf" srcId="{7719885A-A1CD-4E80-A537-A6B748444484}" destId="{A17A801B-0FAD-4D67-8585-FD1BD7B49C01}" srcOrd="0" destOrd="0" presId="urn:microsoft.com/office/officeart/2005/8/layout/process1"/>
    <dgm:cxn modelId="{BE2054FA-686E-418F-83F3-0F9760E19A9F}" type="presParOf" srcId="{7719885A-A1CD-4E80-A537-A6B748444484}" destId="{AAB4D30F-1B18-4A86-86C5-579F7AC4F50E}" srcOrd="1" destOrd="0" presId="urn:microsoft.com/office/officeart/2005/8/layout/process1"/>
    <dgm:cxn modelId="{50A37847-53B1-4BF5-AD99-94E9BB998ED5}" type="presParOf" srcId="{AAB4D30F-1B18-4A86-86C5-579F7AC4F50E}" destId="{19FE1815-22B3-4643-A8D2-5A028F20362D}" srcOrd="0" destOrd="0" presId="urn:microsoft.com/office/officeart/2005/8/layout/process1"/>
    <dgm:cxn modelId="{5978EEE8-39DF-458C-8CF8-B36162FC86E2}" type="presParOf" srcId="{7719885A-A1CD-4E80-A537-A6B748444484}" destId="{2F2F496D-822C-4C90-A39C-F7F68A29A6C7}" srcOrd="2" destOrd="0" presId="urn:microsoft.com/office/officeart/2005/8/layout/process1"/>
    <dgm:cxn modelId="{262F686C-5842-4A23-9D40-6A4D68ED71E1}" type="presParOf" srcId="{7719885A-A1CD-4E80-A537-A6B748444484}" destId="{BEB58D09-61B2-4674-8652-16472C20D38B}" srcOrd="3" destOrd="0" presId="urn:microsoft.com/office/officeart/2005/8/layout/process1"/>
    <dgm:cxn modelId="{A91E9DFA-0CCE-42A8-93A0-3FDDF9BB2400}" type="presParOf" srcId="{BEB58D09-61B2-4674-8652-16472C20D38B}" destId="{F4C924A1-EB97-44C0-9F6E-925ACC5510E3}" srcOrd="0" destOrd="0" presId="urn:microsoft.com/office/officeart/2005/8/layout/process1"/>
    <dgm:cxn modelId="{27A0D1BF-F8C6-40BE-91BD-781F75EC4B5A}" type="presParOf" srcId="{7719885A-A1CD-4E80-A537-A6B748444484}" destId="{5F411ED4-E406-41F2-9A9E-FBE8979F2A60}" srcOrd="4" destOrd="0" presId="urn:microsoft.com/office/officeart/2005/8/layout/process1"/>
    <dgm:cxn modelId="{D5DE22C2-CFF1-4DBF-AE29-88C3CDC7401E}" type="presParOf" srcId="{7719885A-A1CD-4E80-A537-A6B748444484}" destId="{78276D7F-0214-4214-A8C3-9ECE1FD65F6E}" srcOrd="5" destOrd="0" presId="urn:microsoft.com/office/officeart/2005/8/layout/process1"/>
    <dgm:cxn modelId="{99169A8E-8490-4387-A4E7-77D127F1E2A9}" type="presParOf" srcId="{78276D7F-0214-4214-A8C3-9ECE1FD65F6E}" destId="{90A8A921-604D-4D0B-A33E-14D2FC1ECDBA}" srcOrd="0" destOrd="0" presId="urn:microsoft.com/office/officeart/2005/8/layout/process1"/>
    <dgm:cxn modelId="{725B9C76-E2A8-4B86-8D82-78D9E271EE92}" type="presParOf" srcId="{7719885A-A1CD-4E80-A537-A6B748444484}" destId="{3FF1EDB6-E9B7-4697-8985-57BDC3A3D905}" srcOrd="6" destOrd="0" presId="urn:microsoft.com/office/officeart/2005/8/layout/process1"/>
    <dgm:cxn modelId="{E0547A9B-6F6A-44C1-A47E-168C240AA074}" type="presParOf" srcId="{7719885A-A1CD-4E80-A537-A6B748444484}" destId="{135FCEB1-E855-4EB9-A634-B7D488B1FE66}" srcOrd="7" destOrd="0" presId="urn:microsoft.com/office/officeart/2005/8/layout/process1"/>
    <dgm:cxn modelId="{A62E50AF-54F3-4376-80F4-5AEDE4D74E28}" type="presParOf" srcId="{135FCEB1-E855-4EB9-A634-B7D488B1FE66}" destId="{B97F7179-1F12-470D-B1C7-38FF8BAB2E0B}" srcOrd="0" destOrd="0" presId="urn:microsoft.com/office/officeart/2005/8/layout/process1"/>
    <dgm:cxn modelId="{AE207E6E-ABF0-4C16-8930-FBD87F110194}" type="presParOf" srcId="{7719885A-A1CD-4E80-A537-A6B748444484}" destId="{51C3A820-2C55-42CC-B6B9-B9CD1AE870F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9D558F-F825-438D-85C8-06EFDC69AF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AC2868B-6869-4EE3-9B7B-158D877C00E5}">
      <dgm:prSet phldrT="[Text]"/>
      <dgm:spPr/>
      <dgm:t>
        <a:bodyPr/>
        <a:lstStyle/>
        <a:p>
          <a:r>
            <a:rPr lang="en-US" dirty="0"/>
            <a:t>Select an ETL Job and add Data Quality rules and action</a:t>
          </a:r>
          <a:endParaRPr lang="en-SG" dirty="0"/>
        </a:p>
      </dgm:t>
    </dgm:pt>
    <dgm:pt modelId="{12A7CD6E-00F1-4235-A569-0C282C70A48E}" type="parTrans" cxnId="{38567377-ABF2-4953-9DEC-1F21523921C9}">
      <dgm:prSet/>
      <dgm:spPr/>
      <dgm:t>
        <a:bodyPr/>
        <a:lstStyle/>
        <a:p>
          <a:endParaRPr lang="en-SG"/>
        </a:p>
      </dgm:t>
    </dgm:pt>
    <dgm:pt modelId="{4C5B697D-9295-4430-B01D-14C10E03F446}" type="sibTrans" cxnId="{38567377-ABF2-4953-9DEC-1F21523921C9}">
      <dgm:prSet/>
      <dgm:spPr/>
      <dgm:t>
        <a:bodyPr/>
        <a:lstStyle/>
        <a:p>
          <a:endParaRPr lang="en-SG"/>
        </a:p>
      </dgm:t>
    </dgm:pt>
    <dgm:pt modelId="{B733D407-E4DC-4799-8442-3F4376BC85BD}">
      <dgm:prSet phldrT="[Text]"/>
      <dgm:spPr/>
      <dgm:t>
        <a:bodyPr/>
        <a:lstStyle/>
        <a:p>
          <a:r>
            <a:rPr lang="en-US" dirty="0"/>
            <a:t>Glue </a:t>
          </a:r>
          <a:r>
            <a:rPr lang="en-US" dirty="0" err="1"/>
            <a:t>DataQuality</a:t>
          </a:r>
          <a:r>
            <a:rPr lang="en-US" dirty="0"/>
            <a:t> evaluate rules</a:t>
          </a:r>
          <a:endParaRPr lang="en-SG" dirty="0"/>
        </a:p>
      </dgm:t>
    </dgm:pt>
    <dgm:pt modelId="{7E52D680-2284-480C-B7A2-281FA6766951}" type="parTrans" cxnId="{401C9BD9-63EF-4A1D-991A-23A0F628B616}">
      <dgm:prSet/>
      <dgm:spPr/>
      <dgm:t>
        <a:bodyPr/>
        <a:lstStyle/>
        <a:p>
          <a:endParaRPr lang="en-SG"/>
        </a:p>
      </dgm:t>
    </dgm:pt>
    <dgm:pt modelId="{04E902D1-7949-4ACC-8930-D9B627DCE07D}" type="sibTrans" cxnId="{401C9BD9-63EF-4A1D-991A-23A0F628B616}">
      <dgm:prSet/>
      <dgm:spPr/>
      <dgm:t>
        <a:bodyPr/>
        <a:lstStyle/>
        <a:p>
          <a:endParaRPr lang="en-SG"/>
        </a:p>
      </dgm:t>
    </dgm:pt>
    <dgm:pt modelId="{C6E06FA9-2680-4DF3-9FC2-6273F270DF8D}">
      <dgm:prSet phldrT="[Text]"/>
      <dgm:spPr/>
      <dgm:t>
        <a:bodyPr/>
        <a:lstStyle/>
        <a:p>
          <a:r>
            <a:rPr lang="en-US" dirty="0"/>
            <a:t>Receive alerts and results</a:t>
          </a:r>
          <a:endParaRPr lang="en-SG" dirty="0"/>
        </a:p>
      </dgm:t>
    </dgm:pt>
    <dgm:pt modelId="{4DFC6768-2076-4598-9C98-B52BC0562B2E}" type="parTrans" cxnId="{9183E0A7-50E7-47A1-A87A-8BCD57E54438}">
      <dgm:prSet/>
      <dgm:spPr/>
      <dgm:t>
        <a:bodyPr/>
        <a:lstStyle/>
        <a:p>
          <a:endParaRPr lang="en-SG"/>
        </a:p>
      </dgm:t>
    </dgm:pt>
    <dgm:pt modelId="{3002EDAA-0ACE-4E42-9963-2B38867DA4A1}" type="sibTrans" cxnId="{9183E0A7-50E7-47A1-A87A-8BCD57E54438}">
      <dgm:prSet/>
      <dgm:spPr/>
      <dgm:t>
        <a:bodyPr/>
        <a:lstStyle/>
        <a:p>
          <a:endParaRPr lang="en-SG"/>
        </a:p>
      </dgm:t>
    </dgm:pt>
    <dgm:pt modelId="{6737438A-3BAB-476C-B496-11980E2430E4}" type="pres">
      <dgm:prSet presAssocID="{129D558F-F825-438D-85C8-06EFDC69AF13}" presName="Name0" presStyleCnt="0">
        <dgm:presLayoutVars>
          <dgm:dir/>
          <dgm:resizeHandles val="exact"/>
        </dgm:presLayoutVars>
      </dgm:prSet>
      <dgm:spPr/>
    </dgm:pt>
    <dgm:pt modelId="{313FEC0B-A425-453F-A575-0C6AEE84C453}" type="pres">
      <dgm:prSet presAssocID="{0AC2868B-6869-4EE3-9B7B-158D877C00E5}" presName="node" presStyleLbl="node1" presStyleIdx="0" presStyleCnt="3">
        <dgm:presLayoutVars>
          <dgm:bulletEnabled val="1"/>
        </dgm:presLayoutVars>
      </dgm:prSet>
      <dgm:spPr/>
    </dgm:pt>
    <dgm:pt modelId="{0C465998-E8E9-4D62-B189-6410A572401A}" type="pres">
      <dgm:prSet presAssocID="{4C5B697D-9295-4430-B01D-14C10E03F446}" presName="sibTrans" presStyleLbl="sibTrans2D1" presStyleIdx="0" presStyleCnt="2"/>
      <dgm:spPr/>
    </dgm:pt>
    <dgm:pt modelId="{1066B488-8A9F-4020-89FE-91B8C75C7F06}" type="pres">
      <dgm:prSet presAssocID="{4C5B697D-9295-4430-B01D-14C10E03F446}" presName="connectorText" presStyleLbl="sibTrans2D1" presStyleIdx="0" presStyleCnt="2"/>
      <dgm:spPr/>
    </dgm:pt>
    <dgm:pt modelId="{318EA1B3-A60B-4292-998A-B7139FB0B606}" type="pres">
      <dgm:prSet presAssocID="{B733D407-E4DC-4799-8442-3F4376BC85BD}" presName="node" presStyleLbl="node1" presStyleIdx="1" presStyleCnt="3">
        <dgm:presLayoutVars>
          <dgm:bulletEnabled val="1"/>
        </dgm:presLayoutVars>
      </dgm:prSet>
      <dgm:spPr/>
    </dgm:pt>
    <dgm:pt modelId="{FBA70F38-0AC4-41FB-BD15-0D2A2109B31D}" type="pres">
      <dgm:prSet presAssocID="{04E902D1-7949-4ACC-8930-D9B627DCE07D}" presName="sibTrans" presStyleLbl="sibTrans2D1" presStyleIdx="1" presStyleCnt="2"/>
      <dgm:spPr/>
    </dgm:pt>
    <dgm:pt modelId="{F27DD712-4C4B-485D-9D26-76738712D432}" type="pres">
      <dgm:prSet presAssocID="{04E902D1-7949-4ACC-8930-D9B627DCE07D}" presName="connectorText" presStyleLbl="sibTrans2D1" presStyleIdx="1" presStyleCnt="2"/>
      <dgm:spPr/>
    </dgm:pt>
    <dgm:pt modelId="{94387F16-DDEC-4B67-B9D4-7285F9319ED9}" type="pres">
      <dgm:prSet presAssocID="{C6E06FA9-2680-4DF3-9FC2-6273F270DF8D}" presName="node" presStyleLbl="node1" presStyleIdx="2" presStyleCnt="3">
        <dgm:presLayoutVars>
          <dgm:bulletEnabled val="1"/>
        </dgm:presLayoutVars>
      </dgm:prSet>
      <dgm:spPr/>
    </dgm:pt>
  </dgm:ptLst>
  <dgm:cxnLst>
    <dgm:cxn modelId="{7C1C4427-58F7-4952-9653-6E52263969FE}" type="presOf" srcId="{4C5B697D-9295-4430-B01D-14C10E03F446}" destId="{0C465998-E8E9-4D62-B189-6410A572401A}" srcOrd="0" destOrd="0" presId="urn:microsoft.com/office/officeart/2005/8/layout/process1"/>
    <dgm:cxn modelId="{715C0D2C-6EAA-44A2-9BCB-7D0B33268DD3}" type="presOf" srcId="{129D558F-F825-438D-85C8-06EFDC69AF13}" destId="{6737438A-3BAB-476C-B496-11980E2430E4}" srcOrd="0" destOrd="0" presId="urn:microsoft.com/office/officeart/2005/8/layout/process1"/>
    <dgm:cxn modelId="{3FA4F43C-E638-480A-8770-116224C2F2BE}" type="presOf" srcId="{4C5B697D-9295-4430-B01D-14C10E03F446}" destId="{1066B488-8A9F-4020-89FE-91B8C75C7F06}" srcOrd="1" destOrd="0" presId="urn:microsoft.com/office/officeart/2005/8/layout/process1"/>
    <dgm:cxn modelId="{0D37CE6A-6F4C-441E-BC39-EEB95B11501E}" type="presOf" srcId="{C6E06FA9-2680-4DF3-9FC2-6273F270DF8D}" destId="{94387F16-DDEC-4B67-B9D4-7285F9319ED9}" srcOrd="0" destOrd="0" presId="urn:microsoft.com/office/officeart/2005/8/layout/process1"/>
    <dgm:cxn modelId="{F0E73F54-1921-432F-9D71-D3E3F10D5C1A}" type="presOf" srcId="{0AC2868B-6869-4EE3-9B7B-158D877C00E5}" destId="{313FEC0B-A425-453F-A575-0C6AEE84C453}" srcOrd="0" destOrd="0" presId="urn:microsoft.com/office/officeart/2005/8/layout/process1"/>
    <dgm:cxn modelId="{38567377-ABF2-4953-9DEC-1F21523921C9}" srcId="{129D558F-F825-438D-85C8-06EFDC69AF13}" destId="{0AC2868B-6869-4EE3-9B7B-158D877C00E5}" srcOrd="0" destOrd="0" parTransId="{12A7CD6E-00F1-4235-A569-0C282C70A48E}" sibTransId="{4C5B697D-9295-4430-B01D-14C10E03F446}"/>
    <dgm:cxn modelId="{15A02658-7DD3-44B5-BA0B-DEE209BA687F}" type="presOf" srcId="{B733D407-E4DC-4799-8442-3F4376BC85BD}" destId="{318EA1B3-A60B-4292-998A-B7139FB0B606}" srcOrd="0" destOrd="0" presId="urn:microsoft.com/office/officeart/2005/8/layout/process1"/>
    <dgm:cxn modelId="{9183E0A7-50E7-47A1-A87A-8BCD57E54438}" srcId="{129D558F-F825-438D-85C8-06EFDC69AF13}" destId="{C6E06FA9-2680-4DF3-9FC2-6273F270DF8D}" srcOrd="2" destOrd="0" parTransId="{4DFC6768-2076-4598-9C98-B52BC0562B2E}" sibTransId="{3002EDAA-0ACE-4E42-9963-2B38867DA4A1}"/>
    <dgm:cxn modelId="{5AA57BC7-07D7-4447-8EA7-95B3D87D738B}" type="presOf" srcId="{04E902D1-7949-4ACC-8930-D9B627DCE07D}" destId="{F27DD712-4C4B-485D-9D26-76738712D432}" srcOrd="1" destOrd="0" presId="urn:microsoft.com/office/officeart/2005/8/layout/process1"/>
    <dgm:cxn modelId="{401C9BD9-63EF-4A1D-991A-23A0F628B616}" srcId="{129D558F-F825-438D-85C8-06EFDC69AF13}" destId="{B733D407-E4DC-4799-8442-3F4376BC85BD}" srcOrd="1" destOrd="0" parTransId="{7E52D680-2284-480C-B7A2-281FA6766951}" sibTransId="{04E902D1-7949-4ACC-8930-D9B627DCE07D}"/>
    <dgm:cxn modelId="{2609CCDB-C542-4FD4-ADDC-BFE011EAB4AA}" type="presOf" srcId="{04E902D1-7949-4ACC-8930-D9B627DCE07D}" destId="{FBA70F38-0AC4-41FB-BD15-0D2A2109B31D}" srcOrd="0" destOrd="0" presId="urn:microsoft.com/office/officeart/2005/8/layout/process1"/>
    <dgm:cxn modelId="{E2F56505-9314-42AA-A8BA-1D3C1869AB3B}" type="presParOf" srcId="{6737438A-3BAB-476C-B496-11980E2430E4}" destId="{313FEC0B-A425-453F-A575-0C6AEE84C453}" srcOrd="0" destOrd="0" presId="urn:microsoft.com/office/officeart/2005/8/layout/process1"/>
    <dgm:cxn modelId="{C171D718-F64A-43F5-8187-34425A863288}" type="presParOf" srcId="{6737438A-3BAB-476C-B496-11980E2430E4}" destId="{0C465998-E8E9-4D62-B189-6410A572401A}" srcOrd="1" destOrd="0" presId="urn:microsoft.com/office/officeart/2005/8/layout/process1"/>
    <dgm:cxn modelId="{A9745144-C4DC-45B3-B8F3-92E3BE237969}" type="presParOf" srcId="{0C465998-E8E9-4D62-B189-6410A572401A}" destId="{1066B488-8A9F-4020-89FE-91B8C75C7F06}" srcOrd="0" destOrd="0" presId="urn:microsoft.com/office/officeart/2005/8/layout/process1"/>
    <dgm:cxn modelId="{3738E2A2-472D-4134-B5CB-B23A77DFA6DB}" type="presParOf" srcId="{6737438A-3BAB-476C-B496-11980E2430E4}" destId="{318EA1B3-A60B-4292-998A-B7139FB0B606}" srcOrd="2" destOrd="0" presId="urn:microsoft.com/office/officeart/2005/8/layout/process1"/>
    <dgm:cxn modelId="{C38CF0B4-8C5E-4E37-9895-AABDE1C0711C}" type="presParOf" srcId="{6737438A-3BAB-476C-B496-11980E2430E4}" destId="{FBA70F38-0AC4-41FB-BD15-0D2A2109B31D}" srcOrd="3" destOrd="0" presId="urn:microsoft.com/office/officeart/2005/8/layout/process1"/>
    <dgm:cxn modelId="{7F90A0ED-A870-4CB2-8712-8AA79941EA31}" type="presParOf" srcId="{FBA70F38-0AC4-41FB-BD15-0D2A2109B31D}" destId="{F27DD712-4C4B-485D-9D26-76738712D432}" srcOrd="0" destOrd="0" presId="urn:microsoft.com/office/officeart/2005/8/layout/process1"/>
    <dgm:cxn modelId="{7BA5183D-63EA-4D81-8088-63E43357064C}" type="presParOf" srcId="{6737438A-3BAB-476C-B496-11980E2430E4}" destId="{94387F16-DDEC-4B67-B9D4-7285F9319ED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A801B-0FAD-4D67-8585-FD1BD7B49C01}">
      <dsp:nvSpPr>
        <dsp:cNvPr id="0" name=""/>
        <dsp:cNvSpPr/>
      </dsp:nvSpPr>
      <dsp:spPr>
        <a:xfrm>
          <a:off x="5134" y="1429551"/>
          <a:ext cx="1591716" cy="149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 Dataset in Glue Data Catalog	</a:t>
          </a:r>
          <a:endParaRPr lang="en-SG" sz="1800" kern="1200" dirty="0"/>
        </a:p>
      </dsp:txBody>
      <dsp:txXfrm>
        <a:off x="48840" y="1473257"/>
        <a:ext cx="1504304" cy="1404822"/>
      </dsp:txXfrm>
    </dsp:sp>
    <dsp:sp modelId="{AAB4D30F-1B18-4A86-86C5-579F7AC4F50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1756023" y="2057245"/>
        <a:ext cx="236210" cy="236847"/>
      </dsp:txXfrm>
    </dsp:sp>
    <dsp:sp modelId="{2F2F496D-822C-4C90-A39C-F7F68A29A6C7}">
      <dsp:nvSpPr>
        <dsp:cNvPr id="0" name=""/>
        <dsp:cNvSpPr/>
      </dsp:nvSpPr>
      <dsp:spPr>
        <a:xfrm>
          <a:off x="2233538" y="1429551"/>
          <a:ext cx="1591716" cy="149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Glue </a:t>
          </a:r>
          <a:r>
            <a:rPr lang="en-US" sz="1800" kern="1200" dirty="0" err="1"/>
            <a:t>DataQuality</a:t>
          </a:r>
          <a:r>
            <a:rPr lang="en-US" sz="1800" kern="1200" dirty="0"/>
            <a:t> analyze and recommend rules</a:t>
          </a:r>
          <a:endParaRPr lang="en-SG" sz="1800" kern="1200" dirty="0"/>
        </a:p>
      </dsp:txBody>
      <dsp:txXfrm>
        <a:off x="2277244" y="1473257"/>
        <a:ext cx="1504304" cy="1404822"/>
      </dsp:txXfrm>
    </dsp:sp>
    <dsp:sp modelId="{BEB58D09-61B2-4674-8652-16472C20D38B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3984426" y="2057245"/>
        <a:ext cx="236210" cy="236847"/>
      </dsp:txXfrm>
    </dsp:sp>
    <dsp:sp modelId="{5F411ED4-E406-41F2-9A9E-FBE8979F2A60}">
      <dsp:nvSpPr>
        <dsp:cNvPr id="0" name=""/>
        <dsp:cNvSpPr/>
      </dsp:nvSpPr>
      <dsp:spPr>
        <a:xfrm>
          <a:off x="4461941" y="1429551"/>
          <a:ext cx="1591716" cy="149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Refine rules to create finalized rules</a:t>
          </a:r>
          <a:endParaRPr lang="en-SG" sz="1800" kern="1200" dirty="0"/>
        </a:p>
      </dsp:txBody>
      <dsp:txXfrm>
        <a:off x="4505647" y="1473257"/>
        <a:ext cx="1504304" cy="1404822"/>
      </dsp:txXfrm>
    </dsp:sp>
    <dsp:sp modelId="{78276D7F-0214-4214-A8C3-9ECE1FD65F6E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6212830" y="2057245"/>
        <a:ext cx="236210" cy="236847"/>
      </dsp:txXfrm>
    </dsp:sp>
    <dsp:sp modelId="{3FF1EDB6-E9B7-4697-8985-57BDC3A3D905}">
      <dsp:nvSpPr>
        <dsp:cNvPr id="0" name=""/>
        <dsp:cNvSpPr/>
      </dsp:nvSpPr>
      <dsp:spPr>
        <a:xfrm>
          <a:off x="6690345" y="1429551"/>
          <a:ext cx="1591716" cy="149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Glue </a:t>
          </a:r>
          <a:r>
            <a:rPr lang="en-US" sz="1800" kern="1200" dirty="0" err="1"/>
            <a:t>DataQuality</a:t>
          </a:r>
          <a:r>
            <a:rPr lang="en-US" sz="1800" kern="1200" dirty="0"/>
            <a:t> evaluate rules against dataset</a:t>
          </a:r>
          <a:endParaRPr lang="en-SG" sz="1800" kern="1200" dirty="0"/>
        </a:p>
      </dsp:txBody>
      <dsp:txXfrm>
        <a:off x="6734051" y="1473257"/>
        <a:ext cx="1504304" cy="1404822"/>
      </dsp:txXfrm>
    </dsp:sp>
    <dsp:sp modelId="{135FCEB1-E855-4EB9-A634-B7D488B1FE66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8441233" y="2057245"/>
        <a:ext cx="236210" cy="236847"/>
      </dsp:txXfrm>
    </dsp:sp>
    <dsp:sp modelId="{51C3A820-2C55-42CC-B6B9-B9CD1AE870FD}">
      <dsp:nvSpPr>
        <dsp:cNvPr id="0" name=""/>
        <dsp:cNvSpPr/>
      </dsp:nvSpPr>
      <dsp:spPr>
        <a:xfrm>
          <a:off x="8918748" y="1429551"/>
          <a:ext cx="1591716" cy="1492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Reviews result and alerts </a:t>
          </a:r>
          <a:endParaRPr lang="en-SG" sz="1800" kern="1200" dirty="0"/>
        </a:p>
      </dsp:txBody>
      <dsp:txXfrm>
        <a:off x="8962454" y="1473257"/>
        <a:ext cx="1504304" cy="1404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EC0B-A425-453F-A575-0C6AEE84C453}">
      <dsp:nvSpPr>
        <dsp:cNvPr id="0" name=""/>
        <dsp:cNvSpPr/>
      </dsp:nvSpPr>
      <dsp:spPr>
        <a:xfrm>
          <a:off x="9242" y="19379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Select an ETL Job and add Data Quality rules and action</a:t>
          </a:r>
          <a:endParaRPr lang="en-SG" sz="2400" kern="1200" dirty="0"/>
        </a:p>
      </dsp:txBody>
      <dsp:txXfrm>
        <a:off x="57787" y="242344"/>
        <a:ext cx="2665308" cy="1560349"/>
      </dsp:txXfrm>
    </dsp:sp>
    <dsp:sp modelId="{0C465998-E8E9-4D62-B189-6410A572401A}">
      <dsp:nvSpPr>
        <dsp:cNvPr id="0" name=""/>
        <dsp:cNvSpPr/>
      </dsp:nvSpPr>
      <dsp:spPr>
        <a:xfrm>
          <a:off x="3047880" y="67998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900" kern="1200"/>
        </a:p>
      </dsp:txBody>
      <dsp:txXfrm>
        <a:off x="3047880" y="816997"/>
        <a:ext cx="409940" cy="411044"/>
      </dsp:txXfrm>
    </dsp:sp>
    <dsp:sp modelId="{318EA1B3-A60B-4292-998A-B7139FB0B606}">
      <dsp:nvSpPr>
        <dsp:cNvPr id="0" name=""/>
        <dsp:cNvSpPr/>
      </dsp:nvSpPr>
      <dsp:spPr>
        <a:xfrm>
          <a:off x="3876600" y="19379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Glue </a:t>
          </a:r>
          <a:r>
            <a:rPr lang="en-US" sz="2400" kern="1200" dirty="0" err="1"/>
            <a:t>DataQuality</a:t>
          </a:r>
          <a:r>
            <a:rPr lang="en-US" sz="2400" kern="1200" dirty="0"/>
            <a:t> evaluate rules</a:t>
          </a:r>
          <a:endParaRPr lang="en-SG" sz="2400" kern="1200" dirty="0"/>
        </a:p>
      </dsp:txBody>
      <dsp:txXfrm>
        <a:off x="3925145" y="242344"/>
        <a:ext cx="2665308" cy="1560349"/>
      </dsp:txXfrm>
    </dsp:sp>
    <dsp:sp modelId="{FBA70F38-0AC4-41FB-BD15-0D2A2109B31D}">
      <dsp:nvSpPr>
        <dsp:cNvPr id="0" name=""/>
        <dsp:cNvSpPr/>
      </dsp:nvSpPr>
      <dsp:spPr>
        <a:xfrm>
          <a:off x="6915239" y="67998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900" kern="1200"/>
        </a:p>
      </dsp:txBody>
      <dsp:txXfrm>
        <a:off x="6915239" y="816997"/>
        <a:ext cx="409940" cy="411044"/>
      </dsp:txXfrm>
    </dsp:sp>
    <dsp:sp modelId="{94387F16-DDEC-4B67-B9D4-7285F9319ED9}">
      <dsp:nvSpPr>
        <dsp:cNvPr id="0" name=""/>
        <dsp:cNvSpPr/>
      </dsp:nvSpPr>
      <dsp:spPr>
        <a:xfrm>
          <a:off x="7743958" y="19379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Receive alerts and results</a:t>
          </a:r>
          <a:endParaRPr lang="en-SG" sz="2400" kern="1200" dirty="0"/>
        </a:p>
      </dsp:txBody>
      <dsp:txXfrm>
        <a:off x="7792503" y="24234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EBBA-8BA5-4EB3-840F-1A2430D82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6596F-77EC-4374-84BF-E6AA84F50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926C-1894-4085-B640-56876658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EB69-A028-4916-B320-1D9926CC15FD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9FA1-06BA-49C0-BAE7-C86E9F54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9E2C3-B9F4-462D-83A5-9DD69F63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102B-F29E-4468-AF66-681C2C914F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59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0488-BA85-4CFC-AA40-193E26BF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08741-512E-458E-B1DB-E5F7D0FDC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8E00-F9E6-4416-849B-1AE37041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EB69-A028-4916-B320-1D9926CC15FD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5CA5-E1D4-44E6-A264-7DF3B3BB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30B0-2606-445C-953B-2059F9D0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102B-F29E-4468-AF66-681C2C914F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38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E48B3-441C-4F20-8C15-EAEC981F7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89BC-E988-4454-8ED9-DFF9726AA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0BB73-42F9-4609-8AF5-4A2D1B97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EB69-A028-4916-B320-1D9926CC15FD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D8A1F-A427-449B-81B1-8FEEAA22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4576-227D-4BC3-84D4-2F53D38D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102B-F29E-4468-AF66-681C2C914F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571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F01A-2BF0-4DB1-B7B7-61C44DF8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F83C-1510-44A6-AA68-7C6683A5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23354-D77C-4210-B06D-47721B28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EB69-A028-4916-B320-1D9926CC15FD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E51-6234-4F78-91E2-BF4374B5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0E19-E584-4FCF-89D6-1738015B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102B-F29E-4468-AF66-681C2C914F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92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C32A-C49D-4377-91B3-AC425B7B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3CBBF-7894-4620-AE6B-CA2F1AABB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F0B96-79BC-4D73-ACD5-B7D710BC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EB69-A028-4916-B320-1D9926CC15FD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3B00E-0E67-405A-9F7D-0155FADC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6DF9-E096-4180-B978-52283B62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102B-F29E-4468-AF66-681C2C914F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194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875C-06A7-4DE7-9703-B4D60EA4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73E9-4FF4-477C-964D-43F3F427D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0F3C0-601F-4A5A-AB58-9797162B6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1492A-7801-4C1F-BA91-97B7964D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EB69-A028-4916-B320-1D9926CC15FD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7EA4D-3BD3-4724-BCF8-97F1CC55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90614-864E-49E2-B5C8-702B0E07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102B-F29E-4468-AF66-681C2C914F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40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CCAA-E1B9-42BD-8F50-D7341B4C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8627D-39CF-4D2D-93B9-F1347BAF7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3C82B-2EF5-433A-8D04-2E2970127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9E48D-0B61-4DB9-94CF-A5BA0F56F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7C221-1AEB-480D-89AC-FFCCA8704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05A9D-BCCE-4B6D-8E88-77090FFE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EB69-A028-4916-B320-1D9926CC15FD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F897A-5752-4951-AEC0-8524E7F9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DF289-09AB-43AB-9655-D9026316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102B-F29E-4468-AF66-681C2C914F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90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0ABC-4116-4DFC-9CFE-AF050A14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8F50D-9303-472D-AB0B-FD7C0FC3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EB69-A028-4916-B320-1D9926CC15FD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822CB-8C69-4BEE-9D44-7771A54A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25662-20BF-4738-9C72-2B632C90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102B-F29E-4468-AF66-681C2C914F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12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C3232-9302-4885-93FA-4BD4BCE4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EB69-A028-4916-B320-1D9926CC15FD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0510C-68CE-41A3-9A14-CC1BF234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4F47E-BE07-42EE-B739-FBD44B3B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102B-F29E-4468-AF66-681C2C914F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610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5E97-3186-4316-A0C8-F4AC7220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C85D9-BF70-405B-99A2-280DCB29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9E6C4-A454-4456-BA3F-9F25D71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7ABA0-1AAF-4B57-BF3C-B0B90D4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EB69-A028-4916-B320-1D9926CC15FD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4DBE-7126-48BF-916A-F4AF0A39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A1C66-AD2C-4C3F-8C7F-A3C31AC3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102B-F29E-4468-AF66-681C2C914F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746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9716-E82D-42C9-B800-AF68F31C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CA1F5-B59F-48DD-AFA3-638BF5885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BB6AE-88E9-4D26-A9A3-DF16AA46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EC146-80C9-4BB6-B918-E1F2A156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EB69-A028-4916-B320-1D9926CC15FD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A5291-AA39-4796-B95C-E2C9A77B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B5BC4-8434-4E7D-9756-2EFB72B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102B-F29E-4468-AF66-681C2C914F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1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DA33F-424F-4E01-9183-15B05DEC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39FAC-DD64-4482-B21E-A023B67D7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3ABCA-4CED-48A0-9A99-35FF34263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7EB69-A028-4916-B320-1D9926CC15FD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ED9E3-1264-4E2C-A165-FA050A9F1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C149E-EE2F-4737-8DCE-0F1FF6732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102B-F29E-4468-AF66-681C2C914F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419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2663-343A-4703-B6BB-3C561E1AD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Glue </a:t>
            </a:r>
            <a:r>
              <a:rPr lang="en-US" dirty="0" err="1"/>
              <a:t>DataQuality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B7AC8-AAD8-4BEF-9420-81F2CDAC2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494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FF58-0E63-44A6-9F2D-DB257D83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3" y="-56055"/>
            <a:ext cx="10515600" cy="801780"/>
          </a:xfrm>
        </p:spPr>
        <p:txBody>
          <a:bodyPr/>
          <a:lstStyle/>
          <a:p>
            <a:r>
              <a:rPr lang="en-US" dirty="0"/>
              <a:t>Data Rules</a:t>
            </a: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18D23A-880A-4127-9304-22971C630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06333"/>
              </p:ext>
            </p:extLst>
          </p:nvPr>
        </p:nvGraphicFramePr>
        <p:xfrm>
          <a:off x="95543" y="585927"/>
          <a:ext cx="11747269" cy="5486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268">
                  <a:extLst>
                    <a:ext uri="{9D8B030D-6E8A-4147-A177-3AD203B41FA5}">
                      <a16:colId xmlns:a16="http://schemas.microsoft.com/office/drawing/2014/main" val="54252319"/>
                    </a:ext>
                  </a:extLst>
                </a:gridCol>
                <a:gridCol w="3363740">
                  <a:extLst>
                    <a:ext uri="{9D8B030D-6E8A-4147-A177-3AD203B41FA5}">
                      <a16:colId xmlns:a16="http://schemas.microsoft.com/office/drawing/2014/main" val="1005090226"/>
                    </a:ext>
                  </a:extLst>
                </a:gridCol>
                <a:gridCol w="2852467">
                  <a:extLst>
                    <a:ext uri="{9D8B030D-6E8A-4147-A177-3AD203B41FA5}">
                      <a16:colId xmlns:a16="http://schemas.microsoft.com/office/drawing/2014/main" val="2231360348"/>
                    </a:ext>
                  </a:extLst>
                </a:gridCol>
                <a:gridCol w="2202794">
                  <a:extLst>
                    <a:ext uri="{9D8B030D-6E8A-4147-A177-3AD203B41FA5}">
                      <a16:colId xmlns:a16="http://schemas.microsoft.com/office/drawing/2014/main" val="4199054586"/>
                    </a:ext>
                  </a:extLst>
                </a:gridCol>
              </a:tblGrid>
              <a:tr h="36950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54079"/>
                  </a:ext>
                </a:extLst>
              </a:tr>
              <a:tr h="2125115"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IsComplete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if all values in a given column are complete (non-null)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DistinctValuesCount</a:t>
                      </a:r>
                      <a:br>
                        <a:rPr lang="en-SG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the number of distinct values in a given column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IsPrimaryKey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if a given column contains a primary key, by checking for uniqueness and completeness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IsUnique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if all values in a given column are unique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54561"/>
                  </a:ext>
                </a:extLst>
              </a:tr>
              <a:tr h="1588016"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ReferentialIntegrity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data in primary dataset is present in the reference dataset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RowCountMatch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the percentage match of the row count of the primary dataset against a reference dataset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SchemaMatch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schema matches with the reference dataset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StandardDeviation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the standard deviation of all values in a given column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69155"/>
                  </a:ext>
                </a:extLst>
              </a:tr>
              <a:tr h="1404249"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UniqueValueRatio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the ratio of unique values in a given column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Uniqueness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the percentage of unique values in a given column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the sum of all values in a given column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81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84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CCCA-5D18-46C8-8A34-CD54B1AC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664" y="2766218"/>
            <a:ext cx="10515600" cy="1325563"/>
          </a:xfrm>
        </p:spPr>
        <p:txBody>
          <a:bodyPr/>
          <a:lstStyle/>
          <a:p>
            <a:r>
              <a:rPr lang="en-US" dirty="0"/>
              <a:t>Glue </a:t>
            </a:r>
            <a:r>
              <a:rPr lang="en-US" dirty="0" err="1"/>
              <a:t>DataQuality</a:t>
            </a:r>
            <a:r>
              <a:rPr lang="en-US" dirty="0"/>
              <a:t> from Glue Catalog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741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D6AC7B-C5B9-47E0-A336-2BC1C44B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47" y="784874"/>
            <a:ext cx="9667783" cy="3089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FF4117-563F-4DFB-9B63-03ED7C1F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47" y="3937679"/>
            <a:ext cx="9525741" cy="2781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DC83D-AE36-40AD-BECF-3998CF1FF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19" y="3728347"/>
            <a:ext cx="11416685" cy="1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8E0F1B-C1CE-4957-A51A-FEC6188F7810}"/>
              </a:ext>
            </a:extLst>
          </p:cNvPr>
          <p:cNvSpPr txBox="1"/>
          <p:nvPr/>
        </p:nvSpPr>
        <p:spPr>
          <a:xfrm>
            <a:off x="390618" y="156994"/>
            <a:ext cx="594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Manually created a schema in Glue without crawler</a:t>
            </a:r>
            <a:endParaRPr lang="en-S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1772E6-B808-44E8-BBBD-2BDFF01837CC}"/>
              </a:ext>
            </a:extLst>
          </p:cNvPr>
          <p:cNvSpPr/>
          <p:nvPr/>
        </p:nvSpPr>
        <p:spPr>
          <a:xfrm>
            <a:off x="8836090" y="4161453"/>
            <a:ext cx="2454826" cy="9050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511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2C42FA-0785-488E-BEC0-EDC46812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338" y="1376037"/>
            <a:ext cx="4821898" cy="5481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BEBB93-4DAE-4D88-8B69-9CD762863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6139"/>
            <a:ext cx="6631619" cy="54819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1F33D4-2634-4402-8049-47CCD4A2D2D3}"/>
              </a:ext>
            </a:extLst>
          </p:cNvPr>
          <p:cNvSpPr txBox="1"/>
          <p:nvPr/>
        </p:nvSpPr>
        <p:spPr>
          <a:xfrm>
            <a:off x="97653" y="799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Sure-pass DQ run </a:t>
            </a:r>
            <a:endParaRPr lang="en-S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F0021-80C1-4AA9-BCFF-A2E066F4D7DD}"/>
              </a:ext>
            </a:extLst>
          </p:cNvPr>
          <p:cNvSpPr txBox="1"/>
          <p:nvPr/>
        </p:nvSpPr>
        <p:spPr>
          <a:xfrm>
            <a:off x="3315809" y="256891"/>
            <a:ext cx="7945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Recommended based on given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all are useful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edit from here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931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49CF80-B39F-4546-94F0-AF3CA6C1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97" y="261937"/>
            <a:ext cx="5314950" cy="6334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84135-E26F-4E4E-BF86-AE965A2C4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651" y="261937"/>
            <a:ext cx="6028354" cy="148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7D58C-F9A2-4A40-B185-6ACE53857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24108"/>
            <a:ext cx="5629275" cy="45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6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9469-A3B9-4BCB-BC67-FBD17276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-110736"/>
            <a:ext cx="10515600" cy="1325563"/>
          </a:xfrm>
        </p:spPr>
        <p:txBody>
          <a:bodyPr/>
          <a:lstStyle/>
          <a:p>
            <a:r>
              <a:rPr lang="en-US" dirty="0"/>
              <a:t>Linked to CloudWatch and Alerts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4AD1F-0892-4166-8607-A93A2F71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2" y="1757779"/>
            <a:ext cx="5344267" cy="4985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413633-54DD-4476-8DC3-A7D29CEC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948" y="3112826"/>
            <a:ext cx="6019800" cy="1466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C13139-9480-4F5F-B40F-98E783026F77}"/>
              </a:ext>
            </a:extLst>
          </p:cNvPr>
          <p:cNvSpPr txBox="1"/>
          <p:nvPr/>
        </p:nvSpPr>
        <p:spPr>
          <a:xfrm>
            <a:off x="578497" y="1013295"/>
            <a:ext cx="75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-Able to create metrics based on ruleset outcome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236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B30CD-3FB8-4085-B55B-95D9C20FB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25" y="0"/>
            <a:ext cx="11073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F0F008-64E9-45E5-BB96-D52C10CD5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35" y="1955400"/>
            <a:ext cx="8753475" cy="2609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FFC82-AA15-4E0D-BAD3-7E599EBF5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90" y="1628553"/>
            <a:ext cx="2438400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C47F34-B7AD-4B3D-BC80-DE6C41442031}"/>
              </a:ext>
            </a:extLst>
          </p:cNvPr>
          <p:cNvSpPr txBox="1"/>
          <p:nvPr/>
        </p:nvSpPr>
        <p:spPr>
          <a:xfrm>
            <a:off x="1026367" y="503853"/>
            <a:ext cx="5570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Creating Ruleset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53827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01784F-422D-41BB-9404-8EB5B182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" y="2136310"/>
            <a:ext cx="11619871" cy="46050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96EC1C-5823-4800-9E83-27ED13EBAC45}"/>
              </a:ext>
            </a:extLst>
          </p:cNvPr>
          <p:cNvSpPr txBox="1"/>
          <p:nvPr/>
        </p:nvSpPr>
        <p:spPr>
          <a:xfrm>
            <a:off x="917270" y="583481"/>
            <a:ext cx="912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Creating a fail rule</a:t>
            </a:r>
            <a:endParaRPr lang="en-SG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7FAF0-D5E5-4A45-BDC5-79088E194507}"/>
              </a:ext>
            </a:extLst>
          </p:cNvPr>
          <p:cNvSpPr txBox="1"/>
          <p:nvPr/>
        </p:nvSpPr>
        <p:spPr>
          <a:xfrm>
            <a:off x="1073020" y="1212980"/>
            <a:ext cx="922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CustomSQL</a:t>
            </a:r>
            <a:r>
              <a:rPr lang="en-US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dirty="0"/>
              <a:t>By right if there is no </a:t>
            </a:r>
            <a:r>
              <a:rPr lang="en-US" dirty="0" err="1"/>
              <a:t>passenger_count</a:t>
            </a:r>
            <a:r>
              <a:rPr lang="en-US" dirty="0"/>
              <a:t>, there should be no fare, so fare amount cannot be &gt; 0. 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3BE32-610C-451C-8BAD-666343A3845F}"/>
              </a:ext>
            </a:extLst>
          </p:cNvPr>
          <p:cNvSpPr/>
          <p:nvPr/>
        </p:nvSpPr>
        <p:spPr>
          <a:xfrm>
            <a:off x="4394719" y="5066522"/>
            <a:ext cx="6120881" cy="233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9542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1F658-DA77-425E-B31A-93E5C6A51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18" y="1707502"/>
            <a:ext cx="11629900" cy="491723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283B31-FD45-4759-B86E-F4DE73A4C9E6}"/>
              </a:ext>
            </a:extLst>
          </p:cNvPr>
          <p:cNvSpPr txBox="1"/>
          <p:nvPr/>
        </p:nvSpPr>
        <p:spPr>
          <a:xfrm>
            <a:off x="1035698" y="298580"/>
            <a:ext cx="9722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</a:t>
            </a:r>
            <a:endParaRPr lang="en-SG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0429E-6AB6-4058-9817-A44F9BB2A548}"/>
              </a:ext>
            </a:extLst>
          </p:cNvPr>
          <p:cNvSpPr txBox="1"/>
          <p:nvPr/>
        </p:nvSpPr>
        <p:spPr>
          <a:xfrm>
            <a:off x="699795" y="868609"/>
            <a:ext cx="923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Rule 4 failed. </a:t>
            </a:r>
          </a:p>
          <a:p>
            <a:r>
              <a:rPr lang="en-US" dirty="0"/>
              <a:t>- Means that there are entries where there are no passenger but there are fares incurred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6124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4136-DAB6-469D-888A-62D79FB8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Glue </a:t>
            </a:r>
            <a:r>
              <a:rPr lang="en-US" dirty="0" err="1"/>
              <a:t>DataQuality</a:t>
            </a:r>
            <a:r>
              <a:rPr lang="en-US" dirty="0"/>
              <a:t> Features &amp; Benefits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9573-4552-48B4-AA25-157B15D7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Quality Recommendations (Data at rest)</a:t>
            </a:r>
          </a:p>
          <a:p>
            <a:r>
              <a:rPr lang="en-SG" dirty="0"/>
              <a:t>Data Quality Rules customization and actions</a:t>
            </a:r>
          </a:p>
          <a:p>
            <a:pPr marL="0" indent="0">
              <a:buNone/>
            </a:pPr>
            <a:r>
              <a:rPr lang="en-SG" dirty="0"/>
              <a:t>	- alerting </a:t>
            </a:r>
          </a:p>
          <a:p>
            <a:pPr marL="0" indent="0">
              <a:buNone/>
            </a:pPr>
            <a:r>
              <a:rPr lang="en-SG" dirty="0"/>
              <a:t>	- stopping job and prevent bad data from getting into data lake</a:t>
            </a:r>
          </a:p>
          <a:p>
            <a:r>
              <a:rPr lang="en-SG" dirty="0"/>
              <a:t>Data Quality Definition Language (DQDL)</a:t>
            </a:r>
          </a:p>
          <a:p>
            <a:pPr marL="0" indent="0">
              <a:buNone/>
            </a:pPr>
            <a:r>
              <a:rPr lang="en-SG" dirty="0"/>
              <a:t>	- easy to write and read </a:t>
            </a:r>
          </a:p>
          <a:p>
            <a:r>
              <a:rPr lang="en-SG" dirty="0"/>
              <a:t>Data Quality at rest (Data </a:t>
            </a:r>
            <a:r>
              <a:rPr lang="en-SG" dirty="0" err="1"/>
              <a:t>Catalog</a:t>
            </a:r>
            <a:r>
              <a:rPr lang="en-SG" dirty="0"/>
              <a:t>)  + Data Quality in transit (ETL)</a:t>
            </a:r>
          </a:p>
        </p:txBody>
      </p:sp>
    </p:spTree>
    <p:extLst>
      <p:ext uri="{BB962C8B-B14F-4D97-AF65-F5344CB8AC3E}">
        <p14:creationId xmlns:p14="http://schemas.microsoft.com/office/powerpoint/2010/main" val="3729652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D043F7-5FF5-4429-B818-68A48430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38" y="1147664"/>
            <a:ext cx="9736324" cy="5355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155506-EA5C-4294-B02D-66F063A811D7}"/>
              </a:ext>
            </a:extLst>
          </p:cNvPr>
          <p:cNvSpPr txBox="1"/>
          <p:nvPr/>
        </p:nvSpPr>
        <p:spPr>
          <a:xfrm>
            <a:off x="1227838" y="615820"/>
            <a:ext cx="481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 Alert from SNS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55778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CCCA-5D18-46C8-8A34-CD54B1AC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664" y="2766218"/>
            <a:ext cx="10515600" cy="1325563"/>
          </a:xfrm>
        </p:spPr>
        <p:txBody>
          <a:bodyPr/>
          <a:lstStyle/>
          <a:p>
            <a:r>
              <a:rPr lang="en-US" dirty="0"/>
              <a:t>Glue </a:t>
            </a:r>
            <a:r>
              <a:rPr lang="en-US" dirty="0" err="1"/>
              <a:t>DataQuality</a:t>
            </a:r>
            <a:r>
              <a:rPr lang="en-US" dirty="0"/>
              <a:t> from ETL pipeline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427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C401F-31B6-4AFD-96A2-3F7ADC083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8123" r="3666" b="9644"/>
          <a:stretch/>
        </p:blipFill>
        <p:spPr>
          <a:xfrm>
            <a:off x="121298" y="1784050"/>
            <a:ext cx="11745157" cy="49537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A82462-9DF0-478B-8F03-73FD25AD7A1B}"/>
              </a:ext>
            </a:extLst>
          </p:cNvPr>
          <p:cNvSpPr txBox="1"/>
          <p:nvPr/>
        </p:nvSpPr>
        <p:spPr>
          <a:xfrm>
            <a:off x="359812" y="376524"/>
            <a:ext cx="896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Features</a:t>
            </a:r>
            <a:endParaRPr lang="en-SG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EA458-B9F0-4DD2-AE6B-76CACAD46680}"/>
              </a:ext>
            </a:extLst>
          </p:cNvPr>
          <p:cNvSpPr txBox="1"/>
          <p:nvPr/>
        </p:nvSpPr>
        <p:spPr>
          <a:xfrm>
            <a:off x="242596" y="1082351"/>
            <a:ext cx="908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Option to add new columns for data quality errors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Option to choose what happens if </a:t>
            </a:r>
            <a:r>
              <a:rPr lang="en-US" dirty="0" err="1"/>
              <a:t>DataQuality</a:t>
            </a:r>
            <a:r>
              <a:rPr lang="en-US" dirty="0"/>
              <a:t> Job fails</a:t>
            </a:r>
            <a:endParaRPr lang="en-S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C98F21-83B6-46E9-A465-63C24E5D1B29}"/>
              </a:ext>
            </a:extLst>
          </p:cNvPr>
          <p:cNvSpPr/>
          <p:nvPr/>
        </p:nvSpPr>
        <p:spPr>
          <a:xfrm>
            <a:off x="3638939" y="4870580"/>
            <a:ext cx="2528596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760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2BB7C-23E1-4199-809C-0BC5147E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53" y="1624444"/>
            <a:ext cx="4943475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D693B-AF8C-499F-BE4B-549B010D7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2957"/>
            <a:ext cx="5765537" cy="37905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454001-149D-4704-BC2D-A335B7838FEA}"/>
              </a:ext>
            </a:extLst>
          </p:cNvPr>
          <p:cNvSpPr txBox="1"/>
          <p:nvPr/>
        </p:nvSpPr>
        <p:spPr>
          <a:xfrm>
            <a:off x="895739" y="331034"/>
            <a:ext cx="9993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Incorporating Data at rest into Data in transit</a:t>
            </a:r>
            <a:endParaRPr lang="en-SG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1918A-969B-451B-84CA-C562693785D8}"/>
              </a:ext>
            </a:extLst>
          </p:cNvPr>
          <p:cNvSpPr txBox="1"/>
          <p:nvPr/>
        </p:nvSpPr>
        <p:spPr>
          <a:xfrm>
            <a:off x="979714" y="1091682"/>
            <a:ext cx="792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Creating a ‘data at rest’ </a:t>
            </a:r>
            <a:r>
              <a:rPr lang="en-US" dirty="0" err="1"/>
              <a:t>DataQuality</a:t>
            </a:r>
            <a:r>
              <a:rPr lang="en-US" dirty="0"/>
              <a:t> Run at the start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5366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C4533-7FBE-4FD5-B233-97D50077D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595" y="569750"/>
            <a:ext cx="8661403" cy="4351338"/>
          </a:xfrm>
        </p:spPr>
      </p:pic>
    </p:spTree>
    <p:extLst>
      <p:ext uri="{BB962C8B-B14F-4D97-AF65-F5344CB8AC3E}">
        <p14:creationId xmlns:p14="http://schemas.microsoft.com/office/powerpoint/2010/main" val="994739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FFB6-F418-48D3-8B54-654F3DA6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7" y="0"/>
            <a:ext cx="10515600" cy="1325563"/>
          </a:xfrm>
        </p:spPr>
        <p:txBody>
          <a:bodyPr/>
          <a:lstStyle/>
          <a:p>
            <a:r>
              <a:rPr lang="en-US" dirty="0"/>
              <a:t>Link to Athena to check the failed rows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4122F-F07E-433C-879B-7E7C95824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136" y="2238432"/>
            <a:ext cx="8210939" cy="63946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0730F4-18D7-4C1C-8F0E-9725D77F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200" y="828894"/>
            <a:ext cx="7447343" cy="161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D51C02-5D07-4A92-9EDA-FCD40337446C}"/>
              </a:ext>
            </a:extLst>
          </p:cNvPr>
          <p:cNvSpPr txBox="1"/>
          <p:nvPr/>
        </p:nvSpPr>
        <p:spPr>
          <a:xfrm>
            <a:off x="0" y="1520890"/>
            <a:ext cx="35829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Output original data with new columns to indicate data quality errors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Crawl the file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View data in Athena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Query where </a:t>
            </a:r>
            <a:r>
              <a:rPr lang="en-US" dirty="0" err="1"/>
              <a:t>dataqualityevaluationresult</a:t>
            </a:r>
            <a:r>
              <a:rPr lang="en-US" dirty="0"/>
              <a:t> = “Failed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037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26A2-66E2-4BE0-8D22-28AAA298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45" y="4995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Possible use case: Validate </a:t>
            </a:r>
            <a:r>
              <a:rPr lang="en-US" sz="3600" dirty="0" err="1"/>
              <a:t>DataQuality</a:t>
            </a:r>
            <a:r>
              <a:rPr lang="en-US" sz="3600" dirty="0"/>
              <a:t> from Data Ingestion</a:t>
            </a:r>
            <a:br>
              <a:rPr lang="en-US" sz="3600" dirty="0"/>
            </a:br>
            <a:r>
              <a:rPr lang="en-US" sz="3600" dirty="0"/>
              <a:t>(Comparing 2 datasets) </a:t>
            </a:r>
            <a:endParaRPr lang="en-SG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C649C-C023-46CA-A40B-6D4576BAADDE}"/>
              </a:ext>
            </a:extLst>
          </p:cNvPr>
          <p:cNvSpPr/>
          <p:nvPr/>
        </p:nvSpPr>
        <p:spPr>
          <a:xfrm>
            <a:off x="446104" y="1988090"/>
            <a:ext cx="1427821" cy="155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with Multiple Datasets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RDS MySQL)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B67405-D66A-4E5A-AE9E-68D2A4BAE634}"/>
              </a:ext>
            </a:extLst>
          </p:cNvPr>
          <p:cNvSpPr/>
          <p:nvPr/>
        </p:nvSpPr>
        <p:spPr>
          <a:xfrm>
            <a:off x="2086252" y="1690688"/>
            <a:ext cx="1029810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Glue Job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3EB12E-1CDE-4697-B21A-6C5916DBBF5A}"/>
              </a:ext>
            </a:extLst>
          </p:cNvPr>
          <p:cNvSpPr/>
          <p:nvPr/>
        </p:nvSpPr>
        <p:spPr>
          <a:xfrm>
            <a:off x="3224077" y="2409778"/>
            <a:ext cx="1526956" cy="104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DataCatalog</a:t>
            </a:r>
            <a:r>
              <a:rPr lang="en-US" dirty="0"/>
              <a:t> (RDS)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65D47-E3E6-44AF-A7DD-03B14F6A0D1E}"/>
              </a:ext>
            </a:extLst>
          </p:cNvPr>
          <p:cNvSpPr/>
          <p:nvPr/>
        </p:nvSpPr>
        <p:spPr>
          <a:xfrm>
            <a:off x="4906392" y="1690688"/>
            <a:ext cx="1029810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Glue Job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78D72F-4608-484E-8042-F9C78A82525F}"/>
              </a:ext>
            </a:extLst>
          </p:cNvPr>
          <p:cNvSpPr/>
          <p:nvPr/>
        </p:nvSpPr>
        <p:spPr>
          <a:xfrm>
            <a:off x="6499846" y="2346494"/>
            <a:ext cx="1427822" cy="104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DataCatalog</a:t>
            </a:r>
            <a:endParaRPr lang="en-US" dirty="0"/>
          </a:p>
          <a:p>
            <a:pPr algn="ctr"/>
            <a:r>
              <a:rPr lang="en-US" dirty="0"/>
              <a:t>(S3)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7F21FF-B303-4F59-BF7C-7C56F6529301}"/>
              </a:ext>
            </a:extLst>
          </p:cNvPr>
          <p:cNvCxnSpPr/>
          <p:nvPr/>
        </p:nvCxnSpPr>
        <p:spPr>
          <a:xfrm>
            <a:off x="2175029" y="2862541"/>
            <a:ext cx="94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37F6E9-6075-4B39-AC35-51D0E239C806}"/>
              </a:ext>
            </a:extLst>
          </p:cNvPr>
          <p:cNvCxnSpPr>
            <a:cxnSpLocks/>
          </p:cNvCxnSpPr>
          <p:nvPr/>
        </p:nvCxnSpPr>
        <p:spPr>
          <a:xfrm>
            <a:off x="4906392" y="2933560"/>
            <a:ext cx="1438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86ABF3-D0E5-4330-8818-CDDD4C9F5969}"/>
              </a:ext>
            </a:extLst>
          </p:cNvPr>
          <p:cNvCxnSpPr>
            <a:cxnSpLocks/>
          </p:cNvCxnSpPr>
          <p:nvPr/>
        </p:nvCxnSpPr>
        <p:spPr>
          <a:xfrm>
            <a:off x="4092606" y="3626020"/>
            <a:ext cx="973916" cy="78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CA70D6-1ADB-4C0B-A3C4-8A85F150DC6E}"/>
              </a:ext>
            </a:extLst>
          </p:cNvPr>
          <p:cNvCxnSpPr/>
          <p:nvPr/>
        </p:nvCxnSpPr>
        <p:spPr>
          <a:xfrm flipH="1">
            <a:off x="6173417" y="3507189"/>
            <a:ext cx="963969" cy="83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3B674A4-C895-46E1-B23A-557C6C6987FD}"/>
              </a:ext>
            </a:extLst>
          </p:cNvPr>
          <p:cNvSpPr/>
          <p:nvPr/>
        </p:nvSpPr>
        <p:spPr>
          <a:xfrm>
            <a:off x="5181132" y="4410726"/>
            <a:ext cx="1029810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DQ Run 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B6F8D-BFB3-4645-ADAB-A92E05493AF3}"/>
              </a:ext>
            </a:extLst>
          </p:cNvPr>
          <p:cNvSpPr txBox="1"/>
          <p:nvPr/>
        </p:nvSpPr>
        <p:spPr>
          <a:xfrm>
            <a:off x="2671776" y="4545556"/>
            <a:ext cx="2606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check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RowCountMatch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DatasetMatch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>
                <a:solidFill>
                  <a:srgbClr val="333333"/>
                </a:solidFill>
                <a:effectLst/>
                <a:latin typeface="AmazonEmber"/>
              </a:rPr>
              <a:t>ReferentialIntegrity</a:t>
            </a:r>
            <a:endParaRPr lang="en-SG" dirty="0">
              <a:solidFill>
                <a:srgbClr val="333333"/>
              </a:solidFill>
              <a:effectLst/>
              <a:latin typeface="Amazon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AggregateMatch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SchemaMatch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CBA975-7527-4989-9126-2078A5D72E0F}"/>
              </a:ext>
            </a:extLst>
          </p:cNvPr>
          <p:cNvSpPr txBox="1"/>
          <p:nvPr/>
        </p:nvSpPr>
        <p:spPr>
          <a:xfrm>
            <a:off x="6485479" y="4333023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</a:t>
            </a:r>
            <a:endParaRPr lang="en-SG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1F3172-08FC-4164-BB2D-34836BC708F5}"/>
              </a:ext>
            </a:extLst>
          </p:cNvPr>
          <p:cNvSpPr/>
          <p:nvPr/>
        </p:nvSpPr>
        <p:spPr>
          <a:xfrm>
            <a:off x="9884488" y="4361657"/>
            <a:ext cx="1091954" cy="748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Carry on</a:t>
            </a:r>
            <a:endParaRPr lang="en-S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5EC935-B781-416F-B093-7956459320E7}"/>
              </a:ext>
            </a:extLst>
          </p:cNvPr>
          <p:cNvSpPr/>
          <p:nvPr/>
        </p:nvSpPr>
        <p:spPr>
          <a:xfrm>
            <a:off x="6844683" y="5515253"/>
            <a:ext cx="1278384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Notification</a:t>
            </a:r>
            <a:endParaRPr lang="en-SG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15BD8A-BF66-4757-81E0-EC91490B7530}"/>
              </a:ext>
            </a:extLst>
          </p:cNvPr>
          <p:cNvSpPr/>
          <p:nvPr/>
        </p:nvSpPr>
        <p:spPr>
          <a:xfrm>
            <a:off x="9330432" y="5606656"/>
            <a:ext cx="1044606" cy="608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SG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E39D46-175D-4BCF-9E15-A357FBA566F5}"/>
              </a:ext>
            </a:extLst>
          </p:cNvPr>
          <p:cNvCxnSpPr>
            <a:cxnSpLocks/>
          </p:cNvCxnSpPr>
          <p:nvPr/>
        </p:nvCxnSpPr>
        <p:spPr>
          <a:xfrm>
            <a:off x="8052048" y="5901431"/>
            <a:ext cx="1263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2AA0E0-0362-421A-BCEE-52731E6D19A3}"/>
              </a:ext>
            </a:extLst>
          </p:cNvPr>
          <p:cNvSpPr txBox="1"/>
          <p:nvPr/>
        </p:nvSpPr>
        <p:spPr>
          <a:xfrm>
            <a:off x="5776645" y="5519737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988129F-2C3B-4C18-B6BA-0584B4AF5742}"/>
              </a:ext>
            </a:extLst>
          </p:cNvPr>
          <p:cNvCxnSpPr>
            <a:cxnSpLocks/>
          </p:cNvCxnSpPr>
          <p:nvPr/>
        </p:nvCxnSpPr>
        <p:spPr>
          <a:xfrm>
            <a:off x="5529658" y="5033011"/>
            <a:ext cx="1277878" cy="877705"/>
          </a:xfrm>
          <a:prstGeom prst="bentConnector3">
            <a:avLst>
              <a:gd name="adj1" fmla="val 1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01979B-21EA-471F-B268-51D63047EC28}"/>
              </a:ext>
            </a:extLst>
          </p:cNvPr>
          <p:cNvCxnSpPr>
            <a:stCxn id="17" idx="3"/>
            <a:endCxn id="22" idx="2"/>
          </p:cNvCxnSpPr>
          <p:nvPr/>
        </p:nvCxnSpPr>
        <p:spPr>
          <a:xfrm>
            <a:off x="6210942" y="4708128"/>
            <a:ext cx="3673546" cy="2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6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548B-BAD0-42FE-8F3A-BCD42AE6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Databrew</a:t>
            </a:r>
            <a:r>
              <a:rPr lang="en-US" dirty="0"/>
              <a:t> 	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56D-F713-48D6-9AB7-F8405D11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02" y="1576156"/>
            <a:ext cx="10515600" cy="4351338"/>
          </a:xfrm>
        </p:spPr>
        <p:txBody>
          <a:bodyPr/>
          <a:lstStyle/>
          <a:p>
            <a:r>
              <a:rPr lang="en-US" dirty="0"/>
              <a:t>With Data Catalog done (more for data at rest)</a:t>
            </a:r>
          </a:p>
          <a:p>
            <a:r>
              <a:rPr lang="en-US" dirty="0"/>
              <a:t>Create a job to run to capture data profile of dataset and set </a:t>
            </a:r>
            <a:r>
              <a:rPr lang="en-US" dirty="0" err="1"/>
              <a:t>DataQuality</a:t>
            </a:r>
            <a:r>
              <a:rPr lang="en-US" dirty="0"/>
              <a:t> check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EEF86-9A5C-4162-A982-813EA232B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86"/>
          <a:stretch/>
        </p:blipFill>
        <p:spPr>
          <a:xfrm>
            <a:off x="716902" y="3122585"/>
            <a:ext cx="5295900" cy="3595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951837-2BC5-4999-A1F6-D8B87C2D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170" y="3533132"/>
            <a:ext cx="5019675" cy="2019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02B95E-1E4C-4927-ADD7-0BCBF17F2F85}"/>
              </a:ext>
            </a:extLst>
          </p:cNvPr>
          <p:cNvSpPr/>
          <p:nvPr/>
        </p:nvSpPr>
        <p:spPr>
          <a:xfrm>
            <a:off x="716902" y="4310743"/>
            <a:ext cx="1662404" cy="65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E8DDA6-2C5B-4ED5-B38C-EF1A5BBB8CB4}"/>
              </a:ext>
            </a:extLst>
          </p:cNvPr>
          <p:cNvSpPr/>
          <p:nvPr/>
        </p:nvSpPr>
        <p:spPr>
          <a:xfrm>
            <a:off x="6960248" y="5086820"/>
            <a:ext cx="1662404" cy="65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057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18CB76-DA8B-4099-87FA-B002996C3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84" y="783772"/>
            <a:ext cx="10274147" cy="55798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F7433-A3EB-4945-ACDA-62C1353A843A}"/>
              </a:ext>
            </a:extLst>
          </p:cNvPr>
          <p:cNvSpPr txBox="1"/>
          <p:nvPr/>
        </p:nvSpPr>
        <p:spPr>
          <a:xfrm>
            <a:off x="453084" y="158620"/>
            <a:ext cx="466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preview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2946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AC4B9E-A284-40F7-8C28-1309DA0C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769"/>
            <a:ext cx="12192000" cy="58882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F8BB78-04E6-4B6E-BB84-81F03B24CAD5}"/>
              </a:ext>
            </a:extLst>
          </p:cNvPr>
          <p:cNvSpPr txBox="1"/>
          <p:nvPr/>
        </p:nvSpPr>
        <p:spPr>
          <a:xfrm>
            <a:off x="457200" y="251927"/>
            <a:ext cx="3480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profile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06685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3A30-B03C-4D4D-A7F3-606460BB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	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43214-C48A-4E12-94BA-75BED0EA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Data quality rules can't evaluate nested or list-type data sources.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5363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011B-CCD9-43F3-BFBB-1D26A0E0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Quality Rules</a:t>
            </a:r>
            <a:endParaRPr lang="en-SG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CEE1D-5F0D-4092-86ED-C0E9349D8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067" y="1433739"/>
            <a:ext cx="7151176" cy="5190995"/>
          </a:xfrm>
        </p:spPr>
      </p:pic>
    </p:spTree>
    <p:extLst>
      <p:ext uri="{BB962C8B-B14F-4D97-AF65-F5344CB8AC3E}">
        <p14:creationId xmlns:p14="http://schemas.microsoft.com/office/powerpoint/2010/main" val="2536843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FA0A-9F59-4393-B2BC-30322B3C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Example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6AE7-DF0F-4461-8067-E15D5DF9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file to S3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43A29-2AB7-4EE1-A58E-5B9A4B25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0" y="2351670"/>
            <a:ext cx="10404629" cy="437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33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851C49-B52B-4FAB-BDAF-29E93575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" y="88779"/>
            <a:ext cx="5655075" cy="3559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5A8E79-700D-43E1-BCA1-6BF8E0C13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55"/>
          <a:stretch/>
        </p:blipFill>
        <p:spPr>
          <a:xfrm>
            <a:off x="659267" y="3648723"/>
            <a:ext cx="2000359" cy="25745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61F234-A670-4EC2-8D30-B880334BB5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2" t="-2394" r="-1022" b="2394"/>
          <a:stretch/>
        </p:blipFill>
        <p:spPr>
          <a:xfrm>
            <a:off x="6555789" y="3494476"/>
            <a:ext cx="5556312" cy="333689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A84479-6B25-401F-9A9A-70CDB7D91329}"/>
              </a:ext>
            </a:extLst>
          </p:cNvPr>
          <p:cNvCxnSpPr/>
          <p:nvPr/>
        </p:nvCxnSpPr>
        <p:spPr>
          <a:xfrm flipV="1">
            <a:off x="2650001" y="3852909"/>
            <a:ext cx="5375413" cy="212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8F6E45-4687-4A6E-8188-7C088EAEEC12}"/>
              </a:ext>
            </a:extLst>
          </p:cNvPr>
          <p:cNvSpPr txBox="1"/>
          <p:nvPr/>
        </p:nvSpPr>
        <p:spPr>
          <a:xfrm>
            <a:off x="3768571" y="1170087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DQ ruleset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F6B02-6965-4FE1-BC9D-269D74FDDAE8}"/>
              </a:ext>
            </a:extLst>
          </p:cNvPr>
          <p:cNvSpPr txBox="1"/>
          <p:nvPr/>
        </p:nvSpPr>
        <p:spPr>
          <a:xfrm>
            <a:off x="3009530" y="3648723"/>
            <a:ext cx="27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</a:t>
            </a:r>
            <a:r>
              <a:rPr lang="en-US" dirty="0" err="1"/>
              <a:t>ruleoutcome</a:t>
            </a:r>
            <a:r>
              <a:rPr lang="en-US" dirty="0"/>
              <a:t>/</a:t>
            </a:r>
            <a:r>
              <a:rPr lang="en-US" dirty="0" err="1"/>
              <a:t>firstdq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954E4C-ADFD-4450-81A7-84AA94139C46}"/>
              </a:ext>
            </a:extLst>
          </p:cNvPr>
          <p:cNvSpPr txBox="1"/>
          <p:nvPr/>
        </p:nvSpPr>
        <p:spPr>
          <a:xfrm>
            <a:off x="573395" y="2654423"/>
            <a:ext cx="215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stop if </a:t>
            </a:r>
            <a:r>
              <a:rPr lang="en-US" dirty="0" err="1"/>
              <a:t>dq</a:t>
            </a:r>
            <a:r>
              <a:rPr lang="en-US" dirty="0"/>
              <a:t> fails</a:t>
            </a:r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5CA8B6-A222-4E83-ABD9-B21CC1863E0A}"/>
              </a:ext>
            </a:extLst>
          </p:cNvPr>
          <p:cNvSpPr txBox="1"/>
          <p:nvPr/>
        </p:nvSpPr>
        <p:spPr>
          <a:xfrm>
            <a:off x="10147177" y="3668243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DQ ruleset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3226F-5880-4413-9F2E-F1CAC3FDDB18}"/>
              </a:ext>
            </a:extLst>
          </p:cNvPr>
          <p:cNvSpPr txBox="1"/>
          <p:nvPr/>
        </p:nvSpPr>
        <p:spPr>
          <a:xfrm>
            <a:off x="9117368" y="5790006"/>
            <a:ext cx="299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</a:t>
            </a:r>
            <a:r>
              <a:rPr lang="en-US" dirty="0" err="1"/>
              <a:t>ruleoutcome</a:t>
            </a:r>
            <a:r>
              <a:rPr lang="en-US" dirty="0"/>
              <a:t>/</a:t>
            </a:r>
            <a:r>
              <a:rPr lang="en-US" dirty="0" err="1"/>
              <a:t>seconddq</a:t>
            </a:r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2014CA-225E-4DE1-8134-2F822097720D}"/>
              </a:ext>
            </a:extLst>
          </p:cNvPr>
          <p:cNvSpPr txBox="1"/>
          <p:nvPr/>
        </p:nvSpPr>
        <p:spPr>
          <a:xfrm>
            <a:off x="5368779" y="6331545"/>
            <a:ext cx="27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output 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DF2F23-5A5F-4B0F-8387-D475F951C080}"/>
              </a:ext>
            </a:extLst>
          </p:cNvPr>
          <p:cNvSpPr txBox="1"/>
          <p:nvPr/>
        </p:nvSpPr>
        <p:spPr>
          <a:xfrm>
            <a:off x="6816556" y="5641278"/>
            <a:ext cx="215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stop if </a:t>
            </a:r>
            <a:r>
              <a:rPr lang="en-US" dirty="0" err="1"/>
              <a:t>dq</a:t>
            </a:r>
            <a:r>
              <a:rPr lang="en-US" dirty="0"/>
              <a:t> fails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9A53C9-5C23-4502-A35D-2446E9A640D2}"/>
              </a:ext>
            </a:extLst>
          </p:cNvPr>
          <p:cNvSpPr txBox="1"/>
          <p:nvPr/>
        </p:nvSpPr>
        <p:spPr>
          <a:xfrm>
            <a:off x="649642" y="3833389"/>
            <a:ext cx="200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Transform1</a:t>
            </a:r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A86F0-CB5F-46FA-9333-3BBA539A283D}"/>
              </a:ext>
            </a:extLst>
          </p:cNvPr>
          <p:cNvSpPr txBox="1"/>
          <p:nvPr/>
        </p:nvSpPr>
        <p:spPr>
          <a:xfrm>
            <a:off x="659267" y="5162921"/>
            <a:ext cx="200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Transform2</a:t>
            </a:r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A9079C-081E-43CA-9625-F5C5AAA5B732}"/>
              </a:ext>
            </a:extLst>
          </p:cNvPr>
          <p:cNvSpPr txBox="1"/>
          <p:nvPr/>
        </p:nvSpPr>
        <p:spPr>
          <a:xfrm>
            <a:off x="8094223" y="1091794"/>
            <a:ext cx="220166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Process Flow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11368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E658-CED1-40E8-BF71-3CE8AADD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" y="87127"/>
            <a:ext cx="10515600" cy="1325563"/>
          </a:xfrm>
        </p:spPr>
        <p:txBody>
          <a:bodyPr/>
          <a:lstStyle/>
          <a:p>
            <a:r>
              <a:rPr lang="en-US" dirty="0"/>
              <a:t>First Run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5C3D1-B6CE-4D45-AD50-F6E05098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" y="1288402"/>
            <a:ext cx="12192000" cy="1818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FC4CA-97F4-4020-8B50-608CE014B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899" y="3306353"/>
            <a:ext cx="12192000" cy="35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02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851C49-B52B-4FAB-BDAF-29E93575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" y="88779"/>
            <a:ext cx="5655075" cy="3559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5A8E79-700D-43E1-BCA1-6BF8E0C13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55"/>
          <a:stretch/>
        </p:blipFill>
        <p:spPr>
          <a:xfrm>
            <a:off x="659267" y="3648723"/>
            <a:ext cx="2000359" cy="25745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61F234-A670-4EC2-8D30-B880334BB5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2" t="-2394" r="-1022" b="2394"/>
          <a:stretch/>
        </p:blipFill>
        <p:spPr>
          <a:xfrm>
            <a:off x="6555789" y="3494476"/>
            <a:ext cx="5556312" cy="333689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A84479-6B25-401F-9A9A-70CDB7D91329}"/>
              </a:ext>
            </a:extLst>
          </p:cNvPr>
          <p:cNvCxnSpPr/>
          <p:nvPr/>
        </p:nvCxnSpPr>
        <p:spPr>
          <a:xfrm flipV="1">
            <a:off x="2650001" y="3852909"/>
            <a:ext cx="5375413" cy="212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8F6E45-4687-4A6E-8188-7C088EAEEC12}"/>
              </a:ext>
            </a:extLst>
          </p:cNvPr>
          <p:cNvSpPr txBox="1"/>
          <p:nvPr/>
        </p:nvSpPr>
        <p:spPr>
          <a:xfrm>
            <a:off x="3768571" y="1170087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DQ ruleset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F6B02-6965-4FE1-BC9D-269D74FDDAE8}"/>
              </a:ext>
            </a:extLst>
          </p:cNvPr>
          <p:cNvSpPr txBox="1"/>
          <p:nvPr/>
        </p:nvSpPr>
        <p:spPr>
          <a:xfrm>
            <a:off x="3009530" y="3648723"/>
            <a:ext cx="27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</a:t>
            </a:r>
            <a:r>
              <a:rPr lang="en-US" dirty="0" err="1"/>
              <a:t>ruleoutcome</a:t>
            </a:r>
            <a:r>
              <a:rPr lang="en-US" dirty="0"/>
              <a:t>/</a:t>
            </a:r>
            <a:r>
              <a:rPr lang="en-US" dirty="0" err="1"/>
              <a:t>firstdq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954E4C-ADFD-4450-81A7-84AA94139C46}"/>
              </a:ext>
            </a:extLst>
          </p:cNvPr>
          <p:cNvSpPr txBox="1"/>
          <p:nvPr/>
        </p:nvSpPr>
        <p:spPr>
          <a:xfrm>
            <a:off x="573395" y="2654423"/>
            <a:ext cx="215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stop if </a:t>
            </a:r>
            <a:r>
              <a:rPr lang="en-US" dirty="0" err="1"/>
              <a:t>dq</a:t>
            </a:r>
            <a:r>
              <a:rPr lang="en-US" dirty="0"/>
              <a:t> fails</a:t>
            </a:r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5CA8B6-A222-4E83-ABD9-B21CC1863E0A}"/>
              </a:ext>
            </a:extLst>
          </p:cNvPr>
          <p:cNvSpPr txBox="1"/>
          <p:nvPr/>
        </p:nvSpPr>
        <p:spPr>
          <a:xfrm>
            <a:off x="10147177" y="3668243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DQ ruleset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3226F-5880-4413-9F2E-F1CAC3FDDB18}"/>
              </a:ext>
            </a:extLst>
          </p:cNvPr>
          <p:cNvSpPr txBox="1"/>
          <p:nvPr/>
        </p:nvSpPr>
        <p:spPr>
          <a:xfrm>
            <a:off x="9117368" y="5790006"/>
            <a:ext cx="299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</a:t>
            </a:r>
            <a:r>
              <a:rPr lang="en-US" dirty="0" err="1"/>
              <a:t>ruleoutcome</a:t>
            </a:r>
            <a:r>
              <a:rPr lang="en-US" dirty="0"/>
              <a:t>/</a:t>
            </a:r>
            <a:r>
              <a:rPr lang="en-US" dirty="0" err="1"/>
              <a:t>seconddq</a:t>
            </a:r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2014CA-225E-4DE1-8134-2F822097720D}"/>
              </a:ext>
            </a:extLst>
          </p:cNvPr>
          <p:cNvSpPr txBox="1"/>
          <p:nvPr/>
        </p:nvSpPr>
        <p:spPr>
          <a:xfrm>
            <a:off x="5368779" y="6331545"/>
            <a:ext cx="27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output 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DF2F23-5A5F-4B0F-8387-D475F951C080}"/>
              </a:ext>
            </a:extLst>
          </p:cNvPr>
          <p:cNvSpPr txBox="1"/>
          <p:nvPr/>
        </p:nvSpPr>
        <p:spPr>
          <a:xfrm>
            <a:off x="6816556" y="5641278"/>
            <a:ext cx="215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stop if </a:t>
            </a:r>
            <a:r>
              <a:rPr lang="en-US" dirty="0" err="1"/>
              <a:t>dq</a:t>
            </a:r>
            <a:r>
              <a:rPr lang="en-US" dirty="0"/>
              <a:t> fails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9A53C9-5C23-4502-A35D-2446E9A640D2}"/>
              </a:ext>
            </a:extLst>
          </p:cNvPr>
          <p:cNvSpPr txBox="1"/>
          <p:nvPr/>
        </p:nvSpPr>
        <p:spPr>
          <a:xfrm>
            <a:off x="649642" y="3833389"/>
            <a:ext cx="200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Transform1</a:t>
            </a:r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A86F0-CB5F-46FA-9333-3BBA539A283D}"/>
              </a:ext>
            </a:extLst>
          </p:cNvPr>
          <p:cNvSpPr txBox="1"/>
          <p:nvPr/>
        </p:nvSpPr>
        <p:spPr>
          <a:xfrm>
            <a:off x="659267" y="5162921"/>
            <a:ext cx="200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Transform2</a:t>
            </a:r>
            <a:endParaRPr lang="en-SG" dirty="0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4A29B6A-6556-4345-BB91-2D9F89EC10F7}"/>
              </a:ext>
            </a:extLst>
          </p:cNvPr>
          <p:cNvSpPr/>
          <p:nvPr/>
        </p:nvSpPr>
        <p:spPr>
          <a:xfrm>
            <a:off x="967667" y="958082"/>
            <a:ext cx="825623" cy="79334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254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6096-CD64-40EC-AE05-5F25A60A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112966"/>
            <a:ext cx="10515600" cy="1325563"/>
          </a:xfrm>
        </p:spPr>
        <p:txBody>
          <a:bodyPr/>
          <a:lstStyle/>
          <a:p>
            <a:r>
              <a:rPr lang="en-US" dirty="0"/>
              <a:t>Second Run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611B3-423A-42C4-ADEF-0E34D7E02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75" y="1353336"/>
            <a:ext cx="10515600" cy="18810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398BCB-F68A-40E2-B2DE-A52633C5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5" y="3144915"/>
            <a:ext cx="11694850" cy="36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35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851C49-B52B-4FAB-BDAF-29E93575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" y="88779"/>
            <a:ext cx="5655075" cy="3559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5A8E79-700D-43E1-BCA1-6BF8E0C13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55"/>
          <a:stretch/>
        </p:blipFill>
        <p:spPr>
          <a:xfrm>
            <a:off x="659267" y="3648723"/>
            <a:ext cx="2000359" cy="25745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61F234-A670-4EC2-8D30-B880334BB5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2" t="-2394" r="-1022" b="2394"/>
          <a:stretch/>
        </p:blipFill>
        <p:spPr>
          <a:xfrm>
            <a:off x="6555789" y="3494476"/>
            <a:ext cx="5556312" cy="333689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A84479-6B25-401F-9A9A-70CDB7D91329}"/>
              </a:ext>
            </a:extLst>
          </p:cNvPr>
          <p:cNvCxnSpPr/>
          <p:nvPr/>
        </p:nvCxnSpPr>
        <p:spPr>
          <a:xfrm flipV="1">
            <a:off x="2650001" y="3852909"/>
            <a:ext cx="5375413" cy="212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8F6E45-4687-4A6E-8188-7C088EAEEC12}"/>
              </a:ext>
            </a:extLst>
          </p:cNvPr>
          <p:cNvSpPr txBox="1"/>
          <p:nvPr/>
        </p:nvSpPr>
        <p:spPr>
          <a:xfrm>
            <a:off x="3768571" y="1170087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DQ ruleset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0F6B02-6965-4FE1-BC9D-269D74FDDAE8}"/>
              </a:ext>
            </a:extLst>
          </p:cNvPr>
          <p:cNvSpPr txBox="1"/>
          <p:nvPr/>
        </p:nvSpPr>
        <p:spPr>
          <a:xfrm>
            <a:off x="3009530" y="3648723"/>
            <a:ext cx="27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</a:t>
            </a:r>
            <a:r>
              <a:rPr lang="en-US" dirty="0" err="1"/>
              <a:t>ruleoutcome</a:t>
            </a:r>
            <a:r>
              <a:rPr lang="en-US" dirty="0"/>
              <a:t>/</a:t>
            </a:r>
            <a:r>
              <a:rPr lang="en-US" dirty="0" err="1"/>
              <a:t>firstdq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954E4C-ADFD-4450-81A7-84AA94139C46}"/>
              </a:ext>
            </a:extLst>
          </p:cNvPr>
          <p:cNvSpPr txBox="1"/>
          <p:nvPr/>
        </p:nvSpPr>
        <p:spPr>
          <a:xfrm>
            <a:off x="573395" y="2654423"/>
            <a:ext cx="215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stop if </a:t>
            </a:r>
            <a:r>
              <a:rPr lang="en-US" dirty="0" err="1"/>
              <a:t>dq</a:t>
            </a:r>
            <a:r>
              <a:rPr lang="en-US" dirty="0"/>
              <a:t> fails</a:t>
            </a:r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5CA8B6-A222-4E83-ABD9-B21CC1863E0A}"/>
              </a:ext>
            </a:extLst>
          </p:cNvPr>
          <p:cNvSpPr txBox="1"/>
          <p:nvPr/>
        </p:nvSpPr>
        <p:spPr>
          <a:xfrm>
            <a:off x="10147177" y="3668243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DQ ruleset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3226F-5880-4413-9F2E-F1CAC3FDDB18}"/>
              </a:ext>
            </a:extLst>
          </p:cNvPr>
          <p:cNvSpPr txBox="1"/>
          <p:nvPr/>
        </p:nvSpPr>
        <p:spPr>
          <a:xfrm>
            <a:off x="9117368" y="5790006"/>
            <a:ext cx="299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</a:t>
            </a:r>
            <a:r>
              <a:rPr lang="en-US" dirty="0" err="1"/>
              <a:t>ruleoutcome</a:t>
            </a:r>
            <a:r>
              <a:rPr lang="en-US" dirty="0"/>
              <a:t>/</a:t>
            </a:r>
            <a:r>
              <a:rPr lang="en-US" dirty="0" err="1"/>
              <a:t>seconddq</a:t>
            </a:r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2014CA-225E-4DE1-8134-2F822097720D}"/>
              </a:ext>
            </a:extLst>
          </p:cNvPr>
          <p:cNvSpPr txBox="1"/>
          <p:nvPr/>
        </p:nvSpPr>
        <p:spPr>
          <a:xfrm>
            <a:off x="5368779" y="6331545"/>
            <a:ext cx="27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output 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DF2F23-5A5F-4B0F-8387-D475F951C080}"/>
              </a:ext>
            </a:extLst>
          </p:cNvPr>
          <p:cNvSpPr txBox="1"/>
          <p:nvPr/>
        </p:nvSpPr>
        <p:spPr>
          <a:xfrm>
            <a:off x="6816556" y="5641278"/>
            <a:ext cx="215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stop if </a:t>
            </a:r>
            <a:r>
              <a:rPr lang="en-US" dirty="0" err="1"/>
              <a:t>dq</a:t>
            </a:r>
            <a:r>
              <a:rPr lang="en-US" dirty="0"/>
              <a:t> fails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9A53C9-5C23-4502-A35D-2446E9A640D2}"/>
              </a:ext>
            </a:extLst>
          </p:cNvPr>
          <p:cNvSpPr txBox="1"/>
          <p:nvPr/>
        </p:nvSpPr>
        <p:spPr>
          <a:xfrm>
            <a:off x="649642" y="3833389"/>
            <a:ext cx="200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Transform1</a:t>
            </a:r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A86F0-CB5F-46FA-9333-3BBA539A283D}"/>
              </a:ext>
            </a:extLst>
          </p:cNvPr>
          <p:cNvSpPr txBox="1"/>
          <p:nvPr/>
        </p:nvSpPr>
        <p:spPr>
          <a:xfrm>
            <a:off x="659267" y="5162921"/>
            <a:ext cx="200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Transform2</a:t>
            </a:r>
            <a:endParaRPr lang="en-SG" dirty="0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4A29B6A-6556-4345-BB91-2D9F89EC10F7}"/>
              </a:ext>
            </a:extLst>
          </p:cNvPr>
          <p:cNvSpPr/>
          <p:nvPr/>
        </p:nvSpPr>
        <p:spPr>
          <a:xfrm>
            <a:off x="7031114" y="3557081"/>
            <a:ext cx="825623" cy="79334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1513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C1F6-D24B-499C-BCA7-B1886348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Run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E523B-CCE1-4050-A711-8D9F9D9B6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194" y="1664053"/>
            <a:ext cx="10515600" cy="32324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57ADA-0581-4563-A099-1AF3BC7F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51" y="2312195"/>
            <a:ext cx="11212497" cy="3606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470036-CE5E-4B3A-A2F1-2597F3CD010B}"/>
              </a:ext>
            </a:extLst>
          </p:cNvPr>
          <p:cNvSpPr txBox="1"/>
          <p:nvPr/>
        </p:nvSpPr>
        <p:spPr>
          <a:xfrm>
            <a:off x="603682" y="6308209"/>
            <a:ext cx="404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result was funny. Column count 23?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2037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ADA6-3111-4766-92BE-AA9C74DD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Run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D8BF7E-0621-4BAC-8676-E44E245F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6B3128-5B9F-4F43-9C02-BC825699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1825624"/>
            <a:ext cx="11970058" cy="888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8205B7-2447-4935-93E0-CA432ECB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9025"/>
            <a:ext cx="12192000" cy="36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05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8828-390F-48CF-9911-4E0E349D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A317-44E7-443A-B719-3975FCEB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Functions, Lambda, Event Bridge</a:t>
            </a:r>
          </a:p>
          <a:p>
            <a:endParaRPr lang="en-US" dirty="0"/>
          </a:p>
          <a:p>
            <a:r>
              <a:rPr lang="en-US" dirty="0"/>
              <a:t>Airflow to trigger glue job with Glue </a:t>
            </a:r>
            <a:r>
              <a:rPr lang="en-US" dirty="0" err="1"/>
              <a:t>DataQuality</a:t>
            </a:r>
            <a:r>
              <a:rPr lang="en-US" dirty="0"/>
              <a:t> incorporated within Glue Job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607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FF9B-C593-4E2D-97C7-8CD9DFAB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At Rest</a:t>
            </a: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54A265-C110-4534-9C8A-A964A6900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7713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8858A85-0B9F-4609-BBC6-46D31F1B1690}"/>
              </a:ext>
            </a:extLst>
          </p:cNvPr>
          <p:cNvCxnSpPr>
            <a:cxnSpLocks/>
          </p:cNvCxnSpPr>
          <p:nvPr/>
        </p:nvCxnSpPr>
        <p:spPr>
          <a:xfrm>
            <a:off x="1642188" y="4777273"/>
            <a:ext cx="6693159" cy="1240972"/>
          </a:xfrm>
          <a:prstGeom prst="bentConnector3">
            <a:avLst>
              <a:gd name="adj1" fmla="val -18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038F0-7F49-4929-9F9C-04BC1678BBE2}"/>
              </a:ext>
            </a:extLst>
          </p:cNvPr>
          <p:cNvCxnSpPr/>
          <p:nvPr/>
        </p:nvCxnSpPr>
        <p:spPr>
          <a:xfrm flipV="1">
            <a:off x="8335347" y="4767942"/>
            <a:ext cx="0" cy="12503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CA8F9B-9C00-4690-A26D-2E9F887E99DB}"/>
              </a:ext>
            </a:extLst>
          </p:cNvPr>
          <p:cNvSpPr txBox="1"/>
          <p:nvPr/>
        </p:nvSpPr>
        <p:spPr>
          <a:xfrm>
            <a:off x="2920482" y="5667990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Rules by yourself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7286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F217-625F-4432-8DD7-63AD7B97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further explore	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D9FB-1F82-4EB3-85B3-2679DC02C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Incorporating </a:t>
            </a:r>
            <a:r>
              <a:rPr lang="en-US" dirty="0" err="1"/>
              <a:t>Dataquality</a:t>
            </a:r>
            <a:r>
              <a:rPr lang="en-US" dirty="0"/>
              <a:t> rules in existing </a:t>
            </a:r>
            <a:r>
              <a:rPr lang="en-US" dirty="0" err="1"/>
              <a:t>gluejob</a:t>
            </a:r>
            <a:r>
              <a:rPr lang="en-US" dirty="0"/>
              <a:t> in code.</a:t>
            </a:r>
          </a:p>
        </p:txBody>
      </p:sp>
    </p:spTree>
    <p:extLst>
      <p:ext uri="{BB962C8B-B14F-4D97-AF65-F5344CB8AC3E}">
        <p14:creationId xmlns:p14="http://schemas.microsoft.com/office/powerpoint/2010/main" val="47601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8D7E-83F9-4691-BE4F-AF1C8E08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 Rest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AA47-CFF2-43CA-ABC0-62612F49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Cases:</a:t>
            </a:r>
          </a:p>
          <a:p>
            <a:pPr>
              <a:buFontTx/>
              <a:buChar char="-"/>
            </a:pPr>
            <a:r>
              <a:rPr lang="en-US" dirty="0"/>
              <a:t>Perform data quality checks on datasets that is already cataloged in AWS data catalog</a:t>
            </a:r>
          </a:p>
          <a:p>
            <a:pPr>
              <a:buFontTx/>
              <a:buChar char="-"/>
            </a:pPr>
            <a:r>
              <a:rPr lang="en-US" dirty="0"/>
              <a:t>Identify or evaluate data quality issues in data lake on an ongoing basis</a:t>
            </a:r>
          </a:p>
          <a:p>
            <a:pPr>
              <a:buFontTx/>
              <a:buChar char="-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381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050A-D1EA-4EF9-8F92-F41BF1E0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in Transit</a:t>
            </a: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0261FA-6D35-49ED-B7E3-62193F14E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916432"/>
              </p:ext>
            </p:extLst>
          </p:nvPr>
        </p:nvGraphicFramePr>
        <p:xfrm>
          <a:off x="838200" y="1825625"/>
          <a:ext cx="10515600" cy="2045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3FA706-9E51-42E6-87E6-9E4FFD0E2C40}"/>
              </a:ext>
            </a:extLst>
          </p:cNvPr>
          <p:cNvSpPr/>
          <p:nvPr/>
        </p:nvSpPr>
        <p:spPr>
          <a:xfrm>
            <a:off x="257452" y="5353234"/>
            <a:ext cx="1029810" cy="896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3A8698-B140-4939-83DF-5BCB0924D2D1}"/>
              </a:ext>
            </a:extLst>
          </p:cNvPr>
          <p:cNvSpPr/>
          <p:nvPr/>
        </p:nvSpPr>
        <p:spPr>
          <a:xfrm>
            <a:off x="1535843" y="5055832"/>
            <a:ext cx="1029810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Glue Job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07372-87D7-42E4-878D-65E88DA6BC30}"/>
              </a:ext>
            </a:extLst>
          </p:cNvPr>
          <p:cNvSpPr/>
          <p:nvPr/>
        </p:nvSpPr>
        <p:spPr>
          <a:xfrm>
            <a:off x="3284740" y="5317719"/>
            <a:ext cx="1029811" cy="1047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  <a:p>
            <a:pPr algn="ctr"/>
            <a:r>
              <a:rPr lang="en-US" dirty="0"/>
              <a:t>(Raw)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5C4979-C0BE-463B-9F24-A9B1A7EA5409}"/>
              </a:ext>
            </a:extLst>
          </p:cNvPr>
          <p:cNvSpPr/>
          <p:nvPr/>
        </p:nvSpPr>
        <p:spPr>
          <a:xfrm>
            <a:off x="5033638" y="5513032"/>
            <a:ext cx="1473694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DataQuality</a:t>
            </a:r>
            <a:r>
              <a:rPr lang="en-US" dirty="0"/>
              <a:t> Check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DE2BD-EA3C-4E5C-81A7-D36A6E2C38A2}"/>
              </a:ext>
            </a:extLst>
          </p:cNvPr>
          <p:cNvSpPr/>
          <p:nvPr/>
        </p:nvSpPr>
        <p:spPr>
          <a:xfrm>
            <a:off x="7643673" y="6038980"/>
            <a:ext cx="1278384" cy="77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Notification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D8F5C-3DA2-4EB7-91D8-524D3CD1AB5B}"/>
              </a:ext>
            </a:extLst>
          </p:cNvPr>
          <p:cNvSpPr/>
          <p:nvPr/>
        </p:nvSpPr>
        <p:spPr>
          <a:xfrm>
            <a:off x="9960746" y="4437720"/>
            <a:ext cx="1278384" cy="1047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  <a:p>
            <a:pPr algn="ctr"/>
            <a:r>
              <a:rPr lang="en-US" dirty="0"/>
              <a:t>(Cleaned)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E4AFCD-EC27-4C1D-B104-7F38D5788272}"/>
              </a:ext>
            </a:extLst>
          </p:cNvPr>
          <p:cNvSpPr/>
          <p:nvPr/>
        </p:nvSpPr>
        <p:spPr>
          <a:xfrm>
            <a:off x="10230024" y="6143346"/>
            <a:ext cx="1044606" cy="608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C280E-67D4-4A0B-96AB-0B3492E93400}"/>
              </a:ext>
            </a:extLst>
          </p:cNvPr>
          <p:cNvSpPr/>
          <p:nvPr/>
        </p:nvSpPr>
        <p:spPr>
          <a:xfrm>
            <a:off x="6575395" y="4664101"/>
            <a:ext cx="1029810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Glue Job</a:t>
            </a:r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AFCA3E-9C57-4744-BD2B-CA70F249E3C2}"/>
              </a:ext>
            </a:extLst>
          </p:cNvPr>
          <p:cNvCxnSpPr>
            <a:stCxn id="5" idx="3"/>
          </p:cNvCxnSpPr>
          <p:nvPr/>
        </p:nvCxnSpPr>
        <p:spPr>
          <a:xfrm>
            <a:off x="1287262" y="5801557"/>
            <a:ext cx="198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CFE27-E60A-440D-A54E-17297BEBD079}"/>
              </a:ext>
            </a:extLst>
          </p:cNvPr>
          <p:cNvCxnSpPr>
            <a:cxnSpLocks/>
          </p:cNvCxnSpPr>
          <p:nvPr/>
        </p:nvCxnSpPr>
        <p:spPr>
          <a:xfrm flipV="1">
            <a:off x="4341182" y="5792676"/>
            <a:ext cx="692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293DDEE-607C-4658-BF0E-4C87E5479AD3}"/>
              </a:ext>
            </a:extLst>
          </p:cNvPr>
          <p:cNvCxnSpPr>
            <a:cxnSpLocks/>
          </p:cNvCxnSpPr>
          <p:nvPr/>
        </p:nvCxnSpPr>
        <p:spPr>
          <a:xfrm flipV="1">
            <a:off x="5400582" y="4961503"/>
            <a:ext cx="1106752" cy="560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EB9A768-A3D5-4DDC-87FC-F0A3FFEE01BD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6466273" y="5447559"/>
            <a:ext cx="410593" cy="1802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52D9FD-C1D8-42E4-94FC-BCCD7A9C75B0}"/>
              </a:ext>
            </a:extLst>
          </p:cNvPr>
          <p:cNvCxnSpPr>
            <a:endCxn id="11" idx="2"/>
          </p:cNvCxnSpPr>
          <p:nvPr/>
        </p:nvCxnSpPr>
        <p:spPr>
          <a:xfrm>
            <a:off x="8966436" y="6447406"/>
            <a:ext cx="1263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E91B88-6AA1-4704-86A6-76AE9D7887DA}"/>
              </a:ext>
            </a:extLst>
          </p:cNvPr>
          <p:cNvSpPr txBox="1"/>
          <p:nvPr/>
        </p:nvSpPr>
        <p:spPr>
          <a:xfrm>
            <a:off x="5770485" y="4443274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</a:t>
            </a:r>
            <a:endParaRPr lang="en-S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718F10-748B-4808-8892-1E255C6490B5}"/>
              </a:ext>
            </a:extLst>
          </p:cNvPr>
          <p:cNvSpPr txBox="1"/>
          <p:nvPr/>
        </p:nvSpPr>
        <p:spPr>
          <a:xfrm>
            <a:off x="5770484" y="6242311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  <a:endParaRPr lang="en-SG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05E81F-8FC4-471D-907B-FB2F57AF936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1239130" y="4961503"/>
            <a:ext cx="790113" cy="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8B14CD7-6791-4813-A545-68228DC93449}"/>
              </a:ext>
            </a:extLst>
          </p:cNvPr>
          <p:cNvSpPr/>
          <p:nvPr/>
        </p:nvSpPr>
        <p:spPr>
          <a:xfrm>
            <a:off x="7877447" y="4649678"/>
            <a:ext cx="1473694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DataQuality</a:t>
            </a:r>
            <a:r>
              <a:rPr lang="en-US" dirty="0"/>
              <a:t> Check</a:t>
            </a:r>
            <a:endParaRPr lang="en-S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FEF624-D018-49E3-AAB6-24683291CA73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7605205" y="4961503"/>
            <a:ext cx="272242" cy="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6B9864-3F47-41DA-AAB8-EA9A6E57C472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9351141" y="4961503"/>
            <a:ext cx="609605" cy="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E5E5AA-0E39-45C1-A661-368B4318EC9E}"/>
              </a:ext>
            </a:extLst>
          </p:cNvPr>
          <p:cNvSpPr txBox="1"/>
          <p:nvPr/>
        </p:nvSpPr>
        <p:spPr>
          <a:xfrm>
            <a:off x="9280113" y="4579861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</a:t>
            </a:r>
            <a:endParaRPr lang="en-S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2CAEC7-DBBF-4C03-B3CE-FCA156D4D09C}"/>
              </a:ext>
            </a:extLst>
          </p:cNvPr>
          <p:cNvCxnSpPr/>
          <p:nvPr/>
        </p:nvCxnSpPr>
        <p:spPr>
          <a:xfrm>
            <a:off x="8345010" y="5331039"/>
            <a:ext cx="0" cy="73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A0437D-79E6-46A3-83C2-EF61FE66B1D4}"/>
              </a:ext>
            </a:extLst>
          </p:cNvPr>
          <p:cNvSpPr txBox="1"/>
          <p:nvPr/>
        </p:nvSpPr>
        <p:spPr>
          <a:xfrm>
            <a:off x="8426388" y="5640747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D1E81-20D1-4F08-886C-883672F43A6A}"/>
              </a:ext>
            </a:extLst>
          </p:cNvPr>
          <p:cNvSpPr/>
          <p:nvPr/>
        </p:nvSpPr>
        <p:spPr>
          <a:xfrm>
            <a:off x="2766874" y="4119239"/>
            <a:ext cx="3773011" cy="259136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C396FE-49D7-4167-8152-99C99016BD41}"/>
              </a:ext>
            </a:extLst>
          </p:cNvPr>
          <p:cNvSpPr txBox="1"/>
          <p:nvPr/>
        </p:nvSpPr>
        <p:spPr>
          <a:xfrm>
            <a:off x="2938509" y="4287915"/>
            <a:ext cx="194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Data at rest</a:t>
            </a:r>
            <a:endParaRPr lang="en-SG" i="1" u="sn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45BA37-79C4-4119-8EAF-6091E1589F9E}"/>
              </a:ext>
            </a:extLst>
          </p:cNvPr>
          <p:cNvSpPr/>
          <p:nvPr/>
        </p:nvSpPr>
        <p:spPr>
          <a:xfrm>
            <a:off x="0" y="3795199"/>
            <a:ext cx="12192000" cy="304504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05BE63-4222-40D4-908E-5E8CA2E26336}"/>
              </a:ext>
            </a:extLst>
          </p:cNvPr>
          <p:cNvSpPr txBox="1"/>
          <p:nvPr/>
        </p:nvSpPr>
        <p:spPr>
          <a:xfrm>
            <a:off x="29592" y="3833790"/>
            <a:ext cx="25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 Transit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461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B747-29DA-4434-AC95-11D91D0A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Transit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50A5-660F-4303-B0DD-4429259D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Cases:</a:t>
            </a:r>
          </a:p>
          <a:p>
            <a:pPr marL="0" indent="0">
              <a:buNone/>
            </a:pPr>
            <a:r>
              <a:rPr lang="en-US" dirty="0"/>
              <a:t>-Incorporate data quality tasks in ETL jobs</a:t>
            </a:r>
          </a:p>
          <a:p>
            <a:pPr marL="0" indent="0">
              <a:buNone/>
            </a:pPr>
            <a:r>
              <a:rPr lang="en-US" dirty="0"/>
              <a:t>-want to write code that defines data quality tasks in ETL scripts</a:t>
            </a:r>
          </a:p>
          <a:p>
            <a:pPr marL="0" indent="0">
              <a:buNone/>
            </a:pPr>
            <a:r>
              <a:rPr lang="en-US" dirty="0"/>
              <a:t>-manage the quality of data that flows in visual data pipeline</a:t>
            </a:r>
          </a:p>
        </p:txBody>
      </p:sp>
    </p:spTree>
    <p:extLst>
      <p:ext uri="{BB962C8B-B14F-4D97-AF65-F5344CB8AC3E}">
        <p14:creationId xmlns:p14="http://schemas.microsoft.com/office/powerpoint/2010/main" val="267693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6D7E7D-AA20-4CAE-B16B-CB4621F85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718972"/>
              </p:ext>
            </p:extLst>
          </p:nvPr>
        </p:nvGraphicFramePr>
        <p:xfrm>
          <a:off x="1047565" y="408374"/>
          <a:ext cx="9951867" cy="630812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17289">
                  <a:extLst>
                    <a:ext uri="{9D8B030D-6E8A-4147-A177-3AD203B41FA5}">
                      <a16:colId xmlns:a16="http://schemas.microsoft.com/office/drawing/2014/main" val="2389748791"/>
                    </a:ext>
                  </a:extLst>
                </a:gridCol>
                <a:gridCol w="3317289">
                  <a:extLst>
                    <a:ext uri="{9D8B030D-6E8A-4147-A177-3AD203B41FA5}">
                      <a16:colId xmlns:a16="http://schemas.microsoft.com/office/drawing/2014/main" val="2968857832"/>
                    </a:ext>
                  </a:extLst>
                </a:gridCol>
                <a:gridCol w="3317289">
                  <a:extLst>
                    <a:ext uri="{9D8B030D-6E8A-4147-A177-3AD203B41FA5}">
                      <a16:colId xmlns:a16="http://schemas.microsoft.com/office/drawing/2014/main" val="3744919668"/>
                    </a:ext>
                  </a:extLst>
                </a:gridCol>
              </a:tblGrid>
              <a:tr h="27469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SG" sz="1600" b="1" dirty="0">
                          <a:effectLst/>
                        </a:rPr>
                        <a:t>Feature</a:t>
                      </a:r>
                    </a:p>
                  </a:txBody>
                  <a:tcPr marL="86336" marR="86336" marT="25901" marB="25901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SG" sz="1600" b="1">
                          <a:effectLst/>
                        </a:rPr>
                        <a:t>Data quality for the Data Catalog</a:t>
                      </a:r>
                    </a:p>
                  </a:txBody>
                  <a:tcPr marL="86336" marR="86336" marT="25901" marB="25901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1">
                          <a:effectLst/>
                        </a:rPr>
                        <a:t>Data quality for ETL jobs</a:t>
                      </a:r>
                    </a:p>
                  </a:txBody>
                  <a:tcPr marL="86336" marR="86336" marT="25901" marB="25901"/>
                </a:tc>
                <a:extLst>
                  <a:ext uri="{0D108BD9-81ED-4DB2-BD59-A6C34878D82A}">
                    <a16:rowId xmlns:a16="http://schemas.microsoft.com/office/drawing/2014/main" val="2505535329"/>
                  </a:ext>
                </a:extLst>
              </a:tr>
              <a:tr h="1281909"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Data sources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Amazon S3, Amazon Redshift, JDBC sources compatible with the Data </a:t>
                      </a:r>
                      <a:r>
                        <a:rPr lang="en-SG" sz="1600" b="0" dirty="0" err="1">
                          <a:effectLst/>
                        </a:rPr>
                        <a:t>Catalog</a:t>
                      </a:r>
                      <a:r>
                        <a:rPr lang="en-SG" sz="1600" b="0" dirty="0">
                          <a:effectLst/>
                        </a:rPr>
                        <a:t>, and transactional data lake formats such as Apache Iceberg, Apache </a:t>
                      </a:r>
                      <a:r>
                        <a:rPr lang="en-SG" sz="1600" b="0" dirty="0" err="1">
                          <a:effectLst/>
                        </a:rPr>
                        <a:t>Hudi</a:t>
                      </a:r>
                      <a:r>
                        <a:rPr lang="en-SG" sz="1600" b="0" dirty="0">
                          <a:effectLst/>
                        </a:rPr>
                        <a:t>, and Delta Lake.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1600" b="0" dirty="0">
                          <a:effectLst/>
                        </a:rPr>
                        <a:t>All data sources supported by AWS Glue, including custom connectors and third-party connectors.</a:t>
                      </a:r>
                    </a:p>
                  </a:txBody>
                  <a:tcPr marL="86336" marR="86336" marT="17267" marB="17267"/>
                </a:tc>
                <a:extLst>
                  <a:ext uri="{0D108BD9-81ED-4DB2-BD59-A6C34878D82A}">
                    <a16:rowId xmlns:a16="http://schemas.microsoft.com/office/drawing/2014/main" val="2758771415"/>
                  </a:ext>
                </a:extLst>
              </a:tr>
              <a:tr h="457824"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Data Quality rule recommendations</a:t>
                      </a:r>
                    </a:p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(not important in my opinion)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Supported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>
                          <a:effectLst/>
                        </a:rPr>
                        <a:t>Not supported</a:t>
                      </a:r>
                    </a:p>
                  </a:txBody>
                  <a:tcPr marL="86336" marR="86336" marT="17267" marB="17267"/>
                </a:tc>
                <a:extLst>
                  <a:ext uri="{0D108BD9-81ED-4DB2-BD59-A6C34878D82A}">
                    <a16:rowId xmlns:a16="http://schemas.microsoft.com/office/drawing/2014/main" val="1127368353"/>
                  </a:ext>
                </a:extLst>
              </a:tr>
              <a:tr h="251803"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1600" b="0" dirty="0">
                          <a:effectLst/>
                        </a:rPr>
                        <a:t>Author and run DQDL rules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Supported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>
                          <a:effectLst/>
                        </a:rPr>
                        <a:t>Supported</a:t>
                      </a:r>
                    </a:p>
                  </a:txBody>
                  <a:tcPr marL="86336" marR="86336" marT="17267" marB="17267"/>
                </a:tc>
                <a:extLst>
                  <a:ext uri="{0D108BD9-81ED-4DB2-BD59-A6C34878D82A}">
                    <a16:rowId xmlns:a16="http://schemas.microsoft.com/office/drawing/2014/main" val="1309369771"/>
                  </a:ext>
                </a:extLst>
              </a:tr>
              <a:tr h="251803"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>
                          <a:effectLst/>
                        </a:rPr>
                        <a:t>Auto scaling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>
                          <a:effectLst/>
                        </a:rPr>
                        <a:t>Not supported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>
                          <a:effectLst/>
                        </a:rPr>
                        <a:t>Supported</a:t>
                      </a:r>
                    </a:p>
                  </a:txBody>
                  <a:tcPr marL="86336" marR="86336" marT="17267" marB="17267"/>
                </a:tc>
                <a:extLst>
                  <a:ext uri="{0D108BD9-81ED-4DB2-BD59-A6C34878D82A}">
                    <a16:rowId xmlns:a16="http://schemas.microsoft.com/office/drawing/2014/main" val="3836631607"/>
                  </a:ext>
                </a:extLst>
              </a:tr>
              <a:tr h="251803"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>
                          <a:effectLst/>
                        </a:rPr>
                        <a:t>AWS Glue Flex support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Not supported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>
                          <a:effectLst/>
                        </a:rPr>
                        <a:t>Supported</a:t>
                      </a:r>
                    </a:p>
                  </a:txBody>
                  <a:tcPr marL="86336" marR="86336" marT="17267" marB="17267"/>
                </a:tc>
                <a:extLst>
                  <a:ext uri="{0D108BD9-81ED-4DB2-BD59-A6C34878D82A}">
                    <a16:rowId xmlns:a16="http://schemas.microsoft.com/office/drawing/2014/main" val="3696926553"/>
                  </a:ext>
                </a:extLst>
              </a:tr>
              <a:tr h="663846"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Scheduling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1600" b="0" dirty="0">
                          <a:effectLst/>
                        </a:rPr>
                        <a:t>Supported when evaluating Data Quality rules and via Step Functions.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1600" b="0" dirty="0">
                          <a:effectLst/>
                        </a:rPr>
                        <a:t>Supported when using Step Functions and workflows.</a:t>
                      </a:r>
                    </a:p>
                  </a:txBody>
                  <a:tcPr marL="86336" marR="86336" marT="17267" marB="17267"/>
                </a:tc>
                <a:extLst>
                  <a:ext uri="{0D108BD9-81ED-4DB2-BD59-A6C34878D82A}">
                    <a16:rowId xmlns:a16="http://schemas.microsoft.com/office/drawing/2014/main" val="3500491156"/>
                  </a:ext>
                </a:extLst>
              </a:tr>
              <a:tr h="457824"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1600" b="0" dirty="0">
                          <a:effectLst/>
                        </a:rPr>
                        <a:t>Identifying records that failed data quality checks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Not supported (More of a overview)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Supported (Run queries after adding DQ results to column)</a:t>
                      </a:r>
                    </a:p>
                  </a:txBody>
                  <a:tcPr marL="86336" marR="86336" marT="17267" marB="17267"/>
                </a:tc>
                <a:extLst>
                  <a:ext uri="{0D108BD9-81ED-4DB2-BD59-A6C34878D82A}">
                    <a16:rowId xmlns:a16="http://schemas.microsoft.com/office/drawing/2014/main" val="352736158"/>
                  </a:ext>
                </a:extLst>
              </a:tr>
              <a:tr h="457824"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Integration with Amazon </a:t>
                      </a:r>
                      <a:r>
                        <a:rPr lang="en-SG" sz="1600" b="0" dirty="0" err="1">
                          <a:effectLst/>
                        </a:rPr>
                        <a:t>Eventbridge</a:t>
                      </a:r>
                      <a:endParaRPr lang="en-SG" sz="1600" b="0" dirty="0">
                        <a:effectLst/>
                      </a:endParaRP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Supported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Supported</a:t>
                      </a:r>
                    </a:p>
                  </a:txBody>
                  <a:tcPr marL="86336" marR="86336" marT="17267" marB="17267"/>
                </a:tc>
                <a:extLst>
                  <a:ext uri="{0D108BD9-81ED-4DB2-BD59-A6C34878D82A}">
                    <a16:rowId xmlns:a16="http://schemas.microsoft.com/office/drawing/2014/main" val="2898083716"/>
                  </a:ext>
                </a:extLst>
              </a:tr>
              <a:tr h="251803"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Integration with AWS </a:t>
                      </a:r>
                      <a:r>
                        <a:rPr lang="en-SG" sz="1600" b="0" dirty="0" err="1">
                          <a:effectLst/>
                        </a:rPr>
                        <a:t>Cloudwatch</a:t>
                      </a:r>
                      <a:endParaRPr lang="en-SG" sz="1600" b="0" dirty="0">
                        <a:effectLst/>
                      </a:endParaRPr>
                    </a:p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(Set Alerts)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>
                          <a:effectLst/>
                        </a:rPr>
                        <a:t>Supported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Supported</a:t>
                      </a:r>
                    </a:p>
                  </a:txBody>
                  <a:tcPr marL="86336" marR="86336" marT="17267" marB="17267"/>
                </a:tc>
                <a:extLst>
                  <a:ext uri="{0D108BD9-81ED-4DB2-BD59-A6C34878D82A}">
                    <a16:rowId xmlns:a16="http://schemas.microsoft.com/office/drawing/2014/main" val="225308747"/>
                  </a:ext>
                </a:extLst>
              </a:tr>
              <a:tr h="457824"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1600" b="0" dirty="0">
                          <a:effectLst/>
                        </a:rPr>
                        <a:t>Writing data quality results to Amazon S3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Supported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Supported</a:t>
                      </a:r>
                    </a:p>
                  </a:txBody>
                  <a:tcPr marL="86336" marR="86336" marT="17267" marB="17267"/>
                </a:tc>
                <a:extLst>
                  <a:ext uri="{0D108BD9-81ED-4DB2-BD59-A6C34878D82A}">
                    <a16:rowId xmlns:a16="http://schemas.microsoft.com/office/drawing/2014/main" val="2295389075"/>
                  </a:ext>
                </a:extLst>
              </a:tr>
              <a:tr h="406549"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Incremental data quality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Supported via pushdown predicates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sz="1600" b="0" dirty="0">
                          <a:effectLst/>
                        </a:rPr>
                        <a:t>Supported via AWS Glue bookmarks</a:t>
                      </a:r>
                    </a:p>
                  </a:txBody>
                  <a:tcPr marL="86336" marR="86336" marT="17267" marB="17267"/>
                </a:tc>
                <a:extLst>
                  <a:ext uri="{0D108BD9-81ED-4DB2-BD59-A6C34878D82A}">
                    <a16:rowId xmlns:a16="http://schemas.microsoft.com/office/drawing/2014/main" val="2282449318"/>
                  </a:ext>
                </a:extLst>
              </a:tr>
              <a:tr h="251803"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AWS CloudFormation support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>
                          <a:effectLst/>
                        </a:rPr>
                        <a:t>Supported</a:t>
                      </a:r>
                    </a:p>
                  </a:txBody>
                  <a:tcPr marL="86336" marR="86336" marT="17267" marB="1726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SG" sz="1600" b="0" dirty="0">
                          <a:effectLst/>
                        </a:rPr>
                        <a:t>Supported</a:t>
                      </a:r>
                    </a:p>
                  </a:txBody>
                  <a:tcPr marL="86336" marR="86336" marT="17267" marB="17267"/>
                </a:tc>
                <a:extLst>
                  <a:ext uri="{0D108BD9-81ED-4DB2-BD59-A6C34878D82A}">
                    <a16:rowId xmlns:a16="http://schemas.microsoft.com/office/drawing/2014/main" val="263677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2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FF58-0E63-44A6-9F2D-DB257D83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3" y="-56055"/>
            <a:ext cx="10515600" cy="801780"/>
          </a:xfrm>
        </p:spPr>
        <p:txBody>
          <a:bodyPr/>
          <a:lstStyle/>
          <a:p>
            <a:r>
              <a:rPr lang="en-US" dirty="0"/>
              <a:t>Data Rules</a:t>
            </a: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18D23A-880A-4127-9304-22971C630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55998"/>
              </p:ext>
            </p:extLst>
          </p:nvPr>
        </p:nvGraphicFramePr>
        <p:xfrm>
          <a:off x="95543" y="585927"/>
          <a:ext cx="11915943" cy="6130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737">
                  <a:extLst>
                    <a:ext uri="{9D8B030D-6E8A-4147-A177-3AD203B41FA5}">
                      <a16:colId xmlns:a16="http://schemas.microsoft.com/office/drawing/2014/main" val="54252319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1005090226"/>
                    </a:ext>
                  </a:extLst>
                </a:gridCol>
                <a:gridCol w="2264245">
                  <a:extLst>
                    <a:ext uri="{9D8B030D-6E8A-4147-A177-3AD203B41FA5}">
                      <a16:colId xmlns:a16="http://schemas.microsoft.com/office/drawing/2014/main" val="2231360348"/>
                    </a:ext>
                  </a:extLst>
                </a:gridCol>
                <a:gridCol w="1979720">
                  <a:extLst>
                    <a:ext uri="{9D8B030D-6E8A-4147-A177-3AD203B41FA5}">
                      <a16:colId xmlns:a16="http://schemas.microsoft.com/office/drawing/2014/main" val="4199054586"/>
                    </a:ext>
                  </a:extLst>
                </a:gridCol>
                <a:gridCol w="1642368">
                  <a:extLst>
                    <a:ext uri="{9D8B030D-6E8A-4147-A177-3AD203B41FA5}">
                      <a16:colId xmlns:a16="http://schemas.microsoft.com/office/drawing/2014/main" val="4202866452"/>
                    </a:ext>
                  </a:extLst>
                </a:gridCol>
              </a:tblGrid>
              <a:tr h="36950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54079"/>
                  </a:ext>
                </a:extLst>
              </a:tr>
              <a:tr h="1583180"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AggregateMatch</a:t>
                      </a:r>
                      <a:br>
                        <a:rPr lang="en-SG" dirty="0"/>
                      </a:b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aggregate measures of two columns match. This rule supports comparing two datasets and is useful to test if two datasets are in synch using aggregate 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DatasetMatch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the percentage of records in the primary dataset that are equal to records in the reference dataset by joining the datasets using a primary/composite key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ColumnCorrelation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the correlation between two given columns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ColumnDataType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the data type of the given column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ColumnExists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the existence of a given column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414500"/>
                  </a:ext>
                </a:extLst>
              </a:tr>
              <a:tr h="1615537"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ColumnNamesMatchPattern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names of the columns in the dataset match a given pattern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ColumnValues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specified column have values that are provided. This rule supports dates, regular expressions, strings, numeric values.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Completeness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the percentage of complete (non-null) values in a given column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the entropy of all values in a given column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ColumnLength</a:t>
                      </a:r>
                      <a:endParaRPr lang="en-US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the length of values of a given column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08849"/>
                  </a:ext>
                </a:extLst>
              </a:tr>
              <a:tr h="1661701"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CustomSql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a custom SQL against the dataset and returns a single value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DataFreshness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the freshness of a date column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ColumnCount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the number of columns in the dataset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RowCount</a:t>
                      </a:r>
                      <a:endParaRPr lang="en-SG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the number of rows in the dataset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the mean (average) of all values in a given column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10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79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1188</Words>
  <Application>Microsoft Office PowerPoint</Application>
  <PresentationFormat>Widescreen</PresentationFormat>
  <Paragraphs>238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Amazon Ember</vt:lpstr>
      <vt:lpstr>AmazonEmber</vt:lpstr>
      <vt:lpstr>Arial</vt:lpstr>
      <vt:lpstr>Calibri</vt:lpstr>
      <vt:lpstr>Calibri Light</vt:lpstr>
      <vt:lpstr>Office Theme</vt:lpstr>
      <vt:lpstr>Glue DataQuality</vt:lpstr>
      <vt:lpstr>AWS Glue DataQuality Features &amp; Benefits</vt:lpstr>
      <vt:lpstr>Limitation </vt:lpstr>
      <vt:lpstr>Data Quality At Rest</vt:lpstr>
      <vt:lpstr>Data at Rest</vt:lpstr>
      <vt:lpstr>Data Quality in Transit</vt:lpstr>
      <vt:lpstr>Data in Transit</vt:lpstr>
      <vt:lpstr>PowerPoint Presentation</vt:lpstr>
      <vt:lpstr>Data Rules</vt:lpstr>
      <vt:lpstr>Data Rules</vt:lpstr>
      <vt:lpstr>Glue DataQuality from Glue Catalog</vt:lpstr>
      <vt:lpstr>PowerPoint Presentation</vt:lpstr>
      <vt:lpstr>PowerPoint Presentation</vt:lpstr>
      <vt:lpstr>PowerPoint Presentation</vt:lpstr>
      <vt:lpstr>Linked to CloudWatch and Alerts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Glue DataQuality from ETL pipeline</vt:lpstr>
      <vt:lpstr>PowerPoint Presentation</vt:lpstr>
      <vt:lpstr>PowerPoint Presentation</vt:lpstr>
      <vt:lpstr>PowerPoint Presentation</vt:lpstr>
      <vt:lpstr>Link to Athena to check the failed rows</vt:lpstr>
      <vt:lpstr>Possible use case: Validate DataQuality from Data Ingestion (Comparing 2 datasets) </vt:lpstr>
      <vt:lpstr>Databrew  </vt:lpstr>
      <vt:lpstr>PowerPoint Presentation</vt:lpstr>
      <vt:lpstr>PowerPoint Presentation</vt:lpstr>
      <vt:lpstr>Data Quality Rules</vt:lpstr>
      <vt:lpstr>Book Example</vt:lpstr>
      <vt:lpstr>PowerPoint Presentation</vt:lpstr>
      <vt:lpstr>First Run</vt:lpstr>
      <vt:lpstr>PowerPoint Presentation</vt:lpstr>
      <vt:lpstr>Second Run</vt:lpstr>
      <vt:lpstr>PowerPoint Presentation</vt:lpstr>
      <vt:lpstr>Third Run</vt:lpstr>
      <vt:lpstr>Fourth Run</vt:lpstr>
      <vt:lpstr>Triggering</vt:lpstr>
      <vt:lpstr>To further explore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Glue Data Quality</dc:title>
  <dc:creator>Eugene Khor</dc:creator>
  <cp:lastModifiedBy>Eugene Khor</cp:lastModifiedBy>
  <cp:revision>53</cp:revision>
  <dcterms:created xsi:type="dcterms:W3CDTF">2023-08-09T06:27:24Z</dcterms:created>
  <dcterms:modified xsi:type="dcterms:W3CDTF">2023-08-16T08:57:32Z</dcterms:modified>
</cp:coreProperties>
</file>