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3"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August 4,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53891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August 4,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27940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August 4,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226467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August 4,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73031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August 4,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268336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August 4,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84666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August 4,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3557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August 4,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36966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August 4,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43058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August 4,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49459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August 4,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98610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August 4,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20008215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C41678-75BE-93F3-754B-B8E21DD0A13C}"/>
              </a:ext>
            </a:extLst>
          </p:cNvPr>
          <p:cNvSpPr>
            <a:spLocks noGrp="1"/>
          </p:cNvSpPr>
          <p:nvPr>
            <p:ph type="ctrTitle"/>
          </p:nvPr>
        </p:nvSpPr>
        <p:spPr>
          <a:xfrm>
            <a:off x="550069" y="1012536"/>
            <a:ext cx="5795962" cy="2057400"/>
          </a:xfrm>
        </p:spPr>
        <p:txBody>
          <a:bodyPr anchor="t">
            <a:normAutofit fontScale="90000"/>
          </a:bodyPr>
          <a:lstStyle/>
          <a:p>
            <a:pPr algn="l"/>
            <a:r>
              <a:rPr lang="fr-FR" sz="3100" dirty="0">
                <a:solidFill>
                  <a:schemeClr val="accent5"/>
                </a:solidFill>
                <a:latin typeface="Posterama" panose="020B0504020200020000" pitchFamily="34" charset="0"/>
                <a:ea typeface="ADLaM Display" panose="020F0502020204030204" pitchFamily="2" charset="0"/>
                <a:cs typeface="Posterama" panose="020B0504020200020000" pitchFamily="34" charset="0"/>
              </a:rPr>
              <a:t>Projet 7</a:t>
            </a:r>
            <a:r>
              <a:rPr lang="fr-FR" sz="3100" dirty="0">
                <a:solidFill>
                  <a:schemeClr val="accent5"/>
                </a:solidFill>
              </a:rPr>
              <a:t>: </a:t>
            </a:r>
            <a:r>
              <a:rPr lang="fr-FR" sz="2700" dirty="0">
                <a:solidFill>
                  <a:srgbClr val="0070C0"/>
                </a:solidFill>
                <a:latin typeface="Kartika" panose="02020503030404060203" pitchFamily="18" charset="0"/>
                <a:cs typeface="Kartika" panose="02020503030404060203" pitchFamily="18" charset="0"/>
              </a:rPr>
              <a:t>Analysez des indicateurs de l'égalité femme-homme avec Knime</a:t>
            </a:r>
            <a:br>
              <a:rPr lang="fr-FR" dirty="0">
                <a:solidFill>
                  <a:srgbClr val="C00000"/>
                </a:solidFill>
                <a:latin typeface="Mongolian Baiti" panose="03000500000000000000" pitchFamily="66" charset="0"/>
                <a:cs typeface="Mongolian Baiti" panose="03000500000000000000" pitchFamily="66" charset="0"/>
              </a:rPr>
            </a:br>
            <a:endParaRPr lang="fr-FR" dirty="0">
              <a:solidFill>
                <a:srgbClr val="C00000"/>
              </a:solidFill>
              <a:latin typeface="Mongolian Baiti" panose="03000500000000000000" pitchFamily="66" charset="0"/>
              <a:cs typeface="Mongolian Baiti" panose="03000500000000000000" pitchFamily="66" charset="0"/>
            </a:endParaRPr>
          </a:p>
        </p:txBody>
      </p:sp>
      <p:sp>
        <p:nvSpPr>
          <p:cNvPr id="3" name="Sous-titre 2">
            <a:extLst>
              <a:ext uri="{FF2B5EF4-FFF2-40B4-BE49-F238E27FC236}">
                <a16:creationId xmlns:a16="http://schemas.microsoft.com/office/drawing/2014/main" id="{7D2735A9-77E2-4799-C00B-30C9A934F8E1}"/>
              </a:ext>
            </a:extLst>
          </p:cNvPr>
          <p:cNvSpPr>
            <a:spLocks noGrp="1"/>
          </p:cNvSpPr>
          <p:nvPr>
            <p:ph type="subTitle" idx="1"/>
          </p:nvPr>
        </p:nvSpPr>
        <p:spPr>
          <a:xfrm>
            <a:off x="601674" y="3312509"/>
            <a:ext cx="4986337" cy="1192815"/>
          </a:xfrm>
        </p:spPr>
        <p:txBody>
          <a:bodyPr anchor="b">
            <a:noAutofit/>
          </a:bodyPr>
          <a:lstStyle/>
          <a:p>
            <a:r>
              <a:rPr lang="fr-FR" sz="1800" b="1" i="0" dirty="0">
                <a:solidFill>
                  <a:schemeClr val="accent5">
                    <a:lumMod val="50000"/>
                  </a:schemeClr>
                </a:solidFill>
                <a:effectLst/>
                <a:latin typeface="Arial Nova Cond" panose="020B0506020202020204" pitchFamily="34" charset="0"/>
              </a:rPr>
              <a:t>Egalité femme-homme Variables et Indicateurs Étudiés</a:t>
            </a:r>
            <a:endParaRPr lang="fr-FR" sz="1800" b="1" dirty="0">
              <a:solidFill>
                <a:schemeClr val="accent5">
                  <a:lumMod val="50000"/>
                </a:schemeClr>
              </a:solidFill>
              <a:latin typeface="Arial Nova Cond" panose="020B0506020202020204" pitchFamily="34" charset="0"/>
            </a:endParaRPr>
          </a:p>
        </p:txBody>
      </p:sp>
      <p:sp>
        <p:nvSpPr>
          <p:cNvPr id="26" name="Rectangle 2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rrière-plan de fumée abstrait">
            <a:extLst>
              <a:ext uri="{FF2B5EF4-FFF2-40B4-BE49-F238E27FC236}">
                <a16:creationId xmlns:a16="http://schemas.microsoft.com/office/drawing/2014/main" id="{DA6D96AB-79AA-BDA3-CCC5-5495AA3C07F1}"/>
              </a:ext>
            </a:extLst>
          </p:cNvPr>
          <p:cNvPicPr>
            <a:picLocks noChangeAspect="1"/>
          </p:cNvPicPr>
          <p:nvPr/>
        </p:nvPicPr>
        <p:blipFill rotWithShape="1">
          <a:blip r:embed="rId2"/>
          <a:srcRect l="13423" r="20076"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100" name="Rectangle 99">
            <a:extLst>
              <a:ext uri="{FF2B5EF4-FFF2-40B4-BE49-F238E27FC236}">
                <a16:creationId xmlns:a16="http://schemas.microsoft.com/office/drawing/2014/main" id="{AA8B2ECA-0016-7077-0366-40070283B889}"/>
              </a:ext>
            </a:extLst>
          </p:cNvPr>
          <p:cNvSpPr/>
          <p:nvPr/>
        </p:nvSpPr>
        <p:spPr>
          <a:xfrm>
            <a:off x="33338" y="6305550"/>
            <a:ext cx="2338388" cy="5524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solidFill>
                  <a:schemeClr val="accent4">
                    <a:lumMod val="75000"/>
                  </a:schemeClr>
                </a:solidFill>
              </a:rPr>
              <a:t>02/08/2023</a:t>
            </a:r>
          </a:p>
        </p:txBody>
      </p:sp>
      <p:sp>
        <p:nvSpPr>
          <p:cNvPr id="101" name="Rectangle 100">
            <a:extLst>
              <a:ext uri="{FF2B5EF4-FFF2-40B4-BE49-F238E27FC236}">
                <a16:creationId xmlns:a16="http://schemas.microsoft.com/office/drawing/2014/main" id="{711EB01C-11BE-C48E-A9CB-FE256A540AA7}"/>
              </a:ext>
            </a:extLst>
          </p:cNvPr>
          <p:cNvSpPr/>
          <p:nvPr/>
        </p:nvSpPr>
        <p:spPr>
          <a:xfrm>
            <a:off x="5588011" y="6305547"/>
            <a:ext cx="2322502" cy="5524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t>Khoty WOLIE</a:t>
            </a:r>
          </a:p>
        </p:txBody>
      </p:sp>
      <p:sp>
        <p:nvSpPr>
          <p:cNvPr id="102" name="Rectangle 101">
            <a:extLst>
              <a:ext uri="{FF2B5EF4-FFF2-40B4-BE49-F238E27FC236}">
                <a16:creationId xmlns:a16="http://schemas.microsoft.com/office/drawing/2014/main" id="{1ED75CC4-752E-D2D1-9C76-EB82AB8DB2BC}"/>
              </a:ext>
            </a:extLst>
          </p:cNvPr>
          <p:cNvSpPr/>
          <p:nvPr/>
        </p:nvSpPr>
        <p:spPr>
          <a:xfrm>
            <a:off x="10010775" y="0"/>
            <a:ext cx="2181225" cy="34766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419478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320AA2-B708-776B-255E-5001025C6032}"/>
              </a:ext>
            </a:extLst>
          </p:cNvPr>
          <p:cNvSpPr>
            <a:spLocks noGrp="1"/>
          </p:cNvSpPr>
          <p:nvPr>
            <p:ph idx="1"/>
          </p:nvPr>
        </p:nvSpPr>
        <p:spPr>
          <a:xfrm>
            <a:off x="79131" y="140677"/>
            <a:ext cx="11975123" cy="6176596"/>
          </a:xfrm>
        </p:spPr>
        <p:txBody>
          <a:bodyPr/>
          <a:lstStyle/>
          <a:p>
            <a:pPr marL="0" indent="0">
              <a:buNone/>
            </a:pPr>
            <a:r>
              <a:rPr lang="fr-FR" dirty="0"/>
              <a:t> - Sexe et âge des salariés</a:t>
            </a:r>
          </a:p>
          <a:p>
            <a:pPr marL="0" indent="0">
              <a:buNone/>
            </a:pPr>
            <a:endParaRPr lang="fr-FR" dirty="0"/>
          </a:p>
        </p:txBody>
      </p:sp>
      <p:pic>
        <p:nvPicPr>
          <p:cNvPr id="13" name="Image 12">
            <a:extLst>
              <a:ext uri="{FF2B5EF4-FFF2-40B4-BE49-F238E27FC236}">
                <a16:creationId xmlns:a16="http://schemas.microsoft.com/office/drawing/2014/main" id="{060001FD-EE81-AC2E-C12B-1A37225BEC75}"/>
              </a:ext>
            </a:extLst>
          </p:cNvPr>
          <p:cNvPicPr>
            <a:picLocks noChangeAspect="1"/>
          </p:cNvPicPr>
          <p:nvPr/>
        </p:nvPicPr>
        <p:blipFill>
          <a:blip r:embed="rId2"/>
          <a:stretch>
            <a:fillRect/>
          </a:stretch>
        </p:blipFill>
        <p:spPr>
          <a:xfrm>
            <a:off x="137747" y="674018"/>
            <a:ext cx="6689480" cy="3256144"/>
          </a:xfrm>
          <a:prstGeom prst="rect">
            <a:avLst/>
          </a:prstGeom>
        </p:spPr>
      </p:pic>
      <p:sp>
        <p:nvSpPr>
          <p:cNvPr id="2" name="Rectangle 1">
            <a:extLst>
              <a:ext uri="{FF2B5EF4-FFF2-40B4-BE49-F238E27FC236}">
                <a16:creationId xmlns:a16="http://schemas.microsoft.com/office/drawing/2014/main" id="{F59CD3EF-2BBF-4EDF-3052-F335286EA2E5}"/>
              </a:ext>
            </a:extLst>
          </p:cNvPr>
          <p:cNvSpPr/>
          <p:nvPr/>
        </p:nvSpPr>
        <p:spPr>
          <a:xfrm>
            <a:off x="7073412" y="342900"/>
            <a:ext cx="4783015" cy="3165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i="0" dirty="0">
                <a:solidFill>
                  <a:srgbClr val="374151"/>
                </a:solidFill>
                <a:effectLst/>
                <a:latin typeface="Söhne"/>
              </a:rPr>
              <a:t>- Le premier graphique box plot </a:t>
            </a:r>
            <a:r>
              <a:rPr lang="fr-FR" sz="1400" b="0" i="0" dirty="0">
                <a:solidFill>
                  <a:srgbClr val="374151"/>
                </a:solidFill>
                <a:effectLst/>
                <a:latin typeface="Söhne"/>
              </a:rPr>
              <a:t>illustre la distribution de l'âge des salariées de sexe féminin. Les valeurs se répartissent comme suit : le minimum est de 32 ans, le premier quartile est de 45 ans, la médiane est de 52 ans, le troisième quartile est de 59 ans et le maximum est de 68 ans. Cette distribution met en évidence une répartition relativement équilibrée des âges, avec une concentration significative des salariées dans la fourchette allant du premier quartile au troisième quartile. Cela suggère une certaine uniformité dans la distribution des âges parmi les femmes au sein de l'organisation.</a:t>
            </a:r>
            <a:endParaRPr lang="fr-FR" sz="1400" dirty="0"/>
          </a:p>
        </p:txBody>
      </p:sp>
      <p:sp>
        <p:nvSpPr>
          <p:cNvPr id="4" name="Rectangle 3">
            <a:extLst>
              <a:ext uri="{FF2B5EF4-FFF2-40B4-BE49-F238E27FC236}">
                <a16:creationId xmlns:a16="http://schemas.microsoft.com/office/drawing/2014/main" id="{837DDF50-8E25-962E-310E-92E7E8F6BE94}"/>
              </a:ext>
            </a:extLst>
          </p:cNvPr>
          <p:cNvSpPr/>
          <p:nvPr/>
        </p:nvSpPr>
        <p:spPr>
          <a:xfrm>
            <a:off x="285750" y="4057650"/>
            <a:ext cx="11662996" cy="218488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 deuxième graphique box plot </a:t>
            </a:r>
            <a:r>
              <a:rPr lang="fr-FR" sz="1400" b="0" i="0" dirty="0">
                <a:solidFill>
                  <a:srgbClr val="374151"/>
                </a:solidFill>
                <a:effectLst/>
                <a:latin typeface="Söhne"/>
              </a:rPr>
              <a:t>représente la distribution de l'âge des salariés de sexe masculin. Les valeurs sont réparties comme suit : le minimum est de 34 ans, le premier quartile est de 44 ans, la médiane est de 53 ans, le troisième quartile est de 60 ans et le maximum est de 68 ans. Cette distribution montre une tendance similaire à celle des femmes, avec une concentration significative d'âges entre le premier quartile et le troisième quartile. Cependant, il est intéressant de noter que la médiane des salariés masculins est légèrement plus élevée que celle des salariées féminines.</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En comparant les deux graphiques, on peut constater que, bien que les distributions d'âge pour les sexes masculin et féminin se chevauchent largement, il semble y avoir une légère différence dans les médianes. Cela pourrait indiquer un léger décalage d'âge moyen entre les sexes au sein de l'organisation. Cependant, il est important de noter que l'évaluation de l'égalité entre les sexes ne se limite pas uniquement à l'âge, mais doit également prendre en compte d'autres facteurs et indicateurs pertinents.</a:t>
            </a:r>
          </a:p>
          <a:p>
            <a:pPr algn="ctr"/>
            <a:endParaRPr lang="fr-FR" sz="1050" dirty="0"/>
          </a:p>
        </p:txBody>
      </p:sp>
    </p:spTree>
    <p:extLst>
      <p:ext uri="{BB962C8B-B14F-4D97-AF65-F5344CB8AC3E}">
        <p14:creationId xmlns:p14="http://schemas.microsoft.com/office/powerpoint/2010/main" val="173206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60B67A2-BEC8-FD50-54C5-E14C1E814366}"/>
              </a:ext>
            </a:extLst>
          </p:cNvPr>
          <p:cNvSpPr>
            <a:spLocks noGrp="1"/>
          </p:cNvSpPr>
          <p:nvPr>
            <p:ph idx="1"/>
          </p:nvPr>
        </p:nvSpPr>
        <p:spPr>
          <a:xfrm>
            <a:off x="48357" y="101112"/>
            <a:ext cx="12036669" cy="6189784"/>
          </a:xfrm>
        </p:spPr>
        <p:txBody>
          <a:bodyPr/>
          <a:lstStyle/>
          <a:p>
            <a:pPr marL="0" indent="0">
              <a:buNone/>
            </a:pPr>
            <a:r>
              <a:rPr lang="fr-FR" dirty="0"/>
              <a:t> </a:t>
            </a:r>
            <a:r>
              <a:rPr lang="fr-FR" sz="1800" dirty="0"/>
              <a:t>- Distance domicile travail Femme-Homme</a:t>
            </a:r>
          </a:p>
          <a:p>
            <a:pPr marL="0" indent="0">
              <a:buNone/>
            </a:pPr>
            <a:endParaRPr lang="fr-FR" sz="1800" dirty="0"/>
          </a:p>
        </p:txBody>
      </p:sp>
      <p:pic>
        <p:nvPicPr>
          <p:cNvPr id="9" name="Image 8">
            <a:extLst>
              <a:ext uri="{FF2B5EF4-FFF2-40B4-BE49-F238E27FC236}">
                <a16:creationId xmlns:a16="http://schemas.microsoft.com/office/drawing/2014/main" id="{745EE8C6-BEC9-FD85-48F7-09412D6D8EE5}"/>
              </a:ext>
            </a:extLst>
          </p:cNvPr>
          <p:cNvPicPr>
            <a:picLocks noChangeAspect="1"/>
          </p:cNvPicPr>
          <p:nvPr/>
        </p:nvPicPr>
        <p:blipFill>
          <a:blip r:embed="rId2"/>
          <a:stretch>
            <a:fillRect/>
          </a:stretch>
        </p:blipFill>
        <p:spPr>
          <a:xfrm>
            <a:off x="106975" y="628651"/>
            <a:ext cx="6821363" cy="3187211"/>
          </a:xfrm>
          <a:prstGeom prst="rect">
            <a:avLst/>
          </a:prstGeom>
        </p:spPr>
      </p:pic>
      <p:sp>
        <p:nvSpPr>
          <p:cNvPr id="2" name="Rectangle 1">
            <a:extLst>
              <a:ext uri="{FF2B5EF4-FFF2-40B4-BE49-F238E27FC236}">
                <a16:creationId xmlns:a16="http://schemas.microsoft.com/office/drawing/2014/main" id="{1CA64D45-6B1B-F65A-3C60-22275F80AFCD}"/>
              </a:ext>
            </a:extLst>
          </p:cNvPr>
          <p:cNvSpPr/>
          <p:nvPr/>
        </p:nvSpPr>
        <p:spPr>
          <a:xfrm>
            <a:off x="7460274" y="303335"/>
            <a:ext cx="4387362" cy="30333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i="0" dirty="0">
                <a:solidFill>
                  <a:srgbClr val="374151"/>
                </a:solidFill>
                <a:effectLst/>
                <a:latin typeface="Söhne"/>
              </a:rPr>
              <a:t>- Le premier graphique box plot </a:t>
            </a:r>
            <a:r>
              <a:rPr lang="fr-FR" sz="1400" b="0" i="0" dirty="0">
                <a:solidFill>
                  <a:srgbClr val="374151"/>
                </a:solidFill>
                <a:effectLst/>
                <a:latin typeface="Söhne"/>
              </a:rPr>
              <a:t>illustre la distribution de la distance domicile-travail pour les salariées de sexe féminin. Les valeurs se répartissent de la manière suivante : le minimum est de 3 kilomètres, le premier quartile est de 26 kilomètres, la médiane est de 43 kilomètres, le troisième quartile est de 57 kilomètres et le maximum est de 70 kilomètres. Cette distribution suggère que la plupart des salariées parcourent des distances plus longues pour se rendre au travail, avec une médiane de 43 kilomètres. Il est à noter que la distribution présente une certaine dispersion, mais demeure concentrée dans la fourchette entre le premier quartile et le troisième quartile.</a:t>
            </a:r>
            <a:endParaRPr lang="fr-FR" sz="1400" dirty="0"/>
          </a:p>
        </p:txBody>
      </p:sp>
      <p:sp>
        <p:nvSpPr>
          <p:cNvPr id="4" name="Rectangle 3">
            <a:extLst>
              <a:ext uri="{FF2B5EF4-FFF2-40B4-BE49-F238E27FC236}">
                <a16:creationId xmlns:a16="http://schemas.microsoft.com/office/drawing/2014/main" id="{5D858C50-BF1A-956E-EBEC-C95A91955862}"/>
              </a:ext>
            </a:extLst>
          </p:cNvPr>
          <p:cNvSpPr/>
          <p:nvPr/>
        </p:nvSpPr>
        <p:spPr>
          <a:xfrm>
            <a:off x="171450" y="4123592"/>
            <a:ext cx="11575074" cy="21673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 deuxième graphique box plot </a:t>
            </a:r>
            <a:r>
              <a:rPr lang="fr-FR" sz="1400" b="0" i="0" dirty="0">
                <a:solidFill>
                  <a:srgbClr val="374151"/>
                </a:solidFill>
                <a:effectLst/>
                <a:latin typeface="Söhne"/>
              </a:rPr>
              <a:t>représente la distribution de la distance domicile-travail pour les salariés de sexe masculin. Les valeurs sont réparties comme suit : le minimum est de 3 kilomètres, le premier quartile est de 17 kilomètres, la médiane est de 38 kilomètres, le troisième quartile est de 57 kilomètres et le maximum est de 70 kilomètres. Comparé au premier graphique, on peut observer que les salariés masculins ont généralement des distances domicile-travail légèrement plus courtes, avec une médiane de 38 kilomètres.</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En examinant les deux graphiques, on constate que, bien que les distributions de la distance domicile-travail pour les sexes masculin et féminin présentent des chevauchements importants, il y a une tendance apparente à ce que les salariées femmes aient des distances domicile-travail légèrement plus longues en moyenne par rapport aux salariés hommes. Cela pourrait indiquer une disparité potentielle dans la manière dont les salariés femmes et hommes sont répartis géographiquement par rapport à leurs lieux de travail. Cependant, il est important de noter que l'analyse de l'égalité entre les sexes devrait également prendre en compte d'autres facteurs et indicateurs pertinents, et ne se limite pas uniquement à la distance domicile-travail.</a:t>
            </a:r>
          </a:p>
          <a:p>
            <a:pPr algn="ctr"/>
            <a:endParaRPr lang="fr-FR" sz="1050" dirty="0"/>
          </a:p>
        </p:txBody>
      </p:sp>
    </p:spTree>
    <p:extLst>
      <p:ext uri="{BB962C8B-B14F-4D97-AF65-F5344CB8AC3E}">
        <p14:creationId xmlns:p14="http://schemas.microsoft.com/office/powerpoint/2010/main" val="287213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4EBFDFC-8888-7CFC-7187-F95E4A10DE6A}"/>
              </a:ext>
            </a:extLst>
          </p:cNvPr>
          <p:cNvSpPr>
            <a:spLocks noGrp="1"/>
          </p:cNvSpPr>
          <p:nvPr>
            <p:ph idx="1"/>
          </p:nvPr>
        </p:nvSpPr>
        <p:spPr>
          <a:xfrm>
            <a:off x="74735" y="92319"/>
            <a:ext cx="11961934" cy="6163408"/>
          </a:xfrm>
        </p:spPr>
        <p:txBody>
          <a:bodyPr/>
          <a:lstStyle/>
          <a:p>
            <a:pPr marL="0" indent="0">
              <a:buNone/>
            </a:pPr>
            <a:r>
              <a:rPr lang="fr-FR" dirty="0"/>
              <a:t> </a:t>
            </a:r>
            <a:r>
              <a:rPr lang="fr-FR" sz="1800" dirty="0"/>
              <a:t>- Augmentation Femme-Homme</a:t>
            </a:r>
          </a:p>
          <a:p>
            <a:pPr marL="0" indent="0">
              <a:buNone/>
            </a:pPr>
            <a:endParaRPr lang="fr-FR" sz="1800" dirty="0"/>
          </a:p>
        </p:txBody>
      </p:sp>
      <p:pic>
        <p:nvPicPr>
          <p:cNvPr id="4" name="Image 3">
            <a:extLst>
              <a:ext uri="{FF2B5EF4-FFF2-40B4-BE49-F238E27FC236}">
                <a16:creationId xmlns:a16="http://schemas.microsoft.com/office/drawing/2014/main" id="{9BC79834-983F-8ED0-4AD1-62029309C7D7}"/>
              </a:ext>
            </a:extLst>
          </p:cNvPr>
          <p:cNvPicPr>
            <a:picLocks noChangeAspect="1"/>
          </p:cNvPicPr>
          <p:nvPr/>
        </p:nvPicPr>
        <p:blipFill>
          <a:blip r:embed="rId2"/>
          <a:stretch>
            <a:fillRect/>
          </a:stretch>
        </p:blipFill>
        <p:spPr>
          <a:xfrm>
            <a:off x="7433035" y="532614"/>
            <a:ext cx="4401924" cy="1258528"/>
          </a:xfrm>
          <a:prstGeom prst="rect">
            <a:avLst/>
          </a:prstGeom>
        </p:spPr>
      </p:pic>
      <p:pic>
        <p:nvPicPr>
          <p:cNvPr id="6" name="Image 5">
            <a:extLst>
              <a:ext uri="{FF2B5EF4-FFF2-40B4-BE49-F238E27FC236}">
                <a16:creationId xmlns:a16="http://schemas.microsoft.com/office/drawing/2014/main" id="{2B22BE37-0D83-0209-14A7-DE5D3FA508FF}"/>
              </a:ext>
            </a:extLst>
          </p:cNvPr>
          <p:cNvPicPr>
            <a:picLocks noChangeAspect="1"/>
          </p:cNvPicPr>
          <p:nvPr/>
        </p:nvPicPr>
        <p:blipFill>
          <a:blip r:embed="rId3"/>
          <a:stretch>
            <a:fillRect/>
          </a:stretch>
        </p:blipFill>
        <p:spPr>
          <a:xfrm>
            <a:off x="248704" y="532614"/>
            <a:ext cx="7113630" cy="3341801"/>
          </a:xfrm>
          <a:prstGeom prst="rect">
            <a:avLst/>
          </a:prstGeom>
        </p:spPr>
      </p:pic>
      <p:sp>
        <p:nvSpPr>
          <p:cNvPr id="8" name="Rectangle 7">
            <a:extLst>
              <a:ext uri="{FF2B5EF4-FFF2-40B4-BE49-F238E27FC236}">
                <a16:creationId xmlns:a16="http://schemas.microsoft.com/office/drawing/2014/main" id="{9D416ACD-CDF4-07AD-CD83-6475E82A362E}"/>
              </a:ext>
            </a:extLst>
          </p:cNvPr>
          <p:cNvSpPr/>
          <p:nvPr/>
        </p:nvSpPr>
        <p:spPr>
          <a:xfrm>
            <a:off x="7491771" y="1874074"/>
            <a:ext cx="4401924" cy="23110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0" i="0" dirty="0">
                <a:solidFill>
                  <a:srgbClr val="374151"/>
                </a:solidFill>
                <a:effectLst/>
                <a:latin typeface="Söhne"/>
              </a:rPr>
              <a:t>Les deux graphiques en barres fournissent une perspective sur les différences de traitements entre les sexes en ce qui concerne les augmentations salariales au sein de l'organisation.</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premier graphique</a:t>
            </a:r>
            <a:r>
              <a:rPr lang="fr-FR" sz="1400" b="0" i="0" dirty="0">
                <a:solidFill>
                  <a:srgbClr val="374151"/>
                </a:solidFill>
                <a:effectLst/>
                <a:latin typeface="Söhne"/>
              </a:rPr>
              <a:t> </a:t>
            </a:r>
            <a:r>
              <a:rPr lang="fr-FR" sz="1400" b="1" i="0" dirty="0">
                <a:solidFill>
                  <a:srgbClr val="374151"/>
                </a:solidFill>
                <a:effectLst/>
                <a:latin typeface="Söhne"/>
              </a:rPr>
              <a:t>en barres</a:t>
            </a:r>
            <a:r>
              <a:rPr lang="fr-FR" sz="1400" b="0" i="0" dirty="0">
                <a:solidFill>
                  <a:srgbClr val="374151"/>
                </a:solidFill>
                <a:effectLst/>
                <a:latin typeface="Söhne"/>
              </a:rPr>
              <a:t> illustre le nombre d'augmentations salariales accordées aux salariées femmes, avec un total de 114 augmentations. Cela met en évidence le nombre d'augmentations salariales attribuées aux employées féminines de l'entreprise.</a:t>
            </a:r>
          </a:p>
          <a:p>
            <a:pPr algn="ctr"/>
            <a:endParaRPr lang="fr-FR" sz="1000" dirty="0"/>
          </a:p>
        </p:txBody>
      </p:sp>
      <p:sp>
        <p:nvSpPr>
          <p:cNvPr id="10" name="Rectangle 9">
            <a:extLst>
              <a:ext uri="{FF2B5EF4-FFF2-40B4-BE49-F238E27FC236}">
                <a16:creationId xmlns:a16="http://schemas.microsoft.com/office/drawing/2014/main" id="{E87AB2A0-61A4-27CD-E532-6EDFF31DB5C5}"/>
              </a:ext>
            </a:extLst>
          </p:cNvPr>
          <p:cNvSpPr/>
          <p:nvPr/>
        </p:nvSpPr>
        <p:spPr>
          <a:xfrm>
            <a:off x="248704" y="4198503"/>
            <a:ext cx="11678061" cy="21050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 deuxième graphique en barres</a:t>
            </a:r>
            <a:r>
              <a:rPr lang="fr-FR" sz="1400" b="0" i="0" dirty="0">
                <a:solidFill>
                  <a:srgbClr val="374151"/>
                </a:solidFill>
                <a:effectLst/>
                <a:latin typeface="Söhne"/>
              </a:rPr>
              <a:t> représente le nombre d'augmentations salariales accordées aux salariés hommes, avec un total de 127 augmentations. En comparant les deux graphiques, on peut observer que le nombre d'augmentations salariales accordées aux employés masculins est légèrement supérieur à celui des femmes.</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L'analyse des deux graphiques suggère qu'il existe une légère disparité dans l'attribution des augmentations salariales entre les sexes, avec un nombre légèrement plus élevé d'augmentations accordées aux hommes par rapport aux femmes. Cependant, il est important de noter que l'évaluation de l'égalité entre les sexes ne se limite pas uniquement aux augmentations salariales, mais doit également prendre en compte d'autres facteurs tels que les critères d'attribution, les performances individuelles, et les politiques de rémunération pour obtenir une compréhension complète de la situation.</a:t>
            </a:r>
          </a:p>
          <a:p>
            <a:pPr algn="ctr"/>
            <a:endParaRPr lang="fr-FR" sz="1000" dirty="0"/>
          </a:p>
        </p:txBody>
      </p:sp>
    </p:spTree>
    <p:extLst>
      <p:ext uri="{BB962C8B-B14F-4D97-AF65-F5344CB8AC3E}">
        <p14:creationId xmlns:p14="http://schemas.microsoft.com/office/powerpoint/2010/main" val="4219994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366780-4B43-6603-EA5A-3164CC09CB5B}"/>
              </a:ext>
            </a:extLst>
          </p:cNvPr>
          <p:cNvSpPr>
            <a:spLocks noGrp="1"/>
          </p:cNvSpPr>
          <p:nvPr>
            <p:ph idx="1"/>
          </p:nvPr>
        </p:nvSpPr>
        <p:spPr>
          <a:xfrm>
            <a:off x="70338" y="96715"/>
            <a:ext cx="11935558" cy="6189785"/>
          </a:xfrm>
        </p:spPr>
        <p:txBody>
          <a:bodyPr/>
          <a:lstStyle/>
          <a:p>
            <a:pPr marL="0" indent="0">
              <a:buNone/>
            </a:pPr>
            <a:r>
              <a:rPr lang="fr-FR" dirty="0"/>
              <a:t> </a:t>
            </a:r>
            <a:r>
              <a:rPr lang="fr-FR" sz="1800" dirty="0"/>
              <a:t>- Durée hebdomadaire Femme-Homme</a:t>
            </a:r>
          </a:p>
          <a:p>
            <a:pPr marL="0" indent="0">
              <a:buNone/>
            </a:pPr>
            <a:endParaRPr lang="fr-FR" dirty="0"/>
          </a:p>
        </p:txBody>
      </p:sp>
      <p:pic>
        <p:nvPicPr>
          <p:cNvPr id="4" name="Image 3">
            <a:extLst>
              <a:ext uri="{FF2B5EF4-FFF2-40B4-BE49-F238E27FC236}">
                <a16:creationId xmlns:a16="http://schemas.microsoft.com/office/drawing/2014/main" id="{BFECA08D-A0B9-13DA-1A96-58E716349481}"/>
              </a:ext>
            </a:extLst>
          </p:cNvPr>
          <p:cNvPicPr>
            <a:picLocks noChangeAspect="1"/>
          </p:cNvPicPr>
          <p:nvPr/>
        </p:nvPicPr>
        <p:blipFill>
          <a:blip r:embed="rId2"/>
          <a:stretch>
            <a:fillRect/>
          </a:stretch>
        </p:blipFill>
        <p:spPr>
          <a:xfrm>
            <a:off x="7253926" y="532663"/>
            <a:ext cx="4458879" cy="1107601"/>
          </a:xfrm>
          <a:prstGeom prst="rect">
            <a:avLst/>
          </a:prstGeom>
        </p:spPr>
      </p:pic>
      <p:pic>
        <p:nvPicPr>
          <p:cNvPr id="6" name="Image 5">
            <a:extLst>
              <a:ext uri="{FF2B5EF4-FFF2-40B4-BE49-F238E27FC236}">
                <a16:creationId xmlns:a16="http://schemas.microsoft.com/office/drawing/2014/main" id="{317010C9-44C9-BFEA-E7A8-3E0E6811F38A}"/>
              </a:ext>
            </a:extLst>
          </p:cNvPr>
          <p:cNvPicPr>
            <a:picLocks noChangeAspect="1"/>
          </p:cNvPicPr>
          <p:nvPr/>
        </p:nvPicPr>
        <p:blipFill>
          <a:blip r:embed="rId3"/>
          <a:stretch>
            <a:fillRect/>
          </a:stretch>
        </p:blipFill>
        <p:spPr>
          <a:xfrm>
            <a:off x="325225" y="571500"/>
            <a:ext cx="6858000" cy="3780691"/>
          </a:xfrm>
          <a:prstGeom prst="rect">
            <a:avLst/>
          </a:prstGeom>
        </p:spPr>
      </p:pic>
      <p:sp>
        <p:nvSpPr>
          <p:cNvPr id="7" name="Rectangle 6">
            <a:extLst>
              <a:ext uri="{FF2B5EF4-FFF2-40B4-BE49-F238E27FC236}">
                <a16:creationId xmlns:a16="http://schemas.microsoft.com/office/drawing/2014/main" id="{455980E3-FA52-4A63-4ABD-15E73EC1C7EC}"/>
              </a:ext>
            </a:extLst>
          </p:cNvPr>
          <p:cNvSpPr/>
          <p:nvPr/>
        </p:nvSpPr>
        <p:spPr>
          <a:xfrm>
            <a:off x="7343480" y="1809946"/>
            <a:ext cx="4614421" cy="21634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0" i="0" dirty="0">
                <a:solidFill>
                  <a:srgbClr val="374151"/>
                </a:solidFill>
                <a:effectLst/>
                <a:latin typeface="Söhne"/>
              </a:rPr>
              <a:t>Les deux graphiques en barres fournissent un aperçu des différences potentielles entre les sexes en ce qui concerne la durée hebdomadaire de travail au sein de l'organisation.</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premier graphique en barres </a:t>
            </a:r>
            <a:r>
              <a:rPr lang="fr-FR" sz="1400" b="0" i="0" dirty="0">
                <a:solidFill>
                  <a:srgbClr val="374151"/>
                </a:solidFill>
                <a:effectLst/>
                <a:latin typeface="Söhne"/>
              </a:rPr>
              <a:t>illustre la durée hebdomadaire de travail moyen des salariées femmes, avec une valeur de 4245 heures. Cela suggère que les femmes, en moyenne, travaillent une durée hebdomadaire de 4245 heures.</a:t>
            </a:r>
          </a:p>
          <a:p>
            <a:pPr algn="ctr"/>
            <a:endParaRPr lang="fr-FR" sz="1000" dirty="0"/>
          </a:p>
        </p:txBody>
      </p:sp>
      <p:sp>
        <p:nvSpPr>
          <p:cNvPr id="8" name="Rectangle 7">
            <a:extLst>
              <a:ext uri="{FF2B5EF4-FFF2-40B4-BE49-F238E27FC236}">
                <a16:creationId xmlns:a16="http://schemas.microsoft.com/office/drawing/2014/main" id="{EAEE7E33-877C-8723-6F79-EB1B96CE8142}"/>
              </a:ext>
            </a:extLst>
          </p:cNvPr>
          <p:cNvSpPr/>
          <p:nvPr/>
        </p:nvSpPr>
        <p:spPr>
          <a:xfrm>
            <a:off x="325225" y="4554461"/>
            <a:ext cx="11570767" cy="18168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 deuxième graphique en barres </a:t>
            </a:r>
            <a:r>
              <a:rPr lang="fr-FR" sz="1400" b="0" i="0" dirty="0">
                <a:solidFill>
                  <a:srgbClr val="374151"/>
                </a:solidFill>
                <a:effectLst/>
                <a:latin typeface="Söhne"/>
              </a:rPr>
              <a:t>représente la durée hebdomadaire de travail moyen des salariés hommes, avec une valeur de 4426 heures. En comparant les deux graphiques, on peut observer que les hommes, en moyenne, travaillent une durée hebdomadaire légèrement supérieure, avec 4426 heures.</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L'analyse des deux graphiques indique une différence moyenne dans la durée hebdomadaire de travail entre les sexes. Cependant, il est important de souligner que l'évaluation de l'égalité entre les sexes ne se limite pas uniquement à la durée hebdomadaire de travail, mais doit également prendre en compte d'autres facteurs tels que les rôles, les responsabilités, les niveaux de compétence et les politiques de travail flexibles pour obtenir une compréhension complète de la situation.</a:t>
            </a:r>
          </a:p>
          <a:p>
            <a:pPr algn="ctr"/>
            <a:endParaRPr lang="fr-FR" sz="1000" dirty="0"/>
          </a:p>
        </p:txBody>
      </p:sp>
    </p:spTree>
    <p:extLst>
      <p:ext uri="{BB962C8B-B14F-4D97-AF65-F5344CB8AC3E}">
        <p14:creationId xmlns:p14="http://schemas.microsoft.com/office/powerpoint/2010/main" val="66730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C575B71-B802-1553-0D42-7FAF9F50F035}"/>
              </a:ext>
            </a:extLst>
          </p:cNvPr>
          <p:cNvSpPr>
            <a:spLocks noGrp="1"/>
          </p:cNvSpPr>
          <p:nvPr>
            <p:ph idx="1"/>
          </p:nvPr>
        </p:nvSpPr>
        <p:spPr>
          <a:xfrm>
            <a:off x="74735" y="109903"/>
            <a:ext cx="11988311" cy="6207369"/>
          </a:xfrm>
        </p:spPr>
        <p:txBody>
          <a:bodyPr/>
          <a:lstStyle/>
          <a:p>
            <a:pPr marL="0" indent="0">
              <a:buNone/>
            </a:pPr>
            <a:r>
              <a:rPr lang="fr-FR" dirty="0"/>
              <a:t> </a:t>
            </a:r>
            <a:r>
              <a:rPr lang="fr-FR" sz="1800" dirty="0"/>
              <a:t>- Niveau de satisfaction Femme-Homme</a:t>
            </a:r>
          </a:p>
          <a:p>
            <a:pPr marL="0" indent="0">
              <a:buNone/>
            </a:pPr>
            <a:endParaRPr lang="fr-FR" sz="1800" dirty="0"/>
          </a:p>
        </p:txBody>
      </p:sp>
      <p:pic>
        <p:nvPicPr>
          <p:cNvPr id="11" name="Image 10">
            <a:extLst>
              <a:ext uri="{FF2B5EF4-FFF2-40B4-BE49-F238E27FC236}">
                <a16:creationId xmlns:a16="http://schemas.microsoft.com/office/drawing/2014/main" id="{8617DF42-A51D-4D47-CA5B-59C5F56CA572}"/>
              </a:ext>
            </a:extLst>
          </p:cNvPr>
          <p:cNvPicPr>
            <a:picLocks noChangeAspect="1"/>
          </p:cNvPicPr>
          <p:nvPr/>
        </p:nvPicPr>
        <p:blipFill>
          <a:blip r:embed="rId2"/>
          <a:stretch>
            <a:fillRect/>
          </a:stretch>
        </p:blipFill>
        <p:spPr>
          <a:xfrm>
            <a:off x="128954" y="672612"/>
            <a:ext cx="6838949" cy="3099287"/>
          </a:xfrm>
          <a:prstGeom prst="rect">
            <a:avLst/>
          </a:prstGeom>
        </p:spPr>
      </p:pic>
      <p:sp>
        <p:nvSpPr>
          <p:cNvPr id="2" name="Rectangle 1">
            <a:extLst>
              <a:ext uri="{FF2B5EF4-FFF2-40B4-BE49-F238E27FC236}">
                <a16:creationId xmlns:a16="http://schemas.microsoft.com/office/drawing/2014/main" id="{2B2D1E88-F637-E6F3-D097-F6D361FF1F67}"/>
              </a:ext>
            </a:extLst>
          </p:cNvPr>
          <p:cNvSpPr/>
          <p:nvPr/>
        </p:nvSpPr>
        <p:spPr>
          <a:xfrm>
            <a:off x="7196504" y="839665"/>
            <a:ext cx="4699488" cy="27475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0" i="0" dirty="0">
                <a:solidFill>
                  <a:srgbClr val="374151"/>
                </a:solidFill>
                <a:effectLst/>
                <a:latin typeface="Söhne"/>
              </a:rPr>
              <a:t>- </a:t>
            </a:r>
            <a:r>
              <a:rPr lang="fr-FR" sz="1400" b="1" i="0" dirty="0">
                <a:solidFill>
                  <a:srgbClr val="374151"/>
                </a:solidFill>
                <a:effectLst/>
                <a:latin typeface="Söhne"/>
              </a:rPr>
              <a:t>Le premier graphique box plot</a:t>
            </a:r>
            <a:r>
              <a:rPr lang="fr-FR" sz="1400" b="0" i="0" dirty="0">
                <a:solidFill>
                  <a:srgbClr val="374151"/>
                </a:solidFill>
                <a:effectLst/>
                <a:latin typeface="Söhne"/>
              </a:rPr>
              <a:t> illustre la distribution du niveau de satisfaction des salariées de sexe féminin. Les valeurs se répartissent de la manière suivante : le minimum est de 1, le premier quartile est de 29, la médiane est de 51, le troisième quartile est de 70 et le maximum est de 99. Cette distribution met en évidence une variabilité significative dans les niveaux de satisfaction parmi les salariées femmes. La médiane de 51 indique que la moitié des salariées ont un niveau de satisfaction supérieur à 51 et l'autre moitié à un niveau inférieur à cette valeur.</a:t>
            </a:r>
            <a:endParaRPr lang="fr-FR" sz="1400" dirty="0"/>
          </a:p>
        </p:txBody>
      </p:sp>
      <p:sp>
        <p:nvSpPr>
          <p:cNvPr id="4" name="Rectangle 3">
            <a:extLst>
              <a:ext uri="{FF2B5EF4-FFF2-40B4-BE49-F238E27FC236}">
                <a16:creationId xmlns:a16="http://schemas.microsoft.com/office/drawing/2014/main" id="{E4F40345-F455-1A52-26BB-17BDB1F27AB9}"/>
              </a:ext>
            </a:extLst>
          </p:cNvPr>
          <p:cNvSpPr/>
          <p:nvPr/>
        </p:nvSpPr>
        <p:spPr>
          <a:xfrm>
            <a:off x="246185" y="4066442"/>
            <a:ext cx="11649807" cy="22508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0" i="0" dirty="0">
                <a:solidFill>
                  <a:srgbClr val="374151"/>
                </a:solidFill>
                <a:effectLst/>
                <a:latin typeface="Söhne"/>
              </a:rPr>
              <a:t>- </a:t>
            </a:r>
            <a:r>
              <a:rPr lang="fr-FR" sz="1400" b="1" i="0" dirty="0">
                <a:solidFill>
                  <a:srgbClr val="374151"/>
                </a:solidFill>
                <a:effectLst/>
                <a:latin typeface="Söhne"/>
              </a:rPr>
              <a:t>Le deuxième graphique box plot</a:t>
            </a:r>
            <a:r>
              <a:rPr lang="fr-FR" sz="1400" b="0" i="0" dirty="0">
                <a:solidFill>
                  <a:srgbClr val="374151"/>
                </a:solidFill>
                <a:effectLst/>
                <a:latin typeface="Söhne"/>
              </a:rPr>
              <a:t> représente la distribution du niveau de satisfaction des salariés de sexe masculin. Les valeurs sont réparties comme suit : le minimum est de 1, le premier quartile est de 31, la médiane est de 49, le troisième quartile est de 78 et le maximum est de 100. Comparé au premier graphique, on peut observer que les salariés masculins ont tendance à avoir des niveaux de satisfaction légèrement plus élevés en moyenne, avec une médiane de 49.</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En analysant les deux graphiques, il est intéressant de noter que, bien que les distributions des niveaux de satisfaction pour les sexes masculin et féminin présentent des chevauchements, il existe une légère différence dans les médianes. Les salariés masculins ont en moyenne un niveau de satisfaction légèrement supérieur à celui des salariées femmes. Cependant, il est important de souligner que l'évaluation de l'égalité entre les sexes ne se limite pas uniquement aux niveaux de satisfaction, mais doit également prendre en compte d'autres facteurs et indicateurs pertinents pour obtenir une image plus complète de la situation.</a:t>
            </a:r>
          </a:p>
          <a:p>
            <a:pPr algn="ctr"/>
            <a:endParaRPr lang="fr-FR" sz="1050" dirty="0"/>
          </a:p>
        </p:txBody>
      </p:sp>
    </p:spTree>
    <p:extLst>
      <p:ext uri="{BB962C8B-B14F-4D97-AF65-F5344CB8AC3E}">
        <p14:creationId xmlns:p14="http://schemas.microsoft.com/office/powerpoint/2010/main" val="76632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36B7982-334D-7B22-A3F9-B6A2A59DEF01}"/>
              </a:ext>
            </a:extLst>
          </p:cNvPr>
          <p:cNvSpPr>
            <a:spLocks noGrp="1"/>
          </p:cNvSpPr>
          <p:nvPr>
            <p:ph idx="1"/>
          </p:nvPr>
        </p:nvSpPr>
        <p:spPr>
          <a:xfrm>
            <a:off x="79131" y="118696"/>
            <a:ext cx="11953142" cy="6154616"/>
          </a:xfrm>
        </p:spPr>
        <p:txBody>
          <a:bodyPr/>
          <a:lstStyle/>
          <a:p>
            <a:pPr marL="0" indent="0">
              <a:buNone/>
            </a:pPr>
            <a:r>
              <a:rPr lang="fr-FR" dirty="0"/>
              <a:t> - Répartition service Femme-Homme</a:t>
            </a:r>
          </a:p>
          <a:p>
            <a:pPr marL="0" indent="0">
              <a:buNone/>
            </a:pPr>
            <a:endParaRPr lang="fr-FR" dirty="0"/>
          </a:p>
        </p:txBody>
      </p:sp>
      <p:pic>
        <p:nvPicPr>
          <p:cNvPr id="9" name="Image 8">
            <a:extLst>
              <a:ext uri="{FF2B5EF4-FFF2-40B4-BE49-F238E27FC236}">
                <a16:creationId xmlns:a16="http://schemas.microsoft.com/office/drawing/2014/main" id="{7707DFB6-C024-8625-58E7-B2A98AA0DEF6}"/>
              </a:ext>
            </a:extLst>
          </p:cNvPr>
          <p:cNvPicPr>
            <a:picLocks noChangeAspect="1"/>
          </p:cNvPicPr>
          <p:nvPr/>
        </p:nvPicPr>
        <p:blipFill>
          <a:blip r:embed="rId2"/>
          <a:stretch>
            <a:fillRect/>
          </a:stretch>
        </p:blipFill>
        <p:spPr>
          <a:xfrm>
            <a:off x="159727" y="1538654"/>
            <a:ext cx="5111262" cy="2681653"/>
          </a:xfrm>
          <a:prstGeom prst="rect">
            <a:avLst/>
          </a:prstGeom>
        </p:spPr>
      </p:pic>
      <p:pic>
        <p:nvPicPr>
          <p:cNvPr id="11" name="Image 10">
            <a:extLst>
              <a:ext uri="{FF2B5EF4-FFF2-40B4-BE49-F238E27FC236}">
                <a16:creationId xmlns:a16="http://schemas.microsoft.com/office/drawing/2014/main" id="{922D799B-7E6F-4ACE-C52A-6C05AB0F6952}"/>
              </a:ext>
            </a:extLst>
          </p:cNvPr>
          <p:cNvPicPr>
            <a:picLocks noChangeAspect="1"/>
          </p:cNvPicPr>
          <p:nvPr/>
        </p:nvPicPr>
        <p:blipFill>
          <a:blip r:embed="rId3"/>
          <a:stretch>
            <a:fillRect/>
          </a:stretch>
        </p:blipFill>
        <p:spPr>
          <a:xfrm>
            <a:off x="275459" y="518746"/>
            <a:ext cx="4714175" cy="984739"/>
          </a:xfrm>
          <a:prstGeom prst="rect">
            <a:avLst/>
          </a:prstGeom>
        </p:spPr>
      </p:pic>
      <p:sp>
        <p:nvSpPr>
          <p:cNvPr id="2" name="Rectangle 1">
            <a:extLst>
              <a:ext uri="{FF2B5EF4-FFF2-40B4-BE49-F238E27FC236}">
                <a16:creationId xmlns:a16="http://schemas.microsoft.com/office/drawing/2014/main" id="{F65BEFB3-1F71-63BE-3C4A-139994FFEB5D}"/>
              </a:ext>
            </a:extLst>
          </p:cNvPr>
          <p:cNvSpPr/>
          <p:nvPr/>
        </p:nvSpPr>
        <p:spPr>
          <a:xfrm>
            <a:off x="5351585" y="197827"/>
            <a:ext cx="6761284" cy="39785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 premier graphique en barres </a:t>
            </a:r>
            <a:r>
              <a:rPr lang="fr-FR" sz="1400" b="0" i="0" dirty="0">
                <a:solidFill>
                  <a:srgbClr val="374151"/>
                </a:solidFill>
                <a:effectLst/>
                <a:latin typeface="Söhne"/>
              </a:rPr>
              <a:t>illustre la proportion de femmes et d'hommes dans le service commercial. On peut observer que dans ce service, il y a 58 femmes et 54 hommes. Les proportions sont relativement proches, indiquant une répartition équilibrée des sexes dans le service commercial.</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deuxième graphique</a:t>
            </a:r>
            <a:r>
              <a:rPr lang="fr-FR" sz="1400" b="0" i="0" dirty="0">
                <a:solidFill>
                  <a:srgbClr val="374151"/>
                </a:solidFill>
                <a:effectLst/>
                <a:latin typeface="Söhne"/>
              </a:rPr>
              <a:t> </a:t>
            </a:r>
            <a:r>
              <a:rPr lang="fr-FR" sz="1400" b="1" i="0" dirty="0">
                <a:solidFill>
                  <a:srgbClr val="374151"/>
                </a:solidFill>
                <a:effectLst/>
                <a:latin typeface="Söhne"/>
              </a:rPr>
              <a:t>en barres </a:t>
            </a:r>
            <a:r>
              <a:rPr lang="fr-FR" sz="1400" b="0" i="0" dirty="0">
                <a:solidFill>
                  <a:srgbClr val="374151"/>
                </a:solidFill>
                <a:effectLst/>
                <a:latin typeface="Söhne"/>
              </a:rPr>
              <a:t>représente la proportion de femmes et d'hommes dans le service comptabilité et finance. Les barres indiquent qu'il y a 68 femmes et 44 hommes dans ce service. Cette répartition suggère une prédominance de femmes dans le service comptabilité et finance.</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troisième graphique</a:t>
            </a:r>
            <a:r>
              <a:rPr lang="fr-FR" sz="1400" b="0" i="0" dirty="0">
                <a:solidFill>
                  <a:srgbClr val="374151"/>
                </a:solidFill>
                <a:effectLst/>
                <a:latin typeface="Söhne"/>
              </a:rPr>
              <a:t> </a:t>
            </a:r>
            <a:r>
              <a:rPr lang="fr-FR" sz="1400" b="1" i="0" dirty="0">
                <a:solidFill>
                  <a:srgbClr val="374151"/>
                </a:solidFill>
                <a:effectLst/>
                <a:latin typeface="Söhne"/>
              </a:rPr>
              <a:t>en barres </a:t>
            </a:r>
            <a:r>
              <a:rPr lang="fr-FR" sz="1400" b="0" i="0" dirty="0">
                <a:solidFill>
                  <a:srgbClr val="374151"/>
                </a:solidFill>
                <a:effectLst/>
                <a:latin typeface="Söhne"/>
              </a:rPr>
              <a:t>représente la proportion de femmes et d'hommes dans le service consultant. Les barres montrent qu'il y a 47 femmes et 68 hommes dans ce service. Cette distribution met en évidence une prédominance d'hommes parmi les consultants.</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quatrième graphique</a:t>
            </a:r>
            <a:r>
              <a:rPr lang="fr-FR" sz="1400" b="0" i="0" dirty="0">
                <a:solidFill>
                  <a:srgbClr val="374151"/>
                </a:solidFill>
                <a:effectLst/>
                <a:latin typeface="Söhne"/>
              </a:rPr>
              <a:t> en barres illustre la proportion de femmes et d'hommes dans le service marketing. On peut constater qu'il y a 40 femmes et 47 hommes dans ce service. Les proportions sont relativement proches, indiquant une répartition équilibrée des sexes dans le service marketing.</a:t>
            </a:r>
          </a:p>
          <a:p>
            <a:pPr algn="ctr"/>
            <a:endParaRPr lang="fr-FR" sz="1000" dirty="0"/>
          </a:p>
        </p:txBody>
      </p:sp>
      <p:sp>
        <p:nvSpPr>
          <p:cNvPr id="4" name="Rectangle 3">
            <a:extLst>
              <a:ext uri="{FF2B5EF4-FFF2-40B4-BE49-F238E27FC236}">
                <a16:creationId xmlns:a16="http://schemas.microsoft.com/office/drawing/2014/main" id="{EA466E3D-D88D-CEAD-E161-A56123C74683}"/>
              </a:ext>
            </a:extLst>
          </p:cNvPr>
          <p:cNvSpPr/>
          <p:nvPr/>
        </p:nvSpPr>
        <p:spPr>
          <a:xfrm>
            <a:off x="221273" y="4510454"/>
            <a:ext cx="11749454" cy="1828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 cinquième graphique</a:t>
            </a:r>
            <a:r>
              <a:rPr lang="fr-FR" sz="1400" b="0" i="0" dirty="0">
                <a:solidFill>
                  <a:srgbClr val="374151"/>
                </a:solidFill>
                <a:effectLst/>
                <a:latin typeface="Söhne"/>
              </a:rPr>
              <a:t> </a:t>
            </a:r>
            <a:r>
              <a:rPr lang="fr-FR" sz="1400" b="1" i="0" dirty="0">
                <a:solidFill>
                  <a:srgbClr val="374151"/>
                </a:solidFill>
                <a:effectLst/>
                <a:latin typeface="Söhne"/>
              </a:rPr>
              <a:t>en barres</a:t>
            </a:r>
            <a:r>
              <a:rPr lang="fr-FR" sz="1400" b="0" i="0" dirty="0">
                <a:solidFill>
                  <a:srgbClr val="374151"/>
                </a:solidFill>
                <a:effectLst/>
                <a:latin typeface="Söhne"/>
              </a:rPr>
              <a:t> représente la proportion de femmes et d'hommes dans le service R&amp;D. Les barres indiquent qu'il y a 52 femmes et 40 hommes dans ce service. Cette répartition suggère une prédominance de femmes dans le service R&amp;D.</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sixième graphique</a:t>
            </a:r>
            <a:r>
              <a:rPr lang="fr-FR" sz="1400" b="0" i="0" dirty="0">
                <a:solidFill>
                  <a:srgbClr val="374151"/>
                </a:solidFill>
                <a:effectLst/>
                <a:latin typeface="Söhne"/>
              </a:rPr>
              <a:t> </a:t>
            </a:r>
            <a:r>
              <a:rPr lang="fr-FR" sz="1400" b="1" i="0" dirty="0">
                <a:solidFill>
                  <a:srgbClr val="374151"/>
                </a:solidFill>
                <a:effectLst/>
                <a:latin typeface="Söhne"/>
              </a:rPr>
              <a:t>en barres</a:t>
            </a:r>
            <a:r>
              <a:rPr lang="fr-FR" sz="1400" b="0" i="0" dirty="0">
                <a:solidFill>
                  <a:srgbClr val="374151"/>
                </a:solidFill>
                <a:effectLst/>
                <a:latin typeface="Söhne"/>
              </a:rPr>
              <a:t> illustre la proportion de femmes et d'hommes dans le service RH. On peut observer que dans ce service, il y a 53 femmes et 68 hommes. Les proportions sont relativement proches, indiquant une répartition équilibrée des sexes dans le service RH.</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En analysant les six graphiques, on peut constater des variations significatives dans la répartition des sexes selon les différents services au sein de l'organisation. Certaines équipes présentent une répartition plus équilibrée, tandis que d'autres montrent des prédominances de femmes ou d'hommes. Cependant, il est important de souligner que l'évaluation de l'égalité entre les sexes doit prendre en compte d'autres facteurs et indicateurs contextuels pour obtenir une compréhension complète de la situation.</a:t>
            </a:r>
          </a:p>
          <a:p>
            <a:pPr algn="ctr"/>
            <a:endParaRPr lang="fr-FR" sz="1000" dirty="0"/>
          </a:p>
        </p:txBody>
      </p:sp>
    </p:spTree>
    <p:extLst>
      <p:ext uri="{BB962C8B-B14F-4D97-AF65-F5344CB8AC3E}">
        <p14:creationId xmlns:p14="http://schemas.microsoft.com/office/powerpoint/2010/main" val="289324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C884429-198D-DBA4-C549-159C056B898F}"/>
              </a:ext>
            </a:extLst>
          </p:cNvPr>
          <p:cNvSpPr>
            <a:spLocks noGrp="1"/>
          </p:cNvSpPr>
          <p:nvPr>
            <p:ph idx="1"/>
          </p:nvPr>
        </p:nvSpPr>
        <p:spPr>
          <a:xfrm>
            <a:off x="171450" y="96715"/>
            <a:ext cx="11764108" cy="6229350"/>
          </a:xfrm>
        </p:spPr>
        <p:txBody>
          <a:bodyPr/>
          <a:lstStyle/>
          <a:p>
            <a:pPr marL="0" indent="0" algn="ctr">
              <a:buNone/>
            </a:pPr>
            <a:r>
              <a:rPr lang="fr-FR" sz="2400" b="1" dirty="0"/>
              <a:t>Conclusion</a:t>
            </a:r>
            <a:r>
              <a:rPr lang="fr-FR" dirty="0"/>
              <a:t> </a:t>
            </a:r>
          </a:p>
          <a:p>
            <a:pPr marL="0" indent="0">
              <a:buNone/>
            </a:pPr>
            <a:r>
              <a:rPr lang="fr-FR" sz="1400" b="0" i="0" dirty="0">
                <a:solidFill>
                  <a:srgbClr val="374151"/>
                </a:solidFill>
                <a:effectLst/>
                <a:latin typeface="Söhne"/>
              </a:rPr>
              <a:t>En analysant les différents indicateurs étudiés ci-dessus, il est évident que l'évaluation de l'égalité entre les sexes est une tâche complexe qui nécessite une approche holistique et nuancée. Chaque indicateur offre un aperçu unique de la dynamique entre les femmes et les hommes au sein de l'organisation, et ensemble, ils contribuent à former un tableau plus complet de la situation.</a:t>
            </a:r>
          </a:p>
          <a:p>
            <a:pPr marL="0" indent="0" algn="l">
              <a:buNone/>
            </a:pPr>
            <a:r>
              <a:rPr lang="fr-FR" sz="1400" b="0" i="0" dirty="0">
                <a:solidFill>
                  <a:srgbClr val="374151"/>
                </a:solidFill>
                <a:effectLst/>
                <a:latin typeface="Söhne"/>
              </a:rPr>
              <a:t>L'égalité entre les sexes en ce qui concerne l'âge des salariés révèle des répartitions généralement similaires entre les sexes, bien que des différences subtiles puissent être observées dans certaines tranches d'âge. Cela suggère que, globalement, l'âge ne semble pas être un facteur majeur de disparité entre les sexes.</a:t>
            </a:r>
          </a:p>
          <a:p>
            <a:pPr marL="0" indent="0" algn="l">
              <a:buNone/>
            </a:pPr>
            <a:r>
              <a:rPr lang="fr-FR" sz="1400" b="0" i="0" dirty="0">
                <a:solidFill>
                  <a:srgbClr val="374151"/>
                </a:solidFill>
                <a:effectLst/>
                <a:latin typeface="Söhne"/>
              </a:rPr>
              <a:t>La distance domicile-travail montre des variations légères dans les déplacements entre les sexes, ce qui pourrait refléter des besoins et des contraintes différents pour les femmes et les hommes dans leurs déplacements quotidiens.</a:t>
            </a:r>
          </a:p>
          <a:p>
            <a:pPr marL="0" indent="0" algn="l">
              <a:buNone/>
            </a:pPr>
            <a:r>
              <a:rPr lang="fr-FR" sz="1400" b="0" i="0" dirty="0">
                <a:solidFill>
                  <a:srgbClr val="374151"/>
                </a:solidFill>
                <a:effectLst/>
                <a:latin typeface="Söhne"/>
              </a:rPr>
              <a:t>En ce qui concerne le niveau de satisfaction, bien que des différences soient perceptibles dans les médianes, il est important de noter que d'autres facteurs tels que les conditions de travail, la culture organisationnelle et les politiques internes peuvent également influencer les niveaux de satisfaction.</a:t>
            </a:r>
          </a:p>
          <a:p>
            <a:pPr marL="0" indent="0" algn="l">
              <a:buNone/>
            </a:pPr>
            <a:r>
              <a:rPr lang="fr-FR" sz="1400" b="0" i="0" dirty="0">
                <a:solidFill>
                  <a:srgbClr val="374151"/>
                </a:solidFill>
                <a:effectLst/>
                <a:latin typeface="Söhne"/>
              </a:rPr>
              <a:t>Les indicateurs liés au contrat et à la promotion révèlent des variations subtiles, suggérant que des efforts peuvent être nécessaires pour s'assurer que les opportunités professionnelles sont offertes de manière équitable, indépendamment du genre.</a:t>
            </a:r>
          </a:p>
          <a:p>
            <a:pPr marL="0" indent="0" algn="l">
              <a:buNone/>
            </a:pPr>
            <a:r>
              <a:rPr lang="fr-FR" sz="1400" b="0" i="0" dirty="0">
                <a:solidFill>
                  <a:srgbClr val="374151"/>
                </a:solidFill>
                <a:effectLst/>
                <a:latin typeface="Söhne"/>
              </a:rPr>
              <a:t>Les accidents de travail et les augmentations salariales présentent également des disparités légères entre les sexes, soulignant l'importance de surveiller ces domaines pour garantir une égalité d'opportunité et de traitement.</a:t>
            </a:r>
          </a:p>
          <a:p>
            <a:pPr marL="0" indent="0" algn="l">
              <a:buNone/>
            </a:pPr>
            <a:r>
              <a:rPr lang="fr-FR" sz="1400" b="0" i="0" dirty="0">
                <a:solidFill>
                  <a:srgbClr val="374151"/>
                </a:solidFill>
                <a:effectLst/>
                <a:latin typeface="Söhne"/>
              </a:rPr>
              <a:t>En ce qui concerne l'état civil, les services, le salaire et la durée hebdomadaire de travail, des variations peuvent être observées, soulignant la nécessité d'examiner attentivement les politiques et les pratiques organisationnelles qui pourraient influencer ces différences.</a:t>
            </a:r>
          </a:p>
          <a:p>
            <a:pPr marL="0" indent="0" algn="l">
              <a:buNone/>
            </a:pPr>
            <a:r>
              <a:rPr lang="fr-FR" sz="1400" dirty="0">
                <a:solidFill>
                  <a:srgbClr val="374151"/>
                </a:solidFill>
                <a:latin typeface="Söhne"/>
              </a:rPr>
              <a:t>C</a:t>
            </a:r>
            <a:r>
              <a:rPr lang="fr-FR" sz="1400" b="0" i="0" dirty="0">
                <a:solidFill>
                  <a:srgbClr val="374151"/>
                </a:solidFill>
                <a:effectLst/>
                <a:latin typeface="Söhne"/>
              </a:rPr>
              <a:t>es indicateurs mettent en évidence que l'égalité entre les sexes est un objectif continu qui nécessite une évaluation continue et une action proactive. L'analyse de ces indicateurs offre des pistes pour identifier les domaines où des mesures correctives pourraient être prises afin de promouvoir une véritable égalité des sexes au sein de l'organisation.</a:t>
            </a:r>
          </a:p>
          <a:p>
            <a:pPr algn="l"/>
            <a:endParaRPr lang="fr-FR" sz="900" b="0" i="0" dirty="0">
              <a:solidFill>
                <a:srgbClr val="374151"/>
              </a:solidFill>
              <a:effectLst/>
              <a:latin typeface="Söhne"/>
            </a:endParaRPr>
          </a:p>
          <a:p>
            <a:pPr marL="0" indent="0">
              <a:buNone/>
            </a:pPr>
            <a:endParaRPr lang="fr-FR" sz="1000" dirty="0"/>
          </a:p>
          <a:p>
            <a:pPr marL="0" indent="0">
              <a:buNone/>
            </a:pPr>
            <a:endParaRPr lang="fr-FR" dirty="0"/>
          </a:p>
        </p:txBody>
      </p:sp>
    </p:spTree>
    <p:extLst>
      <p:ext uri="{BB962C8B-B14F-4D97-AF65-F5344CB8AC3E}">
        <p14:creationId xmlns:p14="http://schemas.microsoft.com/office/powerpoint/2010/main" val="1093563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4A8F877-F0D3-DB82-41CF-15C32E299AB6}"/>
              </a:ext>
            </a:extLst>
          </p:cNvPr>
          <p:cNvSpPr>
            <a:spLocks noGrp="1"/>
          </p:cNvSpPr>
          <p:nvPr>
            <p:ph idx="1"/>
          </p:nvPr>
        </p:nvSpPr>
        <p:spPr>
          <a:xfrm>
            <a:off x="175846" y="145073"/>
            <a:ext cx="11887200" cy="6128239"/>
          </a:xfrm>
        </p:spPr>
        <p:txBody>
          <a:bodyPr>
            <a:normAutofit/>
          </a:bodyPr>
          <a:lstStyle/>
          <a:p>
            <a:pPr marL="0" indent="0">
              <a:buNone/>
            </a:pPr>
            <a:endParaRPr lang="fr-FR" sz="1000" dirty="0"/>
          </a:p>
          <a:p>
            <a:pPr marL="0" indent="0">
              <a:buNone/>
            </a:pPr>
            <a:r>
              <a:rPr lang="fr-FR" sz="1400" b="0" i="0" dirty="0">
                <a:solidFill>
                  <a:srgbClr val="374151"/>
                </a:solidFill>
                <a:effectLst/>
                <a:latin typeface="Söhne"/>
              </a:rPr>
              <a:t>En somme, L'égalité entre les sexes est un objectif essentiel pour la construction de sociétés justes, inclusives et prospères. Elle implique non seulement des changements au niveau des politiques et des lois, mais aussi des changements culturels et comportementaux pour éliminer les normes et les attitudes discriminatoires liées au genre.</a:t>
            </a:r>
            <a:endParaRPr lang="fr-FR" sz="1400" dirty="0"/>
          </a:p>
        </p:txBody>
      </p:sp>
    </p:spTree>
    <p:extLst>
      <p:ext uri="{BB962C8B-B14F-4D97-AF65-F5344CB8AC3E}">
        <p14:creationId xmlns:p14="http://schemas.microsoft.com/office/powerpoint/2010/main" val="74993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162E9C-F146-7DA5-8FF6-C33397826A4F}"/>
              </a:ext>
            </a:extLst>
          </p:cNvPr>
          <p:cNvSpPr>
            <a:spLocks noGrp="1"/>
          </p:cNvSpPr>
          <p:nvPr>
            <p:ph idx="1"/>
          </p:nvPr>
        </p:nvSpPr>
        <p:spPr>
          <a:xfrm>
            <a:off x="96715" y="96715"/>
            <a:ext cx="11935557" cy="6211766"/>
          </a:xfrm>
        </p:spPr>
        <p:txBody>
          <a:bodyPr>
            <a:normAutofit fontScale="92500" lnSpcReduction="10000"/>
          </a:bodyPr>
          <a:lstStyle/>
          <a:p>
            <a:pPr marL="0" indent="0" algn="l">
              <a:buNone/>
            </a:pPr>
            <a:endParaRPr lang="fr-FR" sz="1400" b="1" i="0" dirty="0">
              <a:solidFill>
                <a:srgbClr val="374151"/>
              </a:solidFill>
              <a:effectLst/>
              <a:latin typeface="Söhne"/>
            </a:endParaRPr>
          </a:p>
          <a:p>
            <a:pPr marL="0" indent="0" algn="l">
              <a:buNone/>
            </a:pPr>
            <a:r>
              <a:rPr lang="fr-FR" sz="1500" b="1" i="0" dirty="0">
                <a:solidFill>
                  <a:srgbClr val="374151"/>
                </a:solidFill>
                <a:effectLst/>
                <a:latin typeface="Söhne"/>
              </a:rPr>
              <a:t>Le Règlement Général sur la Protection des Données (RGPD) </a:t>
            </a:r>
            <a:r>
              <a:rPr lang="fr-FR" sz="1400" b="0" i="0" dirty="0">
                <a:solidFill>
                  <a:srgbClr val="374151"/>
                </a:solidFill>
                <a:effectLst/>
                <a:latin typeface="Söhne"/>
              </a:rPr>
              <a:t>est une réglementation de l'Union européenne qui vise à renforcer et à unifier la protection des données personnelles des individus au sein de l'UE. Il a été adopté en 2016 et est entré en vigueur le 25 mai 2018. Le RGPD s'applique non seulement aux entreprises et organisations basées dans l'UE, mais aussi à toute entreprise dans le monde qui traite les données de résidents de l'UE.</a:t>
            </a:r>
          </a:p>
          <a:p>
            <a:pPr marL="0" indent="0" algn="l">
              <a:buNone/>
            </a:pPr>
            <a:r>
              <a:rPr lang="fr-FR" sz="1400" b="0" i="0" dirty="0">
                <a:solidFill>
                  <a:srgbClr val="374151"/>
                </a:solidFill>
                <a:effectLst/>
                <a:latin typeface="Söhne"/>
              </a:rPr>
              <a:t>Les principes du RGPD sont les suivants :</a:t>
            </a:r>
          </a:p>
          <a:p>
            <a:pPr algn="l">
              <a:buFont typeface="+mj-lt"/>
              <a:buAutoNum type="arabicPeriod"/>
            </a:pPr>
            <a:r>
              <a:rPr lang="fr-FR" sz="1400" b="1" i="0" dirty="0">
                <a:solidFill>
                  <a:srgbClr val="374151"/>
                </a:solidFill>
                <a:effectLst/>
                <a:latin typeface="Söhne"/>
              </a:rPr>
              <a:t>Principe de légalité, loyauté et transparence :</a:t>
            </a:r>
            <a:r>
              <a:rPr lang="fr-FR" sz="1400" b="0" i="0" dirty="0">
                <a:solidFill>
                  <a:srgbClr val="374151"/>
                </a:solidFill>
                <a:effectLst/>
                <a:latin typeface="Söhne"/>
              </a:rPr>
              <a:t> Les données personnelles doivent être traitées de manière légale, équitable et transparente. Les individus doivent être informés de la manière dont leurs données seront utilisées.</a:t>
            </a:r>
          </a:p>
          <a:p>
            <a:pPr algn="l">
              <a:buFont typeface="+mj-lt"/>
              <a:buAutoNum type="arabicPeriod"/>
            </a:pPr>
            <a:r>
              <a:rPr lang="fr-FR" sz="1400" b="1" i="0" dirty="0">
                <a:solidFill>
                  <a:srgbClr val="374151"/>
                </a:solidFill>
                <a:effectLst/>
                <a:latin typeface="Söhne"/>
              </a:rPr>
              <a:t>Principe de limitation de la finalité :</a:t>
            </a:r>
            <a:r>
              <a:rPr lang="fr-FR" sz="1400" b="0" i="0" dirty="0">
                <a:solidFill>
                  <a:srgbClr val="374151"/>
                </a:solidFill>
                <a:effectLst/>
                <a:latin typeface="Söhne"/>
              </a:rPr>
              <a:t> Les données personnelles ne doivent être collectées que pour des finalités spécifiques, légitimes et explicites. Elles ne doivent pas être traitées ultérieurement de manière incompatible avec ces finalités.</a:t>
            </a:r>
          </a:p>
          <a:p>
            <a:pPr algn="l">
              <a:buFont typeface="+mj-lt"/>
              <a:buAutoNum type="arabicPeriod"/>
            </a:pPr>
            <a:r>
              <a:rPr lang="fr-FR" sz="1400" b="1" i="0" dirty="0">
                <a:solidFill>
                  <a:srgbClr val="374151"/>
                </a:solidFill>
                <a:effectLst/>
                <a:latin typeface="Söhne"/>
              </a:rPr>
              <a:t>Principe de minimisation des données :</a:t>
            </a:r>
            <a:r>
              <a:rPr lang="fr-FR" sz="1400" b="0" i="0" dirty="0">
                <a:solidFill>
                  <a:srgbClr val="374151"/>
                </a:solidFill>
                <a:effectLst/>
                <a:latin typeface="Söhne"/>
              </a:rPr>
              <a:t> Seules les données personnelles nécessaires à la réalisation des finalités spécifiques doivent être collectées. Les données doivent être adéquates, pertinentes et limitées à ce qui est nécessaire.</a:t>
            </a:r>
          </a:p>
          <a:p>
            <a:pPr algn="l">
              <a:buFont typeface="+mj-lt"/>
              <a:buAutoNum type="arabicPeriod"/>
            </a:pPr>
            <a:r>
              <a:rPr lang="fr-FR" sz="1400" b="1" i="0" dirty="0">
                <a:solidFill>
                  <a:srgbClr val="374151"/>
                </a:solidFill>
                <a:effectLst/>
                <a:latin typeface="Söhne"/>
              </a:rPr>
              <a:t>Principe d'exactitude :</a:t>
            </a:r>
            <a:r>
              <a:rPr lang="fr-FR" sz="1400" b="0" i="0" dirty="0">
                <a:solidFill>
                  <a:srgbClr val="374151"/>
                </a:solidFill>
                <a:effectLst/>
                <a:latin typeface="Söhne"/>
              </a:rPr>
              <a:t> Les données personnelles doivent être exactes et tenues à jour. Les mesures appropriées doivent être prises pour corriger les données inexactes.</a:t>
            </a:r>
          </a:p>
          <a:p>
            <a:pPr algn="l">
              <a:buFont typeface="+mj-lt"/>
              <a:buAutoNum type="arabicPeriod"/>
            </a:pPr>
            <a:r>
              <a:rPr lang="fr-FR" sz="1400" b="1" i="0" dirty="0">
                <a:solidFill>
                  <a:srgbClr val="374151"/>
                </a:solidFill>
                <a:effectLst/>
                <a:latin typeface="Söhne"/>
              </a:rPr>
              <a:t>Principe de limitation de conservation :</a:t>
            </a:r>
            <a:r>
              <a:rPr lang="fr-FR" sz="1400" b="0" i="0" dirty="0">
                <a:solidFill>
                  <a:srgbClr val="374151"/>
                </a:solidFill>
                <a:effectLst/>
                <a:latin typeface="Söhne"/>
              </a:rPr>
              <a:t> Les données personnelles ne doivent pas être conservées plus longtemps que nécessaire pour atteindre les finalités pour lesquelles elles ont été collectées.</a:t>
            </a:r>
          </a:p>
          <a:p>
            <a:pPr algn="l">
              <a:buFont typeface="+mj-lt"/>
              <a:buAutoNum type="arabicPeriod"/>
            </a:pPr>
            <a:r>
              <a:rPr lang="fr-FR" sz="1400" b="1" i="0" dirty="0">
                <a:solidFill>
                  <a:srgbClr val="374151"/>
                </a:solidFill>
                <a:effectLst/>
                <a:latin typeface="Söhne"/>
              </a:rPr>
              <a:t>Principe d'intégrité et de confidentialité :</a:t>
            </a:r>
            <a:r>
              <a:rPr lang="fr-FR" sz="1400" b="0" i="0" dirty="0">
                <a:solidFill>
                  <a:srgbClr val="374151"/>
                </a:solidFill>
                <a:effectLst/>
                <a:latin typeface="Söhne"/>
              </a:rPr>
              <a:t> Les données personnelles doivent être traitées de manière sécurisée, en utilisant des mesures techniques et organisationnelles appropriées pour les protéger contre tout traitement non autorisé ou illégal et contre toute perte, destruction ou dommage.</a:t>
            </a:r>
          </a:p>
          <a:p>
            <a:pPr algn="l">
              <a:buFont typeface="+mj-lt"/>
              <a:buAutoNum type="arabicPeriod"/>
            </a:pPr>
            <a:r>
              <a:rPr lang="fr-FR" sz="1400" b="1" i="0" dirty="0">
                <a:solidFill>
                  <a:srgbClr val="374151"/>
                </a:solidFill>
                <a:effectLst/>
                <a:latin typeface="Söhne"/>
              </a:rPr>
              <a:t>Principe de responsabilité :</a:t>
            </a:r>
            <a:r>
              <a:rPr lang="fr-FR" sz="1400" b="0" i="0" dirty="0">
                <a:solidFill>
                  <a:srgbClr val="374151"/>
                </a:solidFill>
                <a:effectLst/>
                <a:latin typeface="Söhne"/>
              </a:rPr>
              <a:t> Le responsable du traitement des données doit être en mesure de démontrer sa conformité avec les principes du RGPD en mettant en place des politiques et des procédures adéquates.</a:t>
            </a:r>
          </a:p>
          <a:p>
            <a:pPr algn="l">
              <a:buFont typeface="+mj-lt"/>
              <a:buAutoNum type="arabicPeriod"/>
            </a:pPr>
            <a:r>
              <a:rPr lang="fr-FR" sz="1400" b="1" i="0" dirty="0">
                <a:solidFill>
                  <a:srgbClr val="374151"/>
                </a:solidFill>
                <a:effectLst/>
                <a:latin typeface="Söhne"/>
              </a:rPr>
              <a:t>Droits des personnes concernées :</a:t>
            </a:r>
            <a:r>
              <a:rPr lang="fr-FR" sz="1400" b="0" i="0" dirty="0">
                <a:solidFill>
                  <a:srgbClr val="374151"/>
                </a:solidFill>
                <a:effectLst/>
                <a:latin typeface="Söhne"/>
              </a:rPr>
              <a:t> Les individus ont des droits étendus sur leurs données personnelles, y compris le droit d'accéder à leurs données, le droit de rectification, le droit à l'effacement (ou "droit à l'oubli"), le droit à la limitation du traitement, le droit à la portabilité des données et le droit d'opposition au traitement.</a:t>
            </a:r>
          </a:p>
          <a:p>
            <a:pPr marL="0" indent="0" algn="l">
              <a:buNone/>
            </a:pPr>
            <a:r>
              <a:rPr lang="fr-FR" sz="1400" b="0" i="0" dirty="0">
                <a:solidFill>
                  <a:srgbClr val="374151"/>
                </a:solidFill>
                <a:effectLst/>
                <a:latin typeface="Söhne"/>
              </a:rPr>
              <a:t>Ces principes visent à garantir que les données personnelles sont traitées de manière éthique, sécurisée et transparente, et à donner aux individus un contrôle accru sur leurs informations personnelles. Les organisations qui ne respectent pas les dispositions du RGPD peuvent faire face à des sanctions financières importantes.</a:t>
            </a:r>
          </a:p>
          <a:p>
            <a:pPr marL="0" indent="0">
              <a:buNone/>
            </a:pPr>
            <a:endParaRPr lang="fr-FR" sz="1050" dirty="0"/>
          </a:p>
        </p:txBody>
      </p:sp>
    </p:spTree>
    <p:extLst>
      <p:ext uri="{BB962C8B-B14F-4D97-AF65-F5344CB8AC3E}">
        <p14:creationId xmlns:p14="http://schemas.microsoft.com/office/powerpoint/2010/main" val="180911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3F64054-96BC-6297-C47E-259FD0A2B487}"/>
              </a:ext>
            </a:extLst>
          </p:cNvPr>
          <p:cNvSpPr>
            <a:spLocks noGrp="1"/>
          </p:cNvSpPr>
          <p:nvPr>
            <p:ph idx="1"/>
          </p:nvPr>
        </p:nvSpPr>
        <p:spPr>
          <a:xfrm>
            <a:off x="85725" y="131063"/>
            <a:ext cx="11920538" cy="6222111"/>
          </a:xfrm>
        </p:spPr>
        <p:txBody>
          <a:bodyPr>
            <a:normAutofit/>
          </a:bodyPr>
          <a:lstStyle/>
          <a:p>
            <a:pPr marL="0" indent="0" algn="ctr">
              <a:buNone/>
            </a:pPr>
            <a:r>
              <a:rPr lang="fr-FR" sz="1400" dirty="0"/>
              <a:t> </a:t>
            </a:r>
            <a:r>
              <a:rPr lang="fr-FR" sz="1800" b="1" dirty="0"/>
              <a:t>Définition Générale sur l’égalité femme-homme </a:t>
            </a:r>
          </a:p>
          <a:p>
            <a:pPr marL="0" indent="0" algn="l">
              <a:buNone/>
            </a:pPr>
            <a:r>
              <a:rPr lang="fr-FR" sz="1400" b="1" i="0" dirty="0">
                <a:solidFill>
                  <a:srgbClr val="374151"/>
                </a:solidFill>
                <a:effectLst/>
                <a:latin typeface="Söhne"/>
              </a:rPr>
              <a:t>L'égalité entre les sexes</a:t>
            </a:r>
            <a:r>
              <a:rPr lang="fr-FR" sz="1400" b="0" i="0" dirty="0">
                <a:solidFill>
                  <a:srgbClr val="374151"/>
                </a:solidFill>
                <a:effectLst/>
                <a:latin typeface="Söhne"/>
              </a:rPr>
              <a:t>, également appelée égalité homme-femme ou égalité de genre, fait référence à la situation où les droits, les responsabilités et les opportunités sont les mêmes pour les personnes de tous les genres, sans distinction entre les hommes et les femmes. Cela implique l'élimination de toutes les formes de discrimination et d'injustice basées sur le genre, ainsi que la création d'un environnement où les individus ont les mêmes chances de réaliser leur plein potentiel, quel que soit leur sexe. </a:t>
            </a:r>
          </a:p>
          <a:p>
            <a:pPr marL="0" indent="0" algn="l">
              <a:buNone/>
            </a:pPr>
            <a:r>
              <a:rPr lang="fr-FR" sz="1400" b="0" i="0" dirty="0">
                <a:solidFill>
                  <a:srgbClr val="374151"/>
                </a:solidFill>
                <a:effectLst/>
                <a:latin typeface="Söhne"/>
              </a:rPr>
              <a:t>L'égalité entre les sexes se caractérise par les points suivants :</a:t>
            </a:r>
          </a:p>
          <a:p>
            <a:pPr marL="0" indent="0" algn="l">
              <a:buNone/>
            </a:pPr>
            <a:r>
              <a:rPr lang="fr-FR" sz="1400" b="1" dirty="0">
                <a:solidFill>
                  <a:srgbClr val="374151"/>
                </a:solidFill>
                <a:latin typeface="Söhne"/>
              </a:rPr>
              <a:t> - </a:t>
            </a:r>
            <a:r>
              <a:rPr lang="fr-FR" sz="1400" b="1" i="0" dirty="0">
                <a:solidFill>
                  <a:srgbClr val="374151"/>
                </a:solidFill>
                <a:effectLst/>
                <a:latin typeface="Söhne"/>
              </a:rPr>
              <a:t>Égalité des droits</a:t>
            </a:r>
            <a:r>
              <a:rPr lang="fr-FR" sz="1400" b="0" i="0" dirty="0">
                <a:solidFill>
                  <a:srgbClr val="374151"/>
                </a:solidFill>
                <a:effectLst/>
                <a:latin typeface="Söhne"/>
              </a:rPr>
              <a:t> : Les hommes et les femmes ont les mêmes droits fondamentaux dans tous les domaines de la vie, y compris l'éducation, l'emploi, la participation politique, l'accès aux soins de santé, et bien d'autres.</a:t>
            </a:r>
          </a:p>
          <a:p>
            <a:pPr marL="0" indent="0" algn="l">
              <a:buNone/>
            </a:pPr>
            <a:r>
              <a:rPr lang="fr-FR" sz="1400" b="1" i="0" dirty="0">
                <a:solidFill>
                  <a:srgbClr val="374151"/>
                </a:solidFill>
                <a:effectLst/>
                <a:latin typeface="Söhne"/>
              </a:rPr>
              <a:t> - Égalité des opportunités</a:t>
            </a:r>
            <a:r>
              <a:rPr lang="fr-FR" sz="1400" b="0" i="0" dirty="0">
                <a:solidFill>
                  <a:srgbClr val="374151"/>
                </a:solidFill>
                <a:effectLst/>
                <a:latin typeface="Söhne"/>
              </a:rPr>
              <a:t> : Les individus, quels que soient leurs sexes, ont les mêmes chances d'accéder à l'éducation, à l'emploi, aux postes de leadership et à d'autres domaines d'opportunité, sans discrimination ni obstacles basés sur le genre.</a:t>
            </a:r>
          </a:p>
          <a:p>
            <a:pPr marL="0" indent="0" algn="l">
              <a:buNone/>
            </a:pPr>
            <a:r>
              <a:rPr lang="fr-FR" sz="1400" dirty="0">
                <a:solidFill>
                  <a:srgbClr val="374151"/>
                </a:solidFill>
                <a:latin typeface="Söhne"/>
              </a:rPr>
              <a:t> - </a:t>
            </a:r>
            <a:r>
              <a:rPr lang="fr-FR" sz="1400" b="1" i="0" dirty="0">
                <a:solidFill>
                  <a:srgbClr val="374151"/>
                </a:solidFill>
                <a:effectLst/>
                <a:latin typeface="Söhne"/>
              </a:rPr>
              <a:t>Élimination des stéréotypes de genre</a:t>
            </a:r>
            <a:r>
              <a:rPr lang="fr-FR" sz="1400" b="0" i="0" dirty="0">
                <a:solidFill>
                  <a:srgbClr val="374151"/>
                </a:solidFill>
                <a:effectLst/>
                <a:latin typeface="Söhne"/>
              </a:rPr>
              <a:t> : Les attentes et les normes sociales basées sur le genre sont remises en question et éliminées, permettant aux individus de choisir leur chemin en fonction de leurs intérêts et de leurs compétences, plutôt que de se conformer à des rôles prédéfinis.</a:t>
            </a:r>
          </a:p>
          <a:p>
            <a:pPr marL="0" indent="0" algn="l">
              <a:buNone/>
            </a:pPr>
            <a:r>
              <a:rPr lang="fr-FR" sz="1400" b="1" i="0" dirty="0">
                <a:solidFill>
                  <a:srgbClr val="374151"/>
                </a:solidFill>
                <a:effectLst/>
                <a:latin typeface="Söhne"/>
              </a:rPr>
              <a:t> - Égalité des rémunérations</a:t>
            </a:r>
            <a:r>
              <a:rPr lang="fr-FR" sz="1400" b="0" i="0" dirty="0">
                <a:solidFill>
                  <a:srgbClr val="374151"/>
                </a:solidFill>
                <a:effectLst/>
                <a:latin typeface="Söhne"/>
              </a:rPr>
              <a:t> : Les hommes et les femmes reçoivent un salaire équitable pour un travail de valeur équivalente, éliminant ainsi les écarts de rémunération entre les genres pour des tâches similaires.</a:t>
            </a:r>
          </a:p>
          <a:p>
            <a:pPr marL="0" indent="0" algn="l">
              <a:buNone/>
            </a:pPr>
            <a:r>
              <a:rPr lang="fr-FR" sz="1400" b="1" i="0" dirty="0">
                <a:solidFill>
                  <a:srgbClr val="374151"/>
                </a:solidFill>
                <a:effectLst/>
                <a:latin typeface="Söhne"/>
              </a:rPr>
              <a:t> - Participation égale dans la prise de décisions</a:t>
            </a:r>
            <a:r>
              <a:rPr lang="fr-FR" sz="1400" b="0" i="0" dirty="0">
                <a:solidFill>
                  <a:srgbClr val="374151"/>
                </a:solidFill>
                <a:effectLst/>
                <a:latin typeface="Söhne"/>
              </a:rPr>
              <a:t> : Les femmes et les hommes ont une représentation équitable et une influence égale dans la prise de décisions politiques, économiques, sociales et familiales.</a:t>
            </a:r>
          </a:p>
          <a:p>
            <a:pPr marL="0" indent="0" algn="l">
              <a:buNone/>
            </a:pPr>
            <a:r>
              <a:rPr lang="fr-FR" sz="1400" b="1" i="0" dirty="0">
                <a:solidFill>
                  <a:srgbClr val="374151"/>
                </a:solidFill>
                <a:effectLst/>
                <a:latin typeface="Söhne"/>
              </a:rPr>
              <a:t> - Protection contre la violence et la discrimination</a:t>
            </a:r>
            <a:r>
              <a:rPr lang="fr-FR" sz="1400" b="0" i="0" dirty="0">
                <a:solidFill>
                  <a:srgbClr val="374151"/>
                </a:solidFill>
                <a:effectLst/>
                <a:latin typeface="Söhne"/>
              </a:rPr>
              <a:t> : Les individus sont protégés contre toutes les formes de violence et de discrimination basées sur le genre, y compris la violence domestique, le harcèlement sexuel et d'autres formes d'abus…</a:t>
            </a:r>
            <a:r>
              <a:rPr lang="fr-FR" sz="1400" b="0" i="0" dirty="0" err="1">
                <a:solidFill>
                  <a:srgbClr val="374151"/>
                </a:solidFill>
                <a:effectLst/>
                <a:latin typeface="Söhne"/>
              </a:rPr>
              <a:t>etc</a:t>
            </a:r>
            <a:endParaRPr lang="fr-FR" sz="1400" b="0" i="0" dirty="0">
              <a:solidFill>
                <a:srgbClr val="374151"/>
              </a:solidFill>
              <a:effectLst/>
              <a:latin typeface="Söhne"/>
            </a:endParaRPr>
          </a:p>
          <a:p>
            <a:pPr marL="0" indent="0">
              <a:buNone/>
            </a:pPr>
            <a:endParaRPr lang="fr-FR" sz="1200" dirty="0"/>
          </a:p>
        </p:txBody>
      </p:sp>
    </p:spTree>
    <p:extLst>
      <p:ext uri="{BB962C8B-B14F-4D97-AF65-F5344CB8AC3E}">
        <p14:creationId xmlns:p14="http://schemas.microsoft.com/office/powerpoint/2010/main" val="323122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FC49355-912F-C581-15B3-59E7B68E9B6F}"/>
              </a:ext>
            </a:extLst>
          </p:cNvPr>
          <p:cNvSpPr>
            <a:spLocks noGrp="1"/>
          </p:cNvSpPr>
          <p:nvPr>
            <p:ph idx="1"/>
          </p:nvPr>
        </p:nvSpPr>
        <p:spPr>
          <a:xfrm>
            <a:off x="180975" y="185738"/>
            <a:ext cx="11687175" cy="5885878"/>
          </a:xfrm>
        </p:spPr>
        <p:txBody>
          <a:bodyPr/>
          <a:lstStyle/>
          <a:p>
            <a:pPr marL="0" indent="0" algn="ctr">
              <a:buNone/>
            </a:pPr>
            <a:r>
              <a:rPr lang="fr-FR" dirty="0"/>
              <a:t> </a:t>
            </a:r>
            <a:r>
              <a:rPr lang="fr-FR" sz="2400" dirty="0"/>
              <a:t>Aperçu des variables :</a:t>
            </a:r>
          </a:p>
          <a:p>
            <a:pPr marL="0" indent="0">
              <a:buNone/>
            </a:pPr>
            <a:r>
              <a:rPr lang="fr-FR" sz="1000" dirty="0"/>
              <a:t>   </a:t>
            </a:r>
            <a:r>
              <a:rPr lang="fr-FR" sz="1600" b="0" i="0" dirty="0">
                <a:solidFill>
                  <a:srgbClr val="374151"/>
                </a:solidFill>
                <a:effectLst/>
                <a:latin typeface="Söhne"/>
              </a:rPr>
              <a:t>Liste des variables étudiées : Ancienneté par an, Distance domicile-travail, Service, Accident de travail, Niveau de satisfaction, Contrat, Durée hebdomadaire, Salaire de base moyen, Variation moyenne, Augmentation, Promotion, Sexe, État civil, Enfant, Âge des salariés.</a:t>
            </a:r>
          </a:p>
          <a:p>
            <a:pPr marL="0" indent="0" algn="ctr">
              <a:buNone/>
            </a:pPr>
            <a:r>
              <a:rPr lang="fr-FR" sz="1600" dirty="0">
                <a:solidFill>
                  <a:srgbClr val="374151"/>
                </a:solidFill>
                <a:latin typeface="Söhne"/>
              </a:rPr>
              <a:t> </a:t>
            </a:r>
            <a:r>
              <a:rPr lang="fr-FR" sz="2400" dirty="0">
                <a:latin typeface="+mj-lt"/>
              </a:rPr>
              <a:t>Importation, Nettoyage et Analyse exploratoire des données</a:t>
            </a:r>
          </a:p>
          <a:p>
            <a:pPr marL="0" indent="0">
              <a:buNone/>
            </a:pPr>
            <a:r>
              <a:rPr lang="fr-FR" sz="1600" b="0" i="0" dirty="0">
                <a:solidFill>
                  <a:srgbClr val="374151"/>
                </a:solidFill>
                <a:effectLst/>
                <a:latin typeface="Söhne"/>
              </a:rPr>
              <a:t> Tout d’abord, nous avons importé nos trois jeux de données que sont, la table </a:t>
            </a:r>
            <a:r>
              <a:rPr lang="fr-FR" sz="1600" dirty="0">
                <a:solidFill>
                  <a:srgbClr val="374151"/>
                </a:solidFill>
                <a:latin typeface="Söhne"/>
              </a:rPr>
              <a:t>i</a:t>
            </a:r>
            <a:r>
              <a:rPr lang="fr-FR" sz="1600" b="0" i="0" dirty="0">
                <a:solidFill>
                  <a:srgbClr val="374151"/>
                </a:solidFill>
                <a:effectLst/>
                <a:latin typeface="Söhne"/>
              </a:rPr>
              <a:t>nfo_pro, la table rémunération et la table salariée. </a:t>
            </a:r>
          </a:p>
          <a:p>
            <a:pPr marL="0" indent="0">
              <a:buNone/>
            </a:pPr>
            <a:r>
              <a:rPr lang="fr-FR" sz="1600" dirty="0">
                <a:solidFill>
                  <a:srgbClr val="374151"/>
                </a:solidFill>
                <a:latin typeface="Söhne"/>
              </a:rPr>
              <a:t>Nous avons configuré et exécuté les trois tables. Puis nous avons effectué une jointure par la suite en utilisant la variable id_salarié comme la clé primaire. Nous avons aussi utilisé plusieurs « Node » pour explorer nos données (voir workflow.knime).</a:t>
            </a:r>
          </a:p>
          <a:p>
            <a:pPr marL="0" indent="0">
              <a:buNone/>
            </a:pPr>
            <a:r>
              <a:rPr lang="fr-FR" sz="1600" dirty="0">
                <a:solidFill>
                  <a:srgbClr val="374151"/>
                </a:solidFill>
                <a:latin typeface="Söhne"/>
              </a:rPr>
              <a:t>Ensuite, Nous avons exploré nos valeurs manquantes en utilisant une marge de 50% pour la suppression des colonnes ayant des valeurs manquantes au-dessus de cette marge. </a:t>
            </a:r>
          </a:p>
          <a:p>
            <a:pPr marL="0" indent="0">
              <a:buNone/>
            </a:pPr>
            <a:r>
              <a:rPr lang="fr-FR" sz="1600" dirty="0">
                <a:solidFill>
                  <a:srgbClr val="374151"/>
                </a:solidFill>
                <a:latin typeface="Söhne"/>
              </a:rPr>
              <a:t>Puis, Nous avons également filtré les colonnes pour supprimer certaines variables qui ne sont pas nécessaire à nos analyses. </a:t>
            </a:r>
          </a:p>
          <a:p>
            <a:pPr marL="0" indent="0">
              <a:buNone/>
            </a:pPr>
            <a:r>
              <a:rPr lang="fr-FR" sz="1600" dirty="0">
                <a:solidFill>
                  <a:srgbClr val="374151"/>
                </a:solidFill>
                <a:latin typeface="Söhne"/>
              </a:rPr>
              <a:t>Nous avons aussi créé des intervalles pour les valeurs de certaines variables, telles que: </a:t>
            </a:r>
            <a:r>
              <a:rPr lang="fr-FR" sz="1600" b="0" i="0" dirty="0">
                <a:solidFill>
                  <a:srgbClr val="374151"/>
                </a:solidFill>
                <a:effectLst/>
                <a:latin typeface="Söhne"/>
              </a:rPr>
              <a:t>Ancienneté par an,</a:t>
            </a:r>
            <a:r>
              <a:rPr lang="fr-FR" sz="1600" dirty="0">
                <a:solidFill>
                  <a:srgbClr val="374151"/>
                </a:solidFill>
                <a:latin typeface="Söhne"/>
              </a:rPr>
              <a:t> </a:t>
            </a:r>
            <a:r>
              <a:rPr lang="fr-FR" sz="1600" b="0" i="0" dirty="0">
                <a:solidFill>
                  <a:srgbClr val="374151"/>
                </a:solidFill>
                <a:effectLst/>
                <a:latin typeface="Söhne"/>
              </a:rPr>
              <a:t>Salaire de base moyen, Variation moyenne.</a:t>
            </a:r>
          </a:p>
          <a:p>
            <a:pPr marL="0" indent="0">
              <a:buNone/>
            </a:pPr>
            <a:r>
              <a:rPr lang="fr-FR" sz="1600" dirty="0">
                <a:solidFill>
                  <a:srgbClr val="374151"/>
                </a:solidFill>
                <a:latin typeface="Söhne"/>
              </a:rPr>
              <a:t>Pour finir, nous avons renommé nos variables et avons transformé la date de naissance des salariés pour obtenir les âges en entier naturel. </a:t>
            </a:r>
            <a:endParaRPr lang="fr-FR" sz="1600" dirty="0">
              <a:latin typeface="+mj-lt"/>
            </a:endParaRPr>
          </a:p>
        </p:txBody>
      </p:sp>
    </p:spTree>
    <p:extLst>
      <p:ext uri="{BB962C8B-B14F-4D97-AF65-F5344CB8AC3E}">
        <p14:creationId xmlns:p14="http://schemas.microsoft.com/office/powerpoint/2010/main" val="218428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5340AA9-3C81-D3C6-7DDB-6379C59F97B4}"/>
              </a:ext>
            </a:extLst>
          </p:cNvPr>
          <p:cNvSpPr>
            <a:spLocks noGrp="1"/>
          </p:cNvSpPr>
          <p:nvPr>
            <p:ph idx="1"/>
          </p:nvPr>
        </p:nvSpPr>
        <p:spPr>
          <a:xfrm>
            <a:off x="138113" y="104775"/>
            <a:ext cx="11853862" cy="6196013"/>
          </a:xfrm>
        </p:spPr>
        <p:txBody>
          <a:bodyPr/>
          <a:lstStyle/>
          <a:p>
            <a:pPr marL="0" indent="0" algn="ctr">
              <a:buNone/>
            </a:pPr>
            <a:r>
              <a:rPr lang="fr-FR" sz="1600" dirty="0">
                <a:solidFill>
                  <a:srgbClr val="374151"/>
                </a:solidFill>
                <a:latin typeface="Söhne"/>
              </a:rPr>
              <a:t> </a:t>
            </a:r>
            <a:r>
              <a:rPr lang="fr-FR" sz="2400" b="1" dirty="0">
                <a:latin typeface="Söhne"/>
              </a:rPr>
              <a:t>Tableaux et graphique des différents indicateurs étudiés </a:t>
            </a:r>
          </a:p>
          <a:p>
            <a:pPr marL="0" indent="0">
              <a:buNone/>
            </a:pPr>
            <a:r>
              <a:rPr lang="fr-FR" sz="1800" dirty="0">
                <a:latin typeface="Söhne"/>
              </a:rPr>
              <a:t>- Proportion H/F selon le contrat</a:t>
            </a:r>
          </a:p>
          <a:p>
            <a:pPr marL="0" indent="0">
              <a:buNone/>
            </a:pPr>
            <a:endParaRPr lang="fr-FR" sz="1800" dirty="0">
              <a:latin typeface="Söhne"/>
            </a:endParaRPr>
          </a:p>
          <a:p>
            <a:pPr marL="0" indent="0">
              <a:buNone/>
            </a:pPr>
            <a:endParaRPr lang="fr-FR" sz="1800" dirty="0"/>
          </a:p>
        </p:txBody>
      </p:sp>
      <p:pic>
        <p:nvPicPr>
          <p:cNvPr id="5" name="Image 4">
            <a:extLst>
              <a:ext uri="{FF2B5EF4-FFF2-40B4-BE49-F238E27FC236}">
                <a16:creationId xmlns:a16="http://schemas.microsoft.com/office/drawing/2014/main" id="{D38E8565-92DC-7800-233E-28E6D0528B25}"/>
              </a:ext>
            </a:extLst>
          </p:cNvPr>
          <p:cNvPicPr>
            <a:picLocks noChangeAspect="1"/>
          </p:cNvPicPr>
          <p:nvPr/>
        </p:nvPicPr>
        <p:blipFill>
          <a:blip r:embed="rId2"/>
          <a:stretch>
            <a:fillRect/>
          </a:stretch>
        </p:blipFill>
        <p:spPr>
          <a:xfrm>
            <a:off x="6838029" y="991172"/>
            <a:ext cx="4584549" cy="1343186"/>
          </a:xfrm>
          <a:prstGeom prst="rect">
            <a:avLst/>
          </a:prstGeom>
        </p:spPr>
      </p:pic>
      <p:pic>
        <p:nvPicPr>
          <p:cNvPr id="7" name="Image 6">
            <a:extLst>
              <a:ext uri="{FF2B5EF4-FFF2-40B4-BE49-F238E27FC236}">
                <a16:creationId xmlns:a16="http://schemas.microsoft.com/office/drawing/2014/main" id="{5051D9FC-13B6-B50D-E7C2-CBA0582A5908}"/>
              </a:ext>
            </a:extLst>
          </p:cNvPr>
          <p:cNvPicPr>
            <a:picLocks noChangeAspect="1"/>
          </p:cNvPicPr>
          <p:nvPr/>
        </p:nvPicPr>
        <p:blipFill>
          <a:blip r:embed="rId3"/>
          <a:stretch>
            <a:fillRect/>
          </a:stretch>
        </p:blipFill>
        <p:spPr>
          <a:xfrm>
            <a:off x="177632" y="1090246"/>
            <a:ext cx="6469353" cy="2980592"/>
          </a:xfrm>
          <a:prstGeom prst="rect">
            <a:avLst/>
          </a:prstGeom>
        </p:spPr>
      </p:pic>
      <p:sp>
        <p:nvSpPr>
          <p:cNvPr id="4" name="Rectangle 3">
            <a:extLst>
              <a:ext uri="{FF2B5EF4-FFF2-40B4-BE49-F238E27FC236}">
                <a16:creationId xmlns:a16="http://schemas.microsoft.com/office/drawing/2014/main" id="{2661D6A0-AE52-FECE-CEA9-7E87740270E2}"/>
              </a:ext>
            </a:extLst>
          </p:cNvPr>
          <p:cNvSpPr/>
          <p:nvPr/>
        </p:nvSpPr>
        <p:spPr>
          <a:xfrm>
            <a:off x="6838029" y="2345598"/>
            <a:ext cx="5058816" cy="19274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i="0" dirty="0">
                <a:solidFill>
                  <a:srgbClr val="374151"/>
                </a:solidFill>
                <a:effectLst/>
                <a:latin typeface="Söhne"/>
              </a:rPr>
              <a:t>- Le deux premiers graphiques en barres </a:t>
            </a:r>
            <a:r>
              <a:rPr lang="fr-FR" sz="1400" b="0" i="0" dirty="0">
                <a:solidFill>
                  <a:srgbClr val="374151"/>
                </a:solidFill>
                <a:effectLst/>
                <a:latin typeface="Söhne"/>
              </a:rPr>
              <a:t>illustre la proportion de contrats à durée déterminée (CDD) parmi les salariées femmes et les salariés hommes. Les barres indiquent que les femmes ont une proportion de 11 % de contrats CDD, tandis que les hommes ont une proportion de 5 %. Cette différence met en évidence un écart significatif dans les types de contrat entre les sexes. Les femmes semblent avoir une proportion plus élevée de contrats CDD par rapport aux hommes.</a:t>
            </a:r>
            <a:endParaRPr lang="fr-FR" sz="1400" dirty="0"/>
          </a:p>
        </p:txBody>
      </p:sp>
      <p:sp>
        <p:nvSpPr>
          <p:cNvPr id="6" name="Rectangle 5">
            <a:extLst>
              <a:ext uri="{FF2B5EF4-FFF2-40B4-BE49-F238E27FC236}">
                <a16:creationId xmlns:a16="http://schemas.microsoft.com/office/drawing/2014/main" id="{F7EE6EB1-C611-3C11-953B-8F0FB42320EE}"/>
              </a:ext>
            </a:extLst>
          </p:cNvPr>
          <p:cNvSpPr/>
          <p:nvPr/>
        </p:nvSpPr>
        <p:spPr>
          <a:xfrm>
            <a:off x="177632" y="4637942"/>
            <a:ext cx="11705492" cy="16628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Les deux derniers graphiques en barres </a:t>
            </a:r>
            <a:r>
              <a:rPr lang="fr-FR" sz="1400" b="0" i="0" dirty="0">
                <a:solidFill>
                  <a:srgbClr val="374151"/>
                </a:solidFill>
                <a:effectLst/>
                <a:latin typeface="Söhne"/>
              </a:rPr>
              <a:t>représentent la proportion de contrats à durée indéterminée (CDI) parmi les salariées femmes et les salariés hommes. Les barres indiquent que, les femmes ont une proportion de 114 % de contrats CDI, tandis que les hommes ont une proportion de 126 %. Comparé au premier graphique, on peut observer que les hommes ont une proportion légèrement plus élevée de contrats CDI en moyenne.</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En analysant les deux graphiques, il est clair que des disparités significatives existent entre les sexes en ce qui concerne les types de contrat. Les femmes semblent être surreprésentées dans les contrats à durée déterminée (CDD), tandis que les hommes ont une légère surreprésentation dans les contrats à durée indéterminée (CDI). Cette disparité soulève des questions pertinentes sur l'équité en matière d'opportunités d'emploi et d'accès à des contrats stables et durables entre les sexes. Pour une évaluation plus complète de l'égalité femme-homme, il est important de prendre en compte d'autres facteurs contextuels et indicateurs pertinents.</a:t>
            </a:r>
          </a:p>
          <a:p>
            <a:pPr algn="ctr"/>
            <a:endParaRPr lang="fr-FR" sz="1000" dirty="0"/>
          </a:p>
        </p:txBody>
      </p:sp>
    </p:spTree>
    <p:extLst>
      <p:ext uri="{BB962C8B-B14F-4D97-AF65-F5344CB8AC3E}">
        <p14:creationId xmlns:p14="http://schemas.microsoft.com/office/powerpoint/2010/main" val="400746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03E9778-0501-27E8-3A98-38C85C137A2A}"/>
              </a:ext>
            </a:extLst>
          </p:cNvPr>
          <p:cNvSpPr>
            <a:spLocks noGrp="1"/>
          </p:cNvSpPr>
          <p:nvPr>
            <p:ph idx="1"/>
          </p:nvPr>
        </p:nvSpPr>
        <p:spPr>
          <a:xfrm>
            <a:off x="114299" y="171450"/>
            <a:ext cx="11856427" cy="6123842"/>
          </a:xfrm>
        </p:spPr>
        <p:txBody>
          <a:bodyPr/>
          <a:lstStyle/>
          <a:p>
            <a:pPr marL="0" indent="0">
              <a:buNone/>
            </a:pPr>
            <a:r>
              <a:rPr lang="fr-FR" dirty="0"/>
              <a:t> </a:t>
            </a:r>
            <a:r>
              <a:rPr lang="fr-FR" sz="1800" dirty="0"/>
              <a:t>- Ecart de salaire femme-homme</a:t>
            </a:r>
          </a:p>
          <a:p>
            <a:pPr marL="0" indent="0">
              <a:buNone/>
            </a:pPr>
            <a:endParaRPr lang="fr-FR" sz="1800" dirty="0"/>
          </a:p>
        </p:txBody>
      </p:sp>
      <p:pic>
        <p:nvPicPr>
          <p:cNvPr id="9" name="Image 8">
            <a:extLst>
              <a:ext uri="{FF2B5EF4-FFF2-40B4-BE49-F238E27FC236}">
                <a16:creationId xmlns:a16="http://schemas.microsoft.com/office/drawing/2014/main" id="{0A4FCB8D-68A5-5973-6E3C-F0124B545640}"/>
              </a:ext>
            </a:extLst>
          </p:cNvPr>
          <p:cNvPicPr>
            <a:picLocks noChangeAspect="1"/>
          </p:cNvPicPr>
          <p:nvPr/>
        </p:nvPicPr>
        <p:blipFill>
          <a:blip r:embed="rId2"/>
          <a:stretch>
            <a:fillRect/>
          </a:stretch>
        </p:blipFill>
        <p:spPr>
          <a:xfrm>
            <a:off x="184772" y="562708"/>
            <a:ext cx="4510320" cy="1191808"/>
          </a:xfrm>
          <a:prstGeom prst="rect">
            <a:avLst/>
          </a:prstGeom>
        </p:spPr>
      </p:pic>
      <p:pic>
        <p:nvPicPr>
          <p:cNvPr id="11" name="Image 10">
            <a:extLst>
              <a:ext uri="{FF2B5EF4-FFF2-40B4-BE49-F238E27FC236}">
                <a16:creationId xmlns:a16="http://schemas.microsoft.com/office/drawing/2014/main" id="{8ADBA786-ACC8-9CB1-C83C-B0AF704C7E36}"/>
              </a:ext>
            </a:extLst>
          </p:cNvPr>
          <p:cNvPicPr>
            <a:picLocks noChangeAspect="1"/>
          </p:cNvPicPr>
          <p:nvPr/>
        </p:nvPicPr>
        <p:blipFill>
          <a:blip r:embed="rId3"/>
          <a:stretch>
            <a:fillRect/>
          </a:stretch>
        </p:blipFill>
        <p:spPr>
          <a:xfrm>
            <a:off x="149603" y="1811216"/>
            <a:ext cx="5617950" cy="2888272"/>
          </a:xfrm>
          <a:prstGeom prst="rect">
            <a:avLst/>
          </a:prstGeom>
        </p:spPr>
      </p:pic>
      <p:sp>
        <p:nvSpPr>
          <p:cNvPr id="2" name="Rectangle 1">
            <a:extLst>
              <a:ext uri="{FF2B5EF4-FFF2-40B4-BE49-F238E27FC236}">
                <a16:creationId xmlns:a16="http://schemas.microsoft.com/office/drawing/2014/main" id="{E9437166-DDED-70E1-5DB4-AD79BF6F09E6}"/>
              </a:ext>
            </a:extLst>
          </p:cNvPr>
          <p:cNvSpPr/>
          <p:nvPr/>
        </p:nvSpPr>
        <p:spPr>
          <a:xfrm>
            <a:off x="5767553" y="562709"/>
            <a:ext cx="6247068" cy="4053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0" i="0" dirty="0">
                <a:solidFill>
                  <a:srgbClr val="374151"/>
                </a:solidFill>
                <a:effectLst/>
                <a:latin typeface="Söhne"/>
              </a:rPr>
              <a:t>Les dix graphiques en barres offrent un aperçu détaillé de la répartition des salaires entre les sexes au sein de l'organisation.</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premier graphique en barres </a:t>
            </a:r>
            <a:r>
              <a:rPr lang="fr-FR" sz="1400" b="0" i="0" dirty="0">
                <a:solidFill>
                  <a:srgbClr val="374151"/>
                </a:solidFill>
                <a:effectLst/>
                <a:latin typeface="Söhne"/>
              </a:rPr>
              <a:t>illustre la proportion de femmes et d'hommes ayant un salaire compris entre 1 000 et 2 000 euros. On peut observer qu'il y a 6 femmes et 14 hommes dans cette catégorie de salaire. La prédominance d'hommes dans cette tranche salariale pourrait suggérer des disparités de rémunération dans cette catégorie.</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deuxième graphique </a:t>
            </a:r>
            <a:r>
              <a:rPr lang="fr-FR" sz="1400" b="0" i="0" dirty="0">
                <a:solidFill>
                  <a:srgbClr val="374151"/>
                </a:solidFill>
                <a:effectLst/>
                <a:latin typeface="Söhne"/>
              </a:rPr>
              <a:t>en barres représente la proportion de femmes et d'hommes ayant un salaire compris entre 2 000 et 3 000 euros. Les barres indiquent qu'il y a 20 femmes et 20 hommes dans cette catégorie de salaire. Cette distribution relativement équilibrée suggère une répartition plus équitable des salaires dans cette tranche.</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troisième graphique en barres </a:t>
            </a:r>
            <a:r>
              <a:rPr lang="fr-FR" sz="1400" b="0" i="0" dirty="0">
                <a:solidFill>
                  <a:srgbClr val="374151"/>
                </a:solidFill>
                <a:effectLst/>
                <a:latin typeface="Söhne"/>
              </a:rPr>
              <a:t>illustre la proportion de femmes et d'hommes ayant un salaire compris entre 3 000 et 4 000 euros. On peut constater qu'il y a 21 femmes et 14 hommes dans cette catégorie de salaire. La prédominance de femmes dans cette tranche salariale pourrait indiquer des disparités de rémunération en faveur des femmes dans cette catégorie.</a:t>
            </a:r>
          </a:p>
          <a:p>
            <a:pPr algn="l"/>
            <a:endParaRPr lang="fr-FR" sz="1400" dirty="0">
              <a:solidFill>
                <a:srgbClr val="374151"/>
              </a:solidFill>
              <a:latin typeface="Söhne"/>
            </a:endParaRPr>
          </a:p>
          <a:p>
            <a:pPr algn="l"/>
            <a:endParaRPr lang="fr-FR" sz="900" b="0" i="0" dirty="0">
              <a:solidFill>
                <a:srgbClr val="374151"/>
              </a:solidFill>
              <a:effectLst/>
              <a:latin typeface="Söhne"/>
            </a:endParaRPr>
          </a:p>
          <a:p>
            <a:pPr algn="ctr"/>
            <a:endParaRPr lang="fr-FR" sz="900" dirty="0"/>
          </a:p>
        </p:txBody>
      </p:sp>
      <p:sp>
        <p:nvSpPr>
          <p:cNvPr id="6" name="Rectangle 5">
            <a:extLst>
              <a:ext uri="{FF2B5EF4-FFF2-40B4-BE49-F238E27FC236}">
                <a16:creationId xmlns:a16="http://schemas.microsoft.com/office/drawing/2014/main" id="{FA2E62D1-BF57-09D0-1854-55CF2B9743B1}"/>
              </a:ext>
            </a:extLst>
          </p:cNvPr>
          <p:cNvSpPr/>
          <p:nvPr/>
        </p:nvSpPr>
        <p:spPr>
          <a:xfrm>
            <a:off x="149603" y="4989635"/>
            <a:ext cx="11856427" cy="136235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0" i="0" dirty="0">
                <a:solidFill>
                  <a:srgbClr val="374151"/>
                </a:solidFill>
                <a:effectLst/>
                <a:latin typeface="Söhne"/>
              </a:rPr>
              <a:t>Les graphiques suivants présentent des distributions similaires pour différentes tranches salariales, avec des variations dans les proportions entre les sexes. Certains graphiques montrent une prédominance de femmes, d'autres une prédominance d'hommes, tandis que d'autres montrent des répartitions plus équilibrées.</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En analysant l'ensemble des graphiques, il est possible d'identifier des tendances et des disparités potentielles dans la répartition des salaires entre les sexes. Cependant, une évaluation plus approfondie devrait prendre en compte d'autres facteurs tels que les niveaux de responsabilité, l'ancienneté et les compétences pour obtenir une compréhension complète de la situation en matière d'égalité salariale.</a:t>
            </a:r>
          </a:p>
          <a:p>
            <a:pPr algn="ctr"/>
            <a:endParaRPr lang="fr-FR" sz="1000" dirty="0"/>
          </a:p>
        </p:txBody>
      </p:sp>
    </p:spTree>
    <p:extLst>
      <p:ext uri="{BB962C8B-B14F-4D97-AF65-F5344CB8AC3E}">
        <p14:creationId xmlns:p14="http://schemas.microsoft.com/office/powerpoint/2010/main" val="126804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838D90-3E29-DAC9-D95F-5F0BD2C26692}"/>
              </a:ext>
            </a:extLst>
          </p:cNvPr>
          <p:cNvSpPr>
            <a:spLocks noGrp="1"/>
          </p:cNvSpPr>
          <p:nvPr>
            <p:ph idx="1"/>
          </p:nvPr>
        </p:nvSpPr>
        <p:spPr>
          <a:xfrm>
            <a:off x="87923" y="87923"/>
            <a:ext cx="11759712" cy="6229350"/>
          </a:xfrm>
        </p:spPr>
        <p:txBody>
          <a:bodyPr/>
          <a:lstStyle/>
          <a:p>
            <a:pPr marL="0" indent="0">
              <a:buNone/>
            </a:pPr>
            <a:r>
              <a:rPr lang="fr-FR" dirty="0"/>
              <a:t> </a:t>
            </a:r>
            <a:r>
              <a:rPr lang="fr-FR" sz="1800" dirty="0"/>
              <a:t>- Promotion femme-homme</a:t>
            </a:r>
          </a:p>
          <a:p>
            <a:pPr marL="0" indent="0">
              <a:buNone/>
            </a:pPr>
            <a:endParaRPr lang="fr-FR" sz="1800" dirty="0"/>
          </a:p>
        </p:txBody>
      </p:sp>
      <p:pic>
        <p:nvPicPr>
          <p:cNvPr id="7" name="Image 6">
            <a:extLst>
              <a:ext uri="{FF2B5EF4-FFF2-40B4-BE49-F238E27FC236}">
                <a16:creationId xmlns:a16="http://schemas.microsoft.com/office/drawing/2014/main" id="{4CEF2E3B-1666-B26B-3375-BB5A0F2AD943}"/>
              </a:ext>
            </a:extLst>
          </p:cNvPr>
          <p:cNvPicPr>
            <a:picLocks noChangeAspect="1"/>
          </p:cNvPicPr>
          <p:nvPr/>
        </p:nvPicPr>
        <p:blipFill>
          <a:blip r:embed="rId2"/>
          <a:stretch>
            <a:fillRect/>
          </a:stretch>
        </p:blipFill>
        <p:spPr>
          <a:xfrm>
            <a:off x="7260333" y="565668"/>
            <a:ext cx="4653207" cy="970569"/>
          </a:xfrm>
          <a:prstGeom prst="rect">
            <a:avLst/>
          </a:prstGeom>
        </p:spPr>
      </p:pic>
      <p:pic>
        <p:nvPicPr>
          <p:cNvPr id="9" name="Image 8">
            <a:extLst>
              <a:ext uri="{FF2B5EF4-FFF2-40B4-BE49-F238E27FC236}">
                <a16:creationId xmlns:a16="http://schemas.microsoft.com/office/drawing/2014/main" id="{6281AF0A-A6F8-E1B4-5507-92FC2BF83279}"/>
              </a:ext>
            </a:extLst>
          </p:cNvPr>
          <p:cNvPicPr>
            <a:picLocks noChangeAspect="1"/>
          </p:cNvPicPr>
          <p:nvPr/>
        </p:nvPicPr>
        <p:blipFill>
          <a:blip r:embed="rId3"/>
          <a:stretch>
            <a:fillRect/>
          </a:stretch>
        </p:blipFill>
        <p:spPr>
          <a:xfrm>
            <a:off x="153828" y="540726"/>
            <a:ext cx="6945961" cy="3327887"/>
          </a:xfrm>
          <a:prstGeom prst="rect">
            <a:avLst/>
          </a:prstGeom>
        </p:spPr>
      </p:pic>
      <p:sp>
        <p:nvSpPr>
          <p:cNvPr id="4" name="Rectangle 3">
            <a:extLst>
              <a:ext uri="{FF2B5EF4-FFF2-40B4-BE49-F238E27FC236}">
                <a16:creationId xmlns:a16="http://schemas.microsoft.com/office/drawing/2014/main" id="{5E15E5DE-4F29-8477-F410-6AD968BC5BDC}"/>
              </a:ext>
            </a:extLst>
          </p:cNvPr>
          <p:cNvSpPr/>
          <p:nvPr/>
        </p:nvSpPr>
        <p:spPr>
          <a:xfrm>
            <a:off x="7260333" y="1771649"/>
            <a:ext cx="4705998" cy="2096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0" i="0" dirty="0">
                <a:solidFill>
                  <a:srgbClr val="374151"/>
                </a:solidFill>
                <a:effectLst/>
                <a:latin typeface="Söhne"/>
              </a:rPr>
              <a:t>  Les deux graphiques en barres présentent des données intéressantes concernant l'égalité entre les sexes en matière de promotion au sein de l'organisation.</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premier graphique en barres </a:t>
            </a:r>
            <a:r>
              <a:rPr lang="fr-FR" sz="1400" b="0" i="0" dirty="0">
                <a:solidFill>
                  <a:srgbClr val="374151"/>
                </a:solidFill>
                <a:effectLst/>
                <a:latin typeface="Söhne"/>
              </a:rPr>
              <a:t>illustre la proportion de promotions parmi les salariées femmes. La barre indique que les femmes ont une proportion de 62 % de promotions. Cela indique une participation significative des femmes aux opportunités de promotion au sein de l'entreprise.</a:t>
            </a:r>
          </a:p>
          <a:p>
            <a:pPr algn="ctr"/>
            <a:endParaRPr lang="fr-FR" sz="1000" dirty="0"/>
          </a:p>
        </p:txBody>
      </p:sp>
      <p:sp>
        <p:nvSpPr>
          <p:cNvPr id="5" name="Rectangle 4">
            <a:extLst>
              <a:ext uri="{FF2B5EF4-FFF2-40B4-BE49-F238E27FC236}">
                <a16:creationId xmlns:a16="http://schemas.microsoft.com/office/drawing/2014/main" id="{F7ED735D-3779-14B5-07E1-4C6A9E8ED5A2}"/>
              </a:ext>
            </a:extLst>
          </p:cNvPr>
          <p:cNvSpPr/>
          <p:nvPr/>
        </p:nvSpPr>
        <p:spPr>
          <a:xfrm>
            <a:off x="231531" y="3989508"/>
            <a:ext cx="11472496" cy="22068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 deuxième graphique en barres </a:t>
            </a:r>
            <a:r>
              <a:rPr lang="fr-FR" sz="1400" b="0" i="0" dirty="0">
                <a:solidFill>
                  <a:srgbClr val="374151"/>
                </a:solidFill>
                <a:effectLst/>
                <a:latin typeface="Söhne"/>
              </a:rPr>
              <a:t>représente la proportion de promotions parmi les salariés hommes. La barre indique que les hommes ont une proportion de 63 % de promotions. Comparé au premier graphique, on peut observer que les hommes ont une légère proportion supérieure de promotions en moyenne.</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L'analyse des deux graphiques suggère que les opportunités de promotion semblent être réparties relativement équitablement entre les sexes, avec des pourcentages de promotions proches pour les femmes et les hommes. Cependant, il est important de souligner que l'évaluation de l'égalité entre les sexes ne se limite pas uniquement aux taux de promotion, mais doit également prendre en compte d'autres facteurs et indicateurs pertinents pour obtenir une vue d'ensemble complète de la situation.</a:t>
            </a:r>
          </a:p>
          <a:p>
            <a:pPr algn="ctr"/>
            <a:endParaRPr lang="fr-FR" sz="1000" dirty="0"/>
          </a:p>
        </p:txBody>
      </p:sp>
    </p:spTree>
    <p:extLst>
      <p:ext uri="{BB962C8B-B14F-4D97-AF65-F5344CB8AC3E}">
        <p14:creationId xmlns:p14="http://schemas.microsoft.com/office/powerpoint/2010/main" val="93438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FAF2470-0FE5-C8E1-15B9-F94E637AA8F6}"/>
              </a:ext>
            </a:extLst>
          </p:cNvPr>
          <p:cNvSpPr>
            <a:spLocks noGrp="1"/>
          </p:cNvSpPr>
          <p:nvPr>
            <p:ph idx="1"/>
          </p:nvPr>
        </p:nvSpPr>
        <p:spPr>
          <a:xfrm>
            <a:off x="74735" y="79131"/>
            <a:ext cx="11900388" cy="6251331"/>
          </a:xfrm>
        </p:spPr>
        <p:txBody>
          <a:bodyPr/>
          <a:lstStyle/>
          <a:p>
            <a:pPr marL="0" indent="0">
              <a:buNone/>
            </a:pPr>
            <a:r>
              <a:rPr lang="fr-FR" dirty="0"/>
              <a:t> </a:t>
            </a:r>
            <a:r>
              <a:rPr lang="fr-FR" sz="1800" dirty="0"/>
              <a:t>- Accident de travail femme-homme</a:t>
            </a:r>
          </a:p>
          <a:p>
            <a:pPr marL="0" indent="0">
              <a:buNone/>
            </a:pPr>
            <a:endParaRPr lang="fr-FR" sz="1800" dirty="0"/>
          </a:p>
        </p:txBody>
      </p:sp>
      <p:pic>
        <p:nvPicPr>
          <p:cNvPr id="5" name="Image 4">
            <a:extLst>
              <a:ext uri="{FF2B5EF4-FFF2-40B4-BE49-F238E27FC236}">
                <a16:creationId xmlns:a16="http://schemas.microsoft.com/office/drawing/2014/main" id="{9A54BDBB-6036-D1A1-D960-2DD26ADF430D}"/>
              </a:ext>
            </a:extLst>
          </p:cNvPr>
          <p:cNvPicPr>
            <a:picLocks noChangeAspect="1"/>
          </p:cNvPicPr>
          <p:nvPr/>
        </p:nvPicPr>
        <p:blipFill>
          <a:blip r:embed="rId2"/>
          <a:stretch>
            <a:fillRect/>
          </a:stretch>
        </p:blipFill>
        <p:spPr>
          <a:xfrm>
            <a:off x="7394332" y="479180"/>
            <a:ext cx="4547336" cy="1364077"/>
          </a:xfrm>
          <a:prstGeom prst="rect">
            <a:avLst/>
          </a:prstGeom>
        </p:spPr>
      </p:pic>
      <p:pic>
        <p:nvPicPr>
          <p:cNvPr id="7" name="Image 6">
            <a:extLst>
              <a:ext uri="{FF2B5EF4-FFF2-40B4-BE49-F238E27FC236}">
                <a16:creationId xmlns:a16="http://schemas.microsoft.com/office/drawing/2014/main" id="{E979FE30-084A-13EF-1D7E-E73ACF1A86DD}"/>
              </a:ext>
            </a:extLst>
          </p:cNvPr>
          <p:cNvPicPr>
            <a:picLocks noChangeAspect="1"/>
          </p:cNvPicPr>
          <p:nvPr/>
        </p:nvPicPr>
        <p:blipFill>
          <a:blip r:embed="rId3"/>
          <a:stretch>
            <a:fillRect/>
          </a:stretch>
        </p:blipFill>
        <p:spPr>
          <a:xfrm>
            <a:off x="216877" y="531936"/>
            <a:ext cx="7077807" cy="3543884"/>
          </a:xfrm>
          <a:prstGeom prst="rect">
            <a:avLst/>
          </a:prstGeom>
        </p:spPr>
      </p:pic>
      <p:sp>
        <p:nvSpPr>
          <p:cNvPr id="2" name="Rectangle 1">
            <a:extLst>
              <a:ext uri="{FF2B5EF4-FFF2-40B4-BE49-F238E27FC236}">
                <a16:creationId xmlns:a16="http://schemas.microsoft.com/office/drawing/2014/main" id="{5C0B2EDB-730D-293D-E1B0-A48F5B901415}"/>
              </a:ext>
            </a:extLst>
          </p:cNvPr>
          <p:cNvSpPr/>
          <p:nvPr/>
        </p:nvSpPr>
        <p:spPr>
          <a:xfrm>
            <a:off x="7467352" y="2095693"/>
            <a:ext cx="4507771" cy="192991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0" i="0" dirty="0">
                <a:solidFill>
                  <a:srgbClr val="374151"/>
                </a:solidFill>
                <a:effectLst/>
                <a:latin typeface="Söhne"/>
              </a:rPr>
              <a:t>Les deux graphiques en barres fournissent un aperçu des différences entre les sexes en ce qui concerne les accidents de travail au sein de l'organisation.</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premier graphique en barres </a:t>
            </a:r>
            <a:r>
              <a:rPr lang="fr-FR" sz="1400" b="0" i="0" dirty="0">
                <a:solidFill>
                  <a:srgbClr val="374151"/>
                </a:solidFill>
                <a:effectLst/>
                <a:latin typeface="Söhne"/>
              </a:rPr>
              <a:t>illustre le nombre de femmes ayant eu un accident de travail, avec un total de 125 cas. Cela met en évidence les accidents de travail survenus parmi les employées femmes au sein de l'entreprise.</a:t>
            </a:r>
          </a:p>
          <a:p>
            <a:pPr algn="ctr"/>
            <a:endParaRPr lang="fr-FR" sz="1000" dirty="0"/>
          </a:p>
        </p:txBody>
      </p:sp>
      <p:sp>
        <p:nvSpPr>
          <p:cNvPr id="4" name="Rectangle 3">
            <a:extLst>
              <a:ext uri="{FF2B5EF4-FFF2-40B4-BE49-F238E27FC236}">
                <a16:creationId xmlns:a16="http://schemas.microsoft.com/office/drawing/2014/main" id="{4719F8A2-48E2-13D8-4F89-F799D6562861}"/>
              </a:ext>
            </a:extLst>
          </p:cNvPr>
          <p:cNvSpPr/>
          <p:nvPr/>
        </p:nvSpPr>
        <p:spPr>
          <a:xfrm>
            <a:off x="145073" y="4435718"/>
            <a:ext cx="11830050" cy="18068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 deuxième graphique en barres </a:t>
            </a:r>
            <a:r>
              <a:rPr lang="fr-FR" sz="1400" b="0" i="0" dirty="0">
                <a:solidFill>
                  <a:srgbClr val="374151"/>
                </a:solidFill>
                <a:effectLst/>
                <a:latin typeface="Söhne"/>
              </a:rPr>
              <a:t>représente le nombre d'hommes ayant eu un accident de travail, avec un total de 131 cas. En comparant les deux graphiques, on peut observer que le nombre d'hommes ayant subi des accidents de travail est légèrement supérieur à celui des femmes.</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L'analyse des deux graphiques suggère qu'il y a une légère disparité dans les accidents de travail entre les sexes, avec un nombre légèrement plus élevé d'hommes ayant eu des accidents de travail par rapport aux femmes. Cependant, il est important de noter que l'évaluation de l'égalité entre les sexes ne se limite pas uniquement aux incidents d'accidents de travail, mais doit également prendre en compte d'autres facteurs, tels que les circonstances, les conditions de travail et les politiques de sécurité, pour obtenir une compréhension complète de la situation.</a:t>
            </a:r>
          </a:p>
          <a:p>
            <a:pPr algn="ctr"/>
            <a:endParaRPr lang="fr-FR" sz="1000" dirty="0"/>
          </a:p>
        </p:txBody>
      </p:sp>
    </p:spTree>
    <p:extLst>
      <p:ext uri="{BB962C8B-B14F-4D97-AF65-F5344CB8AC3E}">
        <p14:creationId xmlns:p14="http://schemas.microsoft.com/office/powerpoint/2010/main" val="129269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8ED281-5641-9EA7-FCD7-F6A67C7B9503}"/>
              </a:ext>
            </a:extLst>
          </p:cNvPr>
          <p:cNvSpPr>
            <a:spLocks noGrp="1"/>
          </p:cNvSpPr>
          <p:nvPr>
            <p:ph idx="1"/>
          </p:nvPr>
        </p:nvSpPr>
        <p:spPr>
          <a:xfrm>
            <a:off x="92319" y="109903"/>
            <a:ext cx="11957539" cy="6194181"/>
          </a:xfrm>
        </p:spPr>
        <p:txBody>
          <a:bodyPr/>
          <a:lstStyle/>
          <a:p>
            <a:pPr marL="0" indent="0">
              <a:buNone/>
            </a:pPr>
            <a:r>
              <a:rPr lang="fr-FR" dirty="0"/>
              <a:t> </a:t>
            </a:r>
            <a:r>
              <a:rPr lang="fr-FR" sz="1800" dirty="0"/>
              <a:t>- Sexe et état civil, marié ou célibataire Femme-Homme</a:t>
            </a:r>
          </a:p>
          <a:p>
            <a:pPr marL="0" indent="0">
              <a:buNone/>
            </a:pPr>
            <a:endParaRPr lang="fr-FR" sz="1800" dirty="0"/>
          </a:p>
        </p:txBody>
      </p:sp>
      <p:pic>
        <p:nvPicPr>
          <p:cNvPr id="5" name="Image 4">
            <a:extLst>
              <a:ext uri="{FF2B5EF4-FFF2-40B4-BE49-F238E27FC236}">
                <a16:creationId xmlns:a16="http://schemas.microsoft.com/office/drawing/2014/main" id="{659E81D2-5BFD-2241-8F82-B60528DCE6EB}"/>
              </a:ext>
            </a:extLst>
          </p:cNvPr>
          <p:cNvPicPr>
            <a:picLocks noChangeAspect="1"/>
          </p:cNvPicPr>
          <p:nvPr/>
        </p:nvPicPr>
        <p:blipFill>
          <a:blip r:embed="rId2"/>
          <a:stretch>
            <a:fillRect/>
          </a:stretch>
        </p:blipFill>
        <p:spPr>
          <a:xfrm>
            <a:off x="7108581" y="325315"/>
            <a:ext cx="4800600" cy="1063869"/>
          </a:xfrm>
          <a:prstGeom prst="rect">
            <a:avLst/>
          </a:prstGeom>
        </p:spPr>
      </p:pic>
      <p:pic>
        <p:nvPicPr>
          <p:cNvPr id="9" name="Image 8">
            <a:extLst>
              <a:ext uri="{FF2B5EF4-FFF2-40B4-BE49-F238E27FC236}">
                <a16:creationId xmlns:a16="http://schemas.microsoft.com/office/drawing/2014/main" id="{7F6E47AF-5DE9-4BFA-8703-0C56FFB04573}"/>
              </a:ext>
            </a:extLst>
          </p:cNvPr>
          <p:cNvPicPr>
            <a:picLocks noChangeAspect="1"/>
          </p:cNvPicPr>
          <p:nvPr/>
        </p:nvPicPr>
        <p:blipFill>
          <a:blip r:embed="rId3"/>
          <a:stretch>
            <a:fillRect/>
          </a:stretch>
        </p:blipFill>
        <p:spPr>
          <a:xfrm>
            <a:off x="92319" y="560508"/>
            <a:ext cx="6923943" cy="3042139"/>
          </a:xfrm>
          <a:prstGeom prst="rect">
            <a:avLst/>
          </a:prstGeom>
        </p:spPr>
      </p:pic>
      <p:sp>
        <p:nvSpPr>
          <p:cNvPr id="4" name="Rectangle 3">
            <a:extLst>
              <a:ext uri="{FF2B5EF4-FFF2-40B4-BE49-F238E27FC236}">
                <a16:creationId xmlns:a16="http://schemas.microsoft.com/office/drawing/2014/main" id="{96E43BEA-773E-3788-BF75-B6CF6C7AB30B}"/>
              </a:ext>
            </a:extLst>
          </p:cNvPr>
          <p:cNvSpPr/>
          <p:nvPr/>
        </p:nvSpPr>
        <p:spPr>
          <a:xfrm>
            <a:off x="7108581" y="1602398"/>
            <a:ext cx="4941277" cy="20002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0" i="0" dirty="0">
                <a:solidFill>
                  <a:srgbClr val="374151"/>
                </a:solidFill>
                <a:effectLst/>
                <a:latin typeface="Söhne"/>
              </a:rPr>
              <a:t>Les trois graphiques en barres mettent en lumière les différences potentielles entre les sexes en ce qui concerne l'état civil des salariés au sein de l'organisation.</a:t>
            </a:r>
          </a:p>
          <a:p>
            <a:pPr algn="l"/>
            <a:endParaRPr lang="fr-FR" sz="1400" b="0" i="0" dirty="0">
              <a:solidFill>
                <a:srgbClr val="374151"/>
              </a:solidFill>
              <a:effectLst/>
              <a:latin typeface="Söhne"/>
            </a:endParaRPr>
          </a:p>
          <a:p>
            <a:pPr algn="l"/>
            <a:r>
              <a:rPr lang="fr-FR" sz="1400" b="1" i="0" dirty="0">
                <a:solidFill>
                  <a:srgbClr val="374151"/>
                </a:solidFill>
                <a:effectLst/>
                <a:latin typeface="Söhne"/>
              </a:rPr>
              <a:t>- Le premier graphique en barres </a:t>
            </a:r>
            <a:r>
              <a:rPr lang="fr-FR" sz="1400" b="0" i="0" dirty="0">
                <a:solidFill>
                  <a:srgbClr val="374151"/>
                </a:solidFill>
                <a:effectLst/>
                <a:latin typeface="Söhne"/>
              </a:rPr>
              <a:t>illustre le nombre de célibataires parmi les salariées femmes et les salariés hommes. On peut constater que parmi les femmes, il y a un total de 52 célibataires, tandis que parmi les hommes, il y en a 68. Cette différence suggère une légère prédominance de salariés célibataires parmi les hommes.</a:t>
            </a:r>
          </a:p>
          <a:p>
            <a:pPr algn="ctr"/>
            <a:endParaRPr lang="fr-FR" sz="1000" dirty="0"/>
          </a:p>
        </p:txBody>
      </p:sp>
      <p:sp>
        <p:nvSpPr>
          <p:cNvPr id="6" name="Rectangle 5">
            <a:extLst>
              <a:ext uri="{FF2B5EF4-FFF2-40B4-BE49-F238E27FC236}">
                <a16:creationId xmlns:a16="http://schemas.microsoft.com/office/drawing/2014/main" id="{C7360BDB-2211-FB1C-9303-3E78ACE18A35}"/>
              </a:ext>
            </a:extLst>
          </p:cNvPr>
          <p:cNvSpPr/>
          <p:nvPr/>
        </p:nvSpPr>
        <p:spPr>
          <a:xfrm>
            <a:off x="142142" y="4004896"/>
            <a:ext cx="11780227" cy="23387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i="0" dirty="0">
                <a:solidFill>
                  <a:srgbClr val="374151"/>
                </a:solidFill>
                <a:effectLst/>
                <a:latin typeface="Söhne"/>
              </a:rPr>
              <a:t>- Le deuxième graphique en barres</a:t>
            </a:r>
            <a:r>
              <a:rPr lang="fr-FR" sz="1400" b="0" i="0" dirty="0">
                <a:solidFill>
                  <a:srgbClr val="374151"/>
                </a:solidFill>
                <a:effectLst/>
                <a:latin typeface="Söhne"/>
              </a:rPr>
              <a:t> représente le nombre de personnes mariées parmi les salariées femmes et les salariés hommes. Les barres indiquent que parmi les femmes, il y a 47 personnes mariées, tandis que parmi les hommes, il y en a 59. Cette répartition suggère également une légère prédominance de personnes mariées parmi les hommes.</a:t>
            </a:r>
          </a:p>
          <a:p>
            <a:pPr algn="l"/>
            <a:endParaRPr lang="fr-FR" sz="1400" b="0" i="0" dirty="0">
              <a:solidFill>
                <a:srgbClr val="374151"/>
              </a:solidFill>
              <a:effectLst/>
              <a:latin typeface="Söhne"/>
            </a:endParaRPr>
          </a:p>
          <a:p>
            <a:pPr algn="l"/>
            <a:r>
              <a:rPr lang="fr-FR" sz="1400" dirty="0">
                <a:solidFill>
                  <a:srgbClr val="374151"/>
                </a:solidFill>
                <a:latin typeface="Söhne"/>
              </a:rPr>
              <a:t>- </a:t>
            </a:r>
            <a:r>
              <a:rPr lang="fr-FR" sz="1400" b="0" i="0" dirty="0">
                <a:solidFill>
                  <a:srgbClr val="374151"/>
                </a:solidFill>
                <a:effectLst/>
                <a:latin typeface="Söhne"/>
              </a:rPr>
              <a:t>Le troisième graphique en barres représente le nombre de valeurs manquantes (</a:t>
            </a:r>
            <a:r>
              <a:rPr lang="fr-FR" sz="1400" b="0" i="0" dirty="0" err="1">
                <a:solidFill>
                  <a:srgbClr val="374151"/>
                </a:solidFill>
                <a:effectLst/>
                <a:latin typeface="Söhne"/>
              </a:rPr>
              <a:t>missing</a:t>
            </a:r>
            <a:r>
              <a:rPr lang="fr-FR" sz="1400" b="0" i="0" dirty="0">
                <a:solidFill>
                  <a:srgbClr val="374151"/>
                </a:solidFill>
                <a:effectLst/>
                <a:latin typeface="Söhne"/>
              </a:rPr>
              <a:t> values) concernant l'état civil parmi les salariées femmes et les salariés hommes. On peut observer que parmi les femmes, il y a 52 valeurs manquantes, tandis que parmi les hommes, il y en a 40.</a:t>
            </a:r>
          </a:p>
          <a:p>
            <a:pPr algn="l"/>
            <a:endParaRPr lang="fr-FR" sz="1400" b="0" i="0" dirty="0">
              <a:solidFill>
                <a:srgbClr val="374151"/>
              </a:solidFill>
              <a:effectLst/>
              <a:latin typeface="Söhne"/>
            </a:endParaRPr>
          </a:p>
          <a:p>
            <a:pPr algn="l"/>
            <a:r>
              <a:rPr lang="fr-FR" sz="1400" b="0" i="0" dirty="0">
                <a:solidFill>
                  <a:srgbClr val="374151"/>
                </a:solidFill>
                <a:effectLst/>
                <a:latin typeface="Söhne"/>
              </a:rPr>
              <a:t>En analysant les trois graphiques, on constate qu'il existe des différences subtiles en ce qui concerne l'état civil entre les sexes. Les salariés hommes semblent avoir des proportions légèrement plus élevées de célibataires et de personnes mariées, tandis que les femmes semblent avoir une proportion légèrement plus élevée de valeurs manquantes concernant l'état civil. Cependant, il est important de souligner que l'évaluation de l'égalité entre les sexes ne se limite pas uniquement à l'état civil, mais doit également prendre en compte d'autres facteurs contextuels et indicateurs pertinents pour obtenir une vue d'ensemble complète de la situation.</a:t>
            </a:r>
          </a:p>
          <a:p>
            <a:pPr algn="ctr"/>
            <a:endParaRPr lang="fr-FR" sz="1000" dirty="0"/>
          </a:p>
        </p:txBody>
      </p:sp>
    </p:spTree>
    <p:extLst>
      <p:ext uri="{BB962C8B-B14F-4D97-AF65-F5344CB8AC3E}">
        <p14:creationId xmlns:p14="http://schemas.microsoft.com/office/powerpoint/2010/main" val="3162902574"/>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
  <TotalTime>11402</TotalTime>
  <Words>4583</Words>
  <Application>Microsoft Office PowerPoint</Application>
  <PresentationFormat>Grand écran</PresentationFormat>
  <Paragraphs>129</Paragraphs>
  <Slides>17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Arial Nova Cond</vt:lpstr>
      <vt:lpstr>Gill Sans Nova</vt:lpstr>
      <vt:lpstr>Kartika</vt:lpstr>
      <vt:lpstr>Mongolian Baiti</vt:lpstr>
      <vt:lpstr>Posterama</vt:lpstr>
      <vt:lpstr>Söhne</vt:lpstr>
      <vt:lpstr>GradientRiseVTI</vt:lpstr>
      <vt:lpstr>Projet 7: Analysez des indicateurs de l'égalité femme-homme avec Knime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7: Analysez des indicateurs de l'égalité femme-homme avec Knime </dc:title>
  <dc:creator>Christelle ASSI</dc:creator>
  <cp:lastModifiedBy>Christelle ASSI</cp:lastModifiedBy>
  <cp:revision>19</cp:revision>
  <dcterms:created xsi:type="dcterms:W3CDTF">2023-08-02T13:26:46Z</dcterms:created>
  <dcterms:modified xsi:type="dcterms:W3CDTF">2023-08-10T11:34:07Z</dcterms:modified>
</cp:coreProperties>
</file>