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9"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7" d="100"/>
          <a:sy n="87" d="100"/>
        </p:scale>
        <p:origin x="533" y="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5/22/2023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17591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81018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375488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402354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54921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20149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964292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74129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215169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177802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5/22/2023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‹N°›</a:t>
            </a:fld>
            <a:endParaRPr lang="en-US"/>
          </a:p>
        </p:txBody>
      </p:sp>
    </p:spTree>
    <p:extLst>
      <p:ext uri="{BB962C8B-B14F-4D97-AF65-F5344CB8AC3E}">
        <p14:creationId xmlns:p14="http://schemas.microsoft.com/office/powerpoint/2010/main" val="369018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5/22/2023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‹N°›</a:t>
            </a:fld>
            <a:endParaRPr lang="en-US"/>
          </a:p>
        </p:txBody>
      </p:sp>
    </p:spTree>
    <p:extLst>
      <p:ext uri="{BB962C8B-B14F-4D97-AF65-F5344CB8AC3E}">
        <p14:creationId xmlns:p14="http://schemas.microsoft.com/office/powerpoint/2010/main" val="17587103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36" r:id="rId6"/>
    <p:sldLayoutId id="2147483732" r:id="rId7"/>
    <p:sldLayoutId id="2147483733" r:id="rId8"/>
    <p:sldLayoutId id="2147483734" r:id="rId9"/>
    <p:sldLayoutId id="2147483735" r:id="rId10"/>
    <p:sldLayoutId id="214748373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2" name="Top Left">
            <a:extLst>
              <a:ext uri="{FF2B5EF4-FFF2-40B4-BE49-F238E27FC236}">
                <a16:creationId xmlns:a16="http://schemas.microsoft.com/office/drawing/2014/main" id="{7A93B028-F8F4-4F84-98D7-2779E4D8B9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6" name="Freeform: Shape 13">
              <a:extLst>
                <a:ext uri="{FF2B5EF4-FFF2-40B4-BE49-F238E27FC236}">
                  <a16:creationId xmlns:a16="http://schemas.microsoft.com/office/drawing/2014/main" id="{0C254636-BEEC-4E48-BF0C-D2C6BF5836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7" name="Freeform: Shape 14">
              <a:extLst>
                <a:ext uri="{FF2B5EF4-FFF2-40B4-BE49-F238E27FC236}">
                  <a16:creationId xmlns:a16="http://schemas.microsoft.com/office/drawing/2014/main" id="{83AF5681-1B96-4C35-AB17-AB7793A4EF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38" name="Freeform: Shape 15">
              <a:extLst>
                <a:ext uri="{FF2B5EF4-FFF2-40B4-BE49-F238E27FC236}">
                  <a16:creationId xmlns:a16="http://schemas.microsoft.com/office/drawing/2014/main" id="{F1C65047-892E-46D5-9E82-93FB2E432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AD2952C-9885-4337-B770-851BDEB88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2B07DD51-ACE9-4B98-AB77-D23DBEF484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0F483983-8B4E-40F0-BF70-192D840B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F8853237-6306-4734-906A-E334FDEAA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848C5D2-21E8-4E56-B25E-809869A75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re 1">
            <a:extLst>
              <a:ext uri="{FF2B5EF4-FFF2-40B4-BE49-F238E27FC236}">
                <a16:creationId xmlns:a16="http://schemas.microsoft.com/office/drawing/2014/main" id="{8ACF22E3-CECD-9DC2-0609-5985E34CD861}"/>
              </a:ext>
            </a:extLst>
          </p:cNvPr>
          <p:cNvSpPr>
            <a:spLocks noGrp="1"/>
          </p:cNvSpPr>
          <p:nvPr>
            <p:ph type="ctrTitle"/>
          </p:nvPr>
        </p:nvSpPr>
        <p:spPr>
          <a:xfrm>
            <a:off x="1005653" y="744909"/>
            <a:ext cx="5797883" cy="3155419"/>
          </a:xfrm>
        </p:spPr>
        <p:txBody>
          <a:bodyPr anchor="b">
            <a:normAutofit/>
          </a:bodyPr>
          <a:lstStyle/>
          <a:p>
            <a:pPr algn="l">
              <a:lnSpc>
                <a:spcPct val="90000"/>
              </a:lnSpc>
            </a:pPr>
            <a:r>
              <a:rPr lang="fr-FR" sz="4600" b="1" dirty="0"/>
              <a:t>PROJET 9 </a:t>
            </a:r>
            <a:r>
              <a:rPr lang="fr-FR" sz="4600" dirty="0"/>
              <a:t>: </a:t>
            </a:r>
            <a:r>
              <a:rPr lang="fr-FR" sz="4600" i="0" dirty="0">
                <a:solidFill>
                  <a:srgbClr val="C00000"/>
                </a:solidFill>
                <a:effectLst/>
                <a:latin typeface="Inter"/>
              </a:rPr>
              <a:t>Produisez une étude de marché avec R ou Python</a:t>
            </a:r>
            <a:br>
              <a:rPr lang="fr-FR" sz="4600" i="0" dirty="0">
                <a:effectLst/>
                <a:latin typeface="Inter"/>
              </a:rPr>
            </a:br>
            <a:endParaRPr lang="fr-FR" sz="4600" dirty="0"/>
          </a:p>
        </p:txBody>
      </p:sp>
      <p:pic>
        <p:nvPicPr>
          <p:cNvPr id="4" name="Picture 3" descr="Une image contenant bleu, Caractère coloré, Graphique, Bleu électrique&#10;&#10;Description générée automatiquement">
            <a:extLst>
              <a:ext uri="{FF2B5EF4-FFF2-40B4-BE49-F238E27FC236}">
                <a16:creationId xmlns:a16="http://schemas.microsoft.com/office/drawing/2014/main" id="{9BB2F116-202F-43C3-5A33-D4554FE66450}"/>
              </a:ext>
            </a:extLst>
          </p:cNvPr>
          <p:cNvPicPr>
            <a:picLocks noChangeAspect="1"/>
          </p:cNvPicPr>
          <p:nvPr/>
        </p:nvPicPr>
        <p:blipFill rotWithShape="1">
          <a:blip r:embed="rId2"/>
          <a:srcRect l="6808" r="44493" b="-1"/>
          <a:stretch/>
        </p:blipFill>
        <p:spPr>
          <a:xfrm>
            <a:off x="7188563" y="21990"/>
            <a:ext cx="5019783" cy="6857990"/>
          </a:xfrm>
          <a:prstGeom prst="rect">
            <a:avLst/>
          </a:prstGeom>
        </p:spPr>
      </p:pic>
      <p:grpSp>
        <p:nvGrpSpPr>
          <p:cNvPr id="23"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29158" y="3369564"/>
            <a:ext cx="118872" cy="118872"/>
            <a:chOff x="1175347" y="3733800"/>
            <a:chExt cx="118872" cy="118872"/>
          </a:xfrm>
        </p:grpSpPr>
        <p:cxnSp>
          <p:nvCxnSpPr>
            <p:cNvPr id="24" name="Straight Connector 23">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5" name="Straight Connector 24">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7" name="Bottom Right">
            <a:extLst>
              <a:ext uri="{FF2B5EF4-FFF2-40B4-BE49-F238E27FC236}">
                <a16:creationId xmlns:a16="http://schemas.microsoft.com/office/drawing/2014/main" id="{F7513226-C6E6-4885-A42A-D6411FF01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8" name="Graphic 157">
              <a:extLst>
                <a:ext uri="{FF2B5EF4-FFF2-40B4-BE49-F238E27FC236}">
                  <a16:creationId xmlns:a16="http://schemas.microsoft.com/office/drawing/2014/main" id="{9BC07C6F-FF27-4C7D-BF5D-4B4B8880B8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0" name="Freeform: Shape 29">
                <a:extLst>
                  <a:ext uri="{FF2B5EF4-FFF2-40B4-BE49-F238E27FC236}">
                    <a16:creationId xmlns:a16="http://schemas.microsoft.com/office/drawing/2014/main" id="{3B062B0F-BCEB-436F-AB59-970CC5EEE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2CDB5C4-8E76-40DC-A3EA-AF3D5066E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188252B-68F7-4FD1-98ED-39451A98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43015DC-C4C8-408D-91FE-CB5223319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9E420DB7-0D88-4E37-B948-6FB4A8AD8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08BA96C9-4B69-43D0-A129-4C2DF6571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9C0CB4-8BF5-4813-A26B-7B3C36368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 name="Freeform: Shape 28">
              <a:extLst>
                <a:ext uri="{FF2B5EF4-FFF2-40B4-BE49-F238E27FC236}">
                  <a16:creationId xmlns:a16="http://schemas.microsoft.com/office/drawing/2014/main" id="{A1A6261E-C71C-43D5-8164-2B8BB8DFAC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Rectangle 4">
            <a:extLst>
              <a:ext uri="{FF2B5EF4-FFF2-40B4-BE49-F238E27FC236}">
                <a16:creationId xmlns:a16="http://schemas.microsoft.com/office/drawing/2014/main" id="{C0128938-69B9-2D1C-EB5B-119C39F2C4CA}"/>
              </a:ext>
            </a:extLst>
          </p:cNvPr>
          <p:cNvSpPr/>
          <p:nvPr/>
        </p:nvSpPr>
        <p:spPr>
          <a:xfrm>
            <a:off x="-124117" y="6185714"/>
            <a:ext cx="2422281" cy="628650"/>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fr-FR" b="1" dirty="0"/>
              <a:t>22/05/2023</a:t>
            </a:r>
          </a:p>
        </p:txBody>
      </p:sp>
      <p:sp>
        <p:nvSpPr>
          <p:cNvPr id="6" name="Rectangle 5">
            <a:extLst>
              <a:ext uri="{FF2B5EF4-FFF2-40B4-BE49-F238E27FC236}">
                <a16:creationId xmlns:a16="http://schemas.microsoft.com/office/drawing/2014/main" id="{A71D2197-8D08-29E7-BAA7-6B5780D55A48}"/>
              </a:ext>
            </a:extLst>
          </p:cNvPr>
          <p:cNvSpPr/>
          <p:nvPr/>
        </p:nvSpPr>
        <p:spPr>
          <a:xfrm>
            <a:off x="4678053" y="6119446"/>
            <a:ext cx="2184888" cy="760534"/>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fr-FR" sz="2000" b="1" dirty="0">
                <a:solidFill>
                  <a:schemeClr val="tx1"/>
                </a:solidFill>
              </a:rPr>
              <a:t>Khoty WOLIE</a:t>
            </a:r>
          </a:p>
        </p:txBody>
      </p:sp>
      <p:sp>
        <p:nvSpPr>
          <p:cNvPr id="7" name="Rectangle 6">
            <a:extLst>
              <a:ext uri="{FF2B5EF4-FFF2-40B4-BE49-F238E27FC236}">
                <a16:creationId xmlns:a16="http://schemas.microsoft.com/office/drawing/2014/main" id="{31C96B1F-BEB9-569B-4EE6-91E57FB88328}"/>
              </a:ext>
            </a:extLst>
          </p:cNvPr>
          <p:cNvSpPr/>
          <p:nvPr/>
        </p:nvSpPr>
        <p:spPr>
          <a:xfrm>
            <a:off x="9725623" y="21989"/>
            <a:ext cx="2453054" cy="35608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9483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EF57B-C855-8A15-CBD5-A7488C063465}"/>
              </a:ext>
            </a:extLst>
          </p:cNvPr>
          <p:cNvSpPr>
            <a:spLocks noGrp="1"/>
          </p:cNvSpPr>
          <p:nvPr>
            <p:ph type="title"/>
          </p:nvPr>
        </p:nvSpPr>
        <p:spPr>
          <a:xfrm>
            <a:off x="70339" y="237392"/>
            <a:ext cx="11283461" cy="2294792"/>
          </a:xfrm>
        </p:spPr>
        <p:txBody>
          <a:bodyPr>
            <a:normAutofit fontScale="90000"/>
          </a:bodyPr>
          <a:lstStyle/>
          <a:p>
            <a:r>
              <a:rPr lang="fr-FR" sz="2000" b="1" i="0" dirty="0">
                <a:solidFill>
                  <a:srgbClr val="000000"/>
                </a:solidFill>
                <a:effectLst/>
                <a:latin typeface="Helvetica Neue"/>
              </a:rPr>
              <a:t>8- Rapprochement final des DataFrame Dispo_Alimentaire_Population et securite_alimentaire_Indicateurs_macro</a:t>
            </a:r>
            <a:br>
              <a:rPr lang="fr-FR" sz="2200" b="1" i="0" dirty="0">
                <a:solidFill>
                  <a:srgbClr val="000000"/>
                </a:solidFill>
                <a:effectLst/>
                <a:latin typeface="Helvetica Neue"/>
              </a:rPr>
            </a:br>
            <a:br>
              <a:rPr lang="fr-FR" sz="2800" b="1" dirty="0">
                <a:latin typeface="Helvetica Neue"/>
              </a:rPr>
            </a:br>
            <a:br>
              <a:rPr lang="fr-FR" b="1" i="0" dirty="0">
                <a:solidFill>
                  <a:srgbClr val="000000"/>
                </a:solidFill>
                <a:effectLst/>
                <a:latin typeface="Helvetica Neue"/>
              </a:rPr>
            </a:br>
            <a:endParaRPr lang="fr-FR" dirty="0"/>
          </a:p>
        </p:txBody>
      </p:sp>
      <p:sp>
        <p:nvSpPr>
          <p:cNvPr id="3" name="Espace réservé du contenu 2">
            <a:extLst>
              <a:ext uri="{FF2B5EF4-FFF2-40B4-BE49-F238E27FC236}">
                <a16:creationId xmlns:a16="http://schemas.microsoft.com/office/drawing/2014/main" id="{0E037BBB-DBE9-C8D6-48E1-101D62DAEFE7}"/>
              </a:ext>
            </a:extLst>
          </p:cNvPr>
          <p:cNvSpPr>
            <a:spLocks noGrp="1"/>
          </p:cNvSpPr>
          <p:nvPr>
            <p:ph idx="1"/>
          </p:nvPr>
        </p:nvSpPr>
        <p:spPr>
          <a:xfrm>
            <a:off x="70339" y="1104656"/>
            <a:ext cx="11129596" cy="1141779"/>
          </a:xfrm>
        </p:spPr>
        <p:txBody>
          <a:bodyPr>
            <a:normAutofit fontScale="92500"/>
          </a:bodyPr>
          <a:lstStyle/>
          <a:p>
            <a:pPr marL="0" indent="0">
              <a:buNone/>
            </a:pPr>
            <a:r>
              <a:rPr lang="fr-FR" sz="1800" b="1" i="0" dirty="0">
                <a:solidFill>
                  <a:srgbClr val="000000"/>
                </a:solidFill>
                <a:effectLst/>
                <a:latin typeface="Helvetica Neue"/>
              </a:rPr>
              <a:t>9- Jointure finale de nos DataFrames avec la fonction Pivot_table</a:t>
            </a:r>
          </a:p>
          <a:p>
            <a:pPr marL="0" indent="0">
              <a:buNone/>
            </a:pPr>
            <a:r>
              <a:rPr lang="fr-FR" sz="1600" dirty="0">
                <a:solidFill>
                  <a:srgbClr val="374151"/>
                </a:solidFill>
                <a:latin typeface="Söhne"/>
              </a:rPr>
              <a:t>Nous avons opté pour une jointure interne et nous avons sélectionné comme clé primaire la variable pays. Puis, nous avons sauvegardé par la suite notre DataFrame obtenu nommée </a:t>
            </a:r>
            <a:r>
              <a:rPr lang="fr-FR" sz="1600" b="1" dirty="0">
                <a:solidFill>
                  <a:srgbClr val="374151"/>
                </a:solidFill>
                <a:latin typeface="Söhne"/>
              </a:rPr>
              <a:t>securite_alimentaire_Indicateurs_macro_Dispo_Alimentaire_Population .</a:t>
            </a:r>
          </a:p>
          <a:p>
            <a:pPr marL="0" indent="0">
              <a:buNone/>
            </a:pPr>
            <a:endParaRPr lang="fr-FR" sz="1600" b="1" i="0" dirty="0">
              <a:solidFill>
                <a:srgbClr val="000000"/>
              </a:solidFill>
              <a:effectLst/>
              <a:latin typeface="Helvetica Neue"/>
            </a:endParaRPr>
          </a:p>
          <a:p>
            <a:endParaRPr lang="fr-FR" dirty="0"/>
          </a:p>
        </p:txBody>
      </p:sp>
      <p:sp>
        <p:nvSpPr>
          <p:cNvPr id="4" name="Rectangle 3">
            <a:extLst>
              <a:ext uri="{FF2B5EF4-FFF2-40B4-BE49-F238E27FC236}">
                <a16:creationId xmlns:a16="http://schemas.microsoft.com/office/drawing/2014/main" id="{63AD4ABA-2695-58A3-298E-36CB975329B4}"/>
              </a:ext>
            </a:extLst>
          </p:cNvPr>
          <p:cNvSpPr/>
          <p:nvPr/>
        </p:nvSpPr>
        <p:spPr>
          <a:xfrm>
            <a:off x="320919" y="2404696"/>
            <a:ext cx="11337680" cy="404885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47248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7BD6DF-9802-8EDB-6403-BB87F40B5E5F}"/>
              </a:ext>
            </a:extLst>
          </p:cNvPr>
          <p:cNvSpPr>
            <a:spLocks noGrp="1"/>
          </p:cNvSpPr>
          <p:nvPr>
            <p:ph type="title"/>
          </p:nvPr>
        </p:nvSpPr>
        <p:spPr>
          <a:xfrm>
            <a:off x="838200" y="349249"/>
            <a:ext cx="10515600" cy="663575"/>
          </a:xfrm>
        </p:spPr>
        <p:txBody>
          <a:bodyPr>
            <a:normAutofit fontScale="90000"/>
          </a:bodyPr>
          <a:lstStyle/>
          <a:p>
            <a:pPr algn="ctr"/>
            <a:r>
              <a:rPr lang="fr-FR" sz="2000" b="1" dirty="0">
                <a:solidFill>
                  <a:srgbClr val="271A38"/>
                </a:solidFill>
              </a:rPr>
              <a:t>II- LES CLUSTERINGS EFFECTUES, ET LES DIFFERENTES VISUALISATION ASSOCIEES</a:t>
            </a:r>
            <a:endParaRPr lang="fr-FR" sz="2000" b="1" dirty="0"/>
          </a:p>
        </p:txBody>
      </p:sp>
      <p:sp>
        <p:nvSpPr>
          <p:cNvPr id="3" name="Espace réservé du contenu 2">
            <a:extLst>
              <a:ext uri="{FF2B5EF4-FFF2-40B4-BE49-F238E27FC236}">
                <a16:creationId xmlns:a16="http://schemas.microsoft.com/office/drawing/2014/main" id="{8C783311-3E2E-0AD0-BCF8-4EC45BD03C02}"/>
              </a:ext>
            </a:extLst>
          </p:cNvPr>
          <p:cNvSpPr>
            <a:spLocks noGrp="1"/>
          </p:cNvSpPr>
          <p:nvPr>
            <p:ph idx="1"/>
          </p:nvPr>
        </p:nvSpPr>
        <p:spPr>
          <a:xfrm>
            <a:off x="165588" y="1012824"/>
            <a:ext cx="11668858" cy="5594595"/>
          </a:xfrm>
        </p:spPr>
        <p:txBody>
          <a:bodyPr/>
          <a:lstStyle/>
          <a:p>
            <a:pPr marL="0" indent="0">
              <a:buNone/>
            </a:pPr>
            <a:r>
              <a:rPr lang="fr-FR" sz="1800" b="1" i="0" dirty="0">
                <a:solidFill>
                  <a:srgbClr val="000000"/>
                </a:solidFill>
                <a:effectLst/>
                <a:latin typeface="Helvetica Neue"/>
              </a:rPr>
              <a:t>1- Importation des librairies et de la DataFrame sauvegardée pour effectuer les clusterings</a:t>
            </a:r>
          </a:p>
          <a:p>
            <a:pPr marL="0" indent="0">
              <a:buNone/>
            </a:pPr>
            <a:r>
              <a:rPr lang="fr-FR" sz="1600" dirty="0"/>
              <a:t>Nous avons importé les librairies nécessaire (voir notebook 2), puis la table sauvegardée </a:t>
            </a:r>
            <a:r>
              <a:rPr lang="fr-FR" sz="1600" b="1" dirty="0"/>
              <a:t>data_preprocess_jointure_final_projet_9_csv</a:t>
            </a:r>
            <a:r>
              <a:rPr lang="fr-FR" sz="1600" dirty="0"/>
              <a:t>. De plus, nous avons sélectionné certaines colonnes (Disponibilité intérieure, Exportations – Quantité, Importations – Quantité, Production, Disponibilité alimentaire (Kcal/personne/jour), Population totale, ('Valeur', 'Nombre de personnes en situation d’insécurité alimentaire grave (millions) (moyenne sur 3 ans)') et nous avons appliqué différentes méthodes comme, .info(), .shape, .insna(), .duplicate(), .nunique(), .describe() pour observer la dataframe.</a:t>
            </a:r>
          </a:p>
          <a:p>
            <a:pPr marL="0" indent="0">
              <a:buNone/>
            </a:pPr>
            <a:endParaRPr lang="fr-FR" sz="1600" dirty="0"/>
          </a:p>
          <a:p>
            <a:pPr marL="0" indent="0">
              <a:buNone/>
            </a:pPr>
            <a:r>
              <a:rPr lang="fr-FR" sz="1800" b="1" i="0" dirty="0">
                <a:solidFill>
                  <a:srgbClr val="000000"/>
                </a:solidFill>
                <a:effectLst/>
                <a:latin typeface="Helvetica Neue"/>
              </a:rPr>
              <a:t>2- </a:t>
            </a:r>
            <a:r>
              <a:rPr lang="fr-FR" sz="1800" b="1" dirty="0">
                <a:solidFill>
                  <a:srgbClr val="000000"/>
                </a:solidFill>
                <a:latin typeface="Helvetica Neue"/>
              </a:rPr>
              <a:t>Commencement de l’ ACP ou PCA </a:t>
            </a:r>
          </a:p>
          <a:p>
            <a:pPr marL="0" indent="0">
              <a:buNone/>
            </a:pPr>
            <a:r>
              <a:rPr lang="fr-FR" sz="1600" dirty="0"/>
              <a:t>Dans un premier temps, nous avons </a:t>
            </a:r>
            <a:r>
              <a:rPr lang="fr-FR" sz="1600" dirty="0" err="1"/>
              <a:t>scaler</a:t>
            </a:r>
            <a:r>
              <a:rPr lang="fr-FR" sz="1600" dirty="0"/>
              <a:t> nos données afin de les instancier pour obtenir un tableau </a:t>
            </a:r>
            <a:r>
              <a:rPr lang="fr-FR" sz="1600" dirty="0" err="1"/>
              <a:t>numpy</a:t>
            </a:r>
            <a:r>
              <a:rPr lang="fr-FR" sz="1600" dirty="0"/>
              <a:t>. Dans un second temps, nous avons stocké le nom des colonnes dans une liste que l’on a nommée « </a:t>
            </a:r>
            <a:r>
              <a:rPr lang="fr-FR" sz="1600" dirty="0" err="1"/>
              <a:t>features</a:t>
            </a:r>
            <a:r>
              <a:rPr lang="fr-FR" sz="1600" dirty="0"/>
              <a:t> » et nous avons enregistré les noms des pays en index dans une nouvelle variable appelée « </a:t>
            </a:r>
            <a:r>
              <a:rPr lang="fr-FR" sz="1600" dirty="0" err="1"/>
              <a:t>names</a:t>
            </a:r>
            <a:r>
              <a:rPr lang="fr-FR" sz="1600" dirty="0"/>
              <a:t> ». </a:t>
            </a:r>
          </a:p>
          <a:p>
            <a:pPr marL="0" indent="0">
              <a:buNone/>
            </a:pPr>
            <a:r>
              <a:rPr lang="fr-FR" sz="1600" dirty="0"/>
              <a:t>Pour approfondir notre analyse, nous avons travailler sur les 6 premières composantes, en nous intéressant à la variance captée par chaque nouvelle composante grâce une librairie très réputé nommée </a:t>
            </a:r>
            <a:r>
              <a:rPr lang="fr-FR" sz="1600" dirty="0" err="1"/>
              <a:t>scikit-learn</a:t>
            </a:r>
            <a:r>
              <a:rPr lang="fr-FR" sz="1600" dirty="0"/>
              <a:t>. Et nous avons pu observer les proportions de nos différentes composantes, que nous avons enregistrer dans une nouvelles variable appelée screen afin de nous permettre d’afficher de façon graphique les 6 premières composantes. </a:t>
            </a:r>
          </a:p>
          <a:p>
            <a:endParaRPr lang="fr-FR" dirty="0"/>
          </a:p>
        </p:txBody>
      </p:sp>
    </p:spTree>
    <p:extLst>
      <p:ext uri="{BB962C8B-B14F-4D97-AF65-F5344CB8AC3E}">
        <p14:creationId xmlns:p14="http://schemas.microsoft.com/office/powerpoint/2010/main" val="405565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90C6BD1-D24C-2136-FE5C-A5DA97549240}"/>
              </a:ext>
            </a:extLst>
          </p:cNvPr>
          <p:cNvSpPr>
            <a:spLocks noGrp="1"/>
          </p:cNvSpPr>
          <p:nvPr>
            <p:ph idx="1"/>
          </p:nvPr>
        </p:nvSpPr>
        <p:spPr>
          <a:xfrm>
            <a:off x="235926" y="4384186"/>
            <a:ext cx="10515600" cy="2025406"/>
          </a:xfrm>
        </p:spPr>
        <p:txBody>
          <a:bodyPr>
            <a:normAutofit/>
          </a:bodyPr>
          <a:lstStyle/>
          <a:p>
            <a:pPr marL="0" indent="0" algn="l">
              <a:buNone/>
            </a:pPr>
            <a:r>
              <a:rPr lang="fr-FR" sz="1600" dirty="0"/>
              <a:t>En bleu, nous avons la variance de chaque nouvelle composante, et en rouge, la variance cumulée. </a:t>
            </a:r>
          </a:p>
          <a:p>
            <a:pPr marL="0" indent="0" algn="l">
              <a:buNone/>
            </a:pPr>
            <a:r>
              <a:rPr lang="fr-FR" sz="1600" dirty="0"/>
              <a:t>On voit que, près de 80% de la variance est comprise dans les 3 premières composantes, et près de 90% dans les 4 premiers. </a:t>
            </a:r>
          </a:p>
        </p:txBody>
      </p:sp>
      <p:sp>
        <p:nvSpPr>
          <p:cNvPr id="4" name="Rectangle 3">
            <a:extLst>
              <a:ext uri="{FF2B5EF4-FFF2-40B4-BE49-F238E27FC236}">
                <a16:creationId xmlns:a16="http://schemas.microsoft.com/office/drawing/2014/main" id="{1932D0C5-D957-2563-FFCF-28C000333EC9}"/>
              </a:ext>
            </a:extLst>
          </p:cNvPr>
          <p:cNvSpPr/>
          <p:nvPr/>
        </p:nvSpPr>
        <p:spPr>
          <a:xfrm>
            <a:off x="1692519" y="167054"/>
            <a:ext cx="7561385" cy="387301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07847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603DECF-F2B0-4DFD-6E9A-0C4E3378DE1A}"/>
              </a:ext>
            </a:extLst>
          </p:cNvPr>
          <p:cNvSpPr>
            <a:spLocks noGrp="1"/>
          </p:cNvSpPr>
          <p:nvPr>
            <p:ph idx="1"/>
          </p:nvPr>
        </p:nvSpPr>
        <p:spPr>
          <a:xfrm>
            <a:off x="253512" y="177067"/>
            <a:ext cx="11677650" cy="1467095"/>
          </a:xfrm>
        </p:spPr>
        <p:txBody>
          <a:bodyPr>
            <a:normAutofit/>
          </a:bodyPr>
          <a:lstStyle/>
          <a:p>
            <a:pPr marL="0" indent="0">
              <a:buNone/>
            </a:pPr>
            <a:r>
              <a:rPr lang="fr-FR" sz="1800" b="1" dirty="0"/>
              <a:t>3- Composantes</a:t>
            </a:r>
          </a:p>
          <a:p>
            <a:pPr marL="0" indent="0">
              <a:buNone/>
            </a:pPr>
            <a:r>
              <a:rPr lang="fr-FR" sz="1600" dirty="0"/>
              <a:t>Intéressons nous maintenant à nos fameuses composantes. La formule de calcul de composantes est donnée par l’attribut components_. Cette variable est généralement nommée </a:t>
            </a:r>
            <a:r>
              <a:rPr lang="fr-FR" sz="1600" b="1" dirty="0"/>
              <a:t>PCS</a:t>
            </a:r>
            <a:r>
              <a:rPr lang="fr-FR" sz="1600" dirty="0"/>
              <a:t>.</a:t>
            </a:r>
          </a:p>
          <a:p>
            <a:pPr marL="0" indent="0">
              <a:buNone/>
            </a:pPr>
            <a:r>
              <a:rPr lang="fr-FR" sz="1600" dirty="0"/>
              <a:t>Et lorsqu’on ajoute cela à nos colonnes on obtient : </a:t>
            </a:r>
            <a:endParaRPr lang="fr-FR" sz="1700" dirty="0"/>
          </a:p>
          <a:p>
            <a:pPr algn="l"/>
            <a:endParaRPr lang="fr-FR" sz="1600" b="0" i="0" dirty="0">
              <a:solidFill>
                <a:srgbClr val="000000"/>
              </a:solidFill>
              <a:effectLst/>
              <a:latin typeface="Helvetica Neue"/>
            </a:endParaRPr>
          </a:p>
          <a:p>
            <a:pPr algn="l"/>
            <a:endParaRPr lang="fr-FR" sz="1600" dirty="0">
              <a:solidFill>
                <a:srgbClr val="000000"/>
              </a:solidFill>
              <a:latin typeface="Helvetica Neue"/>
            </a:endParaRPr>
          </a:p>
          <a:p>
            <a:pPr marL="0" indent="0">
              <a:buNone/>
            </a:pPr>
            <a:endParaRPr lang="fr-FR" sz="1600" dirty="0"/>
          </a:p>
        </p:txBody>
      </p:sp>
      <p:sp>
        <p:nvSpPr>
          <p:cNvPr id="4" name="Rectangle 3">
            <a:extLst>
              <a:ext uri="{FF2B5EF4-FFF2-40B4-BE49-F238E27FC236}">
                <a16:creationId xmlns:a16="http://schemas.microsoft.com/office/drawing/2014/main" id="{22726A08-DAB0-FE41-3BDF-00CE154BDF1B}"/>
              </a:ext>
            </a:extLst>
          </p:cNvPr>
          <p:cNvSpPr/>
          <p:nvPr/>
        </p:nvSpPr>
        <p:spPr>
          <a:xfrm>
            <a:off x="259373" y="1644163"/>
            <a:ext cx="11491546" cy="2286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2EEADBC6-160E-DCA9-1B6F-683E56302415}"/>
              </a:ext>
            </a:extLst>
          </p:cNvPr>
          <p:cNvSpPr/>
          <p:nvPr/>
        </p:nvSpPr>
        <p:spPr>
          <a:xfrm>
            <a:off x="0" y="3991708"/>
            <a:ext cx="6049108" cy="562708"/>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fr-FR" sz="1600" dirty="0">
                <a:solidFill>
                  <a:schemeClr val="tx1"/>
                </a:solidFill>
              </a:rPr>
              <a:t>Et pour une représentation plus visuelle, voir ci-dessous.</a:t>
            </a:r>
          </a:p>
        </p:txBody>
      </p:sp>
      <p:sp>
        <p:nvSpPr>
          <p:cNvPr id="6" name="Rectangle 5">
            <a:extLst>
              <a:ext uri="{FF2B5EF4-FFF2-40B4-BE49-F238E27FC236}">
                <a16:creationId xmlns:a16="http://schemas.microsoft.com/office/drawing/2014/main" id="{61727E72-2373-7334-3A9B-05DC806AA862}"/>
              </a:ext>
            </a:extLst>
          </p:cNvPr>
          <p:cNvSpPr/>
          <p:nvPr/>
        </p:nvSpPr>
        <p:spPr>
          <a:xfrm>
            <a:off x="492369" y="4501662"/>
            <a:ext cx="9790236" cy="224643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2871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4FA6B609-6BFA-D529-A64D-28739A3CFF9C}"/>
              </a:ext>
            </a:extLst>
          </p:cNvPr>
          <p:cNvSpPr>
            <a:spLocks noGrp="1"/>
          </p:cNvSpPr>
          <p:nvPr>
            <p:ph idx="1"/>
          </p:nvPr>
        </p:nvSpPr>
        <p:spPr>
          <a:xfrm>
            <a:off x="138723" y="158750"/>
            <a:ext cx="11660188" cy="1595315"/>
          </a:xfrm>
        </p:spPr>
        <p:txBody>
          <a:bodyPr>
            <a:normAutofit/>
          </a:bodyPr>
          <a:lstStyle/>
          <a:p>
            <a:pPr marL="0" indent="0">
              <a:buNone/>
            </a:pPr>
            <a:r>
              <a:rPr lang="fr-FR" sz="1800" b="1" dirty="0"/>
              <a:t>4- Graphique de corrélation</a:t>
            </a:r>
          </a:p>
          <a:p>
            <a:pPr marL="0" indent="0">
              <a:buNone/>
            </a:pPr>
            <a:r>
              <a:rPr lang="fr-FR" sz="1600" dirty="0"/>
              <a:t>Définissons nos axes x et y. Nous allons utiliser les 2 premières composantes avec une cellule de code (voir notebook 2) et une  fonction correlation_graph (voir toujours notebook 2)</a:t>
            </a:r>
          </a:p>
          <a:p>
            <a:pPr marL="0" indent="0">
              <a:buNone/>
            </a:pPr>
            <a:r>
              <a:rPr lang="fr-FR" sz="1800" b="1" dirty="0"/>
              <a:t> </a:t>
            </a:r>
          </a:p>
        </p:txBody>
      </p:sp>
      <p:sp>
        <p:nvSpPr>
          <p:cNvPr id="7" name="Rectangle 6">
            <a:extLst>
              <a:ext uri="{FF2B5EF4-FFF2-40B4-BE49-F238E27FC236}">
                <a16:creationId xmlns:a16="http://schemas.microsoft.com/office/drawing/2014/main" id="{D78233A1-C469-1559-B9F2-785C614B2B57}"/>
              </a:ext>
            </a:extLst>
          </p:cNvPr>
          <p:cNvSpPr/>
          <p:nvPr/>
        </p:nvSpPr>
        <p:spPr>
          <a:xfrm>
            <a:off x="1512276" y="1397978"/>
            <a:ext cx="8277959" cy="3134457"/>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EBA3303B-D521-33F9-EFB4-683BC79F0FD6}"/>
              </a:ext>
            </a:extLst>
          </p:cNvPr>
          <p:cNvSpPr/>
          <p:nvPr/>
        </p:nvSpPr>
        <p:spPr>
          <a:xfrm>
            <a:off x="175846" y="4585188"/>
            <a:ext cx="11852031" cy="2272811"/>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l"/>
            <a:r>
              <a:rPr lang="fr-FR" sz="1400" b="0" i="0" dirty="0">
                <a:solidFill>
                  <a:schemeClr val="tx1">
                    <a:lumMod val="75000"/>
                    <a:lumOff val="25000"/>
                  </a:schemeClr>
                </a:solidFill>
                <a:effectLst/>
                <a:latin typeface="Helvetica Neue"/>
              </a:rPr>
              <a:t>Les lignes horizontales et verticales tracées représentent les axes des composantes principales. Elles indiquent la proportion de variance expliquée par chaque composante principale.</a:t>
            </a:r>
          </a:p>
          <a:p>
            <a:pPr algn="l"/>
            <a:r>
              <a:rPr lang="fr-FR" sz="1400" b="0" i="0" dirty="0">
                <a:solidFill>
                  <a:schemeClr val="tx1">
                    <a:lumMod val="75000"/>
                    <a:lumOff val="25000"/>
                  </a:schemeClr>
                </a:solidFill>
                <a:effectLst/>
                <a:latin typeface="Helvetica Neue"/>
              </a:rPr>
              <a:t>Dans ce graphique, on peut voir que les variables "Population totale" et</a:t>
            </a:r>
            <a:r>
              <a:rPr lang="fr-FR" sz="1400" dirty="0">
                <a:solidFill>
                  <a:schemeClr val="tx1">
                    <a:lumMod val="75000"/>
                    <a:lumOff val="25000"/>
                  </a:schemeClr>
                </a:solidFill>
                <a:latin typeface="Helvetica Neue"/>
              </a:rPr>
              <a:t> </a:t>
            </a:r>
            <a:r>
              <a:rPr lang="fr-FR" sz="1400" b="0" i="0" dirty="0">
                <a:solidFill>
                  <a:schemeClr val="tx1">
                    <a:lumMod val="75000"/>
                    <a:lumOff val="25000"/>
                  </a:schemeClr>
                </a:solidFill>
                <a:effectLst/>
                <a:latin typeface="Helvetica Neue"/>
              </a:rPr>
              <a:t>"Disponibilité intérieure" sont plus corrélées avec la première composante principale (PC1). Tandis que les variables "Valeur , Nombre de ..." et "Disponibilité alimentaire ..." sont fortement corrélées avec la deuxième composante principale (PC2). </a:t>
            </a:r>
            <a:r>
              <a:rPr lang="fr-FR" sz="1400" dirty="0">
                <a:solidFill>
                  <a:schemeClr val="tx1">
                    <a:lumMod val="75000"/>
                    <a:lumOff val="25000"/>
                  </a:schemeClr>
                </a:solidFill>
                <a:latin typeface="Helvetica Neue"/>
              </a:rPr>
              <a:t>Par ailleurs, </a:t>
            </a:r>
            <a:r>
              <a:rPr lang="fr-FR" sz="1400" b="0" i="0" dirty="0">
                <a:solidFill>
                  <a:schemeClr val="tx1">
                    <a:lumMod val="75000"/>
                    <a:lumOff val="25000"/>
                  </a:schemeClr>
                </a:solidFill>
                <a:effectLst/>
                <a:latin typeface="Helvetica Neue"/>
              </a:rPr>
              <a:t>la variable "Disponibilité alimentaire ..." qui a la direction de sa flèche pointé vers le bas est négativement corrélée à la composante (PC2).</a:t>
            </a:r>
          </a:p>
          <a:p>
            <a:pPr algn="l"/>
            <a:r>
              <a:rPr lang="fr-FR" sz="1400" b="0" i="0" dirty="0">
                <a:solidFill>
                  <a:schemeClr val="tx1">
                    <a:lumMod val="75000"/>
                    <a:lumOff val="25000"/>
                  </a:schemeClr>
                </a:solidFill>
                <a:effectLst/>
                <a:latin typeface="Helvetica Neue"/>
              </a:rPr>
              <a:t>Les variables "Exportations - Quantité" et "Importations - Quantité" ont une corrélation plus faible avec les composantes principales, car leurs flèches sont plus courtes et plus proches du centre du cercle.</a:t>
            </a:r>
          </a:p>
          <a:p>
            <a:pPr algn="l"/>
            <a:r>
              <a:rPr lang="fr-FR" sz="1400" b="0" i="0" dirty="0">
                <a:solidFill>
                  <a:schemeClr val="tx1">
                    <a:lumMod val="75000"/>
                    <a:lumOff val="25000"/>
                  </a:schemeClr>
                </a:solidFill>
                <a:effectLst/>
                <a:latin typeface="Helvetica Neue"/>
              </a:rPr>
              <a:t>Cette visualisation est utile pour identifier les variables qui ont une influence importante sur les composantes principales, et peut aider à comprendre les relations entre les variables dans les données analysées.</a:t>
            </a:r>
          </a:p>
          <a:p>
            <a:pPr algn="ctr"/>
            <a:endParaRPr lang="fr-FR" sz="1100" dirty="0">
              <a:solidFill>
                <a:schemeClr val="tx1"/>
              </a:solidFill>
            </a:endParaRPr>
          </a:p>
        </p:txBody>
      </p:sp>
    </p:spTree>
    <p:extLst>
      <p:ext uri="{BB962C8B-B14F-4D97-AF65-F5344CB8AC3E}">
        <p14:creationId xmlns:p14="http://schemas.microsoft.com/office/powerpoint/2010/main" val="3606703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4">
            <a:extLst>
              <a:ext uri="{FF2B5EF4-FFF2-40B4-BE49-F238E27FC236}">
                <a16:creationId xmlns:a16="http://schemas.microsoft.com/office/drawing/2014/main" id="{8BA9ED4F-AB17-88A1-6208-A560A243847C}"/>
              </a:ext>
            </a:extLst>
          </p:cNvPr>
          <p:cNvSpPr>
            <a:spLocks noGrp="1"/>
          </p:cNvSpPr>
          <p:nvPr>
            <p:ph idx="1"/>
          </p:nvPr>
        </p:nvSpPr>
        <p:spPr>
          <a:xfrm>
            <a:off x="140800" y="137136"/>
            <a:ext cx="11606212" cy="1529006"/>
          </a:xfrm>
        </p:spPr>
        <p:txBody>
          <a:bodyPr>
            <a:normAutofit/>
          </a:bodyPr>
          <a:lstStyle/>
          <a:p>
            <a:pPr marL="0" indent="0">
              <a:buNone/>
            </a:pPr>
            <a:r>
              <a:rPr lang="fr-FR" sz="1800" b="1" dirty="0"/>
              <a:t>5- Projection</a:t>
            </a:r>
          </a:p>
          <a:p>
            <a:pPr marL="0" indent="0">
              <a:buNone/>
            </a:pPr>
            <a:r>
              <a:rPr lang="fr-FR" sz="1600" dirty="0"/>
              <a:t>Pour finir, travaillons sur la projection de nos dimensions. Nous allons utiliser les 2 premières composantes avec une  fonction display_factorial_planes (voir toujours notebook 2)</a:t>
            </a:r>
          </a:p>
          <a:p>
            <a:pPr marL="0" indent="0">
              <a:buNone/>
            </a:pPr>
            <a:endParaRPr lang="fr-FR" sz="1600" b="0" i="0" dirty="0">
              <a:solidFill>
                <a:srgbClr val="000000"/>
              </a:solidFill>
              <a:effectLst/>
              <a:latin typeface="Helvetica Neue"/>
            </a:endParaRPr>
          </a:p>
          <a:p>
            <a:pPr marL="0" indent="0">
              <a:buNone/>
            </a:pPr>
            <a:endParaRPr lang="fr-FR" sz="1600" dirty="0">
              <a:solidFill>
                <a:srgbClr val="000000"/>
              </a:solidFill>
              <a:latin typeface="Helvetica Neue"/>
            </a:endParaRPr>
          </a:p>
        </p:txBody>
      </p:sp>
      <p:sp>
        <p:nvSpPr>
          <p:cNvPr id="7" name="Rectangle 6">
            <a:extLst>
              <a:ext uri="{FF2B5EF4-FFF2-40B4-BE49-F238E27FC236}">
                <a16:creationId xmlns:a16="http://schemas.microsoft.com/office/drawing/2014/main" id="{BFA918AE-1C7E-3255-4971-34B9FD7B3413}"/>
              </a:ext>
            </a:extLst>
          </p:cNvPr>
          <p:cNvSpPr/>
          <p:nvPr/>
        </p:nvSpPr>
        <p:spPr>
          <a:xfrm>
            <a:off x="298938" y="1230922"/>
            <a:ext cx="8805497" cy="338943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F6F6495A-53D1-02BA-C80E-9372F45CCB4A}"/>
              </a:ext>
            </a:extLst>
          </p:cNvPr>
          <p:cNvSpPr/>
          <p:nvPr/>
        </p:nvSpPr>
        <p:spPr>
          <a:xfrm>
            <a:off x="74735" y="4851156"/>
            <a:ext cx="10163908" cy="124630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fr-FR" sz="1600" b="0" i="0" dirty="0">
                <a:solidFill>
                  <a:schemeClr val="tx1">
                    <a:lumMod val="75000"/>
                    <a:lumOff val="25000"/>
                  </a:schemeClr>
                </a:solidFill>
                <a:effectLst/>
              </a:rPr>
              <a:t>Nous pouvons observer que le cluster « a » représente la majorité des zones où les populations </a:t>
            </a:r>
            <a:r>
              <a:rPr lang="fr-FR" sz="1600" dirty="0">
                <a:solidFill>
                  <a:schemeClr val="tx1">
                    <a:lumMod val="75000"/>
                    <a:lumOff val="25000"/>
                  </a:schemeClr>
                </a:solidFill>
              </a:rPr>
              <a:t>ou</a:t>
            </a:r>
            <a:r>
              <a:rPr lang="fr-FR" sz="1600" b="0" i="0" dirty="0">
                <a:solidFill>
                  <a:schemeClr val="tx1">
                    <a:lumMod val="75000"/>
                    <a:lumOff val="25000"/>
                  </a:schemeClr>
                </a:solidFill>
                <a:effectLst/>
              </a:rPr>
              <a:t> l'insécurité alimentaire est moins élevée, mais pas aussi grave que dans le cluster C. le cluster b, quant à lui, il représente les zones stables avec une absence d'insécurité alimentaire .</a:t>
            </a:r>
            <a:r>
              <a:rPr lang="fr-FR" sz="1600" dirty="0">
                <a:solidFill>
                  <a:schemeClr val="tx1">
                    <a:lumMod val="75000"/>
                    <a:lumOff val="25000"/>
                  </a:schemeClr>
                </a:solidFill>
              </a:rPr>
              <a:t>   </a:t>
            </a:r>
          </a:p>
        </p:txBody>
      </p:sp>
    </p:spTree>
    <p:extLst>
      <p:ext uri="{BB962C8B-B14F-4D97-AF65-F5344CB8AC3E}">
        <p14:creationId xmlns:p14="http://schemas.microsoft.com/office/powerpoint/2010/main" val="3334239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C172D3C-7369-37BC-1BC2-710C8851B325}"/>
              </a:ext>
            </a:extLst>
          </p:cNvPr>
          <p:cNvSpPr>
            <a:spLocks noGrp="1"/>
          </p:cNvSpPr>
          <p:nvPr>
            <p:ph idx="1"/>
          </p:nvPr>
        </p:nvSpPr>
        <p:spPr>
          <a:xfrm>
            <a:off x="126023" y="163879"/>
            <a:ext cx="10515600" cy="2610094"/>
          </a:xfrm>
        </p:spPr>
        <p:txBody>
          <a:bodyPr>
            <a:normAutofit/>
          </a:bodyPr>
          <a:lstStyle/>
          <a:p>
            <a:pPr marL="0" indent="0">
              <a:buNone/>
            </a:pPr>
            <a:r>
              <a:rPr lang="fr-FR" sz="1800" b="1" dirty="0"/>
              <a:t>6- K- means</a:t>
            </a:r>
          </a:p>
          <a:p>
            <a:pPr marL="0" indent="0">
              <a:buNone/>
            </a:pPr>
            <a:r>
              <a:rPr lang="fr-FR" sz="1600" dirty="0"/>
              <a:t>Nous allons effectuer un clustering avec l’algorithme du k- means . Testons d’abord avec un nombre défini de cluster qui est 3 et on instancie notre estimateur via des cellules de codes (voir notebook 2) </a:t>
            </a:r>
          </a:p>
          <a:p>
            <a:pPr marL="0" indent="0">
              <a:buNone/>
            </a:pPr>
            <a:r>
              <a:rPr lang="fr-FR" sz="1800" b="1" dirty="0"/>
              <a:t>7- Vérification du nombre de clusters via la méthode du Coude</a:t>
            </a:r>
          </a:p>
          <a:p>
            <a:pPr marL="0" indent="0">
              <a:buNone/>
            </a:pPr>
            <a:r>
              <a:rPr lang="fr-FR" sz="1600" dirty="0"/>
              <a:t>Nous définissons une liste de cluster que l’on veut tester. Ensuite pour chaque valeur de k, on entraine un k -means spécifique et on stock son inertie. On obtient par la suite, une liste d’inertie. Enfin il ne reste plus qu’à afficher le résultat.</a:t>
            </a:r>
          </a:p>
        </p:txBody>
      </p:sp>
      <p:sp>
        <p:nvSpPr>
          <p:cNvPr id="4" name="Rectangle 3">
            <a:extLst>
              <a:ext uri="{FF2B5EF4-FFF2-40B4-BE49-F238E27FC236}">
                <a16:creationId xmlns:a16="http://schemas.microsoft.com/office/drawing/2014/main" id="{F92DFFBA-219F-3D2D-0FA5-A1B80B62EA02}"/>
              </a:ext>
            </a:extLst>
          </p:cNvPr>
          <p:cNvSpPr/>
          <p:nvPr/>
        </p:nvSpPr>
        <p:spPr>
          <a:xfrm>
            <a:off x="1550377" y="2686049"/>
            <a:ext cx="8573965" cy="316523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58638237-FA49-8B7C-7C69-91AB873BD7D7}"/>
              </a:ext>
            </a:extLst>
          </p:cNvPr>
          <p:cNvSpPr/>
          <p:nvPr/>
        </p:nvSpPr>
        <p:spPr>
          <a:xfrm>
            <a:off x="126023" y="5890846"/>
            <a:ext cx="8642838" cy="80327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fr-FR" sz="1600" dirty="0">
                <a:solidFill>
                  <a:schemeClr val="tx1">
                    <a:lumMod val="75000"/>
                    <a:lumOff val="25000"/>
                  </a:schemeClr>
                </a:solidFill>
              </a:rPr>
              <a:t>Nous pouvons observer la cassure au niveau du cluster 3.</a:t>
            </a:r>
          </a:p>
        </p:txBody>
      </p:sp>
    </p:spTree>
    <p:extLst>
      <p:ext uri="{BB962C8B-B14F-4D97-AF65-F5344CB8AC3E}">
        <p14:creationId xmlns:p14="http://schemas.microsoft.com/office/powerpoint/2010/main" val="56219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6AC3F11-E6EC-3DEC-7469-96C9DED95787}"/>
              </a:ext>
            </a:extLst>
          </p:cNvPr>
          <p:cNvSpPr>
            <a:spLocks noGrp="1"/>
          </p:cNvSpPr>
          <p:nvPr>
            <p:ph idx="1"/>
          </p:nvPr>
        </p:nvSpPr>
        <p:spPr>
          <a:xfrm>
            <a:off x="218342" y="124313"/>
            <a:ext cx="11717216" cy="6509483"/>
          </a:xfrm>
        </p:spPr>
        <p:txBody>
          <a:bodyPr/>
          <a:lstStyle/>
          <a:p>
            <a:pPr marL="0" indent="0">
              <a:buNone/>
            </a:pPr>
            <a:r>
              <a:rPr lang="fr-FR" sz="1800" b="1" dirty="0"/>
              <a:t>8- Clusters</a:t>
            </a:r>
            <a:r>
              <a:rPr lang="fr-FR" dirty="0"/>
              <a:t> </a:t>
            </a:r>
          </a:p>
          <a:p>
            <a:pPr marL="0" indent="0">
              <a:buNone/>
            </a:pPr>
            <a:r>
              <a:rPr lang="fr-FR" sz="1600" dirty="0"/>
              <a:t>nous allons regarder les clusters que nous avons obtenu, afin de les re-entrainer (transformer) .</a:t>
            </a:r>
          </a:p>
          <a:p>
            <a:pPr marL="0" indent="0">
              <a:buNone/>
            </a:pPr>
            <a:r>
              <a:rPr lang="fr-FR" sz="1600" dirty="0"/>
              <a:t>On obtient les clusters suivants :</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lgn="l">
              <a:buNone/>
            </a:pPr>
            <a:r>
              <a:rPr lang="fr-FR" sz="1600" b="1" dirty="0">
                <a:solidFill>
                  <a:srgbClr val="000000"/>
                </a:solidFill>
              </a:rPr>
              <a:t>Attention</a:t>
            </a:r>
            <a:endParaRPr lang="fr-FR" sz="1600" b="1" i="0" dirty="0">
              <a:solidFill>
                <a:srgbClr val="000000"/>
              </a:solidFill>
              <a:effectLst/>
            </a:endParaRPr>
          </a:p>
          <a:p>
            <a:pPr marL="0" indent="0" algn="l">
              <a:buNone/>
            </a:pPr>
            <a:r>
              <a:rPr lang="fr-FR" sz="1600" b="0" i="0" dirty="0">
                <a:solidFill>
                  <a:schemeClr val="tx1">
                    <a:lumMod val="85000"/>
                    <a:lumOff val="15000"/>
                  </a:schemeClr>
                </a:solidFill>
                <a:effectLst/>
              </a:rPr>
              <a:t>Ici, 0,1,2 </a:t>
            </a:r>
            <a:r>
              <a:rPr lang="fr-FR" sz="1600" dirty="0">
                <a:solidFill>
                  <a:schemeClr val="tx1">
                    <a:lumMod val="85000"/>
                    <a:lumOff val="15000"/>
                  </a:schemeClr>
                </a:solidFill>
              </a:rPr>
              <a:t>sont</a:t>
            </a:r>
            <a:r>
              <a:rPr lang="fr-FR" sz="1600" b="0" i="0" dirty="0">
                <a:solidFill>
                  <a:schemeClr val="tx1">
                    <a:lumMod val="85000"/>
                    <a:lumOff val="15000"/>
                  </a:schemeClr>
                </a:solidFill>
                <a:effectLst/>
              </a:rPr>
              <a:t> à considérer comme </a:t>
            </a:r>
            <a:r>
              <a:rPr lang="fr-FR" sz="1600" b="1" i="0" dirty="0">
                <a:solidFill>
                  <a:schemeClr val="tx1">
                    <a:lumMod val="85000"/>
                    <a:lumOff val="15000"/>
                  </a:schemeClr>
                </a:solidFill>
                <a:effectLst/>
              </a:rPr>
              <a:t>une variable catégorielle cardinale</a:t>
            </a:r>
            <a:r>
              <a:rPr lang="fr-FR" sz="1600" b="0" i="0" dirty="0">
                <a:solidFill>
                  <a:schemeClr val="tx1">
                    <a:lumMod val="85000"/>
                    <a:lumOff val="15000"/>
                  </a:schemeClr>
                </a:solidFill>
                <a:effectLst/>
              </a:rPr>
              <a:t>. Il n'y a pas d'ordre entre les clusters.</a:t>
            </a:r>
          </a:p>
          <a:p>
            <a:pPr marL="0" indent="0" algn="l">
              <a:buNone/>
            </a:pPr>
            <a:r>
              <a:rPr lang="fr-FR" sz="1600" b="0" i="0" dirty="0">
                <a:solidFill>
                  <a:schemeClr val="tx1">
                    <a:lumMod val="85000"/>
                    <a:lumOff val="15000"/>
                  </a:schemeClr>
                </a:solidFill>
                <a:effectLst/>
              </a:rPr>
              <a:t>Le cluster 0 n'est pas supérieur au cluster 1 par exemple. Considérez que c'est plus un id qu'une valeur.</a:t>
            </a:r>
          </a:p>
          <a:p>
            <a:pPr marL="0" indent="0" algn="l">
              <a:buNone/>
            </a:pPr>
            <a:endParaRPr lang="fr-FR" sz="1600" b="0" i="0" dirty="0">
              <a:solidFill>
                <a:schemeClr val="tx1">
                  <a:lumMod val="85000"/>
                  <a:lumOff val="15000"/>
                </a:schemeClr>
              </a:solidFill>
              <a:effectLst/>
            </a:endParaRPr>
          </a:p>
          <a:p>
            <a:pPr marL="0" indent="0" algn="l">
              <a:buNone/>
            </a:pPr>
            <a:r>
              <a:rPr lang="fr-FR" sz="1600" b="0" i="0" dirty="0">
                <a:solidFill>
                  <a:schemeClr val="tx1">
                    <a:lumMod val="85000"/>
                    <a:lumOff val="15000"/>
                  </a:schemeClr>
                </a:solidFill>
                <a:effectLst/>
              </a:rPr>
              <a:t>Pour être plus clair, nous allons utiliser des lettres plutôt que des nombres pour représenter les clusters avec plusieurs cellules de code (voir notebook 2) :</a:t>
            </a:r>
          </a:p>
          <a:p>
            <a:pPr marL="0" indent="0">
              <a:buNone/>
            </a:pPr>
            <a:endParaRPr lang="fr-FR" sz="1600" dirty="0"/>
          </a:p>
          <a:p>
            <a:pPr marL="0" indent="0">
              <a:buNone/>
            </a:pPr>
            <a:endParaRPr lang="fr-FR" sz="1600" dirty="0"/>
          </a:p>
        </p:txBody>
      </p:sp>
      <p:sp>
        <p:nvSpPr>
          <p:cNvPr id="4" name="Rectangle 3">
            <a:extLst>
              <a:ext uri="{FF2B5EF4-FFF2-40B4-BE49-F238E27FC236}">
                <a16:creationId xmlns:a16="http://schemas.microsoft.com/office/drawing/2014/main" id="{73792C16-6F64-BFAD-B05C-FBFBAEF57EAC}"/>
              </a:ext>
            </a:extLst>
          </p:cNvPr>
          <p:cNvSpPr/>
          <p:nvPr/>
        </p:nvSpPr>
        <p:spPr>
          <a:xfrm>
            <a:off x="808892" y="1560635"/>
            <a:ext cx="7455877" cy="201783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3364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C5F4D77-56CD-C23F-0D2F-61EA5ABB0C13}"/>
              </a:ext>
            </a:extLst>
          </p:cNvPr>
          <p:cNvSpPr>
            <a:spLocks noGrp="1"/>
          </p:cNvSpPr>
          <p:nvPr>
            <p:ph idx="1"/>
          </p:nvPr>
        </p:nvSpPr>
        <p:spPr>
          <a:xfrm>
            <a:off x="175846" y="136281"/>
            <a:ext cx="11882804" cy="6638192"/>
          </a:xfrm>
        </p:spPr>
        <p:txBody>
          <a:bodyPr>
            <a:normAutofit/>
          </a:bodyPr>
          <a:lstStyle/>
          <a:p>
            <a:pPr marL="0" indent="0">
              <a:buNone/>
            </a:pPr>
            <a:r>
              <a:rPr lang="fr-FR" sz="1600" dirty="0"/>
              <a:t>Nous pouvons voir clairement les clusters a, b, c ajoutés à notre DataFrame</a:t>
            </a: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b="1" i="0" dirty="0">
              <a:solidFill>
                <a:srgbClr val="000000"/>
              </a:solidFill>
              <a:effectLst/>
              <a:latin typeface="Helvetica Neue"/>
            </a:endParaRPr>
          </a:p>
          <a:p>
            <a:pPr marL="0" indent="0">
              <a:buNone/>
            </a:pPr>
            <a:r>
              <a:rPr lang="fr-FR" sz="2000" b="1" i="0" dirty="0">
                <a:solidFill>
                  <a:srgbClr val="000000"/>
                </a:solidFill>
                <a:effectLst/>
                <a:latin typeface="Helvetica Neue"/>
              </a:rPr>
              <a:t>9- Effectuons une classification hiérarchique ascendante</a:t>
            </a:r>
          </a:p>
          <a:p>
            <a:pPr marL="0" indent="0">
              <a:buNone/>
            </a:pPr>
            <a:r>
              <a:rPr lang="fr-FR" sz="1600" dirty="0"/>
              <a:t>Par définition, nous pouvons considérer que </a:t>
            </a:r>
            <a:r>
              <a:rPr lang="fr-FR" sz="1600" dirty="0">
                <a:solidFill>
                  <a:schemeClr val="tx1">
                    <a:lumMod val="85000"/>
                    <a:lumOff val="15000"/>
                  </a:schemeClr>
                </a:solidFill>
              </a:rPr>
              <a:t>l</a:t>
            </a:r>
            <a:r>
              <a:rPr lang="fr-FR" sz="1600" b="0" i="0" dirty="0">
                <a:solidFill>
                  <a:schemeClr val="tx1">
                    <a:lumMod val="85000"/>
                    <a:lumOff val="15000"/>
                  </a:schemeClr>
                </a:solidFill>
                <a:effectLst/>
              </a:rPr>
              <a:t>a classification hiérarchique ascendante (CHA) est une technique d'analyse de regroupement non supervisée, utilisée pour organiser des données en groupes ou en clusters de manière hiérarchique. En Python, la bibliothèque scikit-learn offre une implémentation de la classification hiérarchique ascendante dans le module sklearn.cluster. </a:t>
            </a:r>
            <a:endParaRPr lang="fr-FR" sz="1600" i="0" dirty="0">
              <a:solidFill>
                <a:srgbClr val="000000"/>
              </a:solidFill>
              <a:effectLst/>
              <a:latin typeface="Helvetica Neue"/>
            </a:endParaRPr>
          </a:p>
          <a:p>
            <a:pPr marL="0" indent="0">
              <a:buNone/>
            </a:pPr>
            <a:endParaRPr lang="fr-FR" sz="1600" b="1" i="0" dirty="0">
              <a:solidFill>
                <a:srgbClr val="000000"/>
              </a:solidFill>
              <a:effectLst/>
              <a:latin typeface="Helvetica Neue"/>
            </a:endParaRPr>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dirty="0"/>
          </a:p>
        </p:txBody>
      </p:sp>
      <p:sp>
        <p:nvSpPr>
          <p:cNvPr id="4" name="Rectangle 3">
            <a:extLst>
              <a:ext uri="{FF2B5EF4-FFF2-40B4-BE49-F238E27FC236}">
                <a16:creationId xmlns:a16="http://schemas.microsoft.com/office/drawing/2014/main" id="{CF68C58F-FDBF-9CDE-E3E9-1B954780014D}"/>
              </a:ext>
            </a:extLst>
          </p:cNvPr>
          <p:cNvSpPr/>
          <p:nvPr/>
        </p:nvSpPr>
        <p:spPr>
          <a:xfrm>
            <a:off x="550252" y="615461"/>
            <a:ext cx="11091496" cy="3692769"/>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01829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B793615-1761-A4EF-BB61-42A0EB0CEDE7}"/>
              </a:ext>
            </a:extLst>
          </p:cNvPr>
          <p:cNvSpPr>
            <a:spLocks noGrp="1"/>
          </p:cNvSpPr>
          <p:nvPr>
            <p:ph idx="1"/>
          </p:nvPr>
        </p:nvSpPr>
        <p:spPr>
          <a:xfrm>
            <a:off x="114300" y="136280"/>
            <a:ext cx="11997104" cy="6607419"/>
          </a:xfrm>
        </p:spPr>
        <p:txBody>
          <a:bodyPr>
            <a:normAutofit fontScale="92500" lnSpcReduction="10000"/>
          </a:bodyPr>
          <a:lstStyle/>
          <a:p>
            <a:pPr marL="0" indent="0">
              <a:buNone/>
            </a:pPr>
            <a:r>
              <a:rPr lang="fr-FR" sz="1600" b="0" i="0" dirty="0">
                <a:solidFill>
                  <a:srgbClr val="000000"/>
                </a:solidFill>
                <a:effectLst/>
              </a:rPr>
              <a:t>La méthode de classification hiérarchique ascendante commence par considérer chaque point de données comme un cluster individuel. Ensuite, elle fusionne itérativement les clusters les plus similaires en fonction d'une mesure de similarité ou de dissimilarité spécifiée, telle que la distance euclidienne ou la corrélation. Ce processus de fusion continue jusqu'à ce qu'un seul cluster global soit formé. Ce qui forme ainsi une structure hiérarchique représentée par un dendrogramme.</a:t>
            </a:r>
          </a:p>
          <a:p>
            <a:pPr marL="0" indent="0">
              <a:buNone/>
            </a:pPr>
            <a:r>
              <a:rPr lang="fr-FR" sz="1800" b="1" i="0" dirty="0">
                <a:solidFill>
                  <a:srgbClr val="000000"/>
                </a:solidFill>
                <a:effectLst/>
                <a:latin typeface="Helvetica Neue"/>
              </a:rPr>
              <a:t>10- Dendrogramme</a:t>
            </a:r>
          </a:p>
          <a:p>
            <a:pPr marL="0" indent="0">
              <a:buNone/>
            </a:pPr>
            <a:r>
              <a:rPr lang="fr-FR" sz="1600" b="0" i="0" dirty="0">
                <a:solidFill>
                  <a:srgbClr val="000000"/>
                </a:solidFill>
                <a:effectLst/>
              </a:rPr>
              <a:t>Nous pouvons désormais afficher le dendrogramme:</a:t>
            </a:r>
          </a:p>
          <a:p>
            <a:pPr marL="0" indent="0">
              <a:buNone/>
            </a:pPr>
            <a:endParaRPr lang="fr-FR" sz="1600" dirty="0">
              <a:solidFill>
                <a:srgbClr val="000000"/>
              </a:solidFill>
            </a:endParaRPr>
          </a:p>
          <a:p>
            <a:pPr marL="0" indent="0">
              <a:buNone/>
            </a:pPr>
            <a:endParaRPr lang="fr-FR" sz="1600" i="0" dirty="0">
              <a:solidFill>
                <a:srgbClr val="000000"/>
              </a:solidFill>
              <a:effectLst/>
            </a:endParaRPr>
          </a:p>
          <a:p>
            <a:pPr marL="0" indent="0">
              <a:buNone/>
            </a:pPr>
            <a:endParaRPr lang="fr-FR" sz="1600" dirty="0">
              <a:solidFill>
                <a:srgbClr val="000000"/>
              </a:solidFill>
            </a:endParaRPr>
          </a:p>
          <a:p>
            <a:pPr marL="0" indent="0">
              <a:buNone/>
            </a:pPr>
            <a:endParaRPr lang="fr-FR" sz="1600" i="0" dirty="0">
              <a:solidFill>
                <a:srgbClr val="000000"/>
              </a:solidFill>
              <a:effectLst/>
            </a:endParaRPr>
          </a:p>
          <a:p>
            <a:pPr marL="0" indent="0">
              <a:buNone/>
            </a:pPr>
            <a:endParaRPr lang="fr-FR" sz="1600" dirty="0">
              <a:solidFill>
                <a:srgbClr val="000000"/>
              </a:solidFill>
            </a:endParaRPr>
          </a:p>
          <a:p>
            <a:pPr marL="0" indent="0">
              <a:buNone/>
            </a:pPr>
            <a:endParaRPr lang="fr-FR" sz="1600" i="0" dirty="0">
              <a:solidFill>
                <a:srgbClr val="000000"/>
              </a:solidFill>
              <a:effectLst/>
            </a:endParaRPr>
          </a:p>
          <a:p>
            <a:pPr marL="0" indent="0">
              <a:buNone/>
            </a:pPr>
            <a:endParaRPr lang="fr-FR" sz="1600" dirty="0">
              <a:solidFill>
                <a:srgbClr val="000000"/>
              </a:solidFill>
            </a:endParaRPr>
          </a:p>
          <a:p>
            <a:pPr marL="0" indent="0">
              <a:buNone/>
            </a:pPr>
            <a:endParaRPr lang="fr-FR" sz="1600" i="0" dirty="0">
              <a:solidFill>
                <a:srgbClr val="000000"/>
              </a:solidFill>
              <a:effectLst/>
            </a:endParaRPr>
          </a:p>
          <a:p>
            <a:pPr marL="0" indent="0">
              <a:buNone/>
            </a:pPr>
            <a:endParaRPr lang="fr-FR" sz="1600" dirty="0">
              <a:solidFill>
                <a:srgbClr val="000000"/>
              </a:solidFill>
            </a:endParaRPr>
          </a:p>
          <a:p>
            <a:pPr algn="l"/>
            <a:endParaRPr lang="fr-FR" sz="1600" b="0" i="0" dirty="0">
              <a:solidFill>
                <a:srgbClr val="000000"/>
              </a:solidFill>
              <a:effectLst/>
            </a:endParaRPr>
          </a:p>
          <a:p>
            <a:pPr algn="l"/>
            <a:endParaRPr lang="fr-FR" sz="1600" b="0" i="0" dirty="0">
              <a:solidFill>
                <a:srgbClr val="000000"/>
              </a:solidFill>
              <a:effectLst/>
            </a:endParaRPr>
          </a:p>
          <a:p>
            <a:pPr marL="0" indent="0" algn="l">
              <a:buNone/>
            </a:pPr>
            <a:r>
              <a:rPr lang="fr-FR" sz="1600" b="0" i="0" dirty="0">
                <a:solidFill>
                  <a:srgbClr val="000000"/>
                </a:solidFill>
                <a:effectLst/>
              </a:rPr>
              <a:t>Le dendrogramme semble pertinent mais sa profondeur le rend illisible.</a:t>
            </a:r>
          </a:p>
          <a:p>
            <a:pPr marL="0" indent="0" algn="l">
              <a:buNone/>
            </a:pPr>
            <a:r>
              <a:rPr lang="fr-FR" sz="1600" b="0" i="0" dirty="0">
                <a:solidFill>
                  <a:srgbClr val="000000"/>
                </a:solidFill>
                <a:effectLst/>
              </a:rPr>
              <a:t>On peut jouer sur différents paramètres ( voir notebook 2) pour obtenir un dendrogramme plus lisible  (image de droite)</a:t>
            </a:r>
          </a:p>
          <a:p>
            <a:pPr marL="0" indent="0">
              <a:buNone/>
            </a:pPr>
            <a:endParaRPr lang="fr-FR" sz="1600" i="0" dirty="0">
              <a:solidFill>
                <a:srgbClr val="000000"/>
              </a:solidFill>
              <a:effectLst/>
            </a:endParaRPr>
          </a:p>
          <a:p>
            <a:endParaRPr lang="fr-FR" sz="1600" dirty="0"/>
          </a:p>
        </p:txBody>
      </p:sp>
      <p:sp>
        <p:nvSpPr>
          <p:cNvPr id="4" name="Rectangle 3">
            <a:extLst>
              <a:ext uri="{FF2B5EF4-FFF2-40B4-BE49-F238E27FC236}">
                <a16:creationId xmlns:a16="http://schemas.microsoft.com/office/drawing/2014/main" id="{1B5DADB8-D0A1-0471-0EA3-6007E7621F09}"/>
              </a:ext>
            </a:extLst>
          </p:cNvPr>
          <p:cNvSpPr/>
          <p:nvPr/>
        </p:nvSpPr>
        <p:spPr>
          <a:xfrm>
            <a:off x="161193" y="2242038"/>
            <a:ext cx="5934807" cy="34817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E28591BD-4054-0B83-F0FF-7780572D2233}"/>
              </a:ext>
            </a:extLst>
          </p:cNvPr>
          <p:cNvSpPr/>
          <p:nvPr/>
        </p:nvSpPr>
        <p:spPr>
          <a:xfrm>
            <a:off x="6304085" y="2242038"/>
            <a:ext cx="5726722" cy="3481754"/>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06448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78520E0-2657-69A9-8EE8-DAD76B9F85A4}"/>
              </a:ext>
            </a:extLst>
          </p:cNvPr>
          <p:cNvSpPr>
            <a:spLocks noGrp="1"/>
          </p:cNvSpPr>
          <p:nvPr>
            <p:ph idx="1"/>
          </p:nvPr>
        </p:nvSpPr>
        <p:spPr>
          <a:xfrm>
            <a:off x="136281" y="127488"/>
            <a:ext cx="11904784" cy="6633797"/>
          </a:xfrm>
        </p:spPr>
        <p:txBody>
          <a:bodyPr>
            <a:normAutofit fontScale="40000" lnSpcReduction="20000"/>
          </a:bodyPr>
          <a:lstStyle/>
          <a:p>
            <a:pPr marL="0" indent="0" algn="ctr">
              <a:buNone/>
            </a:pPr>
            <a:r>
              <a:rPr lang="fr-FR" sz="7300" b="1" dirty="0"/>
              <a:t>SOMMAIRE</a:t>
            </a:r>
          </a:p>
          <a:p>
            <a:pPr algn="ctr"/>
            <a:endParaRPr lang="fr-FR" sz="7300" b="1" dirty="0"/>
          </a:p>
          <a:p>
            <a:pPr marL="0" indent="0">
              <a:buNone/>
            </a:pPr>
            <a:r>
              <a:rPr lang="fr-FR" sz="3500" dirty="0">
                <a:latin typeface="+mj-lt"/>
              </a:rPr>
              <a:t>I- NETTOYAGE ET SELECTION DES DONNEES</a:t>
            </a:r>
          </a:p>
          <a:p>
            <a:pPr marL="0" indent="0">
              <a:buNone/>
            </a:pPr>
            <a:r>
              <a:rPr lang="fr-FR" sz="3500" i="0" dirty="0">
                <a:solidFill>
                  <a:srgbClr val="000000"/>
                </a:solidFill>
                <a:effectLst/>
                <a:latin typeface="+mj-lt"/>
              </a:rPr>
              <a:t>1- Importation des librairies et des DataFrames Disponibilité alimentaire, Population</a:t>
            </a:r>
          </a:p>
          <a:p>
            <a:pPr marL="0" indent="0">
              <a:buNone/>
            </a:pPr>
            <a:r>
              <a:rPr lang="fr-FR" sz="3500" dirty="0">
                <a:latin typeface="+mj-lt"/>
              </a:rPr>
              <a:t>2- Rapprochement des DataFrames Disponibilité alimentaire et Population</a:t>
            </a:r>
          </a:p>
          <a:p>
            <a:pPr marL="0" indent="0">
              <a:buNone/>
            </a:pPr>
            <a:r>
              <a:rPr lang="fr-FR" sz="3500" i="0" dirty="0">
                <a:solidFill>
                  <a:srgbClr val="000000"/>
                </a:solidFill>
                <a:effectLst/>
                <a:latin typeface="+mj-lt"/>
              </a:rPr>
              <a:t>3- Transformation de notre </a:t>
            </a:r>
            <a:r>
              <a:rPr lang="fr-FR" sz="3500" dirty="0">
                <a:solidFill>
                  <a:srgbClr val="000000"/>
                </a:solidFill>
                <a:latin typeface="+mj-lt"/>
              </a:rPr>
              <a:t>D</a:t>
            </a:r>
            <a:r>
              <a:rPr lang="fr-FR" sz="3500" i="0" dirty="0">
                <a:solidFill>
                  <a:srgbClr val="000000"/>
                </a:solidFill>
                <a:effectLst/>
                <a:latin typeface="+mj-lt"/>
              </a:rPr>
              <a:t>ataFrame après fusion (concaténation)</a:t>
            </a:r>
          </a:p>
          <a:p>
            <a:pPr marL="0" indent="0">
              <a:buNone/>
            </a:pPr>
            <a:r>
              <a:rPr lang="fr-FR" sz="3500" dirty="0">
                <a:solidFill>
                  <a:srgbClr val="000000"/>
                </a:solidFill>
                <a:latin typeface="+mj-lt"/>
              </a:rPr>
              <a:t>4- </a:t>
            </a:r>
            <a:r>
              <a:rPr lang="fr-FR" sz="3500" i="0" dirty="0">
                <a:solidFill>
                  <a:srgbClr val="000000"/>
                </a:solidFill>
                <a:effectLst/>
                <a:latin typeface="+mj-lt"/>
              </a:rPr>
              <a:t>Importation des données téléchargées sur le site internet de la FAO</a:t>
            </a:r>
          </a:p>
          <a:p>
            <a:pPr marL="0" indent="0">
              <a:buNone/>
            </a:pPr>
            <a:r>
              <a:rPr lang="fr-FR" sz="3500" i="0" dirty="0">
                <a:solidFill>
                  <a:srgbClr val="000000"/>
                </a:solidFill>
                <a:effectLst/>
                <a:latin typeface="+mj-lt"/>
              </a:rPr>
              <a:t>5- DataFrame Indicateurs macro et sécurité alimentaire</a:t>
            </a:r>
            <a:endParaRPr lang="fr-FR" sz="3500" dirty="0">
              <a:solidFill>
                <a:srgbClr val="000000"/>
              </a:solidFill>
              <a:latin typeface="+mj-lt"/>
            </a:endParaRPr>
          </a:p>
          <a:p>
            <a:pPr marL="0" indent="0">
              <a:buNone/>
            </a:pPr>
            <a:r>
              <a:rPr lang="fr-FR" sz="3500" dirty="0">
                <a:latin typeface="+mj-lt"/>
              </a:rPr>
              <a:t>6- Rapprochement des DataFrames </a:t>
            </a:r>
            <a:r>
              <a:rPr lang="fr-FR" sz="3500" i="0" dirty="0">
                <a:solidFill>
                  <a:srgbClr val="000000"/>
                </a:solidFill>
                <a:effectLst/>
                <a:latin typeface="+mj-lt"/>
              </a:rPr>
              <a:t>Indicateurs macro et sécurité alimentaire</a:t>
            </a:r>
          </a:p>
          <a:p>
            <a:pPr marL="0" indent="0">
              <a:buNone/>
            </a:pPr>
            <a:r>
              <a:rPr lang="fr-FR" sz="3500" i="0" dirty="0">
                <a:solidFill>
                  <a:srgbClr val="000000"/>
                </a:solidFill>
                <a:effectLst/>
                <a:latin typeface="+mj-lt"/>
              </a:rPr>
              <a:t>7- Transformation de notre </a:t>
            </a:r>
            <a:r>
              <a:rPr lang="fr-FR" sz="3500" dirty="0">
                <a:solidFill>
                  <a:srgbClr val="000000"/>
                </a:solidFill>
                <a:latin typeface="+mj-lt"/>
              </a:rPr>
              <a:t>D</a:t>
            </a:r>
            <a:r>
              <a:rPr lang="fr-FR" sz="3500" i="0" dirty="0">
                <a:solidFill>
                  <a:srgbClr val="000000"/>
                </a:solidFill>
                <a:effectLst/>
                <a:latin typeface="+mj-lt"/>
              </a:rPr>
              <a:t>ataFrame après fusion (concaténation)</a:t>
            </a:r>
          </a:p>
          <a:p>
            <a:pPr marL="0" indent="0">
              <a:buNone/>
            </a:pPr>
            <a:r>
              <a:rPr lang="fr-FR" sz="3500" i="0" dirty="0">
                <a:solidFill>
                  <a:srgbClr val="000000"/>
                </a:solidFill>
                <a:effectLst/>
                <a:latin typeface="+mj-lt"/>
              </a:rPr>
              <a:t>8- Rapprochement final des DataFrame Dispo_Alimentaire_Population et securite_alimentaire_Indicateurs_macro</a:t>
            </a:r>
          </a:p>
          <a:p>
            <a:pPr marL="0" indent="0">
              <a:buNone/>
            </a:pPr>
            <a:r>
              <a:rPr lang="fr-FR" sz="3500" i="0" dirty="0">
                <a:solidFill>
                  <a:srgbClr val="000000"/>
                </a:solidFill>
                <a:effectLst/>
                <a:latin typeface="+mj-lt"/>
              </a:rPr>
              <a:t>9- Jointure finale de nos DataFrames avec la fonction Pivot_table</a:t>
            </a:r>
          </a:p>
          <a:p>
            <a:pPr marL="0" indent="0">
              <a:buNone/>
            </a:pPr>
            <a:endParaRPr lang="fr-FR" sz="3500" i="0" dirty="0">
              <a:solidFill>
                <a:srgbClr val="000000"/>
              </a:solidFill>
              <a:effectLst/>
              <a:latin typeface="+mj-lt"/>
            </a:endParaRPr>
          </a:p>
          <a:p>
            <a:pPr marL="0" indent="0">
              <a:buNone/>
            </a:pPr>
            <a:r>
              <a:rPr lang="fr-FR" sz="3500" dirty="0">
                <a:solidFill>
                  <a:srgbClr val="271A38"/>
                </a:solidFill>
                <a:latin typeface="+mj-lt"/>
              </a:rPr>
              <a:t>II- LES CLUSTERINGS EFFECTUES, ET LES DIFFERENTES VISUALISATION ASSOCIEES</a:t>
            </a:r>
          </a:p>
          <a:p>
            <a:pPr marL="0" indent="0">
              <a:buNone/>
            </a:pPr>
            <a:r>
              <a:rPr lang="fr-FR" sz="3500" i="0" dirty="0">
                <a:solidFill>
                  <a:srgbClr val="000000"/>
                </a:solidFill>
                <a:effectLst/>
                <a:latin typeface="+mj-lt"/>
              </a:rPr>
              <a:t>1- Importation des librairies et de la DataFrame sauvegardée pour effectuer les clusterings</a:t>
            </a:r>
          </a:p>
          <a:p>
            <a:endParaRPr lang="fr-FR" sz="3300" b="1" dirty="0"/>
          </a:p>
          <a:p>
            <a:endParaRPr lang="fr-FR" sz="3300" dirty="0"/>
          </a:p>
          <a:p>
            <a:pPr marL="0" indent="0">
              <a:buNone/>
            </a:pPr>
            <a:endParaRPr lang="fr-FR" sz="800" i="0" dirty="0">
              <a:solidFill>
                <a:srgbClr val="000000"/>
              </a:solidFill>
              <a:effectLst/>
              <a:latin typeface="Helvetica Neue"/>
            </a:endParaRPr>
          </a:p>
          <a:p>
            <a:pPr marL="0" indent="0">
              <a:buNone/>
            </a:pPr>
            <a:br>
              <a:rPr lang="fr-FR" sz="800" i="0" dirty="0">
                <a:solidFill>
                  <a:srgbClr val="000000"/>
                </a:solidFill>
                <a:effectLst/>
                <a:latin typeface="Helvetica Neue"/>
              </a:rPr>
            </a:br>
            <a:endParaRPr lang="fr-FR" sz="1400" i="0" dirty="0">
              <a:solidFill>
                <a:srgbClr val="000000"/>
              </a:solidFill>
              <a:effectLst/>
              <a:latin typeface="Helvetica Neue"/>
            </a:endParaRPr>
          </a:p>
          <a:p>
            <a:endParaRPr lang="fr-FR" sz="1400" dirty="0"/>
          </a:p>
          <a:p>
            <a:endParaRPr lang="fr-FR" sz="1400" i="0" dirty="0">
              <a:solidFill>
                <a:srgbClr val="000000"/>
              </a:solidFill>
              <a:effectLst/>
              <a:latin typeface="Helvetica Neue"/>
            </a:endParaRPr>
          </a:p>
          <a:p>
            <a:endParaRPr lang="fr-FR" sz="1400" dirty="0">
              <a:latin typeface="Helvetica Neue"/>
            </a:endParaRPr>
          </a:p>
          <a:p>
            <a:endParaRPr lang="fr-FR" sz="1400" i="0" dirty="0">
              <a:solidFill>
                <a:srgbClr val="000000"/>
              </a:solidFill>
              <a:effectLst/>
              <a:latin typeface="Helvetica Neue"/>
            </a:endParaRPr>
          </a:p>
          <a:p>
            <a:endParaRPr lang="fr-FR" sz="1400" i="0" dirty="0">
              <a:solidFill>
                <a:srgbClr val="000000"/>
              </a:solidFill>
              <a:effectLst/>
              <a:latin typeface="Helvetica Neue"/>
            </a:endParaRPr>
          </a:p>
          <a:p>
            <a:endParaRPr lang="fr-FR" sz="1400" dirty="0">
              <a:latin typeface="Helvetica Neue"/>
            </a:endParaRPr>
          </a:p>
          <a:p>
            <a:endParaRPr lang="fr-FR" sz="1400" dirty="0">
              <a:latin typeface="Helvetica Neue"/>
            </a:endParaRPr>
          </a:p>
          <a:p>
            <a:endParaRPr lang="fr-FR" sz="1400" i="0" dirty="0">
              <a:solidFill>
                <a:srgbClr val="000000"/>
              </a:solidFill>
              <a:effectLst/>
              <a:latin typeface="Helvetica Neue"/>
            </a:endParaRPr>
          </a:p>
          <a:p>
            <a:endParaRPr lang="fr-FR" sz="1400" i="0" dirty="0">
              <a:solidFill>
                <a:srgbClr val="000000"/>
              </a:solidFill>
              <a:effectLst/>
              <a:latin typeface="Helvetica Neue"/>
            </a:endParaRPr>
          </a:p>
          <a:p>
            <a:endParaRPr lang="fr-FR" sz="1400" dirty="0"/>
          </a:p>
          <a:p>
            <a:endParaRPr lang="fr-FR" sz="1400" dirty="0"/>
          </a:p>
        </p:txBody>
      </p:sp>
    </p:spTree>
    <p:extLst>
      <p:ext uri="{BB962C8B-B14F-4D97-AF65-F5344CB8AC3E}">
        <p14:creationId xmlns:p14="http://schemas.microsoft.com/office/powerpoint/2010/main" val="4037644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699CB4A-FF81-2DF3-0894-DD59324DDA5A}"/>
              </a:ext>
            </a:extLst>
          </p:cNvPr>
          <p:cNvSpPr>
            <a:spLocks noGrp="1"/>
          </p:cNvSpPr>
          <p:nvPr>
            <p:ph idx="1"/>
          </p:nvPr>
        </p:nvSpPr>
        <p:spPr>
          <a:xfrm>
            <a:off x="65942" y="96714"/>
            <a:ext cx="12054254" cy="6690947"/>
          </a:xfrm>
        </p:spPr>
        <p:txBody>
          <a:bodyPr>
            <a:normAutofit/>
          </a:bodyPr>
          <a:lstStyle/>
          <a:p>
            <a:pPr marL="0" indent="0">
              <a:buNone/>
            </a:pPr>
            <a:r>
              <a:rPr lang="fr-FR" sz="2000" b="1" i="0" dirty="0">
                <a:solidFill>
                  <a:srgbClr val="000000"/>
                </a:solidFill>
                <a:effectLst/>
                <a:latin typeface="Helvetica Neue"/>
              </a:rPr>
              <a:t>11- Centroïde</a:t>
            </a:r>
          </a:p>
          <a:p>
            <a:pPr marL="0" indent="0">
              <a:buNone/>
            </a:pPr>
            <a:r>
              <a:rPr lang="fr-FR" sz="1600" dirty="0">
                <a:solidFill>
                  <a:srgbClr val="000000"/>
                </a:solidFill>
              </a:rPr>
              <a:t>Pour effectuer notre centroïde , nous avons normalisé notre DataFrame pour obtenir des valeurs de nos variables qui se ressemblent.</a:t>
            </a:r>
          </a:p>
          <a:p>
            <a:pPr marL="0" indent="0">
              <a:buNone/>
            </a:pPr>
            <a:endParaRPr lang="fr-FR" sz="1600" dirty="0">
              <a:solidFill>
                <a:srgbClr val="000000"/>
              </a:solidFill>
            </a:endParaRPr>
          </a:p>
          <a:p>
            <a:pPr marL="0" indent="0">
              <a:buNone/>
            </a:pPr>
            <a:endParaRPr lang="fr-FR" sz="1600" dirty="0">
              <a:solidFill>
                <a:srgbClr val="000000"/>
              </a:solidFill>
            </a:endParaRPr>
          </a:p>
          <a:p>
            <a:pPr marL="0" indent="0">
              <a:buNone/>
            </a:pPr>
            <a:endParaRPr lang="fr-FR" sz="1600" dirty="0">
              <a:solidFill>
                <a:srgbClr val="000000"/>
              </a:solidFill>
            </a:endParaRPr>
          </a:p>
          <a:p>
            <a:pPr marL="0" indent="0">
              <a:buNone/>
            </a:pPr>
            <a:endParaRPr lang="fr-FR" sz="1600" dirty="0">
              <a:solidFill>
                <a:srgbClr val="000000"/>
              </a:solidFill>
            </a:endParaRPr>
          </a:p>
          <a:p>
            <a:pPr marL="0" indent="0">
              <a:buNone/>
            </a:pPr>
            <a:endParaRPr lang="fr-FR" sz="1600" dirty="0">
              <a:solidFill>
                <a:srgbClr val="000000"/>
              </a:solidFill>
            </a:endParaRPr>
          </a:p>
          <a:p>
            <a:pPr marL="0" indent="0">
              <a:buNone/>
            </a:pPr>
            <a:endParaRPr lang="fr-FR" sz="1600" dirty="0">
              <a:solidFill>
                <a:srgbClr val="000000"/>
              </a:solidFill>
            </a:endParaRPr>
          </a:p>
          <a:p>
            <a:pPr marL="0" indent="0">
              <a:buNone/>
            </a:pPr>
            <a:endParaRPr lang="fr-FR" sz="1600" dirty="0">
              <a:solidFill>
                <a:srgbClr val="000000"/>
              </a:solidFill>
            </a:endParaRPr>
          </a:p>
          <a:p>
            <a:pPr marL="0" indent="0">
              <a:buNone/>
            </a:pPr>
            <a:endParaRPr lang="fr-FR" sz="1600" dirty="0">
              <a:solidFill>
                <a:srgbClr val="000000"/>
              </a:solidFill>
            </a:endParaRPr>
          </a:p>
          <a:p>
            <a:pPr marL="0" indent="0">
              <a:buNone/>
            </a:pPr>
            <a:r>
              <a:rPr lang="fr-FR" sz="1600" dirty="0">
                <a:solidFill>
                  <a:srgbClr val="000000"/>
                </a:solidFill>
              </a:rPr>
              <a:t>Nous pouvons effectuer notre centroïde maintenant (voir code notebook 2) </a:t>
            </a:r>
          </a:p>
          <a:p>
            <a:pPr marL="0" indent="0">
              <a:buNone/>
            </a:pPr>
            <a:endParaRPr lang="fr-FR" sz="1600" dirty="0">
              <a:solidFill>
                <a:srgbClr val="000000"/>
              </a:solidFill>
            </a:endParaRPr>
          </a:p>
          <a:p>
            <a:endParaRPr lang="fr-FR" sz="1600" i="0" dirty="0">
              <a:solidFill>
                <a:srgbClr val="000000"/>
              </a:solidFill>
              <a:effectLst/>
            </a:endParaRPr>
          </a:p>
          <a:p>
            <a:endParaRPr lang="fr-FR" sz="2000" b="1" i="0" dirty="0">
              <a:solidFill>
                <a:srgbClr val="000000"/>
              </a:solidFill>
              <a:effectLst/>
              <a:latin typeface="Helvetica Neue"/>
            </a:endParaRPr>
          </a:p>
          <a:p>
            <a:endParaRPr lang="fr-FR" sz="2000" dirty="0"/>
          </a:p>
        </p:txBody>
      </p:sp>
      <p:sp>
        <p:nvSpPr>
          <p:cNvPr id="4" name="Rectangle 3">
            <a:extLst>
              <a:ext uri="{FF2B5EF4-FFF2-40B4-BE49-F238E27FC236}">
                <a16:creationId xmlns:a16="http://schemas.microsoft.com/office/drawing/2014/main" id="{C087163F-9AA7-1EA5-C996-9B5379B8674E}"/>
              </a:ext>
            </a:extLst>
          </p:cNvPr>
          <p:cNvSpPr/>
          <p:nvPr/>
        </p:nvSpPr>
        <p:spPr>
          <a:xfrm>
            <a:off x="1019908" y="1195754"/>
            <a:ext cx="10335357" cy="30245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D69DCA88-5C60-E3B8-1216-652A5F7335A3}"/>
              </a:ext>
            </a:extLst>
          </p:cNvPr>
          <p:cNvSpPr/>
          <p:nvPr/>
        </p:nvSpPr>
        <p:spPr>
          <a:xfrm>
            <a:off x="237392" y="4769827"/>
            <a:ext cx="11495943" cy="1991459"/>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94358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C1A185D-E64F-3F2D-C520-189BF2146885}"/>
              </a:ext>
            </a:extLst>
          </p:cNvPr>
          <p:cNvSpPr>
            <a:spLocks noGrp="1"/>
          </p:cNvSpPr>
          <p:nvPr>
            <p:ph idx="1"/>
          </p:nvPr>
        </p:nvSpPr>
        <p:spPr>
          <a:xfrm>
            <a:off x="48357" y="70338"/>
            <a:ext cx="12085027" cy="6721720"/>
          </a:xfrm>
        </p:spPr>
        <p:txBody>
          <a:bodyPr>
            <a:normAutofit lnSpcReduction="10000"/>
          </a:bodyPr>
          <a:lstStyle/>
          <a:p>
            <a:pPr marL="0" indent="0">
              <a:buNone/>
            </a:pPr>
            <a:r>
              <a:rPr lang="fr-FR" sz="2000" b="1" dirty="0"/>
              <a:t>12- Interprétation des centroïdes </a:t>
            </a:r>
          </a:p>
          <a:p>
            <a:pPr marL="0" indent="0" algn="l">
              <a:buNone/>
            </a:pPr>
            <a:r>
              <a:rPr lang="fr-FR" sz="1400" b="0" i="0" dirty="0">
                <a:solidFill>
                  <a:srgbClr val="000000"/>
                </a:solidFill>
                <a:effectLst/>
              </a:rPr>
              <a:t>Les centroïdes sont des valeurs représentatives de chaque cluster qui peuvent être interprétées comme suit pour le nombre de personnes en situation d’insécurité alimentaire grave:</a:t>
            </a:r>
          </a:p>
          <a:p>
            <a:pPr marL="0" indent="0" algn="l">
              <a:buNone/>
            </a:pPr>
            <a:r>
              <a:rPr lang="fr-FR" sz="1400" b="1" i="0" dirty="0">
                <a:solidFill>
                  <a:srgbClr val="000000"/>
                </a:solidFill>
                <a:effectLst/>
              </a:rPr>
              <a:t>-</a:t>
            </a:r>
            <a:r>
              <a:rPr lang="fr-FR" sz="1400" b="0" i="0" dirty="0">
                <a:solidFill>
                  <a:srgbClr val="000000"/>
                </a:solidFill>
                <a:effectLst/>
              </a:rPr>
              <a:t> </a:t>
            </a:r>
            <a:r>
              <a:rPr lang="fr-FR" sz="1400" b="1" i="0" dirty="0">
                <a:solidFill>
                  <a:srgbClr val="000000"/>
                </a:solidFill>
                <a:effectLst/>
              </a:rPr>
              <a:t>Le cluster a</a:t>
            </a:r>
            <a:r>
              <a:rPr lang="fr-FR" sz="1400" b="0" i="0" dirty="0">
                <a:solidFill>
                  <a:srgbClr val="000000"/>
                </a:solidFill>
                <a:effectLst/>
              </a:rPr>
              <a:t>, avec un centroïde d'insécurité alimentaire de </a:t>
            </a:r>
            <a:r>
              <a:rPr lang="fr-FR" sz="1400" dirty="0">
                <a:solidFill>
                  <a:srgbClr val="000000"/>
                </a:solidFill>
              </a:rPr>
              <a:t>0.035603</a:t>
            </a:r>
            <a:r>
              <a:rPr lang="fr-FR" sz="1400" b="0" i="0" dirty="0">
                <a:solidFill>
                  <a:srgbClr val="000000"/>
                </a:solidFill>
                <a:effectLst/>
              </a:rPr>
              <a:t>, peut représenter les zones tel que ( la France, la Croatie, le Danemark</a:t>
            </a:r>
            <a:r>
              <a:rPr lang="fr-FR" sz="1400" dirty="0">
                <a:solidFill>
                  <a:srgbClr val="000000"/>
                </a:solidFill>
              </a:rPr>
              <a:t>, l ’Afrique du sud</a:t>
            </a:r>
            <a:r>
              <a:rPr lang="fr-FR" sz="1400" b="0" i="0" dirty="0">
                <a:solidFill>
                  <a:srgbClr val="000000"/>
                </a:solidFill>
                <a:effectLst/>
              </a:rPr>
              <a:t> …) ou les populations, où l'insécurité alimentaire est peu élevée, mais pas aussi grave que dans le cluster C. Ces régions peuvent avoir des ressources limitées mais suffisantes pour fournir une certaine assistance alimentaire à leurs populations.</a:t>
            </a:r>
          </a:p>
          <a:p>
            <a:pPr marL="0" indent="0">
              <a:buNone/>
            </a:pPr>
            <a:r>
              <a:rPr lang="fr-FR" sz="1400" b="1" dirty="0">
                <a:solidFill>
                  <a:srgbClr val="000000"/>
                </a:solidFill>
              </a:rPr>
              <a:t>-</a:t>
            </a:r>
            <a:r>
              <a:rPr lang="fr-FR" sz="1400" dirty="0">
                <a:solidFill>
                  <a:srgbClr val="000000"/>
                </a:solidFill>
              </a:rPr>
              <a:t> </a:t>
            </a:r>
            <a:r>
              <a:rPr lang="fr-FR" sz="1400" b="1" i="0" dirty="0">
                <a:solidFill>
                  <a:srgbClr val="000000"/>
                </a:solidFill>
                <a:effectLst/>
              </a:rPr>
              <a:t>Le cluster b</a:t>
            </a:r>
            <a:r>
              <a:rPr lang="fr-FR" sz="1400" b="0" i="0" dirty="0">
                <a:solidFill>
                  <a:srgbClr val="000000"/>
                </a:solidFill>
                <a:effectLst/>
              </a:rPr>
              <a:t>, avec un centroïde d'insécurité alimentaire de 0.000000, peut indiquer des zones comme ( la Chine continentale et l’Inde) ou des populations, où il n'y a pas ou très </a:t>
            </a:r>
            <a:r>
              <a:rPr lang="fr-FR" sz="1400" dirty="0">
                <a:solidFill>
                  <a:srgbClr val="000000"/>
                </a:solidFill>
              </a:rPr>
              <a:t>peu d'insécurité </a:t>
            </a:r>
            <a:r>
              <a:rPr lang="fr-FR" sz="1400" b="0" i="0" dirty="0">
                <a:solidFill>
                  <a:srgbClr val="000000"/>
                </a:solidFill>
                <a:effectLst/>
              </a:rPr>
              <a:t>alimentaire grave. Ces régions peuvent avoir une situation alimentaire stable et suffisamment de ressources pour subvenir aux besoins de leur population.</a:t>
            </a:r>
          </a:p>
          <a:p>
            <a:pPr marL="0" indent="0" algn="l">
              <a:buNone/>
            </a:pPr>
            <a:r>
              <a:rPr lang="fr-FR" sz="1400" b="1" i="0" dirty="0">
                <a:solidFill>
                  <a:srgbClr val="000000"/>
                </a:solidFill>
                <a:effectLst/>
              </a:rPr>
              <a:t>- Le cluster c</a:t>
            </a:r>
            <a:r>
              <a:rPr lang="fr-FR" sz="1400" b="0" i="0" dirty="0">
                <a:solidFill>
                  <a:srgbClr val="000000"/>
                </a:solidFill>
                <a:effectLst/>
              </a:rPr>
              <a:t>, avec un centroïde d'insécurité alimentaire de </a:t>
            </a:r>
            <a:r>
              <a:rPr lang="fr-FR" sz="1400" dirty="0">
                <a:solidFill>
                  <a:srgbClr val="000000"/>
                </a:solidFill>
              </a:rPr>
              <a:t>0.272916</a:t>
            </a:r>
            <a:r>
              <a:rPr lang="fr-FR" sz="1400" b="0" i="0" dirty="0">
                <a:solidFill>
                  <a:srgbClr val="000000"/>
                </a:solidFill>
                <a:effectLst/>
              </a:rPr>
              <a:t>, peut représenter les zones tel que (le Nigeria, l’Ethiopie, l’Indonésie…) ou les populations, où l'insécurité alimentaire est très élevée et grave. Ces régions peuvent avoir des besoins urgents en termes d'aide alimentaire et nécessiter des interventions immédiates pour prévenir la famine ou la malnutrition.</a:t>
            </a:r>
          </a:p>
          <a:p>
            <a:pPr algn="l">
              <a:buFontTx/>
              <a:buChar char="-"/>
            </a:pPr>
            <a:endParaRPr lang="fr-FR" sz="1600" dirty="0"/>
          </a:p>
          <a:p>
            <a:pPr marL="0" indent="0">
              <a:buNone/>
            </a:pPr>
            <a:r>
              <a:rPr lang="fr-FR" sz="1600" b="1" dirty="0"/>
              <a:t>13- SUGGESTION PERSONNELLE</a:t>
            </a:r>
          </a:p>
          <a:p>
            <a:pPr marL="0" indent="0" algn="l">
              <a:buNone/>
            </a:pPr>
            <a:r>
              <a:rPr lang="fr-FR" sz="1400" b="0" i="0" dirty="0">
                <a:solidFill>
                  <a:srgbClr val="000000"/>
                </a:solidFill>
                <a:effectLst/>
              </a:rPr>
              <a:t>Pour ma part, je conseillerais à l'entreprise "La poule qui chante", spécialisé dans d’agroalimentaire qui souhaiterait se développer à l'international, de choisir les zones issues du cluster « </a:t>
            </a:r>
            <a:r>
              <a:rPr lang="fr-FR" sz="1400" dirty="0">
                <a:solidFill>
                  <a:srgbClr val="000000"/>
                </a:solidFill>
              </a:rPr>
              <a:t>a »</a:t>
            </a:r>
            <a:r>
              <a:rPr lang="fr-FR" sz="1400" b="0" i="0" dirty="0">
                <a:solidFill>
                  <a:srgbClr val="000000"/>
                </a:solidFill>
                <a:effectLst/>
              </a:rPr>
              <a:t>.</a:t>
            </a:r>
          </a:p>
          <a:p>
            <a:pPr marL="0" indent="0" algn="l">
              <a:buNone/>
            </a:pPr>
            <a:r>
              <a:rPr lang="fr-FR" sz="1400" dirty="0">
                <a:solidFill>
                  <a:srgbClr val="000000"/>
                </a:solidFill>
              </a:rPr>
              <a:t>C</a:t>
            </a:r>
            <a:r>
              <a:rPr lang="fr-FR" sz="1400" b="0" i="0" dirty="0">
                <a:solidFill>
                  <a:srgbClr val="000000"/>
                </a:solidFill>
                <a:effectLst/>
              </a:rPr>
              <a:t>ar, avec un centroïde d'insécurité alimentaire de 0.035603 le cluster « a » est moins éloigné du clusters « b »</a:t>
            </a:r>
            <a:r>
              <a:rPr lang="fr-FR" sz="1400" dirty="0">
                <a:solidFill>
                  <a:srgbClr val="000000"/>
                </a:solidFill>
              </a:rPr>
              <a:t>, </a:t>
            </a:r>
            <a:r>
              <a:rPr lang="fr-FR" sz="1400" b="0" i="0" dirty="0">
                <a:solidFill>
                  <a:srgbClr val="000000"/>
                </a:solidFill>
                <a:effectLst/>
              </a:rPr>
              <a:t>qui indique des zones ou des populations ont très peu d'insécurité alimentaire grave, avec des régions stables et suffisamment de ressources. De plus les zones issues du cluster « a » importe moins par rapport au deux autres clusters « b » et « c ».  En effet, s'implanter dans ses pays tel que le Danemark, l'Allemagne, la Côte d'Ivoire, l'Afrique du Sud etc., est un atout majeur pour une entreprise qui voudrait lancer une partie de sa filiale. </a:t>
            </a:r>
            <a:r>
              <a:rPr lang="fr-FR" sz="1400" dirty="0">
                <a:solidFill>
                  <a:srgbClr val="000000"/>
                </a:solidFill>
              </a:rPr>
              <a:t>Puisque,</a:t>
            </a:r>
            <a:r>
              <a:rPr lang="fr-FR" sz="1400" b="0" i="0" dirty="0">
                <a:solidFill>
                  <a:srgbClr val="000000"/>
                </a:solidFill>
                <a:effectLst/>
              </a:rPr>
              <a:t> la majorité des pays issues du cluster « a</a:t>
            </a:r>
            <a:r>
              <a:rPr lang="fr-FR" sz="1400" dirty="0">
                <a:solidFill>
                  <a:srgbClr val="000000"/>
                </a:solidFill>
              </a:rPr>
              <a:t> »</a:t>
            </a:r>
            <a:r>
              <a:rPr lang="fr-FR" sz="1400" b="0" i="0" dirty="0">
                <a:solidFill>
                  <a:srgbClr val="000000"/>
                </a:solidFill>
                <a:effectLst/>
              </a:rPr>
              <a:t> ont des systèmes politiques et sécuritaire stables.</a:t>
            </a:r>
          </a:p>
          <a:p>
            <a:pPr marL="0" indent="0" algn="l">
              <a:buNone/>
            </a:pPr>
            <a:r>
              <a:rPr lang="fr-FR" sz="1400" b="0" i="0" dirty="0">
                <a:solidFill>
                  <a:srgbClr val="000000"/>
                </a:solidFill>
                <a:effectLst/>
              </a:rPr>
              <a:t>Il est donc important de vérifier si ce cluster est réellement représentatif d'un groupe distinct ou s'il s'agit d'une valeur aberrante ou d'une erreur dans les données. En outre, il pourrait être intéressant de se pencher sur les facteurs qui influencent la situation d'insécurité alimentaire.</a:t>
            </a:r>
          </a:p>
          <a:p>
            <a:pPr marL="0" indent="0">
              <a:buNone/>
            </a:pPr>
            <a:endParaRPr lang="fr-FR" sz="1600" dirty="0"/>
          </a:p>
          <a:p>
            <a:pPr marL="0" indent="0">
              <a:buNone/>
            </a:pPr>
            <a:endParaRPr lang="fr-FR" sz="1600" dirty="0"/>
          </a:p>
        </p:txBody>
      </p:sp>
      <p:sp>
        <p:nvSpPr>
          <p:cNvPr id="5" name="Rectangle 1">
            <a:extLst>
              <a:ext uri="{FF2B5EF4-FFF2-40B4-BE49-F238E27FC236}">
                <a16:creationId xmlns:a16="http://schemas.microsoft.com/office/drawing/2014/main" id="{A2F767E2-F4EA-77EC-42F6-35AD19C0F25B}"/>
              </a:ext>
            </a:extLst>
          </p:cNvPr>
          <p:cNvSpPr>
            <a:spLocks noChangeArrowheads="1"/>
          </p:cNvSpPr>
          <p:nvPr/>
        </p:nvSpPr>
        <p:spPr bwMode="auto">
          <a:xfrm>
            <a:off x="838200" y="38179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5588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923E4F-7934-1515-4AB8-37590F5041E2}"/>
              </a:ext>
            </a:extLst>
          </p:cNvPr>
          <p:cNvSpPr>
            <a:spLocks noGrp="1"/>
          </p:cNvSpPr>
          <p:nvPr>
            <p:ph idx="1"/>
          </p:nvPr>
        </p:nvSpPr>
        <p:spPr>
          <a:xfrm>
            <a:off x="83527" y="101112"/>
            <a:ext cx="11992708" cy="6638192"/>
          </a:xfrm>
        </p:spPr>
        <p:txBody>
          <a:bodyPr>
            <a:normAutofit/>
          </a:bodyPr>
          <a:lstStyle/>
          <a:p>
            <a:pPr marL="0" indent="0">
              <a:buNone/>
            </a:pPr>
            <a:r>
              <a:rPr lang="fr-FR" sz="1800" b="1" dirty="0"/>
              <a:t>14- Ca</a:t>
            </a:r>
            <a:r>
              <a:rPr lang="fr-FR" sz="1600" b="1" dirty="0"/>
              <a:t>rte </a:t>
            </a:r>
            <a:r>
              <a:rPr lang="fr-FR" sz="1800" b="1" dirty="0"/>
              <a:t>de chaleur des centroïdes (heatmap) </a:t>
            </a:r>
          </a:p>
          <a:p>
            <a:endParaRPr lang="fr-FR" sz="1800" b="1" dirty="0"/>
          </a:p>
          <a:p>
            <a:endParaRPr lang="fr-FR" sz="1800" b="1" dirty="0"/>
          </a:p>
          <a:p>
            <a:pPr marL="0" indent="0">
              <a:buNone/>
            </a:pPr>
            <a:endParaRPr lang="fr-FR" sz="1800" b="1" dirty="0"/>
          </a:p>
        </p:txBody>
      </p:sp>
      <p:sp>
        <p:nvSpPr>
          <p:cNvPr id="4" name="Rectangle 3">
            <a:extLst>
              <a:ext uri="{FF2B5EF4-FFF2-40B4-BE49-F238E27FC236}">
                <a16:creationId xmlns:a16="http://schemas.microsoft.com/office/drawing/2014/main" id="{FE7F48D4-841E-D860-A67E-B92FD5B30F31}"/>
              </a:ext>
            </a:extLst>
          </p:cNvPr>
          <p:cNvSpPr/>
          <p:nvPr/>
        </p:nvSpPr>
        <p:spPr>
          <a:xfrm>
            <a:off x="2738804" y="536330"/>
            <a:ext cx="5789736" cy="6202973"/>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72148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EB8ECCD3-0C10-DEBB-8378-7131A40ACA5E}"/>
              </a:ext>
            </a:extLst>
          </p:cNvPr>
          <p:cNvSpPr>
            <a:spLocks noGrp="1"/>
          </p:cNvSpPr>
          <p:nvPr>
            <p:ph idx="1"/>
          </p:nvPr>
        </p:nvSpPr>
        <p:spPr>
          <a:xfrm>
            <a:off x="121627" y="98914"/>
            <a:ext cx="11948746" cy="6660172"/>
          </a:xfrm>
        </p:spPr>
        <p:txBody>
          <a:bodyPr>
            <a:normAutofit/>
          </a:bodyPr>
          <a:lstStyle/>
          <a:p>
            <a:pPr marL="0" indent="0">
              <a:buNone/>
            </a:pPr>
            <a:endParaRPr lang="fr-FR" sz="2000" b="1" dirty="0">
              <a:solidFill>
                <a:srgbClr val="000000"/>
              </a:solidFill>
              <a:latin typeface="Helvetica Neue"/>
            </a:endParaRPr>
          </a:p>
          <a:p>
            <a:pPr marL="0" indent="0">
              <a:buNone/>
            </a:pPr>
            <a:r>
              <a:rPr lang="fr-FR" sz="1800" b="1" i="0" dirty="0">
                <a:solidFill>
                  <a:srgbClr val="000000"/>
                </a:solidFill>
                <a:effectLst/>
                <a:latin typeface="Helvetica Neue"/>
              </a:rPr>
              <a:t>Le choix des méthodes entre la classification hiérarchique ascendante (CHA) et le K-means</a:t>
            </a:r>
          </a:p>
          <a:p>
            <a:pPr marL="0" indent="0">
              <a:buNone/>
            </a:pPr>
            <a:r>
              <a:rPr lang="fr-FR" sz="1600" b="0" i="0" dirty="0">
                <a:solidFill>
                  <a:srgbClr val="000000"/>
                </a:solidFill>
                <a:effectLst/>
              </a:rPr>
              <a:t>La classification hiérarchique ascendante (CHA) et le K-means sont deux approches populaires de regroupement de données. Voici une comparaison des deux méthodes, en mettant en évidence leurs avantages et leurs inconvénients :</a:t>
            </a:r>
          </a:p>
          <a:p>
            <a:pPr marL="0" indent="0" algn="l">
              <a:buNone/>
            </a:pPr>
            <a:r>
              <a:rPr lang="fr-FR" sz="1600" b="1" i="0" dirty="0">
                <a:solidFill>
                  <a:srgbClr val="000000"/>
                </a:solidFill>
                <a:effectLst/>
              </a:rPr>
              <a:t>Classification hiérarchique ascendante (CHA) :</a:t>
            </a:r>
          </a:p>
          <a:p>
            <a:pPr marL="0" indent="0" algn="l">
              <a:buNone/>
            </a:pPr>
            <a:r>
              <a:rPr lang="fr-FR" sz="1600" b="1" i="0" dirty="0">
                <a:solidFill>
                  <a:srgbClr val="000000"/>
                </a:solidFill>
                <a:effectLst/>
              </a:rPr>
              <a:t>Avantages </a:t>
            </a:r>
            <a:r>
              <a:rPr lang="fr-FR" sz="1400" b="1" i="0" dirty="0">
                <a:solidFill>
                  <a:srgbClr val="000000"/>
                </a:solidFill>
                <a:effectLst/>
              </a:rPr>
              <a:t>:</a:t>
            </a:r>
          </a:p>
          <a:p>
            <a:pPr marL="0" indent="0" algn="l">
              <a:buNone/>
            </a:pPr>
            <a:r>
              <a:rPr lang="fr-FR" sz="1400" b="1" i="0" dirty="0">
                <a:solidFill>
                  <a:srgbClr val="000000"/>
                </a:solidFill>
                <a:effectLst/>
              </a:rPr>
              <a:t>- </a:t>
            </a:r>
            <a:r>
              <a:rPr lang="fr-FR" sz="1600" b="0" i="0" dirty="0">
                <a:solidFill>
                  <a:srgbClr val="000000"/>
                </a:solidFill>
                <a:effectLst/>
              </a:rPr>
              <a:t>Ne nécessite pas de spécifier le nombre de clusters à l'avance.</a:t>
            </a:r>
          </a:p>
          <a:p>
            <a:pPr marL="0" indent="0" algn="l">
              <a:buNone/>
            </a:pPr>
            <a:r>
              <a:rPr lang="fr-FR" sz="1600" b="1" i="0" dirty="0">
                <a:solidFill>
                  <a:srgbClr val="000000"/>
                </a:solidFill>
                <a:effectLst/>
              </a:rPr>
              <a:t>-</a:t>
            </a:r>
            <a:r>
              <a:rPr lang="fr-FR" sz="1600" b="0" i="0" dirty="0">
                <a:solidFill>
                  <a:srgbClr val="000000"/>
                </a:solidFill>
                <a:effectLst/>
              </a:rPr>
              <a:t> Fournit une structure hiérarchique des clusters sous forme de dendrogramme.</a:t>
            </a:r>
          </a:p>
          <a:p>
            <a:pPr marL="0" indent="0" algn="l">
              <a:buNone/>
            </a:pPr>
            <a:r>
              <a:rPr lang="fr-FR" sz="1600" b="1" i="0" dirty="0">
                <a:solidFill>
                  <a:srgbClr val="000000"/>
                </a:solidFill>
                <a:effectLst/>
              </a:rPr>
              <a:t>-</a:t>
            </a:r>
            <a:r>
              <a:rPr lang="fr-FR" sz="1600" b="0" i="0" dirty="0">
                <a:solidFill>
                  <a:srgbClr val="000000"/>
                </a:solidFill>
                <a:effectLst/>
              </a:rPr>
              <a:t> Permet d'identifier des regroupements de différentes tailles et formes.</a:t>
            </a:r>
          </a:p>
          <a:p>
            <a:pPr marL="0" indent="0" algn="l">
              <a:buNone/>
            </a:pPr>
            <a:r>
              <a:rPr lang="fr-FR" sz="1600" b="1" i="0" dirty="0">
                <a:solidFill>
                  <a:srgbClr val="000000"/>
                </a:solidFill>
                <a:effectLst/>
              </a:rPr>
              <a:t>-</a:t>
            </a:r>
            <a:r>
              <a:rPr lang="fr-FR" sz="1600" b="0" i="0" dirty="0">
                <a:solidFill>
                  <a:srgbClr val="000000"/>
                </a:solidFill>
                <a:effectLst/>
              </a:rPr>
              <a:t> Peut être utilisée avec diverses mesures de similarité ou de dissimilarité.</a:t>
            </a:r>
          </a:p>
          <a:p>
            <a:pPr marL="0" indent="0" algn="l">
              <a:buNone/>
            </a:pPr>
            <a:r>
              <a:rPr lang="fr-FR" sz="1600" b="1" i="0" dirty="0">
                <a:solidFill>
                  <a:srgbClr val="000000"/>
                </a:solidFill>
                <a:effectLst/>
              </a:rPr>
              <a:t>Inconvénients :</a:t>
            </a:r>
          </a:p>
          <a:p>
            <a:pPr marL="0" indent="0" algn="l">
              <a:buNone/>
            </a:pPr>
            <a:r>
              <a:rPr lang="fr-FR" sz="1400" b="1" dirty="0">
                <a:solidFill>
                  <a:srgbClr val="000000"/>
                </a:solidFill>
              </a:rPr>
              <a:t>-</a:t>
            </a:r>
            <a:r>
              <a:rPr lang="fr-FR" sz="1400" dirty="0">
                <a:solidFill>
                  <a:srgbClr val="000000"/>
                </a:solidFill>
              </a:rPr>
              <a:t> </a:t>
            </a:r>
            <a:r>
              <a:rPr lang="fr-FR" sz="1600" b="0" i="0" dirty="0">
                <a:solidFill>
                  <a:srgbClr val="000000"/>
                </a:solidFill>
                <a:effectLst/>
              </a:rPr>
              <a:t>Peut être plus coûteuse en termes de temps de calcul pour de grands ensembles de données.</a:t>
            </a:r>
          </a:p>
          <a:p>
            <a:pPr marL="0" indent="0" algn="l">
              <a:buNone/>
            </a:pPr>
            <a:r>
              <a:rPr lang="fr-FR" sz="1600" b="1" i="0" dirty="0">
                <a:solidFill>
                  <a:srgbClr val="000000"/>
                </a:solidFill>
                <a:effectLst/>
              </a:rPr>
              <a:t>-</a:t>
            </a:r>
            <a:r>
              <a:rPr lang="fr-FR" sz="1600" b="0" i="0" dirty="0">
                <a:solidFill>
                  <a:srgbClr val="000000"/>
                </a:solidFill>
                <a:effectLst/>
              </a:rPr>
              <a:t> La complexité de l'interprétation du dendrogramme peut rendre la sélection du nombre optimal de clusters difficile.</a:t>
            </a:r>
          </a:p>
          <a:p>
            <a:pPr algn="l">
              <a:buFontTx/>
              <a:buChar char="-"/>
            </a:pPr>
            <a:r>
              <a:rPr lang="fr-FR" sz="1600" b="0" i="0" dirty="0">
                <a:solidFill>
                  <a:srgbClr val="000000"/>
                </a:solidFill>
                <a:effectLst/>
              </a:rPr>
              <a:t>Les résultats peuvent varier en fonction de la mesure de similarité ou de dissimilarité utilisée.</a:t>
            </a:r>
          </a:p>
          <a:p>
            <a:pPr algn="l">
              <a:buFontTx/>
              <a:buChar char="-"/>
            </a:pPr>
            <a:endParaRPr lang="fr-FR" sz="1600" b="0" i="0" dirty="0">
              <a:solidFill>
                <a:srgbClr val="000000"/>
              </a:solidFill>
              <a:effectLst/>
            </a:endParaRPr>
          </a:p>
          <a:p>
            <a:pPr marL="0" indent="0" algn="l">
              <a:buNone/>
            </a:pPr>
            <a:r>
              <a:rPr lang="fr-FR" sz="1600" b="1" i="0" dirty="0">
                <a:solidFill>
                  <a:srgbClr val="000000"/>
                </a:solidFill>
                <a:effectLst/>
              </a:rPr>
              <a:t>K-means :</a:t>
            </a:r>
          </a:p>
          <a:p>
            <a:pPr marL="0" indent="0">
              <a:buNone/>
            </a:pPr>
            <a:r>
              <a:rPr lang="fr-FR" sz="1600" b="0" i="0" dirty="0">
                <a:solidFill>
                  <a:srgbClr val="000000"/>
                </a:solidFill>
                <a:effectLst/>
              </a:rPr>
              <a:t> </a:t>
            </a:r>
            <a:r>
              <a:rPr lang="fr-FR" sz="1600" b="1" dirty="0">
                <a:solidFill>
                  <a:srgbClr val="000000"/>
                </a:solidFill>
              </a:rPr>
              <a:t>Avantages :</a:t>
            </a:r>
            <a:endParaRPr lang="fr-FR" sz="1600" b="1" dirty="0">
              <a:solidFill>
                <a:srgbClr val="000000"/>
              </a:solidFill>
              <a:latin typeface="Helvetica Neue"/>
            </a:endParaRPr>
          </a:p>
          <a:p>
            <a:pPr marL="0" indent="0">
              <a:buNone/>
            </a:pPr>
            <a:endParaRPr lang="fr-FR" sz="1600" b="1" i="0" dirty="0">
              <a:solidFill>
                <a:srgbClr val="000000"/>
              </a:solidFill>
              <a:effectLst/>
            </a:endParaRPr>
          </a:p>
          <a:p>
            <a:endParaRPr lang="fr-FR" sz="1600" dirty="0"/>
          </a:p>
        </p:txBody>
      </p:sp>
      <p:sp>
        <p:nvSpPr>
          <p:cNvPr id="2" name="Rectangle 1">
            <a:extLst>
              <a:ext uri="{FF2B5EF4-FFF2-40B4-BE49-F238E27FC236}">
                <a16:creationId xmlns:a16="http://schemas.microsoft.com/office/drawing/2014/main" id="{F4CDD74E-0677-F1C9-C3E4-7079F9AF490F}"/>
              </a:ext>
            </a:extLst>
          </p:cNvPr>
          <p:cNvSpPr/>
          <p:nvPr/>
        </p:nvSpPr>
        <p:spPr>
          <a:xfrm>
            <a:off x="3793881" y="59348"/>
            <a:ext cx="3780692" cy="441813"/>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fr-FR" b="1" dirty="0">
                <a:solidFill>
                  <a:schemeClr val="tx1"/>
                </a:solidFill>
              </a:rPr>
              <a:t>EN ANNEXE</a:t>
            </a:r>
          </a:p>
        </p:txBody>
      </p:sp>
    </p:spTree>
    <p:extLst>
      <p:ext uri="{BB962C8B-B14F-4D97-AF65-F5344CB8AC3E}">
        <p14:creationId xmlns:p14="http://schemas.microsoft.com/office/powerpoint/2010/main" val="359101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9284586-6AA4-E8EA-3A48-2434D23C0D50}"/>
              </a:ext>
            </a:extLst>
          </p:cNvPr>
          <p:cNvSpPr>
            <a:spLocks noGrp="1"/>
          </p:cNvSpPr>
          <p:nvPr>
            <p:ph idx="1"/>
          </p:nvPr>
        </p:nvSpPr>
        <p:spPr>
          <a:xfrm>
            <a:off x="140677" y="206618"/>
            <a:ext cx="11904785" cy="6541477"/>
          </a:xfrm>
        </p:spPr>
        <p:txBody>
          <a:bodyPr>
            <a:normAutofit/>
          </a:bodyPr>
          <a:lstStyle/>
          <a:p>
            <a:pPr marL="0" indent="0">
              <a:buNone/>
            </a:pPr>
            <a:r>
              <a:rPr lang="fr-FR" sz="1600" b="1" i="0" dirty="0">
                <a:solidFill>
                  <a:srgbClr val="000000"/>
                </a:solidFill>
                <a:effectLst/>
              </a:rPr>
              <a:t>- </a:t>
            </a:r>
            <a:r>
              <a:rPr lang="fr-FR" sz="1600" b="0" i="0" dirty="0">
                <a:solidFill>
                  <a:srgbClr val="000000"/>
                </a:solidFill>
                <a:effectLst/>
              </a:rPr>
              <a:t>Efficace et rapide, même pour de grandes quantités de données.</a:t>
            </a:r>
            <a:endParaRPr lang="fr-FR" sz="1600" b="1" dirty="0">
              <a:solidFill>
                <a:srgbClr val="000000"/>
              </a:solidFill>
            </a:endParaRPr>
          </a:p>
          <a:p>
            <a:pPr marL="0" indent="0" algn="l">
              <a:buNone/>
            </a:pPr>
            <a:r>
              <a:rPr lang="fr-FR" sz="1600" b="1" i="0" dirty="0">
                <a:solidFill>
                  <a:srgbClr val="000000"/>
                </a:solidFill>
                <a:effectLst/>
              </a:rPr>
              <a:t>-</a:t>
            </a:r>
            <a:r>
              <a:rPr lang="fr-FR" sz="1600" b="0" i="0" dirty="0">
                <a:solidFill>
                  <a:srgbClr val="000000"/>
                </a:solidFill>
                <a:effectLst/>
              </a:rPr>
              <a:t> Facile à implémenter et à comprendre.</a:t>
            </a:r>
          </a:p>
          <a:p>
            <a:pPr marL="0" indent="0" algn="l">
              <a:buNone/>
            </a:pPr>
            <a:r>
              <a:rPr lang="fr-FR" sz="1600" b="1" i="0" dirty="0">
                <a:solidFill>
                  <a:srgbClr val="000000"/>
                </a:solidFill>
                <a:effectLst/>
              </a:rPr>
              <a:t>-</a:t>
            </a:r>
            <a:r>
              <a:rPr lang="fr-FR" sz="1600" b="0" i="0" dirty="0">
                <a:solidFill>
                  <a:srgbClr val="000000"/>
                </a:solidFill>
                <a:effectLst/>
              </a:rPr>
              <a:t> Les résultats sont déterministes et reproductibles.</a:t>
            </a:r>
            <a:endParaRPr lang="fr-FR" sz="1600" b="1" dirty="0">
              <a:solidFill>
                <a:srgbClr val="000000"/>
              </a:solidFill>
            </a:endParaRPr>
          </a:p>
          <a:p>
            <a:pPr marL="0" indent="0">
              <a:buNone/>
            </a:pPr>
            <a:r>
              <a:rPr lang="fr-FR" sz="1600" b="1" dirty="0">
                <a:solidFill>
                  <a:srgbClr val="000000"/>
                </a:solidFill>
              </a:rPr>
              <a:t>-</a:t>
            </a:r>
            <a:r>
              <a:rPr lang="fr-FR" sz="1600" dirty="0">
                <a:solidFill>
                  <a:srgbClr val="000000"/>
                </a:solidFill>
              </a:rPr>
              <a:t> </a:t>
            </a:r>
            <a:r>
              <a:rPr lang="fr-FR" sz="1600" b="0" i="0" dirty="0">
                <a:solidFill>
                  <a:srgbClr val="000000"/>
                </a:solidFill>
                <a:effectLst/>
              </a:rPr>
              <a:t>Convient aux données avec des clusters de forme sphérique et de taille similaire.</a:t>
            </a:r>
          </a:p>
          <a:p>
            <a:pPr marL="0" indent="0" algn="l">
              <a:buNone/>
            </a:pPr>
            <a:r>
              <a:rPr lang="fr-FR" sz="1600" b="1" i="0" dirty="0">
                <a:solidFill>
                  <a:srgbClr val="000000"/>
                </a:solidFill>
                <a:effectLst/>
              </a:rPr>
              <a:t>Inconvénients :</a:t>
            </a:r>
          </a:p>
          <a:p>
            <a:pPr marL="0" indent="0" algn="l">
              <a:buNone/>
            </a:pPr>
            <a:r>
              <a:rPr lang="fr-FR" sz="1600" b="1" i="0" dirty="0">
                <a:solidFill>
                  <a:srgbClr val="000000"/>
                </a:solidFill>
                <a:effectLst/>
              </a:rPr>
              <a:t>-</a:t>
            </a:r>
            <a:r>
              <a:rPr lang="fr-FR" sz="1600" b="0" i="0" dirty="0">
                <a:solidFill>
                  <a:srgbClr val="000000"/>
                </a:solidFill>
                <a:effectLst/>
              </a:rPr>
              <a:t> Nécessite de spécifier le nombre de clusters à l'avance.</a:t>
            </a:r>
          </a:p>
          <a:p>
            <a:pPr marL="0" indent="0" algn="l">
              <a:buNone/>
            </a:pPr>
            <a:r>
              <a:rPr lang="fr-FR" sz="1600" b="1" i="0" dirty="0">
                <a:solidFill>
                  <a:srgbClr val="000000"/>
                </a:solidFill>
                <a:effectLst/>
              </a:rPr>
              <a:t>-</a:t>
            </a:r>
            <a:r>
              <a:rPr lang="fr-FR" sz="1600" b="0" i="0" dirty="0">
                <a:solidFill>
                  <a:srgbClr val="000000"/>
                </a:solidFill>
                <a:effectLst/>
              </a:rPr>
              <a:t> Sensible aux points de données aberrants ou aux valeurs extrêmes.</a:t>
            </a:r>
          </a:p>
          <a:p>
            <a:pPr marL="0" indent="0" algn="l">
              <a:buNone/>
            </a:pPr>
            <a:r>
              <a:rPr lang="fr-FR" sz="1600" b="1" i="0" dirty="0">
                <a:solidFill>
                  <a:srgbClr val="000000"/>
                </a:solidFill>
                <a:effectLst/>
              </a:rPr>
              <a:t>-</a:t>
            </a:r>
            <a:r>
              <a:rPr lang="fr-FR" sz="1600" b="0" i="0" dirty="0">
                <a:solidFill>
                  <a:srgbClr val="000000"/>
                </a:solidFill>
                <a:effectLst/>
              </a:rPr>
              <a:t> Ne fournit pas de structure hiérarchique des clusters.</a:t>
            </a:r>
          </a:p>
          <a:p>
            <a:pPr marL="0" indent="0" algn="l">
              <a:buNone/>
            </a:pPr>
            <a:r>
              <a:rPr lang="fr-FR" sz="1600" b="1" dirty="0">
                <a:solidFill>
                  <a:srgbClr val="000000"/>
                </a:solidFill>
              </a:rPr>
              <a:t>-</a:t>
            </a:r>
            <a:r>
              <a:rPr lang="fr-FR" sz="1600" b="0" i="0" dirty="0">
                <a:solidFill>
                  <a:srgbClr val="000000"/>
                </a:solidFill>
                <a:effectLst/>
              </a:rPr>
              <a:t>Peut converger vers des optima locaux et ne pas trouver les clusters globaux optimaux.</a:t>
            </a:r>
          </a:p>
          <a:p>
            <a:pPr marL="0" indent="0" algn="l">
              <a:buNone/>
            </a:pPr>
            <a:endParaRPr lang="fr-FR" sz="1600" b="0" i="0" dirty="0">
              <a:solidFill>
                <a:srgbClr val="000000"/>
              </a:solidFill>
              <a:effectLst/>
            </a:endParaRPr>
          </a:p>
          <a:p>
            <a:pPr marL="0" indent="0" algn="l">
              <a:buNone/>
            </a:pPr>
            <a:r>
              <a:rPr lang="fr-FR" sz="1600" dirty="0">
                <a:solidFill>
                  <a:srgbClr val="000000"/>
                </a:solidFill>
              </a:rPr>
              <a:t>J’ai choisi la méthode K- means pour tous les avantages listés plus haut.</a:t>
            </a:r>
            <a:endParaRPr lang="fr-FR" sz="1600" b="0" i="0" dirty="0">
              <a:solidFill>
                <a:srgbClr val="000000"/>
              </a:solidFill>
              <a:effectLst/>
            </a:endParaRPr>
          </a:p>
          <a:p>
            <a:pPr marL="0" indent="0" algn="l">
              <a:buNone/>
            </a:pPr>
            <a:r>
              <a:rPr lang="fr-FR" sz="1600" b="0" i="0" dirty="0">
                <a:solidFill>
                  <a:srgbClr val="000000"/>
                </a:solidFill>
                <a:effectLst/>
              </a:rPr>
              <a:t>Cependant, il convient de noter que le choix entre la classification hiérarchique ascendante et le K-means dépend du contexte spécifique de l'analyse et des caractéristiques des données. Il est recommandé d'expérimenter les deux approches et de comparer les résultats pour déterminer la méthode la plus appropriée pour une tâche de regroupement particulière. De plus, il existe également d'autres techniques de regroupement telles que le DBSCAN, le regroupement spectral, etc., qui peuvent être considérées en fonction des besoins spécifiques.</a:t>
            </a:r>
          </a:p>
          <a:p>
            <a:pPr marL="0" indent="0" algn="l">
              <a:buNone/>
            </a:pPr>
            <a:r>
              <a:rPr lang="fr-FR" sz="1400" b="0" i="0" dirty="0">
                <a:solidFill>
                  <a:srgbClr val="000000"/>
                </a:solidFill>
                <a:effectLst/>
                <a:latin typeface="Helvetica Neue"/>
              </a:rPr>
              <a:t>De plus, les zones issues du cluster "a" importe moins par rapport au deux autres clusters "b" et "c".</a:t>
            </a:r>
            <a:endParaRPr lang="fr-FR" sz="1400" b="0" i="0" dirty="0">
              <a:solidFill>
                <a:srgbClr val="000000"/>
              </a:solidFill>
              <a:effectLst/>
            </a:endParaRPr>
          </a:p>
          <a:p>
            <a:pPr marL="0" indent="0">
              <a:buNone/>
            </a:pPr>
            <a:endParaRPr lang="fr-FR" sz="1600" b="0" i="0" dirty="0">
              <a:solidFill>
                <a:srgbClr val="000000"/>
              </a:solidFill>
              <a:effectLst/>
            </a:endParaRPr>
          </a:p>
          <a:p>
            <a:endParaRPr lang="fr-FR" dirty="0"/>
          </a:p>
          <a:p>
            <a:pPr marL="0" indent="0">
              <a:buNone/>
            </a:pPr>
            <a:endParaRPr lang="fr-FR" sz="1600" dirty="0"/>
          </a:p>
        </p:txBody>
      </p:sp>
    </p:spTree>
    <p:extLst>
      <p:ext uri="{BB962C8B-B14F-4D97-AF65-F5344CB8AC3E}">
        <p14:creationId xmlns:p14="http://schemas.microsoft.com/office/powerpoint/2010/main" val="44767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8724EEC-80B3-58E8-E8F1-0A7644F7E870}"/>
              </a:ext>
            </a:extLst>
          </p:cNvPr>
          <p:cNvSpPr>
            <a:spLocks noGrp="1"/>
          </p:cNvSpPr>
          <p:nvPr>
            <p:ph idx="1"/>
          </p:nvPr>
        </p:nvSpPr>
        <p:spPr>
          <a:xfrm>
            <a:off x="109903" y="114300"/>
            <a:ext cx="11966331" cy="6589835"/>
          </a:xfrm>
        </p:spPr>
        <p:txBody>
          <a:bodyPr>
            <a:normAutofit/>
          </a:bodyPr>
          <a:lstStyle/>
          <a:p>
            <a:pPr marL="0" indent="0">
              <a:buNone/>
            </a:pPr>
            <a:endParaRPr lang="fr-FR" dirty="0"/>
          </a:p>
          <a:p>
            <a:pPr marL="0" indent="0">
              <a:buNone/>
            </a:pPr>
            <a:r>
              <a:rPr lang="fr-FR" sz="1600" i="0" dirty="0">
                <a:solidFill>
                  <a:srgbClr val="000000"/>
                </a:solidFill>
                <a:effectLst/>
                <a:latin typeface="+mj-lt"/>
              </a:rPr>
              <a:t>2- </a:t>
            </a:r>
            <a:r>
              <a:rPr lang="fr-FR" sz="1600" dirty="0">
                <a:solidFill>
                  <a:srgbClr val="000000"/>
                </a:solidFill>
                <a:latin typeface="+mj-lt"/>
              </a:rPr>
              <a:t>C</a:t>
            </a:r>
            <a:r>
              <a:rPr lang="fr-FR" sz="1600" i="0" dirty="0">
                <a:solidFill>
                  <a:srgbClr val="000000"/>
                </a:solidFill>
                <a:effectLst/>
                <a:latin typeface="+mj-lt"/>
              </a:rPr>
              <a:t>ommencement de l’ ACP</a:t>
            </a:r>
            <a:r>
              <a:rPr lang="fr-FR" sz="1600" dirty="0">
                <a:solidFill>
                  <a:srgbClr val="000000"/>
                </a:solidFill>
                <a:latin typeface="+mj-lt"/>
              </a:rPr>
              <a:t> ou</a:t>
            </a:r>
            <a:r>
              <a:rPr lang="fr-FR" sz="1600" i="0" dirty="0">
                <a:solidFill>
                  <a:srgbClr val="000000"/>
                </a:solidFill>
                <a:effectLst/>
                <a:latin typeface="+mj-lt"/>
              </a:rPr>
              <a:t> PCA </a:t>
            </a:r>
          </a:p>
          <a:p>
            <a:pPr marL="0" indent="0">
              <a:buNone/>
            </a:pPr>
            <a:r>
              <a:rPr lang="fr-FR" sz="1600" dirty="0">
                <a:latin typeface="+mj-lt"/>
              </a:rPr>
              <a:t>3- Composantes</a:t>
            </a:r>
          </a:p>
          <a:p>
            <a:pPr marL="0" indent="0">
              <a:buNone/>
            </a:pPr>
            <a:r>
              <a:rPr lang="fr-FR" sz="1600" dirty="0">
                <a:latin typeface="+mj-lt"/>
              </a:rPr>
              <a:t>4- Graphique de corrélation</a:t>
            </a:r>
          </a:p>
          <a:p>
            <a:pPr marL="0" indent="0">
              <a:buNone/>
            </a:pPr>
            <a:r>
              <a:rPr lang="fr-FR" sz="1600" dirty="0">
                <a:latin typeface="+mj-lt"/>
              </a:rPr>
              <a:t>5- Projection</a:t>
            </a:r>
          </a:p>
          <a:p>
            <a:pPr marL="0" indent="0">
              <a:buNone/>
            </a:pPr>
            <a:r>
              <a:rPr lang="fr-FR" sz="1600" dirty="0">
                <a:latin typeface="+mj-lt"/>
              </a:rPr>
              <a:t>6- K-means</a:t>
            </a:r>
          </a:p>
          <a:p>
            <a:pPr marL="0" indent="0">
              <a:buNone/>
            </a:pPr>
            <a:r>
              <a:rPr lang="fr-FR" sz="1600" dirty="0">
                <a:latin typeface="+mj-lt"/>
              </a:rPr>
              <a:t>7- Vérification du nombre de cluster via la méthode du Coude</a:t>
            </a:r>
          </a:p>
          <a:p>
            <a:pPr marL="0" indent="0">
              <a:buNone/>
            </a:pPr>
            <a:r>
              <a:rPr lang="fr-FR" sz="1600" dirty="0">
                <a:latin typeface="+mj-lt"/>
              </a:rPr>
              <a:t>8- Clusters </a:t>
            </a:r>
          </a:p>
          <a:p>
            <a:pPr marL="0" indent="0">
              <a:buNone/>
            </a:pPr>
            <a:r>
              <a:rPr lang="fr-FR" sz="1600" i="0" dirty="0">
                <a:solidFill>
                  <a:srgbClr val="000000"/>
                </a:solidFill>
                <a:effectLst/>
                <a:latin typeface="+mj-lt"/>
              </a:rPr>
              <a:t>9- Effectuons une classification hiérarchique ascendante</a:t>
            </a:r>
          </a:p>
          <a:p>
            <a:pPr marL="0" indent="0">
              <a:buNone/>
            </a:pPr>
            <a:r>
              <a:rPr lang="fr-FR" sz="1600" i="0" dirty="0">
                <a:solidFill>
                  <a:srgbClr val="000000"/>
                </a:solidFill>
                <a:effectLst/>
                <a:latin typeface="+mj-lt"/>
              </a:rPr>
              <a:t>10- Dendrogramme</a:t>
            </a:r>
          </a:p>
          <a:p>
            <a:pPr marL="0" indent="0">
              <a:buNone/>
            </a:pPr>
            <a:r>
              <a:rPr lang="fr-FR" sz="1600" i="0" dirty="0">
                <a:solidFill>
                  <a:srgbClr val="000000"/>
                </a:solidFill>
                <a:effectLst/>
                <a:latin typeface="+mj-lt"/>
              </a:rPr>
              <a:t>11- Centroïde</a:t>
            </a:r>
          </a:p>
          <a:p>
            <a:pPr marL="0" indent="0">
              <a:buNone/>
            </a:pPr>
            <a:r>
              <a:rPr lang="fr-FR" sz="1600" dirty="0">
                <a:latin typeface="+mj-lt"/>
              </a:rPr>
              <a:t>12- Interprétation des centroïdes </a:t>
            </a:r>
          </a:p>
          <a:p>
            <a:pPr marL="0" indent="0">
              <a:buNone/>
            </a:pPr>
            <a:r>
              <a:rPr lang="fr-FR" sz="1600" dirty="0">
                <a:latin typeface="+mj-lt"/>
              </a:rPr>
              <a:t>13- Suggestion personnelle</a:t>
            </a:r>
          </a:p>
          <a:p>
            <a:pPr marL="0" indent="0">
              <a:buNone/>
            </a:pPr>
            <a:r>
              <a:rPr lang="fr-FR" sz="1600" dirty="0">
                <a:latin typeface="+mj-lt"/>
              </a:rPr>
              <a:t>14- Carte de chaleur des centroïdes </a:t>
            </a:r>
          </a:p>
          <a:p>
            <a:pPr marL="0" indent="0">
              <a:buNone/>
            </a:pPr>
            <a:r>
              <a:rPr lang="fr-FR" sz="1600" b="1" dirty="0">
                <a:solidFill>
                  <a:srgbClr val="000000"/>
                </a:solidFill>
                <a:latin typeface="+mj-lt"/>
              </a:rPr>
              <a:t>En Annexe : </a:t>
            </a:r>
            <a:r>
              <a:rPr lang="fr-FR" sz="1600" i="0" dirty="0">
                <a:solidFill>
                  <a:srgbClr val="000000"/>
                </a:solidFill>
                <a:effectLst/>
                <a:latin typeface="+mj-lt"/>
              </a:rPr>
              <a:t>Le choix des méthodes entre la classification hiérarchique ascendante (CHA) et le K-means</a:t>
            </a:r>
            <a:endParaRPr lang="fr-FR" sz="1600" dirty="0">
              <a:latin typeface="+mj-lt"/>
            </a:endParaRPr>
          </a:p>
          <a:p>
            <a:endParaRPr lang="fr-FR" sz="1800" b="1" dirty="0"/>
          </a:p>
          <a:p>
            <a:endParaRPr lang="fr-FR" dirty="0"/>
          </a:p>
        </p:txBody>
      </p:sp>
    </p:spTree>
    <p:extLst>
      <p:ext uri="{BB962C8B-B14F-4D97-AF65-F5344CB8AC3E}">
        <p14:creationId xmlns:p14="http://schemas.microsoft.com/office/powerpoint/2010/main" val="3056223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1A7CB8-C2C9-8F4A-CE02-7E4F3FC20628}"/>
              </a:ext>
            </a:extLst>
          </p:cNvPr>
          <p:cNvSpPr>
            <a:spLocks noGrp="1"/>
          </p:cNvSpPr>
          <p:nvPr>
            <p:ph type="title"/>
          </p:nvPr>
        </p:nvSpPr>
        <p:spPr>
          <a:xfrm>
            <a:off x="838200" y="1171207"/>
            <a:ext cx="10515600" cy="821837"/>
          </a:xfrm>
        </p:spPr>
        <p:txBody>
          <a:bodyPr>
            <a:normAutofit/>
          </a:bodyPr>
          <a:lstStyle/>
          <a:p>
            <a:pPr algn="ctr"/>
            <a:r>
              <a:rPr lang="fr-FR" sz="2000" dirty="0"/>
              <a:t> </a:t>
            </a:r>
            <a:r>
              <a:rPr lang="fr-FR" sz="2400" b="1" dirty="0"/>
              <a:t>I- NETTOYAGE ET SELECTION DES DONNEES </a:t>
            </a:r>
          </a:p>
        </p:txBody>
      </p:sp>
      <p:sp>
        <p:nvSpPr>
          <p:cNvPr id="3" name="Espace réservé du contenu 2">
            <a:extLst>
              <a:ext uri="{FF2B5EF4-FFF2-40B4-BE49-F238E27FC236}">
                <a16:creationId xmlns:a16="http://schemas.microsoft.com/office/drawing/2014/main" id="{7C52226E-39CF-BAEF-012E-7028AD755C96}"/>
              </a:ext>
            </a:extLst>
          </p:cNvPr>
          <p:cNvSpPr>
            <a:spLocks noGrp="1"/>
          </p:cNvSpPr>
          <p:nvPr>
            <p:ph idx="1"/>
          </p:nvPr>
        </p:nvSpPr>
        <p:spPr>
          <a:xfrm>
            <a:off x="114301" y="2174873"/>
            <a:ext cx="11531112" cy="4565654"/>
          </a:xfrm>
        </p:spPr>
        <p:txBody>
          <a:bodyPr>
            <a:normAutofit/>
          </a:bodyPr>
          <a:lstStyle/>
          <a:p>
            <a:pPr marL="0" indent="0">
              <a:buNone/>
            </a:pPr>
            <a:r>
              <a:rPr lang="fr-FR" sz="1800" b="1" i="0" dirty="0">
                <a:solidFill>
                  <a:srgbClr val="000000"/>
                </a:solidFill>
                <a:effectLst/>
                <a:latin typeface="Helvetica Neue"/>
              </a:rPr>
              <a:t>1- Importation des librairies et des DataFrames Disponibilité alimentaire, Population</a:t>
            </a:r>
          </a:p>
          <a:p>
            <a:pPr marL="0" indent="0">
              <a:buNone/>
            </a:pPr>
            <a:r>
              <a:rPr lang="fr-FR" sz="1600" dirty="0"/>
              <a:t>Nous avons importé les librairies nécessaire (voir notebook) et nous avons importé également les tables disponibilité alimentaire et population. De plus, nous avons sélectionné nos variables (Domaine, pays, Élément, Produit, Année, Valeur, Description du symbole) et nous avons appliqué différentes méthodes comme, .info(), .shape, .insna(), .duplicate(), .nunique(), .describe(), .rename() pour observer les dataframes.</a:t>
            </a:r>
          </a:p>
          <a:p>
            <a:pPr marL="0" indent="0">
              <a:buNone/>
            </a:pPr>
            <a:endParaRPr lang="fr-FR" sz="1600" dirty="0"/>
          </a:p>
          <a:p>
            <a:pPr marL="0" indent="0">
              <a:buNone/>
            </a:pPr>
            <a:r>
              <a:rPr lang="fr-FR" sz="1800" b="1" dirty="0">
                <a:latin typeface="Helvetica Neue"/>
              </a:rPr>
              <a:t>2- Rapprochement des DataFrames Disponibilité alimentaire et Population</a:t>
            </a:r>
          </a:p>
          <a:p>
            <a:pPr marL="0" indent="0">
              <a:buNone/>
            </a:pPr>
            <a:r>
              <a:rPr lang="fr-FR" sz="1600" dirty="0"/>
              <a:t>Nous avons fusionné (concaténé) les deux tables pour obtenir une seule dataframe que nous avons nommé (df_Dispo_Alimentaire_Population) et nous avons profité pour afficher les valeurs aberrantes via un graphique appelé une boite à moustache.</a:t>
            </a:r>
          </a:p>
          <a:p>
            <a:pPr marL="0" indent="0">
              <a:buNone/>
            </a:pPr>
            <a:r>
              <a:rPr lang="fr-FR" sz="1600" dirty="0"/>
              <a:t>Par définition, </a:t>
            </a:r>
            <a:r>
              <a:rPr lang="fr-FR" sz="1600" dirty="0">
                <a:solidFill>
                  <a:srgbClr val="374151"/>
                </a:solidFill>
                <a:latin typeface="Söhne"/>
              </a:rPr>
              <a:t>u</a:t>
            </a:r>
            <a:r>
              <a:rPr lang="fr-FR" sz="1600" b="0" i="0" dirty="0">
                <a:solidFill>
                  <a:srgbClr val="374151"/>
                </a:solidFill>
                <a:effectLst/>
                <a:latin typeface="Söhne"/>
              </a:rPr>
              <a:t>ne boîte à moustaches (boxplot en anglais) est un type de graphique utilisé pour visualiser la distribution d'un ensemble de données numériques. Elle permet de voir la médiane, les quartiles, les valeurs aberrantes et la dispersion des données.</a:t>
            </a:r>
          </a:p>
          <a:p>
            <a:pPr marL="0" indent="0">
              <a:buNone/>
            </a:pPr>
            <a:r>
              <a:rPr lang="fr-FR" sz="1600" dirty="0">
                <a:solidFill>
                  <a:srgbClr val="374151"/>
                </a:solidFill>
                <a:latin typeface="Söhne"/>
              </a:rPr>
              <a:t>Elle s’affiche comme suit :</a:t>
            </a:r>
            <a:endParaRPr lang="fr-FR" sz="1600" dirty="0"/>
          </a:p>
          <a:p>
            <a:pPr marL="0" indent="0">
              <a:buNone/>
            </a:pPr>
            <a:endParaRPr lang="fr-FR" sz="1800" b="1" dirty="0">
              <a:latin typeface="Helvetica Neue"/>
            </a:endParaRPr>
          </a:p>
          <a:p>
            <a:pPr marL="0" indent="0">
              <a:buNone/>
            </a:pPr>
            <a:endParaRPr lang="fr-FR" sz="1800" dirty="0">
              <a:latin typeface="Helvetica Neue"/>
            </a:endParaRPr>
          </a:p>
          <a:p>
            <a:pPr marL="0" indent="0">
              <a:buNone/>
            </a:pPr>
            <a:endParaRPr lang="fr-FR" sz="1800" dirty="0"/>
          </a:p>
        </p:txBody>
      </p:sp>
      <p:sp>
        <p:nvSpPr>
          <p:cNvPr id="4" name="Rectangle 3">
            <a:extLst>
              <a:ext uri="{FF2B5EF4-FFF2-40B4-BE49-F238E27FC236}">
                <a16:creationId xmlns:a16="http://schemas.microsoft.com/office/drawing/2014/main" id="{91688C17-8FF0-B5A3-51C0-2CBA36361F29}"/>
              </a:ext>
            </a:extLst>
          </p:cNvPr>
          <p:cNvSpPr/>
          <p:nvPr/>
        </p:nvSpPr>
        <p:spPr>
          <a:xfrm>
            <a:off x="838200" y="1916723"/>
            <a:ext cx="10515600" cy="243546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5" name="Rectangle 4">
            <a:extLst>
              <a:ext uri="{FF2B5EF4-FFF2-40B4-BE49-F238E27FC236}">
                <a16:creationId xmlns:a16="http://schemas.microsoft.com/office/drawing/2014/main" id="{2ACFFD1B-0A13-84EE-CBFB-6E8CFCF46CA0}"/>
              </a:ext>
            </a:extLst>
          </p:cNvPr>
          <p:cNvSpPr/>
          <p:nvPr/>
        </p:nvSpPr>
        <p:spPr>
          <a:xfrm>
            <a:off x="671146" y="1811215"/>
            <a:ext cx="10515600" cy="2475034"/>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6" name="Rectangle 5">
            <a:extLst>
              <a:ext uri="{FF2B5EF4-FFF2-40B4-BE49-F238E27FC236}">
                <a16:creationId xmlns:a16="http://schemas.microsoft.com/office/drawing/2014/main" id="{3E0C679C-7281-B185-0B65-DA06E92C216E}"/>
              </a:ext>
            </a:extLst>
          </p:cNvPr>
          <p:cNvSpPr/>
          <p:nvPr/>
        </p:nvSpPr>
        <p:spPr>
          <a:xfrm>
            <a:off x="70338" y="189034"/>
            <a:ext cx="11825654" cy="916229"/>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r>
              <a:rPr lang="fr-FR" sz="1600" dirty="0">
                <a:solidFill>
                  <a:schemeClr val="tx2"/>
                </a:solidFill>
              </a:rPr>
              <a:t>Nous avons gardé pas mal </a:t>
            </a:r>
            <a:r>
              <a:rPr lang="fr-FR" sz="1600" b="1" dirty="0">
                <a:solidFill>
                  <a:schemeClr val="tx2"/>
                </a:solidFill>
              </a:rPr>
              <a:t>d’indicateur</a:t>
            </a:r>
            <a:r>
              <a:rPr lang="fr-FR" sz="1600" dirty="0">
                <a:solidFill>
                  <a:schemeClr val="tx2"/>
                </a:solidFill>
              </a:rPr>
              <a:t> qui tourne autour de </a:t>
            </a:r>
            <a:r>
              <a:rPr lang="fr-FR" sz="1600" b="1" dirty="0">
                <a:solidFill>
                  <a:schemeClr val="tx2"/>
                </a:solidFill>
              </a:rPr>
              <a:t>la population</a:t>
            </a:r>
            <a:r>
              <a:rPr lang="fr-FR" sz="1600" dirty="0">
                <a:solidFill>
                  <a:schemeClr val="tx2"/>
                </a:solidFill>
              </a:rPr>
              <a:t>, </a:t>
            </a:r>
            <a:r>
              <a:rPr lang="fr-FR" sz="1600" b="1" dirty="0">
                <a:solidFill>
                  <a:schemeClr val="tx2"/>
                </a:solidFill>
              </a:rPr>
              <a:t>la sécurité alimentaire</a:t>
            </a:r>
            <a:r>
              <a:rPr lang="fr-FR" sz="1600" dirty="0">
                <a:solidFill>
                  <a:schemeClr val="tx2"/>
                </a:solidFill>
              </a:rPr>
              <a:t>, </a:t>
            </a:r>
            <a:r>
              <a:rPr lang="fr-FR" sz="1600" b="1" dirty="0">
                <a:solidFill>
                  <a:schemeClr val="tx2"/>
                </a:solidFill>
              </a:rPr>
              <a:t>la production </a:t>
            </a:r>
            <a:r>
              <a:rPr lang="fr-FR" sz="1600" dirty="0">
                <a:solidFill>
                  <a:schemeClr val="tx2"/>
                </a:solidFill>
              </a:rPr>
              <a:t>, </a:t>
            </a:r>
            <a:r>
              <a:rPr lang="fr-FR" sz="1600" b="1" dirty="0">
                <a:solidFill>
                  <a:schemeClr val="tx2"/>
                </a:solidFill>
              </a:rPr>
              <a:t>l’importation</a:t>
            </a:r>
            <a:r>
              <a:rPr lang="fr-FR" sz="1600" dirty="0">
                <a:solidFill>
                  <a:schemeClr val="tx2"/>
                </a:solidFill>
              </a:rPr>
              <a:t>, </a:t>
            </a:r>
            <a:r>
              <a:rPr lang="fr-FR" sz="1600" b="1" dirty="0">
                <a:solidFill>
                  <a:schemeClr val="tx2"/>
                </a:solidFill>
              </a:rPr>
              <a:t>l’exportation</a:t>
            </a:r>
            <a:r>
              <a:rPr lang="fr-FR" sz="1600" dirty="0">
                <a:solidFill>
                  <a:schemeClr val="tx2"/>
                </a:solidFill>
              </a:rPr>
              <a:t> </a:t>
            </a:r>
            <a:r>
              <a:rPr lang="fr-FR" sz="1600" b="1" dirty="0">
                <a:solidFill>
                  <a:schemeClr val="tx2"/>
                </a:solidFill>
              </a:rPr>
              <a:t>de volailles</a:t>
            </a:r>
            <a:r>
              <a:rPr lang="fr-FR" sz="1600" dirty="0">
                <a:solidFill>
                  <a:schemeClr val="tx2"/>
                </a:solidFill>
              </a:rPr>
              <a:t>. J'ai sélectionné 5 indicateurs qui me semblent intéressants. C'est sur eux que je baserai mon étude par la suite.</a:t>
            </a:r>
          </a:p>
        </p:txBody>
      </p:sp>
    </p:spTree>
    <p:extLst>
      <p:ext uri="{BB962C8B-B14F-4D97-AF65-F5344CB8AC3E}">
        <p14:creationId xmlns:p14="http://schemas.microsoft.com/office/powerpoint/2010/main" val="369110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F47A03-42E3-CAF3-636B-3848E2B4DB10}"/>
              </a:ext>
            </a:extLst>
          </p:cNvPr>
          <p:cNvSpPr/>
          <p:nvPr/>
        </p:nvSpPr>
        <p:spPr>
          <a:xfrm>
            <a:off x="1525465" y="189036"/>
            <a:ext cx="7614139" cy="368837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7CED59CB-4BF3-3DD2-EEA6-FF8A6D8F2936}"/>
              </a:ext>
            </a:extLst>
          </p:cNvPr>
          <p:cNvSpPr/>
          <p:nvPr/>
        </p:nvSpPr>
        <p:spPr>
          <a:xfrm>
            <a:off x="180243" y="4106007"/>
            <a:ext cx="11764107" cy="2488224"/>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endParaRPr lang="fr-FR" dirty="0"/>
          </a:p>
          <a:p>
            <a:endParaRPr lang="fr-FR" dirty="0"/>
          </a:p>
          <a:p>
            <a:endParaRPr lang="fr-FR" dirty="0"/>
          </a:p>
          <a:p>
            <a:endParaRPr lang="fr-FR" dirty="0"/>
          </a:p>
          <a:p>
            <a:endParaRPr lang="fr-FR" dirty="0"/>
          </a:p>
          <a:p>
            <a:endParaRPr lang="fr-FR" dirty="0"/>
          </a:p>
          <a:p>
            <a:endParaRPr lang="fr-FR" b="1" dirty="0">
              <a:solidFill>
                <a:srgbClr val="000000"/>
              </a:solidFill>
              <a:latin typeface="Helvetica Neue"/>
            </a:endParaRPr>
          </a:p>
          <a:p>
            <a:r>
              <a:rPr lang="fr-FR" b="1" i="0" dirty="0">
                <a:solidFill>
                  <a:srgbClr val="000000"/>
                </a:solidFill>
                <a:effectLst/>
                <a:latin typeface="Helvetica Neue"/>
              </a:rPr>
              <a:t>3- Transformation de notre </a:t>
            </a:r>
            <a:r>
              <a:rPr lang="fr-FR" b="1" dirty="0">
                <a:solidFill>
                  <a:srgbClr val="000000"/>
                </a:solidFill>
                <a:latin typeface="Helvetica Neue"/>
              </a:rPr>
              <a:t>D</a:t>
            </a:r>
            <a:r>
              <a:rPr lang="fr-FR" b="1" i="0" dirty="0">
                <a:solidFill>
                  <a:srgbClr val="000000"/>
                </a:solidFill>
                <a:effectLst/>
                <a:latin typeface="Helvetica Neue"/>
              </a:rPr>
              <a:t>ataFrame après fusion (concaténation)</a:t>
            </a:r>
          </a:p>
          <a:p>
            <a:endParaRPr lang="fr-FR" sz="1600" dirty="0"/>
          </a:p>
          <a:p>
            <a:r>
              <a:rPr lang="fr-FR" sz="1600" dirty="0">
                <a:solidFill>
                  <a:srgbClr val="374151"/>
                </a:solidFill>
                <a:latin typeface="Söhne"/>
              </a:rPr>
              <a:t>Nous avons utilisé une méthode de filtration très réputée dans le domaine de l’analyse de données nommée la méthode </a:t>
            </a:r>
            <a:r>
              <a:rPr lang="fr-FR" sz="1600" b="1" dirty="0">
                <a:solidFill>
                  <a:srgbClr val="374151"/>
                </a:solidFill>
                <a:latin typeface="Söhne"/>
              </a:rPr>
              <a:t>.loc(). </a:t>
            </a:r>
          </a:p>
          <a:p>
            <a:r>
              <a:rPr lang="fr-FR" sz="1600" dirty="0">
                <a:solidFill>
                  <a:srgbClr val="374151"/>
                </a:solidFill>
                <a:latin typeface="Söhne"/>
              </a:rPr>
              <a:t>Tout d’abord, nous avons filtré nos produits sur l’année 2017 et ensuite, nous avons sélectionné les différents produits (Population-Estimations et Viande de Volailles) dans la variable </a:t>
            </a:r>
            <a:r>
              <a:rPr lang="fr-FR" sz="1600" b="1" dirty="0">
                <a:solidFill>
                  <a:srgbClr val="374151"/>
                </a:solidFill>
                <a:latin typeface="Söhne"/>
              </a:rPr>
              <a:t>Produit.</a:t>
            </a:r>
            <a:r>
              <a:rPr lang="fr-FR" sz="1600" dirty="0">
                <a:solidFill>
                  <a:srgbClr val="374151"/>
                </a:solidFill>
                <a:latin typeface="Söhne"/>
              </a:rPr>
              <a:t> Pour terminer, nous avons rajouté à notre filtration les différents éléments sélectionnés dans la variable </a:t>
            </a:r>
            <a:r>
              <a:rPr lang="fr-FR" sz="1600" b="1" dirty="0">
                <a:solidFill>
                  <a:srgbClr val="374151"/>
                </a:solidFill>
                <a:latin typeface="Söhne"/>
              </a:rPr>
              <a:t>Élément </a:t>
            </a:r>
            <a:r>
              <a:rPr lang="fr-FR" sz="1600" dirty="0">
                <a:solidFill>
                  <a:srgbClr val="374151"/>
                </a:solidFill>
                <a:latin typeface="Söhne"/>
              </a:rPr>
              <a:t>(Disponibilité alimentaire (Kcal/personne/jour), Disponibilité intérieure, Exportations – Quantité, Importations – Quantité, Production, Population totale).</a:t>
            </a:r>
            <a:endParaRPr lang="fr-FR" sz="1600" dirty="0"/>
          </a:p>
          <a:p>
            <a:endParaRPr lang="fr-FR" dirty="0"/>
          </a:p>
          <a:p>
            <a:endParaRPr lang="fr-FR" dirty="0"/>
          </a:p>
          <a:p>
            <a:endParaRPr lang="fr-FR" dirty="0"/>
          </a:p>
          <a:p>
            <a:endParaRPr lang="fr-FR" dirty="0"/>
          </a:p>
          <a:p>
            <a:endParaRPr lang="fr-FR" dirty="0"/>
          </a:p>
          <a:p>
            <a:endParaRPr lang="fr-FR" dirty="0"/>
          </a:p>
          <a:p>
            <a:pPr algn="ctr"/>
            <a:endParaRPr lang="fr-FR" dirty="0"/>
          </a:p>
        </p:txBody>
      </p:sp>
    </p:spTree>
    <p:extLst>
      <p:ext uri="{BB962C8B-B14F-4D97-AF65-F5344CB8AC3E}">
        <p14:creationId xmlns:p14="http://schemas.microsoft.com/office/powerpoint/2010/main" val="155382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7E3BA6-C405-3F98-38C4-6BCE94BCE61A}"/>
              </a:ext>
            </a:extLst>
          </p:cNvPr>
          <p:cNvSpPr/>
          <p:nvPr/>
        </p:nvSpPr>
        <p:spPr>
          <a:xfrm>
            <a:off x="158262" y="298941"/>
            <a:ext cx="11531111" cy="370595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r>
              <a:rPr lang="fr-FR" sz="1600" dirty="0">
                <a:solidFill>
                  <a:srgbClr val="374151"/>
                </a:solidFill>
                <a:latin typeface="Söhne"/>
              </a:rPr>
              <a:t>Nous avons également utilisé la méthode </a:t>
            </a:r>
            <a:r>
              <a:rPr lang="fr-FR" sz="1600" b="1" dirty="0">
                <a:solidFill>
                  <a:srgbClr val="374151"/>
                </a:solidFill>
                <a:latin typeface="Söhne"/>
              </a:rPr>
              <a:t>pivot_table </a:t>
            </a:r>
            <a:r>
              <a:rPr lang="fr-FR" sz="1600" dirty="0">
                <a:solidFill>
                  <a:srgbClr val="374151"/>
                </a:solidFill>
                <a:latin typeface="Söhne"/>
              </a:rPr>
              <a:t>qui est une fonctionnalité de la bibliothèque Pandas en Python. Celle-ci permet de créer une table pivot à partir d’un objet DataFrame. Cette méthode permet de réorganisé et d’agréger les données en fonction de diverses variables.</a:t>
            </a:r>
          </a:p>
          <a:p>
            <a:r>
              <a:rPr lang="fr-FR" sz="1600" dirty="0">
                <a:solidFill>
                  <a:srgbClr val="374151"/>
                </a:solidFill>
                <a:latin typeface="Söhne"/>
              </a:rPr>
              <a:t>En utilisant la méthode pivot_table, on peut spécifier les variables que l’on souhaite utiliser comme Index, colonne, valeur et fonction d’agrégation. Elle est particulièrement utile pour résumer et analyser de grandes quantités de données, notamment lorsqu’ on a besoin de comparer et de visualiser les résultats de différentes combinaisons de variables.</a:t>
            </a:r>
          </a:p>
          <a:p>
            <a:r>
              <a:rPr lang="fr-FR" sz="1600" dirty="0">
                <a:solidFill>
                  <a:srgbClr val="374151"/>
                </a:solidFill>
                <a:latin typeface="Söhne"/>
              </a:rPr>
              <a:t>Dans notre cas nous avons mis en Index la variable </a:t>
            </a:r>
            <a:r>
              <a:rPr lang="fr-FR" sz="1600" b="1" dirty="0">
                <a:solidFill>
                  <a:srgbClr val="374151"/>
                </a:solidFill>
                <a:latin typeface="Söhne"/>
              </a:rPr>
              <a:t>pays</a:t>
            </a:r>
            <a:r>
              <a:rPr lang="fr-FR" sz="1600" dirty="0">
                <a:solidFill>
                  <a:srgbClr val="374151"/>
                </a:solidFill>
                <a:latin typeface="Söhne"/>
              </a:rPr>
              <a:t> et en colonne la variable </a:t>
            </a:r>
            <a:r>
              <a:rPr lang="fr-FR" sz="1600" b="1" dirty="0">
                <a:solidFill>
                  <a:srgbClr val="374151"/>
                </a:solidFill>
                <a:latin typeface="Söhne"/>
              </a:rPr>
              <a:t>Élément</a:t>
            </a:r>
            <a:r>
              <a:rPr lang="fr-FR" sz="1600" dirty="0">
                <a:solidFill>
                  <a:srgbClr val="374151"/>
                </a:solidFill>
                <a:latin typeface="Söhne"/>
              </a:rPr>
              <a:t> et en valeur la variable </a:t>
            </a:r>
            <a:r>
              <a:rPr lang="fr-FR" sz="1600" b="1" dirty="0">
                <a:solidFill>
                  <a:srgbClr val="374151"/>
                </a:solidFill>
                <a:latin typeface="Söhne"/>
              </a:rPr>
              <a:t>Valeur</a:t>
            </a:r>
          </a:p>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endParaRPr lang="fr-FR" sz="1600" dirty="0">
              <a:solidFill>
                <a:srgbClr val="374151"/>
              </a:solidFill>
              <a:latin typeface="Söhne"/>
            </a:endParaRPr>
          </a:p>
          <a:p>
            <a:endParaRPr lang="fr-FR" dirty="0"/>
          </a:p>
          <a:p>
            <a:pPr algn="ctr"/>
            <a:endParaRPr lang="fr-FR" dirty="0"/>
          </a:p>
        </p:txBody>
      </p:sp>
      <p:sp>
        <p:nvSpPr>
          <p:cNvPr id="5" name="Rectangle 4">
            <a:extLst>
              <a:ext uri="{FF2B5EF4-FFF2-40B4-BE49-F238E27FC236}">
                <a16:creationId xmlns:a16="http://schemas.microsoft.com/office/drawing/2014/main" id="{C16DD16D-5F50-255D-80E4-887DA8B3D34A}"/>
              </a:ext>
            </a:extLst>
          </p:cNvPr>
          <p:cNvSpPr/>
          <p:nvPr/>
        </p:nvSpPr>
        <p:spPr>
          <a:xfrm>
            <a:off x="259373" y="2312377"/>
            <a:ext cx="11082704" cy="405325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338353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C591768-87C9-5BCE-9095-6324BDD31984}"/>
              </a:ext>
            </a:extLst>
          </p:cNvPr>
          <p:cNvSpPr>
            <a:spLocks noGrp="1"/>
          </p:cNvSpPr>
          <p:nvPr>
            <p:ph idx="1"/>
          </p:nvPr>
        </p:nvSpPr>
        <p:spPr>
          <a:xfrm>
            <a:off x="162658" y="149469"/>
            <a:ext cx="11610243" cy="6554665"/>
          </a:xfrm>
        </p:spPr>
        <p:txBody>
          <a:bodyPr/>
          <a:lstStyle/>
          <a:p>
            <a:pPr marL="0" indent="0">
              <a:buNone/>
            </a:pPr>
            <a:r>
              <a:rPr lang="fr-FR" sz="2000" b="1" dirty="0">
                <a:solidFill>
                  <a:srgbClr val="000000"/>
                </a:solidFill>
                <a:latin typeface="Helvetica Neue"/>
              </a:rPr>
              <a:t>4- Importation des données téléchargées sur le site internet de la FAO</a:t>
            </a:r>
          </a:p>
          <a:p>
            <a:pPr marL="0" indent="0">
              <a:buNone/>
            </a:pPr>
            <a:r>
              <a:rPr lang="fr-FR" sz="1600" dirty="0"/>
              <a:t>Les données que nous allons étudier ont été téléchargées sur le site officiel de la FAO, qui est une organisation pour l’alimentation et l’agriculture.</a:t>
            </a:r>
          </a:p>
          <a:p>
            <a:pPr marL="0" indent="0">
              <a:buNone/>
            </a:pPr>
            <a:r>
              <a:rPr lang="fr-FR" sz="2000" b="1" i="0" dirty="0">
                <a:solidFill>
                  <a:srgbClr val="000000"/>
                </a:solidFill>
                <a:effectLst/>
                <a:latin typeface="Helvetica Neue"/>
              </a:rPr>
              <a:t>5- DataFrame Indicateurs macro et sécurité alimentaire</a:t>
            </a:r>
          </a:p>
          <a:p>
            <a:pPr marL="0" indent="0">
              <a:buNone/>
            </a:pPr>
            <a:r>
              <a:rPr lang="fr-FR" sz="1600" dirty="0"/>
              <a:t>Nous avons importé les tables Indicateurs macro et Sécurité alimentaire. De plus, nous avons sélectionné nos variables (Domaine, pays, Élément, Produit, Année, Valeur, Description du symbole) et nous avons appliqué différentes méthodes comme, .info(), .shape, .insna(), .duplicate(), .nunique(), .describe(), .rename(), .astype() pour observer les dataframes.</a:t>
            </a:r>
          </a:p>
          <a:p>
            <a:pPr marL="0" indent="0">
              <a:buNone/>
            </a:pPr>
            <a:r>
              <a:rPr lang="fr-FR" sz="1600" dirty="0"/>
              <a:t>Concernant la table sécurité alimentaire nous avons eu à travailler le format de la date en utilisant une fonction pour déterminer la moyenne entre les intervalles de dates. Et nous avons aussi utilisé la méthode Boolean pour remplacer les valeurs non numériques en valeurs numériques. </a:t>
            </a:r>
          </a:p>
          <a:p>
            <a:pPr marL="0" indent="0">
              <a:buNone/>
            </a:pPr>
            <a:endParaRPr lang="fr-FR" sz="1600" dirty="0"/>
          </a:p>
          <a:p>
            <a:pPr marL="0" indent="0">
              <a:buNone/>
            </a:pPr>
            <a:r>
              <a:rPr lang="fr-FR" sz="1800" b="1" dirty="0">
                <a:latin typeface="Helvetica Neue"/>
              </a:rPr>
              <a:t>6- Rapprochement des DataFrames </a:t>
            </a:r>
            <a:r>
              <a:rPr lang="fr-FR" sz="1800" b="1" i="0" dirty="0">
                <a:solidFill>
                  <a:srgbClr val="000000"/>
                </a:solidFill>
                <a:effectLst/>
                <a:latin typeface="Helvetica Neue"/>
              </a:rPr>
              <a:t>Indicateurs macro et sécurité alimentaire</a:t>
            </a:r>
            <a:endParaRPr lang="fr-FR" sz="1800" b="1" dirty="0">
              <a:latin typeface="Helvetica Neue"/>
            </a:endParaRPr>
          </a:p>
          <a:p>
            <a:pPr marL="0" indent="0">
              <a:buNone/>
            </a:pPr>
            <a:r>
              <a:rPr lang="fr-FR" sz="1600" dirty="0"/>
              <a:t>Nous avons fusionné (concaténé) les deux tables pour obtenir une seule dataframe que nous avons nommé (df_securite_alimentaire_Indicateurs_macro) et nous avons affiché les valeurs aberrantes via un graphique appelé une boite à moustache.</a:t>
            </a:r>
          </a:p>
          <a:p>
            <a:pPr marL="0" indent="0">
              <a:buNone/>
            </a:pPr>
            <a:r>
              <a:rPr lang="fr-FR" sz="1600" dirty="0"/>
              <a:t>Par définition, </a:t>
            </a:r>
            <a:r>
              <a:rPr lang="fr-FR" sz="1600" dirty="0">
                <a:solidFill>
                  <a:srgbClr val="374151"/>
                </a:solidFill>
                <a:latin typeface="Söhne"/>
              </a:rPr>
              <a:t>u</a:t>
            </a:r>
            <a:r>
              <a:rPr lang="fr-FR" sz="1600" b="0" i="0" dirty="0">
                <a:solidFill>
                  <a:srgbClr val="374151"/>
                </a:solidFill>
                <a:effectLst/>
                <a:latin typeface="Söhne"/>
              </a:rPr>
              <a:t>ne boîte à moustaches (boxplot en anglais) est un type de graphique utilisé pour visualiser la distribution d'un ensemble de données numériques. Elle permet de voir la médiane, les quartiles, les valeurs aberrantes et la dispersion des données.</a:t>
            </a:r>
          </a:p>
          <a:p>
            <a:pPr marL="0" indent="0">
              <a:buNone/>
            </a:pPr>
            <a:r>
              <a:rPr lang="fr-FR" sz="1600" dirty="0">
                <a:solidFill>
                  <a:srgbClr val="374151"/>
                </a:solidFill>
                <a:latin typeface="Söhne"/>
              </a:rPr>
              <a:t>Elle s’affiche comme suit:</a:t>
            </a:r>
            <a:endParaRPr lang="fr-FR" sz="1600" dirty="0"/>
          </a:p>
          <a:p>
            <a:pPr marL="0" indent="0">
              <a:buNone/>
            </a:pPr>
            <a:endParaRPr lang="fr-FR" sz="1600" dirty="0"/>
          </a:p>
          <a:p>
            <a:pPr marL="0" indent="0">
              <a:buNone/>
            </a:pPr>
            <a:endParaRPr lang="fr-FR" sz="1600" dirty="0"/>
          </a:p>
          <a:p>
            <a:pPr marL="0" indent="0">
              <a:buNone/>
            </a:pPr>
            <a:endParaRPr lang="fr-FR" sz="1600" dirty="0"/>
          </a:p>
          <a:p>
            <a:pPr marL="0" indent="0">
              <a:buNone/>
            </a:pPr>
            <a:endParaRPr lang="fr-FR" sz="1600" b="1" i="0" dirty="0">
              <a:solidFill>
                <a:srgbClr val="000000"/>
              </a:solidFill>
              <a:effectLst/>
              <a:latin typeface="Helvetica Neue"/>
            </a:endParaRPr>
          </a:p>
          <a:p>
            <a:pPr marL="0" indent="0">
              <a:buNone/>
            </a:pPr>
            <a:endParaRPr lang="fr-FR" sz="2000" i="0" dirty="0">
              <a:solidFill>
                <a:srgbClr val="000000"/>
              </a:solidFill>
              <a:effectLst/>
              <a:latin typeface="Helvetica Neue"/>
            </a:endParaRPr>
          </a:p>
          <a:p>
            <a:endParaRPr lang="fr-FR" sz="2000" b="1" i="0" dirty="0">
              <a:solidFill>
                <a:srgbClr val="000000"/>
              </a:solidFill>
              <a:effectLst/>
              <a:latin typeface="Helvetica Neue"/>
            </a:endParaRPr>
          </a:p>
          <a:p>
            <a:endParaRPr lang="fr-FR" dirty="0"/>
          </a:p>
        </p:txBody>
      </p:sp>
    </p:spTree>
    <p:extLst>
      <p:ext uri="{BB962C8B-B14F-4D97-AF65-F5344CB8AC3E}">
        <p14:creationId xmlns:p14="http://schemas.microsoft.com/office/powerpoint/2010/main" val="21499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CE7C256-95BC-3426-6870-287C4CCCF683}"/>
              </a:ext>
            </a:extLst>
          </p:cNvPr>
          <p:cNvSpPr>
            <a:spLocks noGrp="1"/>
          </p:cNvSpPr>
          <p:nvPr>
            <p:ph idx="1"/>
          </p:nvPr>
        </p:nvSpPr>
        <p:spPr>
          <a:xfrm>
            <a:off x="219808" y="4022481"/>
            <a:ext cx="11164765" cy="1802424"/>
          </a:xfrm>
        </p:spPr>
        <p:txBody>
          <a:bodyPr>
            <a:normAutofit fontScale="55000" lnSpcReduction="20000"/>
          </a:bodyPr>
          <a:lstStyle/>
          <a:p>
            <a:pPr marL="0" indent="0">
              <a:buNone/>
            </a:pPr>
            <a:r>
              <a:rPr lang="fr-FR" sz="3300" b="1" i="0" dirty="0">
                <a:solidFill>
                  <a:srgbClr val="000000"/>
                </a:solidFill>
                <a:effectLst/>
                <a:latin typeface="Helvetica Neue"/>
              </a:rPr>
              <a:t>7- Transformation de notre </a:t>
            </a:r>
            <a:r>
              <a:rPr lang="fr-FR" sz="3300" b="1" dirty="0">
                <a:solidFill>
                  <a:srgbClr val="000000"/>
                </a:solidFill>
                <a:latin typeface="Helvetica Neue"/>
              </a:rPr>
              <a:t>D</a:t>
            </a:r>
            <a:r>
              <a:rPr lang="fr-FR" sz="3300" b="1" i="0" dirty="0">
                <a:solidFill>
                  <a:srgbClr val="000000"/>
                </a:solidFill>
                <a:effectLst/>
                <a:latin typeface="Helvetica Neue"/>
              </a:rPr>
              <a:t>ataFrame après fusion (concaténation)</a:t>
            </a:r>
            <a:endParaRPr lang="fr-FR" sz="3300" dirty="0"/>
          </a:p>
          <a:p>
            <a:pPr marL="0" indent="0">
              <a:buNone/>
            </a:pPr>
            <a:r>
              <a:rPr lang="fr-FR" sz="2900" dirty="0">
                <a:solidFill>
                  <a:srgbClr val="374151"/>
                </a:solidFill>
                <a:latin typeface="Söhne"/>
              </a:rPr>
              <a:t>Nous avons utilisé une méthode de filtration très réputée dans le domaine de l’analyse de données nommée la méthode </a:t>
            </a:r>
            <a:r>
              <a:rPr lang="fr-FR" sz="2900" b="1" dirty="0">
                <a:solidFill>
                  <a:srgbClr val="374151"/>
                </a:solidFill>
                <a:latin typeface="Söhne"/>
              </a:rPr>
              <a:t>.loc(). </a:t>
            </a:r>
          </a:p>
          <a:p>
            <a:pPr marL="0" indent="0">
              <a:buNone/>
            </a:pPr>
            <a:r>
              <a:rPr lang="fr-FR" sz="2900" dirty="0">
                <a:solidFill>
                  <a:srgbClr val="374151"/>
                </a:solidFill>
                <a:latin typeface="Söhne"/>
              </a:rPr>
              <a:t>Tout d’abord nous avons filtré nos produits sur l’année 2017 et ensuite, nous avons sélectionné les différents produits (« Nombre de personnes en situation d’insécurité alimentaire grave (millions) (moyenne sur 3 ans) », « Nombre de femmes adultes en situation d’insécurité alimentaire grave (millions) (moyenne sur 3 ans) » …etc.) dans la variable </a:t>
            </a:r>
            <a:r>
              <a:rPr lang="fr-FR" sz="2900" b="1" dirty="0">
                <a:solidFill>
                  <a:srgbClr val="374151"/>
                </a:solidFill>
                <a:latin typeface="Söhne"/>
              </a:rPr>
              <a:t>Produit</a:t>
            </a:r>
            <a:r>
              <a:rPr lang="fr-FR" sz="2900" dirty="0">
                <a:solidFill>
                  <a:srgbClr val="374151"/>
                </a:solidFill>
                <a:latin typeface="Söhne"/>
              </a:rPr>
              <a:t> et pour terminer, nous avons rajouté à notre filtration les différents éléments sélectionnés dans la variable </a:t>
            </a:r>
            <a:r>
              <a:rPr lang="fr-FR" sz="2900" b="1" dirty="0">
                <a:solidFill>
                  <a:srgbClr val="374151"/>
                </a:solidFill>
                <a:latin typeface="Söhne"/>
              </a:rPr>
              <a:t>Élément </a:t>
            </a:r>
            <a:r>
              <a:rPr lang="fr-FR" sz="2900" dirty="0">
                <a:solidFill>
                  <a:srgbClr val="374151"/>
                </a:solidFill>
                <a:latin typeface="Söhne"/>
              </a:rPr>
              <a:t>(Valeur, Valeur US $)</a:t>
            </a:r>
            <a:endParaRPr lang="fr-FR" dirty="0"/>
          </a:p>
        </p:txBody>
      </p:sp>
      <p:sp>
        <p:nvSpPr>
          <p:cNvPr id="4" name="Rectangle 3">
            <a:extLst>
              <a:ext uri="{FF2B5EF4-FFF2-40B4-BE49-F238E27FC236}">
                <a16:creationId xmlns:a16="http://schemas.microsoft.com/office/drawing/2014/main" id="{5259D84B-8E03-AFFE-EF2D-DE8C795F6D64}"/>
              </a:ext>
            </a:extLst>
          </p:cNvPr>
          <p:cNvSpPr/>
          <p:nvPr/>
        </p:nvSpPr>
        <p:spPr>
          <a:xfrm>
            <a:off x="1648557" y="118697"/>
            <a:ext cx="7372351" cy="3679580"/>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spTree>
    <p:extLst>
      <p:ext uri="{BB962C8B-B14F-4D97-AF65-F5344CB8AC3E}">
        <p14:creationId xmlns:p14="http://schemas.microsoft.com/office/powerpoint/2010/main" val="1756201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B6E6E50-4A32-AFE9-251E-9E2EC64A83AC}"/>
              </a:ext>
            </a:extLst>
          </p:cNvPr>
          <p:cNvSpPr>
            <a:spLocks noGrp="1"/>
          </p:cNvSpPr>
          <p:nvPr>
            <p:ph idx="1"/>
          </p:nvPr>
        </p:nvSpPr>
        <p:spPr>
          <a:xfrm>
            <a:off x="205277" y="181708"/>
            <a:ext cx="11506077" cy="2306516"/>
          </a:xfrm>
        </p:spPr>
        <p:txBody>
          <a:bodyPr>
            <a:normAutofit/>
          </a:bodyPr>
          <a:lstStyle/>
          <a:p>
            <a:pPr marL="0" indent="0">
              <a:buNone/>
            </a:pPr>
            <a:r>
              <a:rPr lang="fr-FR" sz="1600" dirty="0">
                <a:solidFill>
                  <a:srgbClr val="374151"/>
                </a:solidFill>
                <a:latin typeface="Söhne"/>
              </a:rPr>
              <a:t>Nous avons également utilisé la méthode </a:t>
            </a:r>
            <a:r>
              <a:rPr lang="fr-FR" sz="1600" b="1" dirty="0">
                <a:solidFill>
                  <a:srgbClr val="374151"/>
                </a:solidFill>
                <a:latin typeface="Söhne"/>
              </a:rPr>
              <a:t>pivot_table </a:t>
            </a:r>
            <a:r>
              <a:rPr lang="fr-FR" sz="1600" dirty="0">
                <a:solidFill>
                  <a:srgbClr val="374151"/>
                </a:solidFill>
                <a:latin typeface="Söhne"/>
              </a:rPr>
              <a:t>qui est une fonctionnalité de la bibliothèque Pandas en Python qui permet de créer une table pivot à partir d’un objet DataFrame. Cette méthode permet de réorganiser et d’agréger les données en fonction de diverses variables.</a:t>
            </a:r>
          </a:p>
          <a:p>
            <a:pPr marL="0" indent="0">
              <a:buNone/>
            </a:pPr>
            <a:r>
              <a:rPr lang="fr-FR" sz="1600" dirty="0">
                <a:solidFill>
                  <a:srgbClr val="374151"/>
                </a:solidFill>
                <a:latin typeface="Söhne"/>
              </a:rPr>
              <a:t>En utilisant la méthode pivot_table, on peut spécifier les variables que l’on souhaite utiliser comme Index, colonne, valeur et fonction d’agrégation. Elle est particulièrement utile pour résumer et analyser de grandes quantités de données, notamment lorsqu’ on a besoin de comparer et de visualiser les résultats de différentes combinaisons de variables.</a:t>
            </a:r>
          </a:p>
          <a:p>
            <a:pPr marL="0" indent="0">
              <a:buNone/>
            </a:pPr>
            <a:r>
              <a:rPr lang="fr-FR" sz="1600" dirty="0">
                <a:solidFill>
                  <a:srgbClr val="374151"/>
                </a:solidFill>
                <a:latin typeface="Söhne"/>
              </a:rPr>
              <a:t>Dans notre cas nous avons mis en Index la variable </a:t>
            </a:r>
            <a:r>
              <a:rPr lang="fr-FR" sz="1600" b="1" dirty="0">
                <a:solidFill>
                  <a:srgbClr val="374151"/>
                </a:solidFill>
                <a:latin typeface="Söhne"/>
              </a:rPr>
              <a:t>pays</a:t>
            </a:r>
            <a:r>
              <a:rPr lang="fr-FR" sz="1600" dirty="0">
                <a:solidFill>
                  <a:srgbClr val="374151"/>
                </a:solidFill>
                <a:latin typeface="Söhne"/>
              </a:rPr>
              <a:t> et en colonne la variable </a:t>
            </a:r>
            <a:r>
              <a:rPr lang="fr-FR" sz="1600" b="1" dirty="0">
                <a:solidFill>
                  <a:srgbClr val="374151"/>
                </a:solidFill>
                <a:latin typeface="Söhne"/>
              </a:rPr>
              <a:t>Élément</a:t>
            </a:r>
            <a:r>
              <a:rPr lang="fr-FR" sz="1600" dirty="0">
                <a:solidFill>
                  <a:srgbClr val="374151"/>
                </a:solidFill>
                <a:latin typeface="Söhne"/>
              </a:rPr>
              <a:t> et en valeur la viable </a:t>
            </a:r>
            <a:r>
              <a:rPr lang="fr-FR" sz="1600" b="1" dirty="0">
                <a:solidFill>
                  <a:srgbClr val="374151"/>
                </a:solidFill>
                <a:latin typeface="Söhne"/>
              </a:rPr>
              <a:t>Valeur</a:t>
            </a:r>
          </a:p>
          <a:p>
            <a:pPr marL="0" indent="0">
              <a:buNone/>
            </a:pPr>
            <a:endParaRPr lang="fr-FR" sz="1600" dirty="0"/>
          </a:p>
        </p:txBody>
      </p:sp>
      <p:sp>
        <p:nvSpPr>
          <p:cNvPr id="6" name="Rectangle 5">
            <a:extLst>
              <a:ext uri="{FF2B5EF4-FFF2-40B4-BE49-F238E27FC236}">
                <a16:creationId xmlns:a16="http://schemas.microsoft.com/office/drawing/2014/main" id="{0FBCB153-213E-6B1A-FBFA-9A61FE8C4058}"/>
              </a:ext>
            </a:extLst>
          </p:cNvPr>
          <p:cNvSpPr/>
          <p:nvPr/>
        </p:nvSpPr>
        <p:spPr>
          <a:xfrm>
            <a:off x="285750" y="2598127"/>
            <a:ext cx="11179419" cy="388180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38677224"/>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1B1937"/>
      </a:dk2>
      <a:lt2>
        <a:srgbClr val="E3E8E2"/>
      </a:lt2>
      <a:accent1>
        <a:srgbClr val="B829E7"/>
      </a:accent1>
      <a:accent2>
        <a:srgbClr val="5717D5"/>
      </a:accent2>
      <a:accent3>
        <a:srgbClr val="2938E7"/>
      </a:accent3>
      <a:accent4>
        <a:srgbClr val="1775D5"/>
      </a:accent4>
      <a:accent5>
        <a:srgbClr val="22B4C2"/>
      </a:accent5>
      <a:accent6>
        <a:srgbClr val="14BB84"/>
      </a:accent6>
      <a:hlink>
        <a:srgbClr val="499331"/>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Facet</Template>
  <TotalTime>6868</TotalTime>
  <Words>3269</Words>
  <Application>Microsoft Office PowerPoint</Application>
  <PresentationFormat>Grand écran</PresentationFormat>
  <Paragraphs>253</Paragraphs>
  <Slides>24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24</vt:i4>
      </vt:variant>
    </vt:vector>
  </HeadingPairs>
  <TitlesOfParts>
    <vt:vector size="32" baseType="lpstr">
      <vt:lpstr>Arial</vt:lpstr>
      <vt:lpstr>Avenir Next LT Pro</vt:lpstr>
      <vt:lpstr>AvenirNext LT Pro Medium</vt:lpstr>
      <vt:lpstr>Helvetica Neue</vt:lpstr>
      <vt:lpstr>Inter</vt:lpstr>
      <vt:lpstr>Posterama</vt:lpstr>
      <vt:lpstr>Söhne</vt:lpstr>
      <vt:lpstr>ExploreVTI</vt:lpstr>
      <vt:lpstr>PROJET 9 : Produisez une étude de marché avec R ou Python </vt:lpstr>
      <vt:lpstr>Présentation PowerPoint</vt:lpstr>
      <vt:lpstr>Présentation PowerPoint</vt:lpstr>
      <vt:lpstr> I- NETTOYAGE ET SELECTION DES DONNEES </vt:lpstr>
      <vt:lpstr>Présentation PowerPoint</vt:lpstr>
      <vt:lpstr>Présentation PowerPoint</vt:lpstr>
      <vt:lpstr>Présentation PowerPoint</vt:lpstr>
      <vt:lpstr>Présentation PowerPoint</vt:lpstr>
      <vt:lpstr>Présentation PowerPoint</vt:lpstr>
      <vt:lpstr>8- Rapprochement final des DataFrame Dispo_Alimentaire_Population et securite_alimentaire_Indicateurs_macro   </vt:lpstr>
      <vt:lpstr>II- LES CLUSTERINGS EFFECTUES, ET LES DIFFERENTES VISUALISATION ASSOCIEES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9 : Produisez une étude de marché avec R ou Python </dc:title>
  <dc:creator>Christelle ASSI</dc:creator>
  <cp:lastModifiedBy>Christelle ASSI</cp:lastModifiedBy>
  <cp:revision>76</cp:revision>
  <dcterms:created xsi:type="dcterms:W3CDTF">2023-05-14T15:42:23Z</dcterms:created>
  <dcterms:modified xsi:type="dcterms:W3CDTF">2023-05-24T09:19:09Z</dcterms:modified>
</cp:coreProperties>
</file>