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58" r:id="rId5"/>
    <p:sldId id="260" r:id="rId6"/>
    <p:sldId id="261" r:id="rId7"/>
    <p:sldId id="262" r:id="rId8"/>
    <p:sldId id="263" r:id="rId9"/>
    <p:sldId id="264" r:id="rId10"/>
    <p:sldId id="266" r:id="rId11"/>
    <p:sldId id="26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10/3/2023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51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1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10/3/2023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73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47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87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4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23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39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10/3/2023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90444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10/3/2023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59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10/3/2023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a:t>
            </a:fld>
            <a:endParaRPr lang="en-US" dirty="0"/>
          </a:p>
        </p:txBody>
      </p:sp>
    </p:spTree>
    <p:extLst>
      <p:ext uri="{BB962C8B-B14F-4D97-AF65-F5344CB8AC3E}">
        <p14:creationId xmlns:p14="http://schemas.microsoft.com/office/powerpoint/2010/main" val="12597618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12231FDE-7C47-8EB8-AF36-AD3C62E8784E}"/>
              </a:ext>
            </a:extLst>
          </p:cNvPr>
          <p:cNvSpPr>
            <a:spLocks noGrp="1"/>
          </p:cNvSpPr>
          <p:nvPr>
            <p:ph type="ctrTitle"/>
          </p:nvPr>
        </p:nvSpPr>
        <p:spPr>
          <a:xfrm>
            <a:off x="4673460" y="1583202"/>
            <a:ext cx="7095044" cy="1262689"/>
          </a:xfrm>
        </p:spPr>
        <p:txBody>
          <a:bodyPr>
            <a:normAutofit/>
          </a:bodyPr>
          <a:lstStyle/>
          <a:p>
            <a:pPr algn="ctr"/>
            <a:r>
              <a:rPr lang="fr-FR" sz="3200" b="0" dirty="0"/>
              <a:t>Projet 8 :</a:t>
            </a:r>
            <a:r>
              <a:rPr lang="fr-FR" sz="2800" b="0" dirty="0"/>
              <a:t> </a:t>
            </a:r>
            <a:r>
              <a:rPr lang="fr-FR" sz="2800" i="0" dirty="0">
                <a:solidFill>
                  <a:srgbClr val="C00000"/>
                </a:solidFill>
                <a:effectLst/>
                <a:latin typeface="Söhne"/>
              </a:rPr>
              <a:t>Analyse de l'Insécurité Alimentaire dans le Monde</a:t>
            </a:r>
            <a:endParaRPr lang="fr-FR" sz="2800" dirty="0">
              <a:solidFill>
                <a:srgbClr val="C00000"/>
              </a:solidFill>
            </a:endParaRPr>
          </a:p>
        </p:txBody>
      </p:sp>
      <p:sp>
        <p:nvSpPr>
          <p:cNvPr id="3" name="Sous-titre 2">
            <a:extLst>
              <a:ext uri="{FF2B5EF4-FFF2-40B4-BE49-F238E27FC236}">
                <a16:creationId xmlns:a16="http://schemas.microsoft.com/office/drawing/2014/main" id="{EEF5A96C-8A00-5D94-116B-EFD6929F2878}"/>
              </a:ext>
            </a:extLst>
          </p:cNvPr>
          <p:cNvSpPr>
            <a:spLocks noGrp="1"/>
          </p:cNvSpPr>
          <p:nvPr>
            <p:ph type="subTitle" idx="1"/>
          </p:nvPr>
        </p:nvSpPr>
        <p:spPr>
          <a:xfrm>
            <a:off x="4923506" y="3429000"/>
            <a:ext cx="6479629" cy="857978"/>
          </a:xfrm>
        </p:spPr>
        <p:txBody>
          <a:bodyPr>
            <a:normAutofit/>
          </a:bodyPr>
          <a:lstStyle/>
          <a:p>
            <a:pPr algn="ctr"/>
            <a:r>
              <a:rPr lang="fr-FR" sz="2800" b="1" i="0" dirty="0">
                <a:solidFill>
                  <a:schemeClr val="accent4"/>
                </a:solidFill>
                <a:effectLst/>
                <a:latin typeface="Söhne"/>
              </a:rPr>
              <a:t>Tendances, Données et Implications</a:t>
            </a:r>
            <a:endParaRPr lang="fr-FR" sz="2800" b="1" dirty="0">
              <a:solidFill>
                <a:schemeClr val="accent4"/>
              </a:solidFill>
            </a:endParaRPr>
          </a:p>
        </p:txBody>
      </p:sp>
      <p:pic>
        <p:nvPicPr>
          <p:cNvPr id="4" name="Picture 3" descr="Arrière-plan de fumée abstrait">
            <a:extLst>
              <a:ext uri="{FF2B5EF4-FFF2-40B4-BE49-F238E27FC236}">
                <a16:creationId xmlns:a16="http://schemas.microsoft.com/office/drawing/2014/main" id="{5F76D546-D607-5443-47DA-448A21EE7A1E}"/>
              </a:ext>
            </a:extLst>
          </p:cNvPr>
          <p:cNvPicPr>
            <a:picLocks noChangeAspect="1"/>
          </p:cNvPicPr>
          <p:nvPr/>
        </p:nvPicPr>
        <p:blipFill rotWithShape="1">
          <a:blip r:embed="rId2"/>
          <a:srcRect l="26345" r="33187"/>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 coins arrondis 4">
            <a:extLst>
              <a:ext uri="{FF2B5EF4-FFF2-40B4-BE49-F238E27FC236}">
                <a16:creationId xmlns:a16="http://schemas.microsoft.com/office/drawing/2014/main" id="{3C4FB0CC-8FE3-0CA0-9E0E-E1EBCB07E44E}"/>
              </a:ext>
            </a:extLst>
          </p:cNvPr>
          <p:cNvSpPr/>
          <p:nvPr/>
        </p:nvSpPr>
        <p:spPr>
          <a:xfrm>
            <a:off x="10217573" y="19336"/>
            <a:ext cx="1974407" cy="25159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2851C00F-7DE1-259A-CEA3-0DF42C3DCE56}"/>
              </a:ext>
            </a:extLst>
          </p:cNvPr>
          <p:cNvSpPr/>
          <p:nvPr/>
        </p:nvSpPr>
        <p:spPr>
          <a:xfrm>
            <a:off x="9693519" y="5644515"/>
            <a:ext cx="2158511" cy="404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600" b="1" dirty="0"/>
              <a:t>Khoty WOLIE</a:t>
            </a:r>
          </a:p>
        </p:txBody>
      </p:sp>
      <p:sp>
        <p:nvSpPr>
          <p:cNvPr id="7" name="Rectangle 6">
            <a:extLst>
              <a:ext uri="{FF2B5EF4-FFF2-40B4-BE49-F238E27FC236}">
                <a16:creationId xmlns:a16="http://schemas.microsoft.com/office/drawing/2014/main" id="{BE2F5517-60CA-2D70-727B-EAC5483E16B4}"/>
              </a:ext>
            </a:extLst>
          </p:cNvPr>
          <p:cNvSpPr/>
          <p:nvPr/>
        </p:nvSpPr>
        <p:spPr>
          <a:xfrm>
            <a:off x="4625453" y="5692731"/>
            <a:ext cx="1788536" cy="35623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solidFill>
                  <a:schemeClr val="tx1">
                    <a:lumMod val="65000"/>
                    <a:lumOff val="35000"/>
                  </a:schemeClr>
                </a:solidFill>
              </a:rPr>
              <a:t>06/10/2023</a:t>
            </a:r>
          </a:p>
        </p:txBody>
      </p:sp>
    </p:spTree>
    <p:extLst>
      <p:ext uri="{BB962C8B-B14F-4D97-AF65-F5344CB8AC3E}">
        <p14:creationId xmlns:p14="http://schemas.microsoft.com/office/powerpoint/2010/main" val="276796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65CE0A-23A3-7BCD-F9AB-A39824C1DE60}"/>
              </a:ext>
            </a:extLst>
          </p:cNvPr>
          <p:cNvSpPr>
            <a:spLocks noGrp="1"/>
          </p:cNvSpPr>
          <p:nvPr>
            <p:ph idx="1"/>
          </p:nvPr>
        </p:nvSpPr>
        <p:spPr>
          <a:xfrm>
            <a:off x="74735" y="57149"/>
            <a:ext cx="12063045" cy="6660173"/>
          </a:xfrm>
        </p:spPr>
        <p:txBody>
          <a:bodyPr>
            <a:normAutofit lnSpcReduction="10000"/>
          </a:bodyPr>
          <a:lstStyle/>
          <a:p>
            <a:pPr marL="0" indent="0" algn="ctr">
              <a:buNone/>
            </a:pPr>
            <a:r>
              <a:rPr lang="fr-FR" sz="1900" b="1" dirty="0">
                <a:solidFill>
                  <a:srgbClr val="374151"/>
                </a:solidFill>
                <a:latin typeface="Söhne"/>
              </a:rPr>
              <a:t>P</a:t>
            </a:r>
            <a:r>
              <a:rPr lang="fr-FR" sz="1900" b="1" i="0" dirty="0">
                <a:solidFill>
                  <a:srgbClr val="374151"/>
                </a:solidFill>
                <a:effectLst/>
                <a:latin typeface="Söhne"/>
              </a:rPr>
              <a:t>our lutter contre l'insécurité alimentaire dans le monde, il est essentiel de prendre en compte plusieurs approches complémentaires :</a:t>
            </a:r>
          </a:p>
          <a:p>
            <a:pPr marL="0" indent="0" algn="ctr">
              <a:buNone/>
            </a:pPr>
            <a:endParaRPr lang="fr-FR" sz="1900" b="1" i="0" dirty="0">
              <a:solidFill>
                <a:srgbClr val="374151"/>
              </a:solidFill>
              <a:effectLst/>
              <a:latin typeface="Söhne"/>
            </a:endParaRPr>
          </a:p>
          <a:p>
            <a:pPr algn="l">
              <a:buFont typeface="+mj-lt"/>
              <a:buAutoNum type="arabicPeriod"/>
            </a:pPr>
            <a:r>
              <a:rPr lang="fr-FR" sz="1400" b="1" i="0" dirty="0">
                <a:solidFill>
                  <a:srgbClr val="374151"/>
                </a:solidFill>
                <a:effectLst/>
                <a:latin typeface="Söhne"/>
              </a:rPr>
              <a:t>Améliorer la production alimentaire</a:t>
            </a:r>
            <a:r>
              <a:rPr lang="fr-FR" sz="1400" b="0" i="0" dirty="0">
                <a:solidFill>
                  <a:srgbClr val="374151"/>
                </a:solidFill>
                <a:effectLst/>
                <a:latin typeface="Söhne"/>
              </a:rPr>
              <a:t> : Investir dans l'agriculture durable, soutenir les petits agriculteurs, et encourager l'adoption de pratiques agricoles innovantes pour accroître la productivité.</a:t>
            </a:r>
          </a:p>
          <a:p>
            <a:pPr algn="l">
              <a:buFont typeface="+mj-lt"/>
              <a:buAutoNum type="arabicPeriod"/>
            </a:pPr>
            <a:r>
              <a:rPr lang="fr-FR" sz="1400" b="1" i="0" dirty="0">
                <a:solidFill>
                  <a:srgbClr val="374151"/>
                </a:solidFill>
                <a:effectLst/>
                <a:latin typeface="Söhne"/>
              </a:rPr>
              <a:t>Réduire le gaspillage alimentaire</a:t>
            </a:r>
            <a:r>
              <a:rPr lang="fr-FR" sz="1400" b="0" i="0" dirty="0">
                <a:solidFill>
                  <a:srgbClr val="374151"/>
                </a:solidFill>
                <a:effectLst/>
                <a:latin typeface="Söhne"/>
              </a:rPr>
              <a:t> : Mettre en place des politiques visant à réduire le gaspillage de nourriture à toutes les étapes de la chaîne d'approvisionnement, de la production à la consommation.</a:t>
            </a:r>
          </a:p>
          <a:p>
            <a:pPr algn="l">
              <a:buFont typeface="+mj-lt"/>
              <a:buAutoNum type="arabicPeriod"/>
            </a:pPr>
            <a:r>
              <a:rPr lang="fr-FR" sz="1400" b="1" i="0" dirty="0">
                <a:solidFill>
                  <a:srgbClr val="374151"/>
                </a:solidFill>
                <a:effectLst/>
                <a:latin typeface="Söhne"/>
              </a:rPr>
              <a:t>Promouvoir l'accès à l'eau et aux ressources naturelles</a:t>
            </a:r>
            <a:r>
              <a:rPr lang="fr-FR" sz="1400" b="0" i="0" dirty="0">
                <a:solidFill>
                  <a:srgbClr val="374151"/>
                </a:solidFill>
                <a:effectLst/>
                <a:latin typeface="Söhne"/>
              </a:rPr>
              <a:t> : Assurer un accès équitable à l'eau et aux terres arables, en particulier pour les populations vulnérables, pour soutenir la production alimentaire.</a:t>
            </a:r>
          </a:p>
          <a:p>
            <a:pPr algn="l">
              <a:buFont typeface="+mj-lt"/>
              <a:buAutoNum type="arabicPeriod"/>
            </a:pPr>
            <a:r>
              <a:rPr lang="fr-FR" sz="1400" b="1" i="0" dirty="0">
                <a:solidFill>
                  <a:srgbClr val="374151"/>
                </a:solidFill>
                <a:effectLst/>
                <a:latin typeface="Söhne"/>
              </a:rPr>
              <a:t>Investir dans l'éducation et la santé</a:t>
            </a:r>
            <a:r>
              <a:rPr lang="fr-FR" sz="1400" b="0" i="0" dirty="0">
                <a:solidFill>
                  <a:srgbClr val="374151"/>
                </a:solidFill>
                <a:effectLst/>
                <a:latin typeface="Söhne"/>
              </a:rPr>
              <a:t> : Améliorer l'éducation nutritionnelle et la santé maternelle et infantile pour garantir que les populations aient les connaissances nécessaires pour une alimentation équilibrée.</a:t>
            </a:r>
          </a:p>
          <a:p>
            <a:pPr algn="l">
              <a:buFont typeface="+mj-lt"/>
              <a:buAutoNum type="arabicPeriod"/>
            </a:pPr>
            <a:r>
              <a:rPr lang="fr-FR" sz="1400" b="1" i="0" dirty="0">
                <a:solidFill>
                  <a:srgbClr val="374151"/>
                </a:solidFill>
                <a:effectLst/>
                <a:latin typeface="Söhne"/>
              </a:rPr>
              <a:t>Soutenir la recherche et l'innovation</a:t>
            </a:r>
            <a:r>
              <a:rPr lang="fr-FR" sz="1400" b="0" i="0" dirty="0">
                <a:solidFill>
                  <a:srgbClr val="374151"/>
                </a:solidFill>
                <a:effectLst/>
                <a:latin typeface="Söhne"/>
              </a:rPr>
              <a:t> : Financer la recherche agricole et la mise en place de technologies adaptées pour accroître la résilience des systèmes alimentaires face aux défis climatiques et environnementaux.</a:t>
            </a:r>
          </a:p>
          <a:p>
            <a:pPr algn="l">
              <a:buFont typeface="+mj-lt"/>
              <a:buAutoNum type="arabicPeriod"/>
            </a:pPr>
            <a:r>
              <a:rPr lang="fr-FR" sz="1400" b="1" i="0" dirty="0">
                <a:solidFill>
                  <a:srgbClr val="374151"/>
                </a:solidFill>
                <a:effectLst/>
                <a:latin typeface="Söhne"/>
              </a:rPr>
              <a:t>Renforcer les filets de sécurité sociale</a:t>
            </a:r>
            <a:r>
              <a:rPr lang="fr-FR" sz="1400" b="0" i="0" dirty="0">
                <a:solidFill>
                  <a:srgbClr val="374151"/>
                </a:solidFill>
                <a:effectLst/>
                <a:latin typeface="Söhne"/>
              </a:rPr>
              <a:t> : Établir des programmes de filet de sécurité sociale pour aider les familles vulnérables à accéder à une alimentation de base en période de crise.</a:t>
            </a:r>
          </a:p>
          <a:p>
            <a:pPr algn="l">
              <a:buFont typeface="+mj-lt"/>
              <a:buAutoNum type="arabicPeriod"/>
            </a:pPr>
            <a:r>
              <a:rPr lang="fr-FR" sz="1400" b="1" i="0" dirty="0">
                <a:solidFill>
                  <a:srgbClr val="374151"/>
                </a:solidFill>
                <a:effectLst/>
                <a:latin typeface="Söhne"/>
              </a:rPr>
              <a:t>Promouvoir le commerce équitable</a:t>
            </a:r>
            <a:r>
              <a:rPr lang="fr-FR" sz="1400" b="0" i="0" dirty="0">
                <a:solidFill>
                  <a:srgbClr val="374151"/>
                </a:solidFill>
                <a:effectLst/>
                <a:latin typeface="Söhne"/>
              </a:rPr>
              <a:t> : Encourager des pratiques commerciales équitables qui garantissent un revenu décent pour les agriculteurs et les producteurs.</a:t>
            </a:r>
          </a:p>
          <a:p>
            <a:pPr algn="l">
              <a:buFont typeface="+mj-lt"/>
              <a:buAutoNum type="arabicPeriod"/>
            </a:pPr>
            <a:r>
              <a:rPr lang="fr-FR" sz="1400" b="1" i="0" dirty="0">
                <a:solidFill>
                  <a:srgbClr val="374151"/>
                </a:solidFill>
                <a:effectLst/>
                <a:latin typeface="Söhne"/>
              </a:rPr>
              <a:t>Sensibiliser à la sécurité alimentaire</a:t>
            </a:r>
            <a:r>
              <a:rPr lang="fr-FR" sz="1400" b="0" i="0" dirty="0">
                <a:solidFill>
                  <a:srgbClr val="374151"/>
                </a:solidFill>
                <a:effectLst/>
                <a:latin typeface="Söhne"/>
              </a:rPr>
              <a:t> : Éduquer les gouvernements, les entreprises et la société civile sur l'importance de lutter contre l'insécurité alimentaire et de soutenir des politiques alimentaires appropriées.</a:t>
            </a:r>
          </a:p>
          <a:p>
            <a:pPr algn="l">
              <a:buFont typeface="+mj-lt"/>
              <a:buAutoNum type="arabicPeriod"/>
            </a:pPr>
            <a:r>
              <a:rPr lang="fr-FR" sz="1400" b="1" i="0" dirty="0">
                <a:solidFill>
                  <a:srgbClr val="374151"/>
                </a:solidFill>
                <a:effectLst/>
                <a:latin typeface="Söhne"/>
              </a:rPr>
              <a:t>Établir des partenariats internationaux</a:t>
            </a:r>
            <a:r>
              <a:rPr lang="fr-FR" sz="1400" b="0" i="0" dirty="0">
                <a:solidFill>
                  <a:srgbClr val="374151"/>
                </a:solidFill>
                <a:effectLst/>
                <a:latin typeface="Söhne"/>
              </a:rPr>
              <a:t> : Travailler en collaboration avec d'autres nations pour coordonner les efforts et partager les ressources afin de lutter efficacement contre l'insécurité alimentaire à l'échelle mondiale.</a:t>
            </a:r>
          </a:p>
          <a:p>
            <a:pPr algn="l">
              <a:buFont typeface="+mj-lt"/>
              <a:buAutoNum type="arabicPeriod"/>
            </a:pPr>
            <a:r>
              <a:rPr lang="fr-FR" sz="1400" b="1" i="0" dirty="0">
                <a:solidFill>
                  <a:srgbClr val="374151"/>
                </a:solidFill>
                <a:effectLst/>
                <a:latin typeface="Söhne"/>
              </a:rPr>
              <a:t>Adapter aux changements climatiques</a:t>
            </a:r>
            <a:r>
              <a:rPr lang="fr-FR" sz="1400" b="0" i="0" dirty="0">
                <a:solidFill>
                  <a:srgbClr val="374151"/>
                </a:solidFill>
                <a:effectLst/>
                <a:latin typeface="Söhne"/>
              </a:rPr>
              <a:t> : Développer des stratégies d'adaptation pour faire face aux impacts du changement climatique sur l'agriculture et la sécurité alimentaire.</a:t>
            </a:r>
          </a:p>
          <a:p>
            <a:pPr algn="l"/>
            <a:r>
              <a:rPr lang="fr-FR" sz="1400" b="0" i="0" dirty="0">
                <a:solidFill>
                  <a:srgbClr val="374151"/>
                </a:solidFill>
                <a:effectLst/>
                <a:latin typeface="Söhne"/>
              </a:rPr>
              <a:t>En combinant ces approches, il est possible de progresser vers un monde où chaque individu ait un accès suffisant à une alimentation nutritive et où l'insécurité alimentaire soit réduite de manière significative.</a:t>
            </a:r>
          </a:p>
          <a:p>
            <a:pPr marL="0" indent="0">
              <a:buNone/>
            </a:pPr>
            <a:endParaRPr lang="fr-FR" sz="1050" dirty="0"/>
          </a:p>
        </p:txBody>
      </p:sp>
    </p:spTree>
    <p:extLst>
      <p:ext uri="{BB962C8B-B14F-4D97-AF65-F5344CB8AC3E}">
        <p14:creationId xmlns:p14="http://schemas.microsoft.com/office/powerpoint/2010/main" val="407964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19FFABD-99E7-5457-95CF-7066148C2053}"/>
              </a:ext>
            </a:extLst>
          </p:cNvPr>
          <p:cNvSpPr>
            <a:spLocks noGrp="1"/>
          </p:cNvSpPr>
          <p:nvPr>
            <p:ph idx="1"/>
          </p:nvPr>
        </p:nvSpPr>
        <p:spPr>
          <a:xfrm>
            <a:off x="48359" y="74735"/>
            <a:ext cx="12036668" cy="6721719"/>
          </a:xfrm>
        </p:spPr>
        <p:txBody>
          <a:bodyPr>
            <a:normAutofit/>
          </a:bodyPr>
          <a:lstStyle/>
          <a:p>
            <a:pPr marL="0" indent="0" algn="ctr">
              <a:buNone/>
            </a:pPr>
            <a:r>
              <a:rPr lang="fr-FR" sz="2000" b="1" i="0" dirty="0">
                <a:solidFill>
                  <a:srgbClr val="271A38"/>
                </a:solidFill>
                <a:effectLst/>
                <a:latin typeface="+mj-lt"/>
              </a:rPr>
              <a:t>la pertinence de l’outil de visualisation retenu</a:t>
            </a:r>
            <a:endParaRPr lang="fr-FR" sz="2000" b="1" dirty="0">
              <a:solidFill>
                <a:srgbClr val="374151"/>
              </a:solidFill>
              <a:latin typeface="+mj-lt"/>
            </a:endParaRPr>
          </a:p>
          <a:p>
            <a:pPr marL="0" indent="0">
              <a:buNone/>
            </a:pPr>
            <a:r>
              <a:rPr lang="fr-FR" sz="1800" b="0" i="0" dirty="0">
                <a:solidFill>
                  <a:srgbClr val="374151"/>
                </a:solidFill>
                <a:effectLst/>
                <a:latin typeface="Söhne"/>
              </a:rPr>
              <a:t>L'outil de visualisation que nous avons sélectionné s'avère être le choix optimal pour notre projet, car il est parfaitement adapté pour combiner efficacement des données numériques, telles que les valeurs de population, avec des données textuelles, comme les noms des pays. Sa capacité à fusionner ces deux types de données nous permettra de créer des visualisations informatives et facilement compréhensibles qui donneront vie à nos données tout en facilitant l'identification des tendances et des comparaisons entre les pays.</a:t>
            </a:r>
            <a:endParaRPr lang="fr-FR" sz="1800" dirty="0"/>
          </a:p>
        </p:txBody>
      </p:sp>
    </p:spTree>
    <p:extLst>
      <p:ext uri="{BB962C8B-B14F-4D97-AF65-F5344CB8AC3E}">
        <p14:creationId xmlns:p14="http://schemas.microsoft.com/office/powerpoint/2010/main" val="287613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7676696-8E60-0266-584A-E7243DF47EC3}"/>
              </a:ext>
            </a:extLst>
          </p:cNvPr>
          <p:cNvSpPr>
            <a:spLocks noGrp="1"/>
          </p:cNvSpPr>
          <p:nvPr>
            <p:ph idx="1"/>
          </p:nvPr>
        </p:nvSpPr>
        <p:spPr>
          <a:xfrm>
            <a:off x="123091" y="101111"/>
            <a:ext cx="11733335" cy="5732585"/>
          </a:xfrm>
        </p:spPr>
        <p:txBody>
          <a:bodyPr>
            <a:normAutofit/>
          </a:bodyPr>
          <a:lstStyle/>
          <a:p>
            <a:pPr marL="0" indent="0" algn="ctr">
              <a:buNone/>
            </a:pPr>
            <a:r>
              <a:rPr lang="fr-FR" b="1" dirty="0"/>
              <a:t>Sommaire</a:t>
            </a:r>
          </a:p>
          <a:p>
            <a:pPr marL="0" indent="0">
              <a:buNone/>
            </a:pPr>
            <a:r>
              <a:rPr lang="fr-FR" sz="2000" b="0" i="0" dirty="0">
                <a:solidFill>
                  <a:srgbClr val="374151"/>
                </a:solidFill>
                <a:effectLst/>
                <a:latin typeface="Söhne"/>
              </a:rPr>
              <a:t>Examiner l'insécurité alimentaire dans le monde, en se concentrant sur </a:t>
            </a:r>
            <a:r>
              <a:rPr lang="fr-FR" sz="2000" b="1" i="0" dirty="0">
                <a:solidFill>
                  <a:srgbClr val="374151"/>
                </a:solidFill>
                <a:effectLst/>
                <a:latin typeface="Söhne"/>
              </a:rPr>
              <a:t>les tendances mondiales,</a:t>
            </a:r>
          </a:p>
          <a:p>
            <a:pPr marL="0" indent="0">
              <a:buNone/>
            </a:pPr>
            <a:r>
              <a:rPr lang="fr-FR" sz="2000" b="1" i="0" dirty="0">
                <a:solidFill>
                  <a:srgbClr val="374151"/>
                </a:solidFill>
                <a:effectLst/>
                <a:latin typeface="Söhne"/>
              </a:rPr>
              <a:t>régionales et nationales</a:t>
            </a:r>
            <a:r>
              <a:rPr lang="fr-FR" sz="2000" b="0" i="0" dirty="0">
                <a:solidFill>
                  <a:srgbClr val="374151"/>
                </a:solidFill>
                <a:effectLst/>
                <a:latin typeface="Söhne"/>
              </a:rPr>
              <a:t>, pour mieux comprendre les défis et les opportunités liés à</a:t>
            </a:r>
          </a:p>
          <a:p>
            <a:pPr marL="0" indent="0">
              <a:buNone/>
            </a:pPr>
            <a:r>
              <a:rPr lang="fr-FR" sz="2000" b="0" i="0" dirty="0">
                <a:solidFill>
                  <a:srgbClr val="374151"/>
                </a:solidFill>
                <a:effectLst/>
                <a:latin typeface="Söhne"/>
              </a:rPr>
              <a:t>la sécurité alimentaire.</a:t>
            </a:r>
          </a:p>
          <a:p>
            <a:pPr marL="0" indent="0">
              <a:buNone/>
            </a:pPr>
            <a:endParaRPr lang="fr-FR" sz="2000" dirty="0">
              <a:solidFill>
                <a:srgbClr val="374151"/>
              </a:solidFill>
              <a:latin typeface="Söhne"/>
            </a:endParaRPr>
          </a:p>
          <a:p>
            <a:pPr marL="0" indent="0">
              <a:buNone/>
            </a:pPr>
            <a:r>
              <a:rPr lang="fr-FR" sz="2000" b="0" i="0" dirty="0">
                <a:solidFill>
                  <a:srgbClr val="374151"/>
                </a:solidFill>
                <a:effectLst/>
                <a:latin typeface="Söhne"/>
              </a:rPr>
              <a:t>Liste des sections de la présentation :</a:t>
            </a:r>
          </a:p>
          <a:p>
            <a:pPr algn="l">
              <a:buFont typeface="Arial" panose="020B0604020202020204" pitchFamily="34" charset="0"/>
              <a:buChar char="•"/>
            </a:pPr>
            <a:r>
              <a:rPr lang="fr-FR" sz="2000" b="0" i="0" dirty="0">
                <a:solidFill>
                  <a:srgbClr val="374151"/>
                </a:solidFill>
                <a:effectLst/>
                <a:latin typeface="Söhne"/>
              </a:rPr>
              <a:t>Tendance Mondiale de l'Insécurité Alimentaire</a:t>
            </a:r>
          </a:p>
          <a:p>
            <a:pPr algn="l">
              <a:buFont typeface="Arial" panose="020B0604020202020204" pitchFamily="34" charset="0"/>
              <a:buChar char="•"/>
            </a:pPr>
            <a:r>
              <a:rPr lang="fr-FR" sz="2000" b="0" i="0" dirty="0">
                <a:solidFill>
                  <a:srgbClr val="374151"/>
                </a:solidFill>
                <a:effectLst/>
                <a:latin typeface="Söhne"/>
              </a:rPr>
              <a:t>Taux et nombres de personnes en situation d'Insécurité Alimentaire</a:t>
            </a:r>
          </a:p>
          <a:p>
            <a:pPr algn="l">
              <a:buFont typeface="Arial" panose="020B0604020202020204" pitchFamily="34" charset="0"/>
              <a:buChar char="•"/>
            </a:pPr>
            <a:r>
              <a:rPr lang="fr-FR" sz="2000" b="0" i="0" dirty="0">
                <a:solidFill>
                  <a:srgbClr val="374151"/>
                </a:solidFill>
                <a:effectLst/>
                <a:latin typeface="Söhne"/>
              </a:rPr>
              <a:t>Les Pays Touchés par l'Insécurité Alimentaire</a:t>
            </a:r>
          </a:p>
          <a:p>
            <a:pPr algn="l">
              <a:buFont typeface="Arial" panose="020B0604020202020204" pitchFamily="34" charset="0"/>
              <a:buChar char="•"/>
            </a:pPr>
            <a:r>
              <a:rPr lang="fr-FR" sz="2000" b="0" i="0" dirty="0">
                <a:solidFill>
                  <a:srgbClr val="374151"/>
                </a:solidFill>
                <a:effectLst/>
                <a:latin typeface="Söhne"/>
              </a:rPr>
              <a:t>Evolution de l'Aide Alimentaire par Année en Tonne</a:t>
            </a:r>
          </a:p>
          <a:p>
            <a:pPr algn="l">
              <a:buFont typeface="Arial" panose="020B0604020202020204" pitchFamily="34" charset="0"/>
              <a:buChar char="•"/>
            </a:pPr>
            <a:r>
              <a:rPr lang="fr-FR" sz="2000" b="0" i="0" dirty="0">
                <a:solidFill>
                  <a:srgbClr val="374151"/>
                </a:solidFill>
                <a:effectLst/>
                <a:latin typeface="Söhne"/>
              </a:rPr>
              <a:t>Répartition de l'Aide Alimentaire par Produit</a:t>
            </a:r>
          </a:p>
          <a:p>
            <a:pPr algn="l">
              <a:buFont typeface="Arial" panose="020B0604020202020204" pitchFamily="34" charset="0"/>
              <a:buChar char="•"/>
            </a:pPr>
            <a:r>
              <a:rPr lang="fr-FR" sz="2000" b="0" i="0" dirty="0">
                <a:solidFill>
                  <a:srgbClr val="374151"/>
                </a:solidFill>
                <a:effectLst/>
                <a:latin typeface="Söhne"/>
              </a:rPr>
              <a:t>Les Pays Ayant le Plus/le Moins de Disponibilité Alimentaire/Habitant par Jour</a:t>
            </a:r>
          </a:p>
          <a:p>
            <a:pPr marL="0" indent="0">
              <a:buNone/>
            </a:pPr>
            <a:endParaRPr lang="fr-FR" b="1" dirty="0"/>
          </a:p>
        </p:txBody>
      </p:sp>
    </p:spTree>
    <p:extLst>
      <p:ext uri="{BB962C8B-B14F-4D97-AF65-F5344CB8AC3E}">
        <p14:creationId xmlns:p14="http://schemas.microsoft.com/office/powerpoint/2010/main" val="218919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7841274-00C8-E6F8-631A-589BEA19A43E}"/>
              </a:ext>
            </a:extLst>
          </p:cNvPr>
          <p:cNvSpPr>
            <a:spLocks noGrp="1"/>
          </p:cNvSpPr>
          <p:nvPr>
            <p:ph idx="1"/>
          </p:nvPr>
        </p:nvSpPr>
        <p:spPr>
          <a:xfrm>
            <a:off x="119063" y="104775"/>
            <a:ext cx="10515233" cy="5939937"/>
          </a:xfrm>
        </p:spPr>
        <p:txBody>
          <a:bodyPr>
            <a:normAutofit/>
          </a:bodyPr>
          <a:lstStyle/>
          <a:p>
            <a:pPr marL="0" indent="0" algn="ctr">
              <a:buNone/>
            </a:pPr>
            <a:r>
              <a:rPr lang="fr-FR" sz="1800" b="1" dirty="0"/>
              <a:t>PRETRAITEMENT ET SELECTION DES DONNEES </a:t>
            </a:r>
          </a:p>
          <a:p>
            <a:pPr marL="0" indent="0" algn="ctr">
              <a:buNone/>
            </a:pPr>
            <a:endParaRPr lang="fr-FR" sz="1800" b="1" dirty="0"/>
          </a:p>
          <a:p>
            <a:pPr marL="0" indent="0">
              <a:buNone/>
            </a:pPr>
            <a:r>
              <a:rPr lang="fr-FR" sz="1800" b="1" i="0" dirty="0">
                <a:solidFill>
                  <a:srgbClr val="000000"/>
                </a:solidFill>
                <a:effectLst/>
                <a:latin typeface="Helvetica Neue"/>
              </a:rPr>
              <a:t>Importation des librairies nécessaires et des Data Frames Sous nutrition, </a:t>
            </a:r>
            <a:r>
              <a:rPr lang="fr-FR" sz="1800" b="1" dirty="0">
                <a:solidFill>
                  <a:srgbClr val="000000"/>
                </a:solidFill>
                <a:latin typeface="Helvetica Neue"/>
              </a:rPr>
              <a:t>Aide alimentaire, </a:t>
            </a:r>
            <a:r>
              <a:rPr lang="fr-FR" sz="1800" b="1" i="0" dirty="0">
                <a:solidFill>
                  <a:srgbClr val="000000"/>
                </a:solidFill>
                <a:effectLst/>
                <a:latin typeface="Helvetica Neue"/>
              </a:rPr>
              <a:t>Disponibilité alimentaire et Population dans python.</a:t>
            </a:r>
          </a:p>
          <a:p>
            <a:pPr marL="0" indent="0">
              <a:buNone/>
            </a:pPr>
            <a:endParaRPr lang="fr-FR" sz="1800" b="1" dirty="0">
              <a:solidFill>
                <a:srgbClr val="000000"/>
              </a:solidFill>
              <a:latin typeface="Helvetica Neue"/>
            </a:endParaRPr>
          </a:p>
          <a:p>
            <a:pPr marL="0" indent="0">
              <a:buNone/>
            </a:pPr>
            <a:r>
              <a:rPr lang="fr-FR" sz="1600" dirty="0">
                <a:solidFill>
                  <a:schemeClr val="tx1">
                    <a:lumMod val="75000"/>
                    <a:lumOff val="25000"/>
                  </a:schemeClr>
                </a:solidFill>
                <a:latin typeface="Söhne"/>
              </a:rPr>
              <a:t>Nous avons importé les librairies nécessaire (voir notebook) et nous avons importé également les tables sous nutrition, disponibilité alimentaire, aide alimentaire et population. De plus, nous avons appliqué différentes méthodes comme, .info(), .shape pour observer les data frames. Nous avons effectué des jointures entre les différentes tables et agréger, </a:t>
            </a:r>
            <a:r>
              <a:rPr lang="fr-FR" sz="1600" b="0" i="0" dirty="0">
                <a:solidFill>
                  <a:srgbClr val="374151"/>
                </a:solidFill>
                <a:effectLst/>
                <a:latin typeface="Söhne"/>
              </a:rPr>
              <a:t>regrouper des éléments de données en fonction de certaines caractéristiques ou catégories communes, puis d'appliquer des opérations d'agrégation (telles que la somme, la moyenne, le comptage, etc.).</a:t>
            </a:r>
          </a:p>
          <a:p>
            <a:pPr marL="0" indent="0">
              <a:buNone/>
            </a:pPr>
            <a:r>
              <a:rPr lang="fr-FR" sz="1600" dirty="0">
                <a:solidFill>
                  <a:srgbClr val="374151"/>
                </a:solidFill>
                <a:latin typeface="Söhne"/>
              </a:rPr>
              <a:t>Pour terminer nous avons sauvegardé nos données au format csv pour une meilleur utilisation sans le logiciel tableau.</a:t>
            </a:r>
          </a:p>
          <a:p>
            <a:pPr marL="0" indent="0">
              <a:buNone/>
            </a:pPr>
            <a:r>
              <a:rPr lang="fr-FR" sz="1600" b="0" i="0" dirty="0">
                <a:solidFill>
                  <a:srgbClr val="374151"/>
                </a:solidFill>
                <a:effectLst/>
                <a:latin typeface="Söhne"/>
              </a:rPr>
              <a:t>Nous avons opté pour </a:t>
            </a:r>
            <a:r>
              <a:rPr lang="fr-FR" sz="1600" b="1" i="0" dirty="0">
                <a:solidFill>
                  <a:srgbClr val="374151"/>
                </a:solidFill>
                <a:effectLst/>
                <a:latin typeface="Söhne"/>
              </a:rPr>
              <a:t>Tableau Desktop</a:t>
            </a:r>
            <a:r>
              <a:rPr lang="fr-FR" sz="1600" b="0" i="0" dirty="0">
                <a:solidFill>
                  <a:srgbClr val="374151"/>
                </a:solidFill>
                <a:effectLst/>
                <a:latin typeface="Söhne"/>
              </a:rPr>
              <a:t> comme outil d'analyse de l'insécurité alimentaire en raison de sa </a:t>
            </a:r>
            <a:r>
              <a:rPr lang="fr-FR" sz="1600" b="1" i="0" dirty="0">
                <a:solidFill>
                  <a:srgbClr val="374151"/>
                </a:solidFill>
                <a:effectLst/>
                <a:latin typeface="Söhne"/>
              </a:rPr>
              <a:t>polyvalence</a:t>
            </a:r>
            <a:r>
              <a:rPr lang="fr-FR" sz="1600" b="0" i="0" dirty="0">
                <a:solidFill>
                  <a:srgbClr val="374151"/>
                </a:solidFill>
                <a:effectLst/>
                <a:latin typeface="Söhne"/>
              </a:rPr>
              <a:t> et de ses capacités de visualisation avancées. Notre approche d'analyse comprendra une vue mondiale complète, englobant tous les pays de nos données, pour fournir une perspective globale des tendances de l'insécurité alimentaire.</a:t>
            </a:r>
          </a:p>
          <a:p>
            <a:pPr marL="0" indent="0">
              <a:buNone/>
            </a:pPr>
            <a:r>
              <a:rPr lang="fr-FR" sz="1600" b="0" i="0" dirty="0">
                <a:solidFill>
                  <a:srgbClr val="374151"/>
                </a:solidFill>
                <a:effectLst/>
                <a:latin typeface="Söhne"/>
              </a:rPr>
              <a:t>De plus, nous avons créé une vue régionale spécifique en se concentrant exclusivement sur les pays d'Afrique de l'Ouest, permettant une analyse approfondie de cette région. Nous avons également développé une vue nationale unique centrée sur la Gambie pour une perspective granulaire. Cependant, ce qui rend Tableau Desktop particulièrement puissant, ce sont les fonctionnalités de filtres interactifs qui offrent à l'utilisateur la possibilité de choisir d'autres régions s'il souhaite explorer des perspectives différentes dans le monde. Cette flexibilité garantit que notre analyse est personnalisable selon les besoins de chaque utilisateur, lui permettant de découvrir les données d'insécurité alimentaire de manière dynamique et pertinente.</a:t>
            </a:r>
          </a:p>
          <a:p>
            <a:pPr marL="0" indent="0">
              <a:buNone/>
            </a:pPr>
            <a:endParaRPr lang="fr-FR" sz="1600" dirty="0">
              <a:solidFill>
                <a:schemeClr val="tx1">
                  <a:lumMod val="75000"/>
                  <a:lumOff val="25000"/>
                </a:schemeClr>
              </a:solidFill>
              <a:latin typeface="Söhne"/>
            </a:endParaRPr>
          </a:p>
          <a:p>
            <a:pPr marL="0" indent="0">
              <a:buNone/>
            </a:pPr>
            <a:endParaRPr lang="fr-FR" sz="1800" dirty="0"/>
          </a:p>
        </p:txBody>
      </p:sp>
    </p:spTree>
    <p:extLst>
      <p:ext uri="{BB962C8B-B14F-4D97-AF65-F5344CB8AC3E}">
        <p14:creationId xmlns:p14="http://schemas.microsoft.com/office/powerpoint/2010/main" val="281063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39D4E3-8009-A8EE-609C-2B8764D95802}"/>
              </a:ext>
            </a:extLst>
          </p:cNvPr>
          <p:cNvSpPr>
            <a:spLocks noGrp="1"/>
          </p:cNvSpPr>
          <p:nvPr>
            <p:ph idx="1"/>
          </p:nvPr>
        </p:nvSpPr>
        <p:spPr>
          <a:xfrm>
            <a:off x="74736" y="87923"/>
            <a:ext cx="11706956" cy="5926015"/>
          </a:xfrm>
        </p:spPr>
        <p:txBody>
          <a:bodyPr>
            <a:normAutofit/>
          </a:bodyPr>
          <a:lstStyle/>
          <a:p>
            <a:pPr marL="0" indent="0" algn="ctr">
              <a:buNone/>
            </a:pPr>
            <a:r>
              <a:rPr lang="fr-FR" sz="2000" b="1" dirty="0"/>
              <a:t>Mise en évidence des tendances de l’insécurité alimentaire au niveau mondiale, régionale et nationales</a:t>
            </a:r>
          </a:p>
          <a:p>
            <a:pPr marL="0" indent="0" algn="ctr">
              <a:buNone/>
            </a:pPr>
            <a:endParaRPr lang="fr-FR" sz="2000" b="1" dirty="0"/>
          </a:p>
        </p:txBody>
      </p:sp>
      <p:sp>
        <p:nvSpPr>
          <p:cNvPr id="4" name="Rectangle 3">
            <a:extLst>
              <a:ext uri="{FF2B5EF4-FFF2-40B4-BE49-F238E27FC236}">
                <a16:creationId xmlns:a16="http://schemas.microsoft.com/office/drawing/2014/main" id="{FDBE9833-1F49-20A0-E543-BD65873938F3}"/>
              </a:ext>
            </a:extLst>
          </p:cNvPr>
          <p:cNvSpPr/>
          <p:nvPr/>
        </p:nvSpPr>
        <p:spPr>
          <a:xfrm>
            <a:off x="153865" y="1204546"/>
            <a:ext cx="4123593" cy="345098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06DE5DEB-4C2D-397C-F7B4-B24C414B36D4}"/>
              </a:ext>
            </a:extLst>
          </p:cNvPr>
          <p:cNvSpPr/>
          <p:nvPr/>
        </p:nvSpPr>
        <p:spPr>
          <a:xfrm>
            <a:off x="4277458" y="1204547"/>
            <a:ext cx="3802673" cy="347735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BBAF1BCB-8E91-691F-5340-0CC1CBE70CB8}"/>
              </a:ext>
            </a:extLst>
          </p:cNvPr>
          <p:cNvSpPr/>
          <p:nvPr/>
        </p:nvSpPr>
        <p:spPr>
          <a:xfrm>
            <a:off x="8080131" y="1204546"/>
            <a:ext cx="3754315" cy="3376246"/>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7E5D01D3-4581-3A2F-31D7-5B17AE754155}"/>
              </a:ext>
            </a:extLst>
          </p:cNvPr>
          <p:cNvSpPr/>
          <p:nvPr/>
        </p:nvSpPr>
        <p:spPr>
          <a:xfrm>
            <a:off x="496765" y="4848958"/>
            <a:ext cx="10260623" cy="11122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1600" dirty="0">
                <a:latin typeface="Söhne"/>
              </a:rPr>
              <a:t>Nous pouvons observer, l’insécurité alimentaire augmente au fil des années au niveau mondiale comme régionale et nationale. Ce qui est un défi majeur pour les organisations qui luttent contre la sous nutrition dans le monde.</a:t>
            </a:r>
          </a:p>
        </p:txBody>
      </p:sp>
    </p:spTree>
    <p:extLst>
      <p:ext uri="{BB962C8B-B14F-4D97-AF65-F5344CB8AC3E}">
        <p14:creationId xmlns:p14="http://schemas.microsoft.com/office/powerpoint/2010/main" val="425111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B17D2A4-A793-B0B1-8C5E-94591BE9DC39}"/>
              </a:ext>
            </a:extLst>
          </p:cNvPr>
          <p:cNvSpPr>
            <a:spLocks noGrp="1"/>
          </p:cNvSpPr>
          <p:nvPr>
            <p:ph idx="1"/>
          </p:nvPr>
        </p:nvSpPr>
        <p:spPr>
          <a:xfrm>
            <a:off x="96716" y="92319"/>
            <a:ext cx="11570676" cy="5939204"/>
          </a:xfrm>
        </p:spPr>
        <p:txBody>
          <a:bodyPr>
            <a:normAutofit/>
          </a:bodyPr>
          <a:lstStyle/>
          <a:p>
            <a:pPr marL="0" indent="0" algn="ctr">
              <a:buNone/>
            </a:pPr>
            <a:r>
              <a:rPr lang="fr-FR" sz="2000" b="1" i="0" dirty="0">
                <a:effectLst/>
                <a:latin typeface="+mj-lt"/>
              </a:rPr>
              <a:t>Taux et nombres de personnes en situation d'Insécurité Alimentaire au niveau mondiale, régionale et nationale.</a:t>
            </a:r>
            <a:endParaRPr lang="fr-FR" sz="2000" b="1" dirty="0">
              <a:latin typeface="+mj-lt"/>
            </a:endParaRPr>
          </a:p>
        </p:txBody>
      </p:sp>
      <p:sp>
        <p:nvSpPr>
          <p:cNvPr id="4" name="Rectangle 3">
            <a:extLst>
              <a:ext uri="{FF2B5EF4-FFF2-40B4-BE49-F238E27FC236}">
                <a16:creationId xmlns:a16="http://schemas.microsoft.com/office/drawing/2014/main" id="{AA77DD71-D834-DF13-59D0-D5AB4D1A1344}"/>
              </a:ext>
            </a:extLst>
          </p:cNvPr>
          <p:cNvSpPr/>
          <p:nvPr/>
        </p:nvSpPr>
        <p:spPr>
          <a:xfrm>
            <a:off x="202222" y="1226527"/>
            <a:ext cx="5284178" cy="129686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85B1403C-6011-9D4D-C093-764B3C1E8EB8}"/>
              </a:ext>
            </a:extLst>
          </p:cNvPr>
          <p:cNvSpPr/>
          <p:nvPr/>
        </p:nvSpPr>
        <p:spPr>
          <a:xfrm>
            <a:off x="5657849" y="1184765"/>
            <a:ext cx="5345724" cy="117597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EC6A5415-DC60-4347-8E63-3B485E1FA730}"/>
              </a:ext>
            </a:extLst>
          </p:cNvPr>
          <p:cNvSpPr/>
          <p:nvPr/>
        </p:nvSpPr>
        <p:spPr>
          <a:xfrm>
            <a:off x="2984987" y="2642088"/>
            <a:ext cx="5345724" cy="127158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D563A34F-EF61-CB77-0D09-F32F5987D3A6}"/>
              </a:ext>
            </a:extLst>
          </p:cNvPr>
          <p:cNvSpPr/>
          <p:nvPr/>
        </p:nvSpPr>
        <p:spPr>
          <a:xfrm>
            <a:off x="202221" y="3697165"/>
            <a:ext cx="11989779" cy="26157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600" b="0" i="0" dirty="0">
                <a:solidFill>
                  <a:srgbClr val="374151"/>
                </a:solidFill>
                <a:effectLst/>
                <a:latin typeface="Söhne"/>
              </a:rPr>
              <a:t>En analysant les taux d'insécurité alimentaire en 2018 à différents niveaux géographiques, nous pouvons tirer des insights significatifs. Au niveau mondial, le taux d'insécurité alimentaire est de 7%, ce qui équivaut à environ 544,2 millions de personnes en situation d'insécurité alimentaire à l'échelle de la planète.</a:t>
            </a:r>
          </a:p>
          <a:p>
            <a:pPr algn="l"/>
            <a:r>
              <a:rPr lang="fr-FR" sz="1600" b="0" i="0" dirty="0">
                <a:solidFill>
                  <a:srgbClr val="374151"/>
                </a:solidFill>
                <a:effectLst/>
                <a:latin typeface="Söhne"/>
              </a:rPr>
              <a:t>En se concentrant sur la région des pays d'Afrique de l'Ouest, le taux d'insécurité alimentaire est plus élevé, atteignant 11%. Cela signifie que parmi la population de 39,4 millions de personnes est confrontée à des défis alimentaires.</a:t>
            </a:r>
          </a:p>
          <a:p>
            <a:pPr algn="l"/>
            <a:r>
              <a:rPr lang="fr-FR" sz="1600" b="0" i="0" dirty="0">
                <a:solidFill>
                  <a:srgbClr val="374151"/>
                </a:solidFill>
                <a:effectLst/>
                <a:latin typeface="Söhne"/>
              </a:rPr>
              <a:t>Passant à l'échelle nationale, en Gambie, un pays d'Afrique de l'Ouest, le taux d'insécurité alimentaire est encore plus élevé, atteignant 13%. Dans ce contexte, La population de 300 000 habitants, font face à des problèmes d'insécurité alimentaire. Ces chiffres soulignent la nécessité de mesures et de politiques ciblées pour atténuer les défis de l'insécurité alimentaire à différents niveaux géographiques.</a:t>
            </a:r>
          </a:p>
          <a:p>
            <a:pPr algn="ctr"/>
            <a:endParaRPr lang="fr-FR" dirty="0"/>
          </a:p>
        </p:txBody>
      </p:sp>
    </p:spTree>
    <p:extLst>
      <p:ext uri="{BB962C8B-B14F-4D97-AF65-F5344CB8AC3E}">
        <p14:creationId xmlns:p14="http://schemas.microsoft.com/office/powerpoint/2010/main" val="1790084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F3CE2D2-5B2E-148A-D49E-D54AE40CFCFD}"/>
              </a:ext>
            </a:extLst>
          </p:cNvPr>
          <p:cNvSpPr>
            <a:spLocks noGrp="1"/>
          </p:cNvSpPr>
          <p:nvPr>
            <p:ph idx="1"/>
          </p:nvPr>
        </p:nvSpPr>
        <p:spPr>
          <a:xfrm>
            <a:off x="79131" y="114299"/>
            <a:ext cx="11895991" cy="5926015"/>
          </a:xfrm>
        </p:spPr>
        <p:txBody>
          <a:bodyPr/>
          <a:lstStyle/>
          <a:p>
            <a:pPr marL="0" indent="0" algn="ctr">
              <a:buNone/>
            </a:pPr>
            <a:r>
              <a:rPr lang="fr-FR" sz="2000" b="1" i="0" dirty="0">
                <a:effectLst/>
                <a:latin typeface="+mj-lt"/>
              </a:rPr>
              <a:t>Les Pays Touchés par l'Insécurité Alimentaire</a:t>
            </a:r>
            <a:r>
              <a:rPr lang="fr-FR" sz="2000" b="1" i="0" dirty="0">
                <a:solidFill>
                  <a:srgbClr val="374151"/>
                </a:solidFill>
                <a:effectLst/>
                <a:latin typeface="+mj-lt"/>
              </a:rPr>
              <a:t> </a:t>
            </a:r>
            <a:r>
              <a:rPr lang="fr-FR" sz="2000" b="1" i="0" dirty="0">
                <a:effectLst/>
                <a:latin typeface="+mj-lt"/>
              </a:rPr>
              <a:t>au niveau mondiale, régionale et nationale.</a:t>
            </a:r>
            <a:endParaRPr lang="fr-FR" sz="2000" b="1" i="0" dirty="0">
              <a:solidFill>
                <a:srgbClr val="374151"/>
              </a:solidFill>
              <a:effectLst/>
              <a:latin typeface="+mj-lt"/>
            </a:endParaRPr>
          </a:p>
          <a:p>
            <a:pPr marL="0" indent="0">
              <a:buNone/>
            </a:pPr>
            <a:endParaRPr lang="fr-FR" sz="2000" b="1" dirty="0">
              <a:solidFill>
                <a:srgbClr val="374151"/>
              </a:solidFill>
              <a:latin typeface="+mj-lt"/>
            </a:endParaRPr>
          </a:p>
          <a:p>
            <a:pPr marL="0" indent="0">
              <a:buNone/>
            </a:pPr>
            <a:endParaRPr lang="fr-FR" sz="2000" b="1" i="0" dirty="0">
              <a:solidFill>
                <a:srgbClr val="374151"/>
              </a:solidFill>
              <a:effectLst/>
              <a:latin typeface="+mj-lt"/>
            </a:endParaRPr>
          </a:p>
          <a:p>
            <a:pPr marL="0" indent="0">
              <a:buNone/>
            </a:pPr>
            <a:endParaRPr lang="fr-FR" dirty="0"/>
          </a:p>
        </p:txBody>
      </p:sp>
      <p:sp>
        <p:nvSpPr>
          <p:cNvPr id="4" name="Rectangle 3">
            <a:extLst>
              <a:ext uri="{FF2B5EF4-FFF2-40B4-BE49-F238E27FC236}">
                <a16:creationId xmlns:a16="http://schemas.microsoft.com/office/drawing/2014/main" id="{BCED5C24-BC6E-7DE1-B2EC-A7FDF200C483}"/>
              </a:ext>
            </a:extLst>
          </p:cNvPr>
          <p:cNvSpPr/>
          <p:nvPr/>
        </p:nvSpPr>
        <p:spPr>
          <a:xfrm>
            <a:off x="189035" y="712178"/>
            <a:ext cx="3894992" cy="343779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F42E23AC-2165-F2D2-F744-E1B594046CB8}"/>
              </a:ext>
            </a:extLst>
          </p:cNvPr>
          <p:cNvSpPr/>
          <p:nvPr/>
        </p:nvSpPr>
        <p:spPr>
          <a:xfrm>
            <a:off x="4356589" y="712178"/>
            <a:ext cx="3818792" cy="343779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5C69949A-C355-53AE-87E3-089A1F9CE849}"/>
              </a:ext>
            </a:extLst>
          </p:cNvPr>
          <p:cNvSpPr/>
          <p:nvPr/>
        </p:nvSpPr>
        <p:spPr>
          <a:xfrm>
            <a:off x="8348297" y="712178"/>
            <a:ext cx="3528644" cy="338504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D8121441-706C-0A6D-E1A5-3B582D85BB49}"/>
              </a:ext>
            </a:extLst>
          </p:cNvPr>
          <p:cNvSpPr/>
          <p:nvPr/>
        </p:nvSpPr>
        <p:spPr>
          <a:xfrm>
            <a:off x="127488" y="4422531"/>
            <a:ext cx="12032274" cy="23739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600" b="1" i="0" dirty="0">
                <a:solidFill>
                  <a:srgbClr val="374151"/>
                </a:solidFill>
                <a:effectLst/>
                <a:latin typeface="Söhne"/>
              </a:rPr>
              <a:t>Les trois graphiques</a:t>
            </a:r>
            <a:r>
              <a:rPr lang="fr-FR" sz="1600" b="0" i="0" dirty="0">
                <a:solidFill>
                  <a:srgbClr val="374151"/>
                </a:solidFill>
                <a:effectLst/>
                <a:latin typeface="Söhne"/>
              </a:rPr>
              <a:t> que nous présentons illustrent de manière percutante la prévalence de l'insécurité alimentaire à différentes échelles géographiques. Dans </a:t>
            </a:r>
            <a:r>
              <a:rPr lang="fr-FR" sz="1600" b="1" i="0" dirty="0">
                <a:solidFill>
                  <a:srgbClr val="374151"/>
                </a:solidFill>
                <a:effectLst/>
                <a:latin typeface="Söhne"/>
              </a:rPr>
              <a:t>le premier graphique</a:t>
            </a:r>
            <a:r>
              <a:rPr lang="fr-FR" sz="1600" b="0" i="0" dirty="0">
                <a:solidFill>
                  <a:srgbClr val="374151"/>
                </a:solidFill>
                <a:effectLst/>
                <a:latin typeface="Söhne"/>
              </a:rPr>
              <a:t>, qui offre une vue mondiale, nous pouvons clairement observer que l'insécurité alimentaire est une réalité répandue sur toute la planète, touchant diverses régions et continents.</a:t>
            </a:r>
          </a:p>
          <a:p>
            <a:pPr algn="l"/>
            <a:r>
              <a:rPr lang="fr-FR" sz="1600" b="1" i="0" dirty="0">
                <a:solidFill>
                  <a:srgbClr val="374151"/>
                </a:solidFill>
                <a:effectLst/>
                <a:latin typeface="Söhne"/>
              </a:rPr>
              <a:t>Le deuxième graphique</a:t>
            </a:r>
            <a:r>
              <a:rPr lang="fr-FR" sz="1600" b="0" i="0" dirty="0">
                <a:solidFill>
                  <a:srgbClr val="374151"/>
                </a:solidFill>
                <a:effectLst/>
                <a:latin typeface="Söhne"/>
              </a:rPr>
              <a:t> se concentre sur une vue régionale spécifique, en l'occurrence les pays d'Afrique de l'Ouest. Il montre que l'insécurité alimentaire y est également largement répandue, soulignant les défis persistants auxquels cette région est confrontée.</a:t>
            </a:r>
          </a:p>
          <a:p>
            <a:pPr algn="l"/>
            <a:r>
              <a:rPr lang="fr-FR" sz="1600" b="0" i="0" dirty="0">
                <a:solidFill>
                  <a:srgbClr val="374151"/>
                </a:solidFill>
                <a:effectLst/>
                <a:latin typeface="Söhne"/>
              </a:rPr>
              <a:t>Enfin, </a:t>
            </a:r>
            <a:r>
              <a:rPr lang="fr-FR" sz="1600" b="1" i="0" dirty="0">
                <a:solidFill>
                  <a:srgbClr val="374151"/>
                </a:solidFill>
                <a:effectLst/>
                <a:latin typeface="Söhne"/>
              </a:rPr>
              <a:t>le troisième graphique</a:t>
            </a:r>
            <a:r>
              <a:rPr lang="fr-FR" sz="1600" b="0" i="0" dirty="0">
                <a:solidFill>
                  <a:srgbClr val="374151"/>
                </a:solidFill>
                <a:effectLst/>
                <a:latin typeface="Söhne"/>
              </a:rPr>
              <a:t>, qui se penche sur une vue nationale unique, ici la Gambie, confirme que l'insécurité alimentaire est une préoccupation majeure, même à l'échelle nationale, dans ce pays d'Afrique de l'Ouest.</a:t>
            </a:r>
          </a:p>
          <a:p>
            <a:pPr algn="l"/>
            <a:r>
              <a:rPr lang="fr-FR" sz="1600" b="0" i="0" dirty="0">
                <a:solidFill>
                  <a:srgbClr val="374151"/>
                </a:solidFill>
                <a:effectLst/>
                <a:latin typeface="Söhne"/>
              </a:rPr>
              <a:t>Ces visualisations démontrent de manière éloquente que </a:t>
            </a:r>
            <a:r>
              <a:rPr lang="fr-FR" sz="1600" b="1" i="0" dirty="0">
                <a:solidFill>
                  <a:srgbClr val="374151"/>
                </a:solidFill>
                <a:effectLst/>
                <a:latin typeface="Söhne"/>
              </a:rPr>
              <a:t>l'insécurité alimentaire est un enjeu mondial</a:t>
            </a:r>
            <a:r>
              <a:rPr lang="fr-FR" sz="1600" b="0" i="0" dirty="0">
                <a:solidFill>
                  <a:srgbClr val="374151"/>
                </a:solidFill>
                <a:effectLst/>
                <a:latin typeface="Söhne"/>
              </a:rPr>
              <a:t> complexe qui nécessite des efforts coordonnés à différentes échelles pour y remédier.</a:t>
            </a:r>
          </a:p>
          <a:p>
            <a:pPr algn="ctr"/>
            <a:endParaRPr lang="fr-FR" dirty="0"/>
          </a:p>
        </p:txBody>
      </p:sp>
    </p:spTree>
    <p:extLst>
      <p:ext uri="{BB962C8B-B14F-4D97-AF65-F5344CB8AC3E}">
        <p14:creationId xmlns:p14="http://schemas.microsoft.com/office/powerpoint/2010/main" val="102110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5F93ADF-F4B0-835F-2BEA-672B7F03E96F}"/>
              </a:ext>
            </a:extLst>
          </p:cNvPr>
          <p:cNvSpPr>
            <a:spLocks noGrp="1"/>
          </p:cNvSpPr>
          <p:nvPr>
            <p:ph idx="1"/>
          </p:nvPr>
        </p:nvSpPr>
        <p:spPr>
          <a:xfrm>
            <a:off x="109904" y="92319"/>
            <a:ext cx="11623431" cy="5947996"/>
          </a:xfrm>
        </p:spPr>
        <p:txBody>
          <a:bodyPr/>
          <a:lstStyle/>
          <a:p>
            <a:pPr marL="0" indent="0" algn="ctr">
              <a:buNone/>
            </a:pPr>
            <a:r>
              <a:rPr lang="fr-FR" sz="2000" b="1" i="0" dirty="0">
                <a:effectLst/>
                <a:latin typeface="+mj-lt"/>
              </a:rPr>
              <a:t>Evolution de l'Aide Alimentaire par Année en Tonne</a:t>
            </a:r>
            <a:r>
              <a:rPr lang="fr-FR" sz="2000" b="1" i="0" dirty="0">
                <a:solidFill>
                  <a:srgbClr val="374151"/>
                </a:solidFill>
                <a:effectLst/>
                <a:latin typeface="+mj-lt"/>
              </a:rPr>
              <a:t> </a:t>
            </a:r>
            <a:r>
              <a:rPr lang="fr-FR" sz="2000" b="1" i="0" dirty="0">
                <a:effectLst/>
                <a:latin typeface="+mj-lt"/>
              </a:rPr>
              <a:t>au niveau mondiale, régionale et nationale.</a:t>
            </a:r>
            <a:endParaRPr lang="fr-FR" sz="2000" b="1" i="0" dirty="0">
              <a:solidFill>
                <a:srgbClr val="374151"/>
              </a:solidFill>
              <a:effectLst/>
              <a:latin typeface="+mj-lt"/>
            </a:endParaRPr>
          </a:p>
          <a:p>
            <a:pPr marL="0" indent="0">
              <a:buNone/>
            </a:pPr>
            <a:endParaRPr lang="fr-FR" dirty="0"/>
          </a:p>
        </p:txBody>
      </p:sp>
      <p:sp>
        <p:nvSpPr>
          <p:cNvPr id="4" name="Rectangle 3">
            <a:extLst>
              <a:ext uri="{FF2B5EF4-FFF2-40B4-BE49-F238E27FC236}">
                <a16:creationId xmlns:a16="http://schemas.microsoft.com/office/drawing/2014/main" id="{4822C526-1739-A9BA-6707-C416E0FAEA2B}"/>
              </a:ext>
            </a:extLst>
          </p:cNvPr>
          <p:cNvSpPr/>
          <p:nvPr/>
        </p:nvSpPr>
        <p:spPr>
          <a:xfrm>
            <a:off x="175846" y="1015511"/>
            <a:ext cx="4022481" cy="312566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46667B56-C752-D42B-4189-5B093ED69189}"/>
              </a:ext>
            </a:extLst>
          </p:cNvPr>
          <p:cNvSpPr/>
          <p:nvPr/>
        </p:nvSpPr>
        <p:spPr>
          <a:xfrm>
            <a:off x="4198327" y="1019910"/>
            <a:ext cx="4022481" cy="312566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6" name="Rectangle 5">
            <a:extLst>
              <a:ext uri="{FF2B5EF4-FFF2-40B4-BE49-F238E27FC236}">
                <a16:creationId xmlns:a16="http://schemas.microsoft.com/office/drawing/2014/main" id="{D136B20C-CA76-DC08-B7F8-E410C66FC236}"/>
              </a:ext>
            </a:extLst>
          </p:cNvPr>
          <p:cNvSpPr/>
          <p:nvPr/>
        </p:nvSpPr>
        <p:spPr>
          <a:xfrm>
            <a:off x="8335107" y="1015514"/>
            <a:ext cx="3746989" cy="312566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95F56F65-789C-35C8-9D57-DE15CFD3A196}"/>
              </a:ext>
            </a:extLst>
          </p:cNvPr>
          <p:cNvSpPr/>
          <p:nvPr/>
        </p:nvSpPr>
        <p:spPr>
          <a:xfrm>
            <a:off x="88656" y="4528038"/>
            <a:ext cx="12071106" cy="23299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fr-FR" sz="1400" b="1" dirty="0">
                <a:solidFill>
                  <a:srgbClr val="374151"/>
                </a:solidFill>
                <a:latin typeface="Söhne"/>
              </a:rPr>
              <a:t>L</a:t>
            </a:r>
            <a:r>
              <a:rPr lang="fr-FR" sz="1400" b="1" i="0" dirty="0">
                <a:solidFill>
                  <a:srgbClr val="374151"/>
                </a:solidFill>
                <a:effectLst/>
                <a:latin typeface="Söhne"/>
              </a:rPr>
              <a:t>e premier graphique</a:t>
            </a:r>
            <a:r>
              <a:rPr lang="fr-FR" sz="1400" b="0" i="0" dirty="0">
                <a:solidFill>
                  <a:srgbClr val="374151"/>
                </a:solidFill>
                <a:effectLst/>
                <a:latin typeface="Söhne"/>
              </a:rPr>
              <a:t>, qui offre une vue mondiale, nous pouvons observer une chute significative de l'aide alimentaire entre 2013 et 2016, passant de 4 152 856 tonnes à seulement 743 568 tonnes. Cette diminution drastique soulève des préoccupations quant à la capacité de répondre aux besoins alimentaires mondiaux.</a:t>
            </a:r>
          </a:p>
          <a:p>
            <a:pPr algn="l"/>
            <a:r>
              <a:rPr lang="fr-FR" sz="1400" b="1" i="0" dirty="0">
                <a:solidFill>
                  <a:srgbClr val="374151"/>
                </a:solidFill>
                <a:effectLst/>
                <a:latin typeface="Söhne"/>
              </a:rPr>
              <a:t>Le deuxième graphique </a:t>
            </a:r>
            <a:r>
              <a:rPr lang="fr-FR" sz="1400" b="0" i="0" dirty="0">
                <a:solidFill>
                  <a:srgbClr val="374151"/>
                </a:solidFill>
                <a:effectLst/>
                <a:latin typeface="Söhne"/>
              </a:rPr>
              <a:t>se penche sur une vue régionale spécifique, en l'occurrence les pays d'Afrique de l'Ouest. Il révèle une tendance similaire avec une aide alimentaire diminuant de 356 622 tonnes en 2013 à 105 210 tonnes en 2016. Cette réduction dans une région déjà confrontée à des défis alimentaires pose des défis supplémentaires.</a:t>
            </a:r>
          </a:p>
          <a:p>
            <a:pPr algn="l"/>
            <a:r>
              <a:rPr lang="fr-FR" sz="1400" b="0" i="0" dirty="0">
                <a:solidFill>
                  <a:srgbClr val="374151"/>
                </a:solidFill>
                <a:effectLst/>
                <a:latin typeface="Söhne"/>
              </a:rPr>
              <a:t>Enfin, </a:t>
            </a:r>
            <a:r>
              <a:rPr lang="fr-FR" sz="1400" b="1" i="0" dirty="0">
                <a:solidFill>
                  <a:srgbClr val="374151"/>
                </a:solidFill>
                <a:effectLst/>
                <a:latin typeface="Söhne"/>
              </a:rPr>
              <a:t>le troisième graphique</a:t>
            </a:r>
            <a:r>
              <a:rPr lang="fr-FR" sz="1400" b="0" i="0" dirty="0">
                <a:solidFill>
                  <a:srgbClr val="374151"/>
                </a:solidFill>
                <a:effectLst/>
                <a:latin typeface="Söhne"/>
              </a:rPr>
              <a:t> se concentre sur une vue nationale unique, ici la Gambie, un pays d'Afrique de l'Ouest. Il montre une diminution significative de l'aide alimentaire de 10 108 tonnes en 2013 à seulement 336 tonnes en 2016. Cette réduction drastique au niveau national soulève des inquiétudes quant à la sécurité alimentaire de la population gambienne.</a:t>
            </a:r>
          </a:p>
          <a:p>
            <a:pPr algn="l"/>
            <a:r>
              <a:rPr lang="fr-FR" sz="1400" b="0" i="0" dirty="0">
                <a:solidFill>
                  <a:srgbClr val="374151"/>
                </a:solidFill>
                <a:effectLst/>
                <a:latin typeface="Söhne"/>
              </a:rPr>
              <a:t>Ces visualisations soulignent la nécessité de prendre des mesures immédiates pour inverser cette tendance à la baisse de l'aide alimentaire, afin de garantir que les populations mondiales, régionales et nationales aient accès à une alimentation adéquate.</a:t>
            </a:r>
          </a:p>
          <a:p>
            <a:pPr algn="ctr"/>
            <a:endParaRPr lang="fr-FR" dirty="0"/>
          </a:p>
        </p:txBody>
      </p:sp>
    </p:spTree>
    <p:extLst>
      <p:ext uri="{BB962C8B-B14F-4D97-AF65-F5344CB8AC3E}">
        <p14:creationId xmlns:p14="http://schemas.microsoft.com/office/powerpoint/2010/main" val="280647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141C32-C988-C3A3-FDB7-13B6B7F9C532}"/>
              </a:ext>
            </a:extLst>
          </p:cNvPr>
          <p:cNvSpPr>
            <a:spLocks noGrp="1"/>
          </p:cNvSpPr>
          <p:nvPr>
            <p:ph idx="1"/>
          </p:nvPr>
        </p:nvSpPr>
        <p:spPr>
          <a:xfrm>
            <a:off x="87923" y="74735"/>
            <a:ext cx="12001499" cy="5961184"/>
          </a:xfrm>
        </p:spPr>
        <p:txBody>
          <a:bodyPr/>
          <a:lstStyle/>
          <a:p>
            <a:pPr marL="0" indent="0" algn="ctr">
              <a:buNone/>
            </a:pPr>
            <a:r>
              <a:rPr lang="fr-FR" sz="2000" b="1" i="0" dirty="0">
                <a:effectLst/>
                <a:latin typeface="+mj-lt"/>
              </a:rPr>
              <a:t>Répartition de l'Aide Alimentaire par Produit au niveau mondiale, régionale et nationale.</a:t>
            </a:r>
            <a:endParaRPr lang="fr-FR" sz="2000" b="1" i="0" dirty="0">
              <a:solidFill>
                <a:srgbClr val="374151"/>
              </a:solidFill>
              <a:effectLst/>
              <a:latin typeface="+mj-lt"/>
            </a:endParaRPr>
          </a:p>
          <a:p>
            <a:pPr marL="0" indent="0">
              <a:buNone/>
            </a:pPr>
            <a:endParaRPr lang="fr-FR" dirty="0"/>
          </a:p>
        </p:txBody>
      </p:sp>
      <p:sp>
        <p:nvSpPr>
          <p:cNvPr id="4" name="Rectangle 3">
            <a:extLst>
              <a:ext uri="{FF2B5EF4-FFF2-40B4-BE49-F238E27FC236}">
                <a16:creationId xmlns:a16="http://schemas.microsoft.com/office/drawing/2014/main" id="{34E3AD6C-FD11-A231-240C-D0760D0908B3}"/>
              </a:ext>
            </a:extLst>
          </p:cNvPr>
          <p:cNvSpPr/>
          <p:nvPr/>
        </p:nvSpPr>
        <p:spPr>
          <a:xfrm>
            <a:off x="73267" y="800099"/>
            <a:ext cx="3855427" cy="316083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Rectangle 4">
            <a:extLst>
              <a:ext uri="{FF2B5EF4-FFF2-40B4-BE49-F238E27FC236}">
                <a16:creationId xmlns:a16="http://schemas.microsoft.com/office/drawing/2014/main" id="{81C5494D-E5F6-06D7-1200-81E2FA43F3FC}"/>
              </a:ext>
            </a:extLst>
          </p:cNvPr>
          <p:cNvSpPr/>
          <p:nvPr/>
        </p:nvSpPr>
        <p:spPr>
          <a:xfrm>
            <a:off x="4096480" y="800099"/>
            <a:ext cx="3984383" cy="316083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4FABE3F9-680E-48B2-F76C-20374BA58160}"/>
              </a:ext>
            </a:extLst>
          </p:cNvPr>
          <p:cNvSpPr/>
          <p:nvPr/>
        </p:nvSpPr>
        <p:spPr>
          <a:xfrm>
            <a:off x="8163290" y="764931"/>
            <a:ext cx="3843704" cy="3160832"/>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E3BB404A-D61C-4351-1366-5F0D7DEF8A98}"/>
              </a:ext>
            </a:extLst>
          </p:cNvPr>
          <p:cNvSpPr/>
          <p:nvPr/>
        </p:nvSpPr>
        <p:spPr>
          <a:xfrm>
            <a:off x="73268" y="4264269"/>
            <a:ext cx="12082098" cy="20266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1600" b="0" i="0" dirty="0">
                <a:solidFill>
                  <a:srgbClr val="222222"/>
                </a:solidFill>
                <a:effectLst/>
                <a:latin typeface="Arial" panose="020B0604020202020204" pitchFamily="34" charset="0"/>
              </a:rPr>
              <a:t>Ces trois graphiques présentent une analyse temporelle de l'aide alimentaire aux pays en insécurité alimentaire entre 2013 et 2016. </a:t>
            </a:r>
            <a:r>
              <a:rPr lang="fr-FR" sz="1600" b="1" i="0" dirty="0">
                <a:solidFill>
                  <a:srgbClr val="222222"/>
                </a:solidFill>
                <a:effectLst/>
                <a:latin typeface="Arial" panose="020B0604020202020204" pitchFamily="34" charset="0"/>
              </a:rPr>
              <a:t>Le premier graphique</a:t>
            </a:r>
            <a:r>
              <a:rPr lang="fr-FR" sz="1600" b="0" i="0" dirty="0">
                <a:solidFill>
                  <a:srgbClr val="222222"/>
                </a:solidFill>
                <a:effectLst/>
                <a:latin typeface="Arial" panose="020B0604020202020204" pitchFamily="34" charset="0"/>
              </a:rPr>
              <a:t> offre une perspective globale, révélant les tendances mondiales de la distribution de céréales, de blé et de riz plus en hausse au fil de ces années. </a:t>
            </a:r>
            <a:r>
              <a:rPr lang="fr-FR" sz="1600" b="1" i="0" dirty="0">
                <a:solidFill>
                  <a:srgbClr val="222222"/>
                </a:solidFill>
                <a:effectLst/>
                <a:latin typeface="Arial" panose="020B0604020202020204" pitchFamily="34" charset="0"/>
              </a:rPr>
              <a:t>Le deuxième graphique</a:t>
            </a:r>
            <a:r>
              <a:rPr lang="fr-FR" sz="1600" b="0" i="0" dirty="0">
                <a:solidFill>
                  <a:srgbClr val="222222"/>
                </a:solidFill>
                <a:effectLst/>
                <a:latin typeface="Arial" panose="020B0604020202020204" pitchFamily="34" charset="0"/>
              </a:rPr>
              <a:t> se concentre sur une vue régionale, permettant de discerner les variations temporelles dans différents produits tel que les céréales et le riz sont plus dominant dans ces régions d’Afrique de l’Ouest, tandis que </a:t>
            </a:r>
            <a:r>
              <a:rPr lang="fr-FR" sz="1600" b="1" i="0" dirty="0">
                <a:solidFill>
                  <a:srgbClr val="222222"/>
                </a:solidFill>
                <a:effectLst/>
                <a:latin typeface="Arial" panose="020B0604020202020204" pitchFamily="34" charset="0"/>
              </a:rPr>
              <a:t>le troisième graphique</a:t>
            </a:r>
            <a:r>
              <a:rPr lang="fr-FR" sz="1600" b="0" i="0" dirty="0">
                <a:solidFill>
                  <a:srgbClr val="222222"/>
                </a:solidFill>
                <a:effectLst/>
                <a:latin typeface="Arial" panose="020B0604020202020204" pitchFamily="34" charset="0"/>
              </a:rPr>
              <a:t> examine la répartition de l'aide alimentaire à l'échelle nationale, mettant en évidence les produits les plus subventionnés, les céréales, le riz et les produits non céréalière.</a:t>
            </a:r>
            <a:endParaRPr lang="fr-FR" sz="1600" dirty="0"/>
          </a:p>
        </p:txBody>
      </p:sp>
    </p:spTree>
    <p:extLst>
      <p:ext uri="{BB962C8B-B14F-4D97-AF65-F5344CB8AC3E}">
        <p14:creationId xmlns:p14="http://schemas.microsoft.com/office/powerpoint/2010/main" val="359652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2C685C3-8E41-36A6-C4B6-917FB30830B6}"/>
              </a:ext>
            </a:extLst>
          </p:cNvPr>
          <p:cNvSpPr>
            <a:spLocks noGrp="1"/>
          </p:cNvSpPr>
          <p:nvPr>
            <p:ph idx="1"/>
          </p:nvPr>
        </p:nvSpPr>
        <p:spPr>
          <a:xfrm>
            <a:off x="74736" y="79131"/>
            <a:ext cx="12045460" cy="5934807"/>
          </a:xfrm>
        </p:spPr>
        <p:txBody>
          <a:bodyPr/>
          <a:lstStyle/>
          <a:p>
            <a:pPr marL="0" indent="0" algn="ctr">
              <a:buNone/>
            </a:pPr>
            <a:r>
              <a:rPr lang="fr-FR" sz="2000" b="1" i="0" dirty="0">
                <a:effectLst/>
                <a:latin typeface="+mj-lt"/>
              </a:rPr>
              <a:t>Les Pays Ayant le Plus/le Moins de Disponibilité Alimentaire/Habitant par Jour</a:t>
            </a:r>
            <a:r>
              <a:rPr lang="fr-FR" sz="2000" b="1" i="0" dirty="0">
                <a:solidFill>
                  <a:srgbClr val="374151"/>
                </a:solidFill>
                <a:effectLst/>
                <a:latin typeface="+mj-lt"/>
              </a:rPr>
              <a:t> </a:t>
            </a:r>
            <a:r>
              <a:rPr lang="fr-FR" sz="2000" b="1" i="0" dirty="0">
                <a:effectLst/>
                <a:latin typeface="+mj-lt"/>
              </a:rPr>
              <a:t>au niveau mondiale, régionale et nationale.</a:t>
            </a:r>
            <a:endParaRPr lang="fr-FR" sz="2000" b="1" i="0" dirty="0">
              <a:solidFill>
                <a:srgbClr val="374151"/>
              </a:solidFill>
              <a:effectLst/>
              <a:latin typeface="+mj-lt"/>
            </a:endParaRPr>
          </a:p>
          <a:p>
            <a:pPr marL="0" indent="0">
              <a:buNone/>
            </a:pPr>
            <a:endParaRPr lang="fr-FR" sz="2000" b="1" i="0" dirty="0">
              <a:solidFill>
                <a:srgbClr val="374151"/>
              </a:solidFill>
              <a:effectLst/>
              <a:latin typeface="+mj-lt"/>
            </a:endParaRPr>
          </a:p>
          <a:p>
            <a:pPr marL="0" indent="0">
              <a:buNone/>
            </a:pPr>
            <a:endParaRPr lang="fr-FR" dirty="0"/>
          </a:p>
        </p:txBody>
      </p:sp>
      <p:sp>
        <p:nvSpPr>
          <p:cNvPr id="5" name="Rectangle 4">
            <a:extLst>
              <a:ext uri="{FF2B5EF4-FFF2-40B4-BE49-F238E27FC236}">
                <a16:creationId xmlns:a16="http://schemas.microsoft.com/office/drawing/2014/main" id="{B2C433FB-19E2-0DCD-010E-A3CEEB6A4E7A}"/>
              </a:ext>
            </a:extLst>
          </p:cNvPr>
          <p:cNvSpPr/>
          <p:nvPr/>
        </p:nvSpPr>
        <p:spPr>
          <a:xfrm>
            <a:off x="149469" y="1046285"/>
            <a:ext cx="3987312" cy="320919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Rectangle 5">
            <a:extLst>
              <a:ext uri="{FF2B5EF4-FFF2-40B4-BE49-F238E27FC236}">
                <a16:creationId xmlns:a16="http://schemas.microsoft.com/office/drawing/2014/main" id="{65F417EA-F853-EC70-7B2A-9CDB008574C1}"/>
              </a:ext>
            </a:extLst>
          </p:cNvPr>
          <p:cNvSpPr/>
          <p:nvPr/>
        </p:nvSpPr>
        <p:spPr>
          <a:xfrm>
            <a:off x="4321420" y="1046285"/>
            <a:ext cx="3675184" cy="320919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36D771C4-1CFF-4CC0-CACF-B37F202982CA}"/>
              </a:ext>
            </a:extLst>
          </p:cNvPr>
          <p:cNvSpPr/>
          <p:nvPr/>
        </p:nvSpPr>
        <p:spPr>
          <a:xfrm>
            <a:off x="8106508" y="1046285"/>
            <a:ext cx="3936023" cy="320919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D1C08E67-02A6-5FCC-6218-62C8C362E394}"/>
              </a:ext>
            </a:extLst>
          </p:cNvPr>
          <p:cNvSpPr/>
          <p:nvPr/>
        </p:nvSpPr>
        <p:spPr>
          <a:xfrm>
            <a:off x="114300" y="4492869"/>
            <a:ext cx="12002964" cy="23211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fr-FR" sz="1600" b="0" i="0" dirty="0">
                <a:solidFill>
                  <a:srgbClr val="374151"/>
                </a:solidFill>
                <a:effectLst/>
                <a:latin typeface="Söhne"/>
              </a:rPr>
              <a:t>Ces trois graphiques nous offrent un aperçu de la disponibilité alimentaire par habitant par jour à différentes échelles géographiques. </a:t>
            </a:r>
            <a:r>
              <a:rPr lang="fr-FR" sz="1600" b="1" i="0" dirty="0">
                <a:solidFill>
                  <a:srgbClr val="374151"/>
                </a:solidFill>
                <a:effectLst/>
                <a:latin typeface="Söhne"/>
              </a:rPr>
              <a:t>Le premier graphique</a:t>
            </a:r>
            <a:r>
              <a:rPr lang="fr-FR" sz="1600" b="0" i="0" dirty="0">
                <a:solidFill>
                  <a:srgbClr val="374151"/>
                </a:solidFill>
                <a:effectLst/>
                <a:latin typeface="Söhne"/>
              </a:rPr>
              <a:t> nous présente une vue mondiale de cette disponibilité, mettant en évidence les disparités dans la quantité de nourriture disponible pour chaque individu dans le monde. Ensuite, </a:t>
            </a:r>
            <a:r>
              <a:rPr lang="fr-FR" sz="1600" b="1" i="0" dirty="0">
                <a:solidFill>
                  <a:srgbClr val="374151"/>
                </a:solidFill>
                <a:effectLst/>
                <a:latin typeface="Söhne"/>
              </a:rPr>
              <a:t>le deuxième graphique</a:t>
            </a:r>
            <a:r>
              <a:rPr lang="fr-FR" sz="1600" b="0" i="0" dirty="0">
                <a:solidFill>
                  <a:srgbClr val="374151"/>
                </a:solidFill>
                <a:effectLst/>
                <a:latin typeface="Söhne"/>
              </a:rPr>
              <a:t> se concentre sur une vue régionale en se penchant sur les pays d'Afrique de l'Ouest, montrant comment la disponibilité alimentaire par habitant peut varier considérablement au sein de cette région. Enfin, </a:t>
            </a:r>
            <a:r>
              <a:rPr lang="fr-FR" sz="1600" b="1" i="0" dirty="0">
                <a:solidFill>
                  <a:srgbClr val="374151"/>
                </a:solidFill>
                <a:effectLst/>
                <a:latin typeface="Söhne"/>
              </a:rPr>
              <a:t>le troisième graphique</a:t>
            </a:r>
            <a:r>
              <a:rPr lang="fr-FR" sz="1600" b="0" i="0" dirty="0">
                <a:solidFill>
                  <a:srgbClr val="374151"/>
                </a:solidFill>
                <a:effectLst/>
                <a:latin typeface="Söhne"/>
              </a:rPr>
              <a:t> nous plonge au niveau national en examinant la disponibilité alimentaire par habitant par jour en Gambie, un pays d'Afrique de l'Ouest. Ces trois perspectives nous permettent de mieux comprendre les inégalités de disponibilité alimentaire à travers le monde, à l'échelle régionale et nationale, soulignant ainsi l'importance de garantir un accès équitable à la nourriture pour tous les habitants de la planète.</a:t>
            </a:r>
            <a:endParaRPr lang="fr-FR" sz="1600" dirty="0"/>
          </a:p>
        </p:txBody>
      </p:sp>
    </p:spTree>
    <p:extLst>
      <p:ext uri="{BB962C8B-B14F-4D97-AF65-F5344CB8AC3E}">
        <p14:creationId xmlns:p14="http://schemas.microsoft.com/office/powerpoint/2010/main" val="147889206"/>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1073</TotalTime>
  <Words>1801</Words>
  <Application>Microsoft Office PowerPoint</Application>
  <PresentationFormat>Grand écran</PresentationFormat>
  <Paragraphs>60</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Helvetica Neue</vt:lpstr>
      <vt:lpstr>Neue Haas Grotesk Text Pro</vt:lpstr>
      <vt:lpstr>Söhne</vt:lpstr>
      <vt:lpstr>PunchcardVTI</vt:lpstr>
      <vt:lpstr>Projet 8 : Analyse de l'Insécurité Alimentaire dans le Monde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8 : Analyse de l'Insécurité Alimentaire dans le Monde</dc:title>
  <dc:creator>Christelle ASSI</dc:creator>
  <cp:lastModifiedBy>Christelle ASSI</cp:lastModifiedBy>
  <cp:revision>16</cp:revision>
  <dcterms:created xsi:type="dcterms:W3CDTF">2023-10-03T21:51:10Z</dcterms:created>
  <dcterms:modified xsi:type="dcterms:W3CDTF">2023-10-04T15:44:36Z</dcterms:modified>
</cp:coreProperties>
</file>