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7" r:id="rId7"/>
    <p:sldId id="268" r:id="rId8"/>
    <p:sldId id="260" r:id="rId9"/>
    <p:sldId id="269" r:id="rId10"/>
    <p:sldId id="271" r:id="rId11"/>
    <p:sldId id="263" r:id="rId12"/>
    <p:sldId id="265" r:id="rId13"/>
    <p:sldId id="270"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1C7C84-D2A8-4AC4-8A48-174147F62B8D}">
          <p14:sldIdLst>
            <p14:sldId id="256"/>
            <p14:sldId id="257"/>
            <p14:sldId id="258"/>
            <p14:sldId id="259"/>
            <p14:sldId id="262"/>
            <p14:sldId id="267"/>
            <p14:sldId id="268"/>
            <p14:sldId id="260"/>
            <p14:sldId id="269"/>
            <p14:sldId id="271"/>
            <p14:sldId id="263"/>
            <p14:sldId id="265"/>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NI  HARSHITHA" userId="c991bccf-3202-403c-aaa2-5cead057193e" providerId="ADAL" clId="{4A11E2F0-14DE-4C63-A16D-EA56831726EC}"/>
    <pc:docChg chg="modSld">
      <pc:chgData name="NAYANI  HARSHITHA" userId="c991bccf-3202-403c-aaa2-5cead057193e" providerId="ADAL" clId="{4A11E2F0-14DE-4C63-A16D-EA56831726EC}" dt="2024-02-29T04:49:05.362" v="6" actId="14100"/>
      <pc:docMkLst>
        <pc:docMk/>
      </pc:docMkLst>
      <pc:sldChg chg="modSp mod">
        <pc:chgData name="NAYANI  HARSHITHA" userId="c991bccf-3202-403c-aaa2-5cead057193e" providerId="ADAL" clId="{4A11E2F0-14DE-4C63-A16D-EA56831726EC}" dt="2024-02-29T04:49:05.362" v="6" actId="14100"/>
        <pc:sldMkLst>
          <pc:docMk/>
          <pc:sldMk cId="3675326443" sldId="258"/>
        </pc:sldMkLst>
        <pc:spChg chg="mod">
          <ac:chgData name="NAYANI  HARSHITHA" userId="c991bccf-3202-403c-aaa2-5cead057193e" providerId="ADAL" clId="{4A11E2F0-14DE-4C63-A16D-EA56831726EC}" dt="2024-02-29T04:49:05.362" v="6" actId="14100"/>
          <ac:spMkLst>
            <pc:docMk/>
            <pc:sldMk cId="3675326443" sldId="258"/>
            <ac:spMk id="2" creationId="{4731CAFA-8C9E-AD87-5A5A-2FAA05030AFC}"/>
          </ac:spMkLst>
        </pc:spChg>
        <pc:spChg chg="mod">
          <ac:chgData name="NAYANI  HARSHITHA" userId="c991bccf-3202-403c-aaa2-5cead057193e" providerId="ADAL" clId="{4A11E2F0-14DE-4C63-A16D-EA56831726EC}" dt="2024-02-29T04:49:01.258" v="5" actId="14100"/>
          <ac:spMkLst>
            <pc:docMk/>
            <pc:sldMk cId="3675326443" sldId="258"/>
            <ac:spMk id="3" creationId="{FF5BADF8-9CC4-E779-3C8C-CE98F8D6596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0558A9-D19B-4BB0-98DD-790EA458383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A0130FD-54DF-4370-A346-98D6E33B2B30}">
      <dgm:prSet/>
      <dgm:spPr/>
      <dgm:t>
        <a:bodyPr/>
        <a:lstStyle/>
        <a:p>
          <a:r>
            <a:rPr lang="en-US" baseline="0"/>
            <a:t>Radio telescopes,</a:t>
          </a:r>
          <a:endParaRPr lang="en-US"/>
        </a:p>
      </dgm:t>
    </dgm:pt>
    <dgm:pt modelId="{AC565EF7-DDEB-4284-AA7B-DC0C5A65B6B1}" type="parTrans" cxnId="{DB16AE3F-9C8F-4927-8AEA-C0EFA79D7288}">
      <dgm:prSet/>
      <dgm:spPr/>
      <dgm:t>
        <a:bodyPr/>
        <a:lstStyle/>
        <a:p>
          <a:endParaRPr lang="en-US"/>
        </a:p>
      </dgm:t>
    </dgm:pt>
    <dgm:pt modelId="{06C0AEB6-C589-4D21-89E9-54DF3B993115}" type="sibTrans" cxnId="{DB16AE3F-9C8F-4927-8AEA-C0EFA79D7288}">
      <dgm:prSet/>
      <dgm:spPr/>
      <dgm:t>
        <a:bodyPr/>
        <a:lstStyle/>
        <a:p>
          <a:endParaRPr lang="en-US"/>
        </a:p>
      </dgm:t>
    </dgm:pt>
    <dgm:pt modelId="{B700B6B2-C0E6-40C8-A774-AF3AAB9357F8}">
      <dgm:prSet/>
      <dgm:spPr/>
      <dgm:t>
        <a:bodyPr/>
        <a:lstStyle/>
        <a:p>
          <a:r>
            <a:rPr lang="en-US" baseline="0"/>
            <a:t>Cellular telephones,</a:t>
          </a:r>
          <a:endParaRPr lang="en-US"/>
        </a:p>
      </dgm:t>
    </dgm:pt>
    <dgm:pt modelId="{A4BBF340-A3F3-43B6-98B6-07A77EA9567A}" type="parTrans" cxnId="{1864AC7D-6BF7-4026-AA0A-43887DF4ADDD}">
      <dgm:prSet/>
      <dgm:spPr/>
      <dgm:t>
        <a:bodyPr/>
        <a:lstStyle/>
        <a:p>
          <a:endParaRPr lang="en-US"/>
        </a:p>
      </dgm:t>
    </dgm:pt>
    <dgm:pt modelId="{DE4F11F5-D1BD-40AB-B382-D091A699D21F}" type="sibTrans" cxnId="{1864AC7D-6BF7-4026-AA0A-43887DF4ADDD}">
      <dgm:prSet/>
      <dgm:spPr/>
      <dgm:t>
        <a:bodyPr/>
        <a:lstStyle/>
        <a:p>
          <a:endParaRPr lang="en-US"/>
        </a:p>
      </dgm:t>
    </dgm:pt>
    <dgm:pt modelId="{88E8A73F-5989-4346-9B15-BA9505C486EB}">
      <dgm:prSet/>
      <dgm:spPr/>
      <dgm:t>
        <a:bodyPr/>
        <a:lstStyle/>
        <a:p>
          <a:r>
            <a:rPr lang="en-US" baseline="0"/>
            <a:t>GPS receivers,</a:t>
          </a:r>
          <a:endParaRPr lang="en-US"/>
        </a:p>
      </dgm:t>
    </dgm:pt>
    <dgm:pt modelId="{CB23323B-7392-4710-A850-FA36279F4D73}" type="parTrans" cxnId="{9B777FD2-468F-4024-9D98-A14E76D4DAFB}">
      <dgm:prSet/>
      <dgm:spPr/>
      <dgm:t>
        <a:bodyPr/>
        <a:lstStyle/>
        <a:p>
          <a:endParaRPr lang="en-US"/>
        </a:p>
      </dgm:t>
    </dgm:pt>
    <dgm:pt modelId="{BB95CEBA-61DE-4179-934B-C32162DCCC5C}" type="sibTrans" cxnId="{9B777FD2-468F-4024-9D98-A14E76D4DAFB}">
      <dgm:prSet/>
      <dgm:spPr/>
      <dgm:t>
        <a:bodyPr/>
        <a:lstStyle/>
        <a:p>
          <a:endParaRPr lang="en-US"/>
        </a:p>
      </dgm:t>
    </dgm:pt>
    <dgm:pt modelId="{A63AF6C4-4FAB-408B-9326-0E0B554B3E44}">
      <dgm:prSet/>
      <dgm:spPr/>
      <dgm:t>
        <a:bodyPr/>
        <a:lstStyle/>
        <a:p>
          <a:r>
            <a:rPr lang="en-US" baseline="0"/>
            <a:t>Wireless LANs (WiFi)</a:t>
          </a:r>
          <a:endParaRPr lang="en-US"/>
        </a:p>
      </dgm:t>
    </dgm:pt>
    <dgm:pt modelId="{D9823CDF-8EAD-4FCA-8900-2BF425910353}" type="parTrans" cxnId="{A559E95E-A59F-4931-9EF3-277818EE464A}">
      <dgm:prSet/>
      <dgm:spPr/>
      <dgm:t>
        <a:bodyPr/>
        <a:lstStyle/>
        <a:p>
          <a:endParaRPr lang="en-US"/>
        </a:p>
      </dgm:t>
    </dgm:pt>
    <dgm:pt modelId="{6A245DC4-C8E2-4732-927A-8FA37BFD8885}" type="sibTrans" cxnId="{A559E95E-A59F-4931-9EF3-277818EE464A}">
      <dgm:prSet/>
      <dgm:spPr/>
      <dgm:t>
        <a:bodyPr/>
        <a:lstStyle/>
        <a:p>
          <a:endParaRPr lang="en-US"/>
        </a:p>
      </dgm:t>
    </dgm:pt>
    <dgm:pt modelId="{021AA658-7007-4E3E-8169-462ECB64CA3D}">
      <dgm:prSet/>
      <dgm:spPr/>
      <dgm:t>
        <a:bodyPr/>
        <a:lstStyle/>
        <a:p>
          <a:r>
            <a:rPr lang="en-US" baseline="0"/>
            <a:t>Satellite communications.</a:t>
          </a:r>
          <a:endParaRPr lang="en-US"/>
        </a:p>
      </dgm:t>
    </dgm:pt>
    <dgm:pt modelId="{EDF18709-3154-465C-9E16-24801C8E7484}" type="parTrans" cxnId="{386C6C05-7E54-432D-90A5-3ABC1C7F85E1}">
      <dgm:prSet/>
      <dgm:spPr/>
      <dgm:t>
        <a:bodyPr/>
        <a:lstStyle/>
        <a:p>
          <a:endParaRPr lang="en-US"/>
        </a:p>
      </dgm:t>
    </dgm:pt>
    <dgm:pt modelId="{8CB4D95B-49E0-49EA-9686-3F16C0F1AA5E}" type="sibTrans" cxnId="{386C6C05-7E54-432D-90A5-3ABC1C7F85E1}">
      <dgm:prSet/>
      <dgm:spPr/>
      <dgm:t>
        <a:bodyPr/>
        <a:lstStyle/>
        <a:p>
          <a:endParaRPr lang="en-US"/>
        </a:p>
      </dgm:t>
    </dgm:pt>
    <dgm:pt modelId="{03355D65-E799-4898-97B0-7A87D9F9E1DD}" type="pres">
      <dgm:prSet presAssocID="{480558A9-D19B-4BB0-98DD-790EA4583830}" presName="outerComposite" presStyleCnt="0">
        <dgm:presLayoutVars>
          <dgm:chMax val="5"/>
          <dgm:dir/>
          <dgm:resizeHandles val="exact"/>
        </dgm:presLayoutVars>
      </dgm:prSet>
      <dgm:spPr/>
    </dgm:pt>
    <dgm:pt modelId="{384FC0EA-2D47-483D-BE82-A8378270C300}" type="pres">
      <dgm:prSet presAssocID="{480558A9-D19B-4BB0-98DD-790EA4583830}" presName="dummyMaxCanvas" presStyleCnt="0">
        <dgm:presLayoutVars/>
      </dgm:prSet>
      <dgm:spPr/>
    </dgm:pt>
    <dgm:pt modelId="{389EFE06-C820-41EB-A8E3-CD390D8E679A}" type="pres">
      <dgm:prSet presAssocID="{480558A9-D19B-4BB0-98DD-790EA4583830}" presName="FiveNodes_1" presStyleLbl="node1" presStyleIdx="0" presStyleCnt="5">
        <dgm:presLayoutVars>
          <dgm:bulletEnabled val="1"/>
        </dgm:presLayoutVars>
      </dgm:prSet>
      <dgm:spPr/>
    </dgm:pt>
    <dgm:pt modelId="{AD6316AB-F6BF-4A9C-86CD-716780E6D78D}" type="pres">
      <dgm:prSet presAssocID="{480558A9-D19B-4BB0-98DD-790EA4583830}" presName="FiveNodes_2" presStyleLbl="node1" presStyleIdx="1" presStyleCnt="5">
        <dgm:presLayoutVars>
          <dgm:bulletEnabled val="1"/>
        </dgm:presLayoutVars>
      </dgm:prSet>
      <dgm:spPr/>
    </dgm:pt>
    <dgm:pt modelId="{DC1479F4-D3FE-4EE9-ACEB-9AA4D8CFED31}" type="pres">
      <dgm:prSet presAssocID="{480558A9-D19B-4BB0-98DD-790EA4583830}" presName="FiveNodes_3" presStyleLbl="node1" presStyleIdx="2" presStyleCnt="5">
        <dgm:presLayoutVars>
          <dgm:bulletEnabled val="1"/>
        </dgm:presLayoutVars>
      </dgm:prSet>
      <dgm:spPr/>
    </dgm:pt>
    <dgm:pt modelId="{B5296D5A-6D36-4AAF-B6B4-578D3B6EA214}" type="pres">
      <dgm:prSet presAssocID="{480558A9-D19B-4BB0-98DD-790EA4583830}" presName="FiveNodes_4" presStyleLbl="node1" presStyleIdx="3" presStyleCnt="5">
        <dgm:presLayoutVars>
          <dgm:bulletEnabled val="1"/>
        </dgm:presLayoutVars>
      </dgm:prSet>
      <dgm:spPr/>
    </dgm:pt>
    <dgm:pt modelId="{17A5359F-8409-49E0-92CF-7028448C5E2F}" type="pres">
      <dgm:prSet presAssocID="{480558A9-D19B-4BB0-98DD-790EA4583830}" presName="FiveNodes_5" presStyleLbl="node1" presStyleIdx="4" presStyleCnt="5">
        <dgm:presLayoutVars>
          <dgm:bulletEnabled val="1"/>
        </dgm:presLayoutVars>
      </dgm:prSet>
      <dgm:spPr/>
    </dgm:pt>
    <dgm:pt modelId="{2372429A-86AC-4C2D-B049-24C5012034AA}" type="pres">
      <dgm:prSet presAssocID="{480558A9-D19B-4BB0-98DD-790EA4583830}" presName="FiveConn_1-2" presStyleLbl="fgAccFollowNode1" presStyleIdx="0" presStyleCnt="4">
        <dgm:presLayoutVars>
          <dgm:bulletEnabled val="1"/>
        </dgm:presLayoutVars>
      </dgm:prSet>
      <dgm:spPr/>
    </dgm:pt>
    <dgm:pt modelId="{F33D43C5-3C98-483A-9934-B1F8FF8F707F}" type="pres">
      <dgm:prSet presAssocID="{480558A9-D19B-4BB0-98DD-790EA4583830}" presName="FiveConn_2-3" presStyleLbl="fgAccFollowNode1" presStyleIdx="1" presStyleCnt="4">
        <dgm:presLayoutVars>
          <dgm:bulletEnabled val="1"/>
        </dgm:presLayoutVars>
      </dgm:prSet>
      <dgm:spPr/>
    </dgm:pt>
    <dgm:pt modelId="{C390CA8D-56C7-4A77-B9D3-E4A5C2E78DA8}" type="pres">
      <dgm:prSet presAssocID="{480558A9-D19B-4BB0-98DD-790EA4583830}" presName="FiveConn_3-4" presStyleLbl="fgAccFollowNode1" presStyleIdx="2" presStyleCnt="4">
        <dgm:presLayoutVars>
          <dgm:bulletEnabled val="1"/>
        </dgm:presLayoutVars>
      </dgm:prSet>
      <dgm:spPr/>
    </dgm:pt>
    <dgm:pt modelId="{E61164D8-E08B-457F-BEDF-1839346F60AE}" type="pres">
      <dgm:prSet presAssocID="{480558A9-D19B-4BB0-98DD-790EA4583830}" presName="FiveConn_4-5" presStyleLbl="fgAccFollowNode1" presStyleIdx="3" presStyleCnt="4">
        <dgm:presLayoutVars>
          <dgm:bulletEnabled val="1"/>
        </dgm:presLayoutVars>
      </dgm:prSet>
      <dgm:spPr/>
    </dgm:pt>
    <dgm:pt modelId="{06F21F12-F0D1-4CBB-8EE0-6FD56E17997E}" type="pres">
      <dgm:prSet presAssocID="{480558A9-D19B-4BB0-98DD-790EA4583830}" presName="FiveNodes_1_text" presStyleLbl="node1" presStyleIdx="4" presStyleCnt="5">
        <dgm:presLayoutVars>
          <dgm:bulletEnabled val="1"/>
        </dgm:presLayoutVars>
      </dgm:prSet>
      <dgm:spPr/>
    </dgm:pt>
    <dgm:pt modelId="{F486FB37-4AE9-44EA-845A-AF2A98E0944B}" type="pres">
      <dgm:prSet presAssocID="{480558A9-D19B-4BB0-98DD-790EA4583830}" presName="FiveNodes_2_text" presStyleLbl="node1" presStyleIdx="4" presStyleCnt="5">
        <dgm:presLayoutVars>
          <dgm:bulletEnabled val="1"/>
        </dgm:presLayoutVars>
      </dgm:prSet>
      <dgm:spPr/>
    </dgm:pt>
    <dgm:pt modelId="{301156CA-355A-4A21-8F51-DB17A2BD6DEE}" type="pres">
      <dgm:prSet presAssocID="{480558A9-D19B-4BB0-98DD-790EA4583830}" presName="FiveNodes_3_text" presStyleLbl="node1" presStyleIdx="4" presStyleCnt="5">
        <dgm:presLayoutVars>
          <dgm:bulletEnabled val="1"/>
        </dgm:presLayoutVars>
      </dgm:prSet>
      <dgm:spPr/>
    </dgm:pt>
    <dgm:pt modelId="{F3077A21-B065-4056-A72C-6C160CEA09D1}" type="pres">
      <dgm:prSet presAssocID="{480558A9-D19B-4BB0-98DD-790EA4583830}" presName="FiveNodes_4_text" presStyleLbl="node1" presStyleIdx="4" presStyleCnt="5">
        <dgm:presLayoutVars>
          <dgm:bulletEnabled val="1"/>
        </dgm:presLayoutVars>
      </dgm:prSet>
      <dgm:spPr/>
    </dgm:pt>
    <dgm:pt modelId="{B54A2387-FAB8-462E-BDF4-2C920A83E2B2}" type="pres">
      <dgm:prSet presAssocID="{480558A9-D19B-4BB0-98DD-790EA4583830}" presName="FiveNodes_5_text" presStyleLbl="node1" presStyleIdx="4" presStyleCnt="5">
        <dgm:presLayoutVars>
          <dgm:bulletEnabled val="1"/>
        </dgm:presLayoutVars>
      </dgm:prSet>
      <dgm:spPr/>
    </dgm:pt>
  </dgm:ptLst>
  <dgm:cxnLst>
    <dgm:cxn modelId="{386C6C05-7E54-432D-90A5-3ABC1C7F85E1}" srcId="{480558A9-D19B-4BB0-98DD-790EA4583830}" destId="{021AA658-7007-4E3E-8169-462ECB64CA3D}" srcOrd="4" destOrd="0" parTransId="{EDF18709-3154-465C-9E16-24801C8E7484}" sibTransId="{8CB4D95B-49E0-49EA-9686-3F16C0F1AA5E}"/>
    <dgm:cxn modelId="{33B34A0C-60F8-4F9D-A77A-4EE86F3C6211}" type="presOf" srcId="{A63AF6C4-4FAB-408B-9326-0E0B554B3E44}" destId="{B5296D5A-6D36-4AAF-B6B4-578D3B6EA214}" srcOrd="0" destOrd="0" presId="urn:microsoft.com/office/officeart/2005/8/layout/vProcess5"/>
    <dgm:cxn modelId="{0B750910-1D32-4728-8B3B-4D2D1016F408}" type="presOf" srcId="{88E8A73F-5989-4346-9B15-BA9505C486EB}" destId="{301156CA-355A-4A21-8F51-DB17A2BD6DEE}" srcOrd="1" destOrd="0" presId="urn:microsoft.com/office/officeart/2005/8/layout/vProcess5"/>
    <dgm:cxn modelId="{7E448133-DB0E-4ED4-BF04-9F91FD0CFD33}" type="presOf" srcId="{06C0AEB6-C589-4D21-89E9-54DF3B993115}" destId="{2372429A-86AC-4C2D-B049-24C5012034AA}" srcOrd="0" destOrd="0" presId="urn:microsoft.com/office/officeart/2005/8/layout/vProcess5"/>
    <dgm:cxn modelId="{DB16AE3F-9C8F-4927-8AEA-C0EFA79D7288}" srcId="{480558A9-D19B-4BB0-98DD-790EA4583830}" destId="{7A0130FD-54DF-4370-A346-98D6E33B2B30}" srcOrd="0" destOrd="0" parTransId="{AC565EF7-DDEB-4284-AA7B-DC0C5A65B6B1}" sibTransId="{06C0AEB6-C589-4D21-89E9-54DF3B993115}"/>
    <dgm:cxn modelId="{A559E95E-A59F-4931-9EF3-277818EE464A}" srcId="{480558A9-D19B-4BB0-98DD-790EA4583830}" destId="{A63AF6C4-4FAB-408B-9326-0E0B554B3E44}" srcOrd="3" destOrd="0" parTransId="{D9823CDF-8EAD-4FCA-8900-2BF425910353}" sibTransId="{6A245DC4-C8E2-4732-927A-8FA37BFD8885}"/>
    <dgm:cxn modelId="{72C40047-BFB1-4454-BAB1-4529FC350F8C}" type="presOf" srcId="{A63AF6C4-4FAB-408B-9326-0E0B554B3E44}" destId="{F3077A21-B065-4056-A72C-6C160CEA09D1}" srcOrd="1" destOrd="0" presId="urn:microsoft.com/office/officeart/2005/8/layout/vProcess5"/>
    <dgm:cxn modelId="{E452554E-EE4B-4FE5-B817-6E811DA46226}" type="presOf" srcId="{88E8A73F-5989-4346-9B15-BA9505C486EB}" destId="{DC1479F4-D3FE-4EE9-ACEB-9AA4D8CFED31}" srcOrd="0" destOrd="0" presId="urn:microsoft.com/office/officeart/2005/8/layout/vProcess5"/>
    <dgm:cxn modelId="{471D6D70-677A-4A65-91D0-0CE2093675CB}" type="presOf" srcId="{021AA658-7007-4E3E-8169-462ECB64CA3D}" destId="{17A5359F-8409-49E0-92CF-7028448C5E2F}" srcOrd="0" destOrd="0" presId="urn:microsoft.com/office/officeart/2005/8/layout/vProcess5"/>
    <dgm:cxn modelId="{1864AC7D-6BF7-4026-AA0A-43887DF4ADDD}" srcId="{480558A9-D19B-4BB0-98DD-790EA4583830}" destId="{B700B6B2-C0E6-40C8-A774-AF3AAB9357F8}" srcOrd="1" destOrd="0" parTransId="{A4BBF340-A3F3-43B6-98B6-07A77EA9567A}" sibTransId="{DE4F11F5-D1BD-40AB-B382-D091A699D21F}"/>
    <dgm:cxn modelId="{50239A82-0885-4144-952F-CAC4D73FA7D5}" type="presOf" srcId="{B700B6B2-C0E6-40C8-A774-AF3AAB9357F8}" destId="{AD6316AB-F6BF-4A9C-86CD-716780E6D78D}" srcOrd="0" destOrd="0" presId="urn:microsoft.com/office/officeart/2005/8/layout/vProcess5"/>
    <dgm:cxn modelId="{CD888995-8C43-41BE-9FB8-3BBB8A0F5B74}" type="presOf" srcId="{DE4F11F5-D1BD-40AB-B382-D091A699D21F}" destId="{F33D43C5-3C98-483A-9934-B1F8FF8F707F}" srcOrd="0" destOrd="0" presId="urn:microsoft.com/office/officeart/2005/8/layout/vProcess5"/>
    <dgm:cxn modelId="{7E333DA2-3FA5-4DE4-ACB2-8FF8582F98F6}" type="presOf" srcId="{480558A9-D19B-4BB0-98DD-790EA4583830}" destId="{03355D65-E799-4898-97B0-7A87D9F9E1DD}" srcOrd="0" destOrd="0" presId="urn:microsoft.com/office/officeart/2005/8/layout/vProcess5"/>
    <dgm:cxn modelId="{85F329A3-1E71-4335-9149-CDEA177AD431}" type="presOf" srcId="{B700B6B2-C0E6-40C8-A774-AF3AAB9357F8}" destId="{F486FB37-4AE9-44EA-845A-AF2A98E0944B}" srcOrd="1" destOrd="0" presId="urn:microsoft.com/office/officeart/2005/8/layout/vProcess5"/>
    <dgm:cxn modelId="{1EF660A4-62AF-4F27-B35E-FAD4F348294F}" type="presOf" srcId="{021AA658-7007-4E3E-8169-462ECB64CA3D}" destId="{B54A2387-FAB8-462E-BDF4-2C920A83E2B2}" srcOrd="1" destOrd="0" presId="urn:microsoft.com/office/officeart/2005/8/layout/vProcess5"/>
    <dgm:cxn modelId="{8198EBB1-B348-4FA1-867B-BAFD3521BE91}" type="presOf" srcId="{6A245DC4-C8E2-4732-927A-8FA37BFD8885}" destId="{E61164D8-E08B-457F-BEDF-1839346F60AE}" srcOrd="0" destOrd="0" presId="urn:microsoft.com/office/officeart/2005/8/layout/vProcess5"/>
    <dgm:cxn modelId="{24658AB2-5B61-4A21-9318-86D303730CFC}" type="presOf" srcId="{7A0130FD-54DF-4370-A346-98D6E33B2B30}" destId="{389EFE06-C820-41EB-A8E3-CD390D8E679A}" srcOrd="0" destOrd="0" presId="urn:microsoft.com/office/officeart/2005/8/layout/vProcess5"/>
    <dgm:cxn modelId="{9B777FD2-468F-4024-9D98-A14E76D4DAFB}" srcId="{480558A9-D19B-4BB0-98DD-790EA4583830}" destId="{88E8A73F-5989-4346-9B15-BA9505C486EB}" srcOrd="2" destOrd="0" parTransId="{CB23323B-7392-4710-A850-FA36279F4D73}" sibTransId="{BB95CEBA-61DE-4179-934B-C32162DCCC5C}"/>
    <dgm:cxn modelId="{9D0934D9-C069-4F02-87C5-1B18D096D7EC}" type="presOf" srcId="{7A0130FD-54DF-4370-A346-98D6E33B2B30}" destId="{06F21F12-F0D1-4CBB-8EE0-6FD56E17997E}" srcOrd="1" destOrd="0" presId="urn:microsoft.com/office/officeart/2005/8/layout/vProcess5"/>
    <dgm:cxn modelId="{98BB19EC-5A70-4EFF-8D73-3FF9A7E8BDE0}" type="presOf" srcId="{BB95CEBA-61DE-4179-934B-C32162DCCC5C}" destId="{C390CA8D-56C7-4A77-B9D3-E4A5C2E78DA8}" srcOrd="0" destOrd="0" presId="urn:microsoft.com/office/officeart/2005/8/layout/vProcess5"/>
    <dgm:cxn modelId="{96CDF0D5-555B-4AFE-97A7-84CB2839A0D2}" type="presParOf" srcId="{03355D65-E799-4898-97B0-7A87D9F9E1DD}" destId="{384FC0EA-2D47-483D-BE82-A8378270C300}" srcOrd="0" destOrd="0" presId="urn:microsoft.com/office/officeart/2005/8/layout/vProcess5"/>
    <dgm:cxn modelId="{4B440E4F-6A4F-4BB2-A69E-DC531CB2EE7B}" type="presParOf" srcId="{03355D65-E799-4898-97B0-7A87D9F9E1DD}" destId="{389EFE06-C820-41EB-A8E3-CD390D8E679A}" srcOrd="1" destOrd="0" presId="urn:microsoft.com/office/officeart/2005/8/layout/vProcess5"/>
    <dgm:cxn modelId="{B0A6711B-AD1B-4565-A290-EADBB674A2DB}" type="presParOf" srcId="{03355D65-E799-4898-97B0-7A87D9F9E1DD}" destId="{AD6316AB-F6BF-4A9C-86CD-716780E6D78D}" srcOrd="2" destOrd="0" presId="urn:microsoft.com/office/officeart/2005/8/layout/vProcess5"/>
    <dgm:cxn modelId="{37C3E2D6-4521-413E-B597-82DED3297D20}" type="presParOf" srcId="{03355D65-E799-4898-97B0-7A87D9F9E1DD}" destId="{DC1479F4-D3FE-4EE9-ACEB-9AA4D8CFED31}" srcOrd="3" destOrd="0" presId="urn:microsoft.com/office/officeart/2005/8/layout/vProcess5"/>
    <dgm:cxn modelId="{55E0B4A5-E435-469A-8863-B91EF15B74F9}" type="presParOf" srcId="{03355D65-E799-4898-97B0-7A87D9F9E1DD}" destId="{B5296D5A-6D36-4AAF-B6B4-578D3B6EA214}" srcOrd="4" destOrd="0" presId="urn:microsoft.com/office/officeart/2005/8/layout/vProcess5"/>
    <dgm:cxn modelId="{D2A6B2BB-A3D4-4DA0-952B-695057E9FC91}" type="presParOf" srcId="{03355D65-E799-4898-97B0-7A87D9F9E1DD}" destId="{17A5359F-8409-49E0-92CF-7028448C5E2F}" srcOrd="5" destOrd="0" presId="urn:microsoft.com/office/officeart/2005/8/layout/vProcess5"/>
    <dgm:cxn modelId="{D77ACFD2-C408-4BC5-9CA9-4DFD384104DE}" type="presParOf" srcId="{03355D65-E799-4898-97B0-7A87D9F9E1DD}" destId="{2372429A-86AC-4C2D-B049-24C5012034AA}" srcOrd="6" destOrd="0" presId="urn:microsoft.com/office/officeart/2005/8/layout/vProcess5"/>
    <dgm:cxn modelId="{400B04C0-4E87-48DA-ADE0-0C14FE302FB3}" type="presParOf" srcId="{03355D65-E799-4898-97B0-7A87D9F9E1DD}" destId="{F33D43C5-3C98-483A-9934-B1F8FF8F707F}" srcOrd="7" destOrd="0" presId="urn:microsoft.com/office/officeart/2005/8/layout/vProcess5"/>
    <dgm:cxn modelId="{6223325F-DF23-485A-BAE1-71842F620CF2}" type="presParOf" srcId="{03355D65-E799-4898-97B0-7A87D9F9E1DD}" destId="{C390CA8D-56C7-4A77-B9D3-E4A5C2E78DA8}" srcOrd="8" destOrd="0" presId="urn:microsoft.com/office/officeart/2005/8/layout/vProcess5"/>
    <dgm:cxn modelId="{7E23C157-9C79-4E6F-B3E1-6B8B81A87E98}" type="presParOf" srcId="{03355D65-E799-4898-97B0-7A87D9F9E1DD}" destId="{E61164D8-E08B-457F-BEDF-1839346F60AE}" srcOrd="9" destOrd="0" presId="urn:microsoft.com/office/officeart/2005/8/layout/vProcess5"/>
    <dgm:cxn modelId="{B173D1D7-6A89-4678-B47D-133648B34400}" type="presParOf" srcId="{03355D65-E799-4898-97B0-7A87D9F9E1DD}" destId="{06F21F12-F0D1-4CBB-8EE0-6FD56E17997E}" srcOrd="10" destOrd="0" presId="urn:microsoft.com/office/officeart/2005/8/layout/vProcess5"/>
    <dgm:cxn modelId="{6537BB17-5EB0-476D-BADE-AF98F2C8B6E3}" type="presParOf" srcId="{03355D65-E799-4898-97B0-7A87D9F9E1DD}" destId="{F486FB37-4AE9-44EA-845A-AF2A98E0944B}" srcOrd="11" destOrd="0" presId="urn:microsoft.com/office/officeart/2005/8/layout/vProcess5"/>
    <dgm:cxn modelId="{CD838019-6EF6-49A3-83F5-ED422BC34BED}" type="presParOf" srcId="{03355D65-E799-4898-97B0-7A87D9F9E1DD}" destId="{301156CA-355A-4A21-8F51-DB17A2BD6DEE}" srcOrd="12" destOrd="0" presId="urn:microsoft.com/office/officeart/2005/8/layout/vProcess5"/>
    <dgm:cxn modelId="{AB8DFC8D-2B90-4C01-BE60-D5A515E4D77E}" type="presParOf" srcId="{03355D65-E799-4898-97B0-7A87D9F9E1DD}" destId="{F3077A21-B065-4056-A72C-6C160CEA09D1}" srcOrd="13" destOrd="0" presId="urn:microsoft.com/office/officeart/2005/8/layout/vProcess5"/>
    <dgm:cxn modelId="{9BE78B83-624A-4610-813D-FAEF42F93391}" type="presParOf" srcId="{03355D65-E799-4898-97B0-7A87D9F9E1DD}" destId="{B54A2387-FAB8-462E-BDF4-2C920A83E2B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EFE06-C820-41EB-A8E3-CD390D8E679A}">
      <dsp:nvSpPr>
        <dsp:cNvPr id="0" name=""/>
        <dsp:cNvSpPr/>
      </dsp:nvSpPr>
      <dsp:spPr>
        <a:xfrm>
          <a:off x="0" y="0"/>
          <a:ext cx="7392924" cy="644652"/>
        </a:xfrm>
        <a:prstGeom prst="roundRect">
          <a:avLst>
            <a:gd name="adj" fmla="val 10000"/>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a:t>Radio telescopes,</a:t>
          </a:r>
          <a:endParaRPr lang="en-US" sz="2900" kern="1200"/>
        </a:p>
      </dsp:txBody>
      <dsp:txXfrm>
        <a:off x="18881" y="18881"/>
        <a:ext cx="6621870" cy="606890"/>
      </dsp:txXfrm>
    </dsp:sp>
    <dsp:sp modelId="{AD6316AB-F6BF-4A9C-86CD-716780E6D78D}">
      <dsp:nvSpPr>
        <dsp:cNvPr id="0" name=""/>
        <dsp:cNvSpPr/>
      </dsp:nvSpPr>
      <dsp:spPr>
        <a:xfrm>
          <a:off x="552069" y="734187"/>
          <a:ext cx="7392924" cy="644652"/>
        </a:xfrm>
        <a:prstGeom prst="roundRect">
          <a:avLst>
            <a:gd name="adj" fmla="val 10000"/>
          </a:avLst>
        </a:prstGeom>
        <a:solidFill>
          <a:schemeClr val="accent2">
            <a:hueOff val="-41413"/>
            <a:satOff val="-13584"/>
            <a:lumOff val="-495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a:t>Cellular telephones,</a:t>
          </a:r>
          <a:endParaRPr lang="en-US" sz="2900" kern="1200"/>
        </a:p>
      </dsp:txBody>
      <dsp:txXfrm>
        <a:off x="570950" y="753068"/>
        <a:ext cx="6384069" cy="606890"/>
      </dsp:txXfrm>
    </dsp:sp>
    <dsp:sp modelId="{DC1479F4-D3FE-4EE9-ACEB-9AA4D8CFED31}">
      <dsp:nvSpPr>
        <dsp:cNvPr id="0" name=""/>
        <dsp:cNvSpPr/>
      </dsp:nvSpPr>
      <dsp:spPr>
        <a:xfrm>
          <a:off x="1104137" y="1468374"/>
          <a:ext cx="7392924" cy="644652"/>
        </a:xfrm>
        <a:prstGeom prst="roundRect">
          <a:avLst>
            <a:gd name="adj" fmla="val 10000"/>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a:t>GPS receivers,</a:t>
          </a:r>
          <a:endParaRPr lang="en-US" sz="2900" kern="1200"/>
        </a:p>
      </dsp:txBody>
      <dsp:txXfrm>
        <a:off x="1123018" y="1487255"/>
        <a:ext cx="6384069" cy="606889"/>
      </dsp:txXfrm>
    </dsp:sp>
    <dsp:sp modelId="{B5296D5A-6D36-4AAF-B6B4-578D3B6EA214}">
      <dsp:nvSpPr>
        <dsp:cNvPr id="0" name=""/>
        <dsp:cNvSpPr/>
      </dsp:nvSpPr>
      <dsp:spPr>
        <a:xfrm>
          <a:off x="1656206" y="2202561"/>
          <a:ext cx="7392924" cy="644652"/>
        </a:xfrm>
        <a:prstGeom prst="roundRect">
          <a:avLst>
            <a:gd name="adj" fmla="val 10000"/>
          </a:avLst>
        </a:prstGeom>
        <a:solidFill>
          <a:schemeClr val="accent2">
            <a:hueOff val="-124240"/>
            <a:satOff val="-40751"/>
            <a:lumOff val="-1485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a:t>Wireless LANs (WiFi)</a:t>
          </a:r>
          <a:endParaRPr lang="en-US" sz="2900" kern="1200"/>
        </a:p>
      </dsp:txBody>
      <dsp:txXfrm>
        <a:off x="1675087" y="2221442"/>
        <a:ext cx="6384069" cy="606890"/>
      </dsp:txXfrm>
    </dsp:sp>
    <dsp:sp modelId="{17A5359F-8409-49E0-92CF-7028448C5E2F}">
      <dsp:nvSpPr>
        <dsp:cNvPr id="0" name=""/>
        <dsp:cNvSpPr/>
      </dsp:nvSpPr>
      <dsp:spPr>
        <a:xfrm>
          <a:off x="2208275" y="2936748"/>
          <a:ext cx="7392924" cy="644652"/>
        </a:xfrm>
        <a:prstGeom prst="roundRect">
          <a:avLst>
            <a:gd name="adj" fmla="val 10000"/>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baseline="0"/>
            <a:t>Satellite communications.</a:t>
          </a:r>
          <a:endParaRPr lang="en-US" sz="2900" kern="1200"/>
        </a:p>
      </dsp:txBody>
      <dsp:txXfrm>
        <a:off x="2227156" y="2955629"/>
        <a:ext cx="6384069" cy="606889"/>
      </dsp:txXfrm>
    </dsp:sp>
    <dsp:sp modelId="{2372429A-86AC-4C2D-B049-24C5012034AA}">
      <dsp:nvSpPr>
        <dsp:cNvPr id="0" name=""/>
        <dsp:cNvSpPr/>
      </dsp:nvSpPr>
      <dsp:spPr>
        <a:xfrm>
          <a:off x="6973900" y="470954"/>
          <a:ext cx="419023" cy="419023"/>
        </a:xfrm>
        <a:prstGeom prst="downArrow">
          <a:avLst>
            <a:gd name="adj1" fmla="val 55000"/>
            <a:gd name="adj2" fmla="val 45000"/>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068180" y="470954"/>
        <a:ext cx="230463" cy="315315"/>
      </dsp:txXfrm>
    </dsp:sp>
    <dsp:sp modelId="{F33D43C5-3C98-483A-9934-B1F8FF8F707F}">
      <dsp:nvSpPr>
        <dsp:cNvPr id="0" name=""/>
        <dsp:cNvSpPr/>
      </dsp:nvSpPr>
      <dsp:spPr>
        <a:xfrm>
          <a:off x="7525969" y="1205141"/>
          <a:ext cx="419023" cy="419023"/>
        </a:xfrm>
        <a:prstGeom prst="downArrow">
          <a:avLst>
            <a:gd name="adj1" fmla="val 55000"/>
            <a:gd name="adj2" fmla="val 45000"/>
          </a:avLst>
        </a:prstGeom>
        <a:solidFill>
          <a:schemeClr val="accent2">
            <a:tint val="40000"/>
            <a:alpha val="90000"/>
            <a:hueOff val="-11941"/>
            <a:satOff val="-18222"/>
            <a:lumOff val="-1882"/>
            <a:alphaOff val="0"/>
          </a:schemeClr>
        </a:solidFill>
        <a:ln w="34925" cap="flat" cmpd="sng" algn="in">
          <a:solidFill>
            <a:schemeClr val="accent2">
              <a:tint val="40000"/>
              <a:alpha val="90000"/>
              <a:hueOff val="-11941"/>
              <a:satOff val="-18222"/>
              <a:lumOff val="-18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620249" y="1205141"/>
        <a:ext cx="230463" cy="315315"/>
      </dsp:txXfrm>
    </dsp:sp>
    <dsp:sp modelId="{C390CA8D-56C7-4A77-B9D3-E4A5C2E78DA8}">
      <dsp:nvSpPr>
        <dsp:cNvPr id="0" name=""/>
        <dsp:cNvSpPr/>
      </dsp:nvSpPr>
      <dsp:spPr>
        <a:xfrm>
          <a:off x="8078038" y="1928583"/>
          <a:ext cx="419023" cy="419023"/>
        </a:xfrm>
        <a:prstGeom prst="downArrow">
          <a:avLst>
            <a:gd name="adj1" fmla="val 55000"/>
            <a:gd name="adj2" fmla="val 45000"/>
          </a:avLst>
        </a:prstGeom>
        <a:solidFill>
          <a:schemeClr val="accent2">
            <a:tint val="40000"/>
            <a:alpha val="90000"/>
            <a:hueOff val="-23882"/>
            <a:satOff val="-36445"/>
            <a:lumOff val="-3764"/>
            <a:alphaOff val="0"/>
          </a:schemeClr>
        </a:solidFill>
        <a:ln w="34925" cap="flat" cmpd="sng" algn="in">
          <a:solidFill>
            <a:schemeClr val="accent2">
              <a:tint val="40000"/>
              <a:alpha val="90000"/>
              <a:hueOff val="-23882"/>
              <a:satOff val="-36445"/>
              <a:lumOff val="-37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72318" y="1928583"/>
        <a:ext cx="230463" cy="315315"/>
      </dsp:txXfrm>
    </dsp:sp>
    <dsp:sp modelId="{E61164D8-E08B-457F-BEDF-1839346F60AE}">
      <dsp:nvSpPr>
        <dsp:cNvPr id="0" name=""/>
        <dsp:cNvSpPr/>
      </dsp:nvSpPr>
      <dsp:spPr>
        <a:xfrm>
          <a:off x="8630107" y="2669933"/>
          <a:ext cx="419023" cy="419023"/>
        </a:xfrm>
        <a:prstGeom prst="downArrow">
          <a:avLst>
            <a:gd name="adj1" fmla="val 55000"/>
            <a:gd name="adj2" fmla="val 45000"/>
          </a:avLst>
        </a:prstGeom>
        <a:solidFill>
          <a:schemeClr val="accent2">
            <a:tint val="40000"/>
            <a:alpha val="90000"/>
            <a:hueOff val="-35823"/>
            <a:satOff val="-54667"/>
            <a:lumOff val="-5646"/>
            <a:alphaOff val="0"/>
          </a:schemeClr>
        </a:solidFill>
        <a:ln w="34925" cap="flat" cmpd="sng" algn="in">
          <a:solidFill>
            <a:schemeClr val="accent2">
              <a:tint val="40000"/>
              <a:alpha val="90000"/>
              <a:hueOff val="-35823"/>
              <a:satOff val="-54667"/>
              <a:lumOff val="-5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724387" y="2669933"/>
        <a:ext cx="230463" cy="31531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2930-538D-53CF-4684-3CCF8A993305}"/>
              </a:ext>
            </a:extLst>
          </p:cNvPr>
          <p:cNvSpPr>
            <a:spLocks noGrp="1"/>
          </p:cNvSpPr>
          <p:nvPr>
            <p:ph type="ctrTitle"/>
          </p:nvPr>
        </p:nvSpPr>
        <p:spPr>
          <a:xfrm>
            <a:off x="1915128" y="1404257"/>
            <a:ext cx="8361229" cy="2139043"/>
          </a:xfrm>
        </p:spPr>
        <p:txBody>
          <a:bodyPr/>
          <a:lstStyle/>
          <a:p>
            <a:r>
              <a:rPr lang="en-IN" sz="3600" dirty="0">
                <a:latin typeface="Amasis MT Pro Medium" panose="02040604050005020304" pitchFamily="18" charset="0"/>
              </a:rPr>
              <a:t>A </a:t>
            </a:r>
            <a:r>
              <a:rPr lang="en-IN" sz="3600" dirty="0" err="1">
                <a:latin typeface="Amasis MT Pro Medium" panose="02040604050005020304" pitchFamily="18" charset="0"/>
              </a:rPr>
              <a:t>Millimeter</a:t>
            </a:r>
            <a:r>
              <a:rPr lang="en-IN" sz="3600" dirty="0">
                <a:latin typeface="Amasis MT Pro Medium" panose="02040604050005020304" pitchFamily="18" charset="0"/>
              </a:rPr>
              <a:t>-Wave Concurrent LNA in 45-nm </a:t>
            </a:r>
            <a:r>
              <a:rPr lang="en-IN" sz="3600" dirty="0" err="1">
                <a:latin typeface="Amasis MT Pro Medium" panose="02040604050005020304" pitchFamily="18" charset="0"/>
              </a:rPr>
              <a:t>CMos</a:t>
            </a:r>
            <a:r>
              <a:rPr lang="en-IN" sz="3600">
                <a:latin typeface="Amasis MT Pro Medium" panose="02040604050005020304" pitchFamily="18" charset="0"/>
              </a:rPr>
              <a:t> on 5G </a:t>
            </a:r>
            <a:r>
              <a:rPr lang="en-IN" sz="3600" dirty="0">
                <a:latin typeface="Amasis MT Pro Medium" panose="02040604050005020304" pitchFamily="18" charset="0"/>
              </a:rPr>
              <a:t>Applications</a:t>
            </a:r>
          </a:p>
        </p:txBody>
      </p:sp>
      <p:sp>
        <p:nvSpPr>
          <p:cNvPr id="3" name="Subtitle 2">
            <a:extLst>
              <a:ext uri="{FF2B5EF4-FFF2-40B4-BE49-F238E27FC236}">
                <a16:creationId xmlns:a16="http://schemas.microsoft.com/office/drawing/2014/main" id="{2735CDE9-13DF-552C-FE85-AAF79DFEDDFC}"/>
              </a:ext>
            </a:extLst>
          </p:cNvPr>
          <p:cNvSpPr>
            <a:spLocks noGrp="1"/>
          </p:cNvSpPr>
          <p:nvPr>
            <p:ph type="subTitle" idx="1"/>
          </p:nvPr>
        </p:nvSpPr>
        <p:spPr/>
        <p:txBody>
          <a:bodyPr>
            <a:normAutofit fontScale="92500" lnSpcReduction="10000"/>
          </a:bodyPr>
          <a:lstStyle/>
          <a:p>
            <a:r>
              <a:rPr lang="en-IN" b="1" dirty="0">
                <a:latin typeface="Amasis MT Pro" panose="02040504050005020304" pitchFamily="18" charset="0"/>
                <a:cs typeface="Aldhabi" panose="020F0502020204030204" pitchFamily="2" charset="-78"/>
              </a:rPr>
              <a:t>By:2100040045-M.Sai Khoushik</a:t>
            </a:r>
          </a:p>
          <a:p>
            <a:r>
              <a:rPr lang="en-IN" b="1" dirty="0">
                <a:latin typeface="Amasis MT Pro" panose="02040504050005020304" pitchFamily="18" charset="0"/>
                <a:cs typeface="Aldhabi" panose="020F0502020204030204" pitchFamily="2" charset="-78"/>
              </a:rPr>
              <a:t>2100040161-N.Harshitha</a:t>
            </a:r>
          </a:p>
          <a:p>
            <a:r>
              <a:rPr lang="en-US" b="1" dirty="0">
                <a:latin typeface="Amasis MT Pro" panose="02040504050005020304" pitchFamily="18" charset="0"/>
              </a:rPr>
              <a:t>Under the supervision of </a:t>
            </a:r>
            <a:r>
              <a:rPr lang="en-US" b="1" dirty="0" err="1">
                <a:latin typeface="Amasis MT Pro" panose="02040504050005020304" pitchFamily="18" charset="0"/>
              </a:rPr>
              <a:t>Dr.Vamsee</a:t>
            </a:r>
            <a:r>
              <a:rPr lang="en-US" b="1" dirty="0">
                <a:latin typeface="Amasis MT Pro" panose="02040504050005020304" pitchFamily="18" charset="0"/>
              </a:rPr>
              <a:t> </a:t>
            </a:r>
            <a:r>
              <a:rPr lang="en-US" b="1" dirty="0" err="1">
                <a:latin typeface="Amasis MT Pro" panose="02040504050005020304" pitchFamily="18" charset="0"/>
              </a:rPr>
              <a:t>Krishna.S</a:t>
            </a:r>
            <a:endParaRPr lang="en-IN" b="1" dirty="0">
              <a:latin typeface="Amasis MT Pro" panose="02040504050005020304" pitchFamily="18" charset="0"/>
              <a:cs typeface="Aldhabi" panose="020F0502020204030204" pitchFamily="2" charset="-78"/>
            </a:endParaRPr>
          </a:p>
        </p:txBody>
      </p:sp>
    </p:spTree>
    <p:extLst>
      <p:ext uri="{BB962C8B-B14F-4D97-AF65-F5344CB8AC3E}">
        <p14:creationId xmlns:p14="http://schemas.microsoft.com/office/powerpoint/2010/main" val="961078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65C8-893E-8A1B-8222-100BA507F381}"/>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2D9F3237-41D4-5F58-8779-3CD779BDADD0}"/>
              </a:ext>
            </a:extLst>
          </p:cNvPr>
          <p:cNvPicPr>
            <a:picLocks noGrp="1" noChangeAspect="1"/>
          </p:cNvPicPr>
          <p:nvPr>
            <p:ph idx="1"/>
          </p:nvPr>
        </p:nvPicPr>
        <p:blipFill>
          <a:blip r:embed="rId2"/>
          <a:stretch>
            <a:fillRect/>
          </a:stretch>
        </p:blipFill>
        <p:spPr>
          <a:xfrm>
            <a:off x="1281953" y="2171700"/>
            <a:ext cx="9601199" cy="3581400"/>
          </a:xfrm>
        </p:spPr>
      </p:pic>
    </p:spTree>
    <p:extLst>
      <p:ext uri="{BB962C8B-B14F-4D97-AF65-F5344CB8AC3E}">
        <p14:creationId xmlns:p14="http://schemas.microsoft.com/office/powerpoint/2010/main" val="271056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70F8-FCF2-6355-103F-A7D014C3A2CF}"/>
              </a:ext>
            </a:extLst>
          </p:cNvPr>
          <p:cNvSpPr>
            <a:spLocks noGrp="1"/>
          </p:cNvSpPr>
          <p:nvPr>
            <p:ph type="title"/>
          </p:nvPr>
        </p:nvSpPr>
        <p:spPr>
          <a:xfrm>
            <a:off x="1371600" y="685800"/>
            <a:ext cx="9601200" cy="1193800"/>
          </a:xfrm>
        </p:spPr>
        <p:txBody>
          <a:bodyPr>
            <a:normAutofit/>
          </a:bodyPr>
          <a:lstStyle/>
          <a:p>
            <a:r>
              <a:rPr lang="en-IN" sz="5400" dirty="0">
                <a:latin typeface="Amasis MT Pro Medium" panose="02040604050005020304" pitchFamily="18" charset="0"/>
              </a:rPr>
              <a:t>APPLICATIONS</a:t>
            </a:r>
          </a:p>
        </p:txBody>
      </p:sp>
      <p:graphicFrame>
        <p:nvGraphicFramePr>
          <p:cNvPr id="7" name="Content Placeholder 2">
            <a:extLst>
              <a:ext uri="{FF2B5EF4-FFF2-40B4-BE49-F238E27FC236}">
                <a16:creationId xmlns:a16="http://schemas.microsoft.com/office/drawing/2014/main" id="{8DF78A06-F2FA-9E58-8AB7-32E0EC996535}"/>
              </a:ext>
            </a:extLst>
          </p:cNvPr>
          <p:cNvGraphicFramePr>
            <a:graphicFrameLocks noGrp="1"/>
          </p:cNvGraphicFramePr>
          <p:nvPr>
            <p:ph idx="1"/>
            <p:extLst>
              <p:ext uri="{D42A27DB-BD31-4B8C-83A1-F6EECF244321}">
                <p14:modId xmlns:p14="http://schemas.microsoft.com/office/powerpoint/2010/main" val="398685541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295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4457-7912-0878-D975-5C56E1856FCD}"/>
              </a:ext>
            </a:extLst>
          </p:cNvPr>
          <p:cNvSpPr>
            <a:spLocks noGrp="1"/>
          </p:cNvSpPr>
          <p:nvPr>
            <p:ph type="title"/>
          </p:nvPr>
        </p:nvSpPr>
        <p:spPr>
          <a:xfrm>
            <a:off x="1371600" y="365760"/>
            <a:ext cx="9601200" cy="894080"/>
          </a:xfrm>
        </p:spPr>
        <p:txBody>
          <a:bodyPr>
            <a:normAutofit/>
          </a:bodyPr>
          <a:lstStyle/>
          <a:p>
            <a:r>
              <a:rPr lang="en-IN" sz="5400" dirty="0">
                <a:latin typeface="Amasis MT Pro Medium" panose="02040604050005020304" pitchFamily="18" charset="0"/>
              </a:rPr>
              <a:t>REFERENCES</a:t>
            </a:r>
          </a:p>
        </p:txBody>
      </p:sp>
      <p:sp>
        <p:nvSpPr>
          <p:cNvPr id="3" name="Content Placeholder 2">
            <a:extLst>
              <a:ext uri="{FF2B5EF4-FFF2-40B4-BE49-F238E27FC236}">
                <a16:creationId xmlns:a16="http://schemas.microsoft.com/office/drawing/2014/main" id="{BF92D2EE-A9DD-2C24-70CC-555B734431EB}"/>
              </a:ext>
            </a:extLst>
          </p:cNvPr>
          <p:cNvSpPr>
            <a:spLocks noGrp="1"/>
          </p:cNvSpPr>
          <p:nvPr>
            <p:ph idx="1"/>
          </p:nvPr>
        </p:nvSpPr>
        <p:spPr>
          <a:xfrm>
            <a:off x="1371600" y="1534886"/>
            <a:ext cx="9601200" cy="4637314"/>
          </a:xfrm>
        </p:spPr>
        <p:txBody>
          <a:bodyPr>
            <a:normAutofit lnSpcReduction="10000"/>
          </a:bodyPr>
          <a:lstStyle/>
          <a:p>
            <a:r>
              <a:rPr lang="en-IN" dirty="0"/>
              <a:t> M. El-</a:t>
            </a:r>
            <a:r>
              <a:rPr lang="en-IN" dirty="0" err="1"/>
              <a:t>Noza</a:t>
            </a:r>
            <a:r>
              <a:rPr lang="en-IN" dirty="0"/>
              <a:t>, E. Sanchez-</a:t>
            </a:r>
            <a:r>
              <a:rPr lang="en-IN" dirty="0" err="1"/>
              <a:t>Sinencio</a:t>
            </a:r>
            <a:r>
              <a:rPr lang="en-IN" dirty="0"/>
              <a:t>, and K. </a:t>
            </a:r>
            <a:r>
              <a:rPr lang="en-IN" dirty="0" err="1"/>
              <a:t>Entesari</a:t>
            </a:r>
            <a:r>
              <a:rPr lang="en-IN" dirty="0"/>
              <a:t>, “A </a:t>
            </a:r>
            <a:r>
              <a:rPr lang="en-IN" dirty="0" err="1"/>
              <a:t>millimeter</a:t>
            </a:r>
            <a:r>
              <a:rPr lang="en-IN" dirty="0"/>
              <a:t>-wave (23–32 GHz) wideband </a:t>
            </a:r>
            <a:r>
              <a:rPr lang="en-IN" dirty="0" err="1"/>
              <a:t>BiCMOS</a:t>
            </a:r>
            <a:r>
              <a:rPr lang="en-IN" dirty="0"/>
              <a:t> low-noise amplifier,” IEEE J. </a:t>
            </a:r>
            <a:r>
              <a:rPr lang="en-IN" dirty="0" err="1"/>
              <a:t>SolidState</a:t>
            </a:r>
            <a:r>
              <a:rPr lang="en-IN" dirty="0"/>
              <a:t> Circuits, vol. 45, no. 2, pp. 289–299, Feb. 2010.</a:t>
            </a:r>
          </a:p>
          <a:p>
            <a:r>
              <a:rPr lang="en-IN" dirty="0"/>
              <a:t> H.-C. Yeh, Z.-Y. Liao, and H. Wang, “Analysis and design of </a:t>
            </a:r>
            <a:r>
              <a:rPr lang="en-IN" dirty="0" err="1"/>
              <a:t>millimeterwave</a:t>
            </a:r>
            <a:r>
              <a:rPr lang="en-IN" dirty="0"/>
              <a:t> low-power CMOS LNA with transformer-</a:t>
            </a:r>
            <a:r>
              <a:rPr lang="en-IN" dirty="0" err="1"/>
              <a:t>multicascode</a:t>
            </a:r>
            <a:r>
              <a:rPr lang="en-IN" dirty="0"/>
              <a:t> topology,” IEEE Trans. </a:t>
            </a:r>
            <a:r>
              <a:rPr lang="en-IN" dirty="0" err="1"/>
              <a:t>Microw</a:t>
            </a:r>
            <a:r>
              <a:rPr lang="en-IN" dirty="0"/>
              <a:t>. Theory </a:t>
            </a:r>
            <a:r>
              <a:rPr lang="en-IN" dirty="0" err="1"/>
              <a:t>Techn</a:t>
            </a:r>
            <a:r>
              <a:rPr lang="en-IN" dirty="0"/>
              <a:t>., vol. 59, no. 12, pp. 3441–3454, Dec. 2011.</a:t>
            </a:r>
          </a:p>
          <a:p>
            <a:r>
              <a:rPr lang="en-IN" dirty="0"/>
              <a:t> P. Qin and Q. Xue, “Compact wideband LNA with gain and input matching bandwidth extensions by transformer,” IEEE </a:t>
            </a:r>
            <a:r>
              <a:rPr lang="en-IN" dirty="0" err="1"/>
              <a:t>Microw</a:t>
            </a:r>
            <a:r>
              <a:rPr lang="en-IN" dirty="0"/>
              <a:t>. Wireless </a:t>
            </a:r>
            <a:r>
              <a:rPr lang="en-IN" dirty="0" err="1"/>
              <a:t>Compon</a:t>
            </a:r>
            <a:r>
              <a:rPr lang="en-IN" dirty="0"/>
              <a:t>. Lett., vol. 27, no. 7, pp. 657–659, Jul. 2017. </a:t>
            </a:r>
          </a:p>
          <a:p>
            <a:r>
              <a:rPr lang="en-IN" dirty="0"/>
              <a:t>V. Chauhan and B. Floyd, “A 24–44 GHz UWB LNA for 5G cellular frequency bands,” in Proc. Global </a:t>
            </a:r>
            <a:r>
              <a:rPr lang="en-IN" dirty="0" err="1"/>
              <a:t>Symp</a:t>
            </a:r>
            <a:r>
              <a:rPr lang="en-IN" dirty="0"/>
              <a:t>. </a:t>
            </a:r>
            <a:r>
              <a:rPr lang="en-IN" dirty="0" err="1"/>
              <a:t>Millim</a:t>
            </a:r>
            <a:r>
              <a:rPr lang="en-IN" dirty="0"/>
              <a:t>. Wave, May 2018, pp. 1–3</a:t>
            </a:r>
          </a:p>
          <a:p>
            <a:r>
              <a:rPr lang="en-IN" dirty="0"/>
              <a:t>L. Gao and G. M. </a:t>
            </a:r>
            <a:r>
              <a:rPr lang="en-IN" dirty="0" err="1"/>
              <a:t>Rebeiz</a:t>
            </a:r>
            <a:r>
              <a:rPr lang="en-IN" dirty="0"/>
              <a:t>, “A 24–43 GHz LNA with 3.1–3.7 dB noise figure and embedded 3-pole elliptic high-pass response for 5G applications in 22 nm FDSOI,” in Proc. IEEE Radio Freq. </a:t>
            </a:r>
            <a:r>
              <a:rPr lang="en-IN" dirty="0" err="1"/>
              <a:t>Integr</a:t>
            </a:r>
            <a:r>
              <a:rPr lang="en-IN" dirty="0"/>
              <a:t>. Circuits </a:t>
            </a:r>
            <a:r>
              <a:rPr lang="en-IN" dirty="0" err="1"/>
              <a:t>Symp</a:t>
            </a:r>
            <a:r>
              <a:rPr lang="en-IN" dirty="0"/>
              <a:t>. (RFIC), Jun. 2019, pp. 239–242.</a:t>
            </a:r>
          </a:p>
        </p:txBody>
      </p:sp>
    </p:spTree>
    <p:extLst>
      <p:ext uri="{BB962C8B-B14F-4D97-AF65-F5344CB8AC3E}">
        <p14:creationId xmlns:p14="http://schemas.microsoft.com/office/powerpoint/2010/main" val="241766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1D31A-B3E0-22FB-571E-9989765E2DEB}"/>
              </a:ext>
            </a:extLst>
          </p:cNvPr>
          <p:cNvSpPr>
            <a:spLocks noGrp="1"/>
          </p:cNvSpPr>
          <p:nvPr>
            <p:ph idx="1"/>
          </p:nvPr>
        </p:nvSpPr>
        <p:spPr>
          <a:xfrm>
            <a:off x="1371600" y="863600"/>
            <a:ext cx="9601200" cy="5313680"/>
          </a:xfrm>
        </p:spPr>
        <p:txBody>
          <a:bodyPr/>
          <a:lstStyle/>
          <a:p>
            <a:r>
              <a:rPr lang="en-US" dirty="0"/>
              <a:t>R. Singh, S. Mondal, and J. Paramesh, “A millimeter-wave receiver using a wideband low-noise amplifier with one-port coupled resonator loads,” IEEE Trans. </a:t>
            </a:r>
            <a:r>
              <a:rPr lang="en-US" dirty="0" err="1"/>
              <a:t>Microw</a:t>
            </a:r>
            <a:r>
              <a:rPr lang="en-US" dirty="0"/>
              <a:t>. Theory </a:t>
            </a:r>
            <a:r>
              <a:rPr lang="en-US" dirty="0" err="1"/>
              <a:t>Techn</a:t>
            </a:r>
            <a:r>
              <a:rPr lang="en-US" dirty="0"/>
              <a:t>., vol. 68, no. 9, pp. 3794–3803, Sep. 2020.</a:t>
            </a:r>
          </a:p>
          <a:p>
            <a:r>
              <a:rPr lang="en-IN" dirty="0"/>
              <a:t>Z. Wang et al., “A Ka-band switchable LNA with 2.4-dB NF employing a varactor-based </a:t>
            </a:r>
            <a:r>
              <a:rPr lang="en-IN" dirty="0" err="1"/>
              <a:t>tunable</a:t>
            </a:r>
            <a:r>
              <a:rPr lang="en-IN" dirty="0"/>
              <a:t> network,” IEEE </a:t>
            </a:r>
            <a:r>
              <a:rPr lang="en-IN" dirty="0" err="1"/>
              <a:t>Microw</a:t>
            </a:r>
            <a:r>
              <a:rPr lang="en-IN" dirty="0"/>
              <a:t>. Wireless </a:t>
            </a:r>
            <a:r>
              <a:rPr lang="en-IN" dirty="0" err="1"/>
              <a:t>Compon</a:t>
            </a:r>
            <a:r>
              <a:rPr lang="en-IN" dirty="0"/>
              <a:t>. Lett., vol. 31, no. 4, pp. 385–388, Apr. 2021.</a:t>
            </a:r>
            <a:endParaRPr lang="en-US" dirty="0"/>
          </a:p>
          <a:p>
            <a:r>
              <a:rPr lang="en-IN" dirty="0"/>
              <a:t>R. A. Shaheen, T. </a:t>
            </a:r>
            <a:r>
              <a:rPr lang="en-IN" dirty="0" err="1"/>
              <a:t>Rahkonen</a:t>
            </a:r>
            <a:r>
              <a:rPr lang="en-IN" dirty="0"/>
              <a:t>, and A. </a:t>
            </a:r>
            <a:r>
              <a:rPr lang="en-IN" dirty="0" err="1"/>
              <a:t>Parssinen</a:t>
            </a:r>
            <a:r>
              <a:rPr lang="en-IN" dirty="0"/>
              <a:t>, “</a:t>
            </a:r>
            <a:r>
              <a:rPr lang="en-IN" dirty="0" err="1"/>
              <a:t>Millimeter</a:t>
            </a:r>
            <a:r>
              <a:rPr lang="en-IN" dirty="0"/>
              <a:t>-wave frequency reconfigurable low noise amplifiers for 5G,” IEEE Trans. Circuits Syst. II, Exp. Briefs, vol. 68, no. 2, pp. 642–646, Feb. 2021.</a:t>
            </a:r>
            <a:endParaRPr lang="en-US" dirty="0"/>
          </a:p>
          <a:p>
            <a:r>
              <a:rPr lang="en-IN" dirty="0"/>
              <a:t>A. A. Nawaz, J. D. Albrecht, and A. C. </a:t>
            </a:r>
            <a:r>
              <a:rPr lang="en-IN" dirty="0" err="1"/>
              <a:t>Ulusoy</a:t>
            </a:r>
            <a:r>
              <a:rPr lang="en-IN" dirty="0"/>
              <a:t>, “A Ka/V band switchable LNA with 2.8/3.4 dB noise figure,” IEEE </a:t>
            </a:r>
            <a:r>
              <a:rPr lang="en-IN" dirty="0" err="1"/>
              <a:t>Microw</a:t>
            </a:r>
            <a:r>
              <a:rPr lang="en-IN" dirty="0"/>
              <a:t>. Wireless </a:t>
            </a:r>
            <a:r>
              <a:rPr lang="en-IN" dirty="0" err="1"/>
              <a:t>Compon</a:t>
            </a:r>
            <a:r>
              <a:rPr lang="en-IN" dirty="0"/>
              <a:t>. Lett., vol. 29, no. 10, pp. 662–664, Oct. 2019.</a:t>
            </a:r>
            <a:endParaRPr lang="en-US" dirty="0"/>
          </a:p>
          <a:p>
            <a:r>
              <a:rPr lang="en-US" dirty="0"/>
              <a:t>R. Singh, S. Mondal, and J. Paramesh, “A millimeter-wave receiver using a wideband low-noise amplifier with one-port coupled resonator loads,” IEEE Trans. </a:t>
            </a:r>
            <a:r>
              <a:rPr lang="en-US" dirty="0" err="1"/>
              <a:t>Microw</a:t>
            </a:r>
            <a:r>
              <a:rPr lang="en-US" dirty="0"/>
              <a:t>. Theory </a:t>
            </a:r>
            <a:r>
              <a:rPr lang="en-US" dirty="0" err="1"/>
              <a:t>Techn</a:t>
            </a:r>
            <a:r>
              <a:rPr lang="en-US" dirty="0"/>
              <a:t>., vol. 68, no. 9, pp. 3794–3803, Sep. 2020</a:t>
            </a:r>
            <a:endParaRPr lang="en-IN" dirty="0"/>
          </a:p>
        </p:txBody>
      </p:sp>
    </p:spTree>
    <p:extLst>
      <p:ext uri="{BB962C8B-B14F-4D97-AF65-F5344CB8AC3E}">
        <p14:creationId xmlns:p14="http://schemas.microsoft.com/office/powerpoint/2010/main" val="56018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9F3F94E-246B-9F8D-5C22-D539E918F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886" y="1175657"/>
            <a:ext cx="752747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38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3DF8-695C-1FA5-7B5B-359593100F48}"/>
              </a:ext>
            </a:extLst>
          </p:cNvPr>
          <p:cNvSpPr>
            <a:spLocks noGrp="1"/>
          </p:cNvSpPr>
          <p:nvPr>
            <p:ph type="title"/>
          </p:nvPr>
        </p:nvSpPr>
        <p:spPr>
          <a:xfrm>
            <a:off x="1371600" y="718456"/>
            <a:ext cx="9601200" cy="1453243"/>
          </a:xfrm>
        </p:spPr>
        <p:txBody>
          <a:bodyPr>
            <a:normAutofit/>
          </a:bodyPr>
          <a:lstStyle/>
          <a:p>
            <a:r>
              <a:rPr lang="en-IN" sz="5400" dirty="0">
                <a:latin typeface="Amasis MT Pro Medium" panose="02040604050005020304" pitchFamily="18" charset="0"/>
              </a:rPr>
              <a:t>OUTLINE</a:t>
            </a:r>
          </a:p>
        </p:txBody>
      </p:sp>
      <p:sp>
        <p:nvSpPr>
          <p:cNvPr id="3" name="Content Placeholder 2">
            <a:extLst>
              <a:ext uri="{FF2B5EF4-FFF2-40B4-BE49-F238E27FC236}">
                <a16:creationId xmlns:a16="http://schemas.microsoft.com/office/drawing/2014/main" id="{D4A97BE7-D4DB-D2D4-D6C0-F24E645784DB}"/>
              </a:ext>
            </a:extLst>
          </p:cNvPr>
          <p:cNvSpPr>
            <a:spLocks noGrp="1"/>
          </p:cNvSpPr>
          <p:nvPr>
            <p:ph idx="1"/>
          </p:nvPr>
        </p:nvSpPr>
        <p:spPr>
          <a:xfrm>
            <a:off x="1371600" y="1845128"/>
            <a:ext cx="9601200" cy="4022271"/>
          </a:xfrm>
        </p:spPr>
        <p:txBody>
          <a:bodyPr/>
          <a:lstStyle/>
          <a:p>
            <a:r>
              <a:rPr lang="en-US" sz="2400" dirty="0">
                <a:cs typeface="Aharoni" panose="02010803020104030203" pitchFamily="2" charset="-79"/>
              </a:rPr>
              <a:t>Abstract</a:t>
            </a:r>
          </a:p>
          <a:p>
            <a:r>
              <a:rPr lang="en-US" sz="2400" dirty="0">
                <a:cs typeface="Aharoni" panose="02010803020104030203" pitchFamily="2" charset="-79"/>
              </a:rPr>
              <a:t>Introduction</a:t>
            </a:r>
          </a:p>
          <a:p>
            <a:r>
              <a:rPr lang="en-US" sz="2400" dirty="0">
                <a:cs typeface="Aharoni" panose="02010803020104030203" pitchFamily="2" charset="-79"/>
              </a:rPr>
              <a:t>Literature Survey</a:t>
            </a:r>
          </a:p>
          <a:p>
            <a:r>
              <a:rPr lang="en-US" sz="2400" dirty="0">
                <a:cs typeface="Aharoni" panose="02010803020104030203" pitchFamily="2" charset="-79"/>
              </a:rPr>
              <a:t>Proposed Design</a:t>
            </a:r>
          </a:p>
          <a:p>
            <a:r>
              <a:rPr lang="en-US" sz="2400" dirty="0">
                <a:cs typeface="Aharoni" panose="02010803020104030203" pitchFamily="2" charset="-79"/>
              </a:rPr>
              <a:t>Simulation</a:t>
            </a:r>
          </a:p>
          <a:p>
            <a:r>
              <a:rPr lang="en-US" sz="2400" dirty="0">
                <a:cs typeface="Aharoni" panose="02010803020104030203" pitchFamily="2" charset="-79"/>
              </a:rPr>
              <a:t>Applications</a:t>
            </a:r>
          </a:p>
          <a:p>
            <a:r>
              <a:rPr lang="en-US" sz="2400" dirty="0">
                <a:cs typeface="Aharoni" panose="02010803020104030203" pitchFamily="2" charset="-79"/>
              </a:rPr>
              <a:t>References</a:t>
            </a:r>
          </a:p>
          <a:p>
            <a:endParaRPr lang="en-IN" dirty="0"/>
          </a:p>
        </p:txBody>
      </p:sp>
    </p:spTree>
    <p:extLst>
      <p:ext uri="{BB962C8B-B14F-4D97-AF65-F5344CB8AC3E}">
        <p14:creationId xmlns:p14="http://schemas.microsoft.com/office/powerpoint/2010/main" val="147982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CAFA-8C9E-AD87-5A5A-2FAA05030AFC}"/>
              </a:ext>
            </a:extLst>
          </p:cNvPr>
          <p:cNvSpPr>
            <a:spLocks noGrp="1"/>
          </p:cNvSpPr>
          <p:nvPr>
            <p:ph type="title"/>
          </p:nvPr>
        </p:nvSpPr>
        <p:spPr>
          <a:xfrm>
            <a:off x="1371600" y="1175656"/>
            <a:ext cx="9601200" cy="996043"/>
          </a:xfrm>
        </p:spPr>
        <p:txBody>
          <a:bodyPr>
            <a:normAutofit/>
          </a:bodyPr>
          <a:lstStyle/>
          <a:p>
            <a:r>
              <a:rPr lang="en-IN" sz="5400" dirty="0">
                <a:latin typeface="Amasis MT Pro Medium" panose="02040604050005020304" pitchFamily="18" charset="0"/>
              </a:rPr>
              <a:t>ABSTRACT</a:t>
            </a:r>
          </a:p>
        </p:txBody>
      </p:sp>
      <p:sp>
        <p:nvSpPr>
          <p:cNvPr id="3" name="Content Placeholder 2">
            <a:extLst>
              <a:ext uri="{FF2B5EF4-FFF2-40B4-BE49-F238E27FC236}">
                <a16:creationId xmlns:a16="http://schemas.microsoft.com/office/drawing/2014/main" id="{FF5BADF8-9CC4-E779-3C8C-CE98F8D65964}"/>
              </a:ext>
            </a:extLst>
          </p:cNvPr>
          <p:cNvSpPr>
            <a:spLocks noGrp="1"/>
          </p:cNvSpPr>
          <p:nvPr>
            <p:ph idx="1"/>
          </p:nvPr>
        </p:nvSpPr>
        <p:spPr>
          <a:xfrm>
            <a:off x="1436914" y="2171699"/>
            <a:ext cx="9601200" cy="3742353"/>
          </a:xfrm>
        </p:spPr>
        <p:txBody>
          <a:bodyPr/>
          <a:lstStyle/>
          <a:p>
            <a:pPr marL="0" indent="0">
              <a:buNone/>
            </a:pPr>
            <a:br>
              <a:rPr lang="en-US" dirty="0"/>
            </a:br>
            <a:r>
              <a:rPr lang="en-US" sz="2400" b="0" i="0" dirty="0">
                <a:solidFill>
                  <a:srgbClr val="0D0D0D"/>
                </a:solidFill>
                <a:effectLst/>
              </a:rPr>
              <a:t>This </a:t>
            </a:r>
            <a:r>
              <a:rPr lang="en-US" sz="2400" dirty="0">
                <a:solidFill>
                  <a:srgbClr val="0D0D0D"/>
                </a:solidFill>
              </a:rPr>
              <a:t>project</a:t>
            </a:r>
            <a:r>
              <a:rPr lang="en-US" sz="2400" b="0" i="0" dirty="0">
                <a:solidFill>
                  <a:srgbClr val="0D0D0D"/>
                </a:solidFill>
                <a:effectLst/>
              </a:rPr>
              <a:t> introduces a concurrent dual-band low-noise amplifier (LNA) </a:t>
            </a:r>
            <a:r>
              <a:rPr lang="en-US" sz="2400" dirty="0">
                <a:solidFill>
                  <a:srgbClr val="0D0D0D"/>
                </a:solidFill>
              </a:rPr>
              <a:t>proposed</a:t>
            </a:r>
            <a:r>
              <a:rPr lang="en-US" sz="2400" b="0" i="0" dirty="0">
                <a:solidFill>
                  <a:srgbClr val="0D0D0D"/>
                </a:solidFill>
                <a:effectLst/>
              </a:rPr>
              <a:t> for 5G mm-wave bands in a </a:t>
            </a:r>
            <a:r>
              <a:rPr lang="en-US" sz="2400" dirty="0">
                <a:solidFill>
                  <a:srgbClr val="0D0D0D"/>
                </a:solidFill>
              </a:rPr>
              <a:t>45</a:t>
            </a:r>
            <a:r>
              <a:rPr lang="en-US" sz="2400" b="0" i="0" dirty="0">
                <a:solidFill>
                  <a:srgbClr val="0D0D0D"/>
                </a:solidFill>
                <a:effectLst/>
              </a:rPr>
              <a:t>-nm CMOS </a:t>
            </a:r>
            <a:r>
              <a:rPr lang="en-US" sz="2400" dirty="0">
                <a:solidFill>
                  <a:srgbClr val="0D0D0D"/>
                </a:solidFill>
              </a:rPr>
              <a:t>technology. The proposed design operates </a:t>
            </a:r>
            <a:r>
              <a:rPr lang="en-US" sz="2400" b="0" i="0" dirty="0">
                <a:solidFill>
                  <a:srgbClr val="0D0D0D"/>
                </a:solidFill>
                <a:effectLst/>
              </a:rPr>
              <a:t>between 23.3-30.3 GHz and 38-44.7 GHz, it employs a three-stage </a:t>
            </a:r>
            <a:r>
              <a:rPr lang="en-US" sz="2400" dirty="0">
                <a:solidFill>
                  <a:srgbClr val="0D0D0D"/>
                </a:solidFill>
              </a:rPr>
              <a:t>C</a:t>
            </a:r>
            <a:r>
              <a:rPr lang="en-US" sz="2400" b="0" i="0" dirty="0">
                <a:solidFill>
                  <a:srgbClr val="0D0D0D"/>
                </a:solidFill>
                <a:effectLst/>
              </a:rPr>
              <a:t>ascade design with a notch circuit for enhanced rejection. The LNA features digitally controlled gain and high-pass filtering for rejection below 13 GHz</a:t>
            </a:r>
            <a:r>
              <a:rPr lang="en-US" sz="2400" dirty="0">
                <a:solidFill>
                  <a:srgbClr val="0D0D0D"/>
                </a:solidFill>
              </a:rPr>
              <a:t>. This design targeted for a </a:t>
            </a:r>
            <a:r>
              <a:rPr lang="en-US" sz="2400" b="0" i="0" dirty="0">
                <a:solidFill>
                  <a:srgbClr val="0D0D0D"/>
                </a:solidFill>
                <a:effectLst/>
              </a:rPr>
              <a:t>gain of 25 dB at 24 GHz and 20 dB at 40.5 GHz. This design is targeted for low power and low area which is suitable for 5G applications.</a:t>
            </a:r>
            <a:endParaRPr lang="en-IN" sz="2400" dirty="0"/>
          </a:p>
        </p:txBody>
      </p:sp>
    </p:spTree>
    <p:extLst>
      <p:ext uri="{BB962C8B-B14F-4D97-AF65-F5344CB8AC3E}">
        <p14:creationId xmlns:p14="http://schemas.microsoft.com/office/powerpoint/2010/main" val="367532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928C-18F9-A255-6E04-34768EAB0B0E}"/>
              </a:ext>
            </a:extLst>
          </p:cNvPr>
          <p:cNvSpPr>
            <a:spLocks noGrp="1"/>
          </p:cNvSpPr>
          <p:nvPr>
            <p:ph type="title"/>
          </p:nvPr>
        </p:nvSpPr>
        <p:spPr>
          <a:xfrm>
            <a:off x="1023562" y="193040"/>
            <a:ext cx="10493524" cy="1978660"/>
          </a:xfrm>
        </p:spPr>
        <p:txBody>
          <a:bodyPr>
            <a:normAutofit/>
          </a:bodyPr>
          <a:lstStyle/>
          <a:p>
            <a:r>
              <a:rPr lang="en-IN" sz="5400" dirty="0">
                <a:latin typeface="Amasis MT Pro Medium" panose="02040604050005020304" pitchFamily="18" charset="0"/>
              </a:rPr>
              <a:t>INTRODUCTION</a:t>
            </a:r>
          </a:p>
        </p:txBody>
      </p:sp>
      <p:sp>
        <p:nvSpPr>
          <p:cNvPr id="2057" name="Rectangle 2056">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54" name="Content Placeholder 2053">
            <a:extLst>
              <a:ext uri="{FF2B5EF4-FFF2-40B4-BE49-F238E27FC236}">
                <a16:creationId xmlns:a16="http://schemas.microsoft.com/office/drawing/2014/main" id="{1BC3128A-CD45-C827-6EDD-5A996EAD748B}"/>
              </a:ext>
            </a:extLst>
          </p:cNvPr>
          <p:cNvSpPr>
            <a:spLocks noGrp="1"/>
          </p:cNvSpPr>
          <p:nvPr>
            <p:ph idx="1"/>
          </p:nvPr>
        </p:nvSpPr>
        <p:spPr>
          <a:xfrm>
            <a:off x="1023562" y="1168400"/>
            <a:ext cx="5815231" cy="5297715"/>
          </a:xfrm>
        </p:spPr>
        <p:txBody>
          <a:bodyPr>
            <a:noAutofit/>
          </a:bodyPr>
          <a:lstStyle/>
          <a:p>
            <a:pPr marL="0" indent="0" algn="just">
              <a:buNone/>
            </a:pPr>
            <a:r>
              <a:rPr lang="en-US" b="0" i="0" dirty="0">
                <a:solidFill>
                  <a:srgbClr val="0D0D0D"/>
                </a:solidFill>
                <a:effectLst/>
                <a:latin typeface="Amasis MT Pro Medium" panose="02040604050005020304" pitchFamily="18" charset="0"/>
              </a:rPr>
              <a:t>                       </a:t>
            </a:r>
            <a:r>
              <a:rPr lang="en-US" sz="2400" b="0" i="0" dirty="0">
                <a:solidFill>
                  <a:srgbClr val="0D0D0D"/>
                </a:solidFill>
                <a:effectLst/>
              </a:rPr>
              <a:t> A Low Noise Amplifier (LNA) is a fundamental electronic device designed to amplify weak signals while introducing minimal additional noise. As an essential component in various applications such as communication systems, radar, and scientific instruments, the LNA plays a critical role in enhancing the overall sensitivity and performance of these systems. By strategically placed at the front end of a receiver chain, the LNA ensures that signals are boosted without significant degradation in signal-to-noise ratio, making it indispensable in scenarios where accurate and reliable signal reception is paramount.</a:t>
            </a:r>
            <a:endParaRPr lang="en-US" sz="2400" dirty="0"/>
          </a:p>
        </p:txBody>
      </p:sp>
      <p:pic>
        <p:nvPicPr>
          <p:cNvPr id="4" name="Picture 3" descr="A diagram of a diagram of a wave&#10;&#10;Description automatically generated with medium confidence">
            <a:extLst>
              <a:ext uri="{FF2B5EF4-FFF2-40B4-BE49-F238E27FC236}">
                <a16:creationId xmlns:a16="http://schemas.microsoft.com/office/drawing/2014/main" id="{98C4B2DE-937E-123C-9E7F-308156E6605C}"/>
              </a:ext>
            </a:extLst>
          </p:cNvPr>
          <p:cNvPicPr>
            <a:picLocks noChangeAspect="1"/>
          </p:cNvPicPr>
          <p:nvPr/>
        </p:nvPicPr>
        <p:blipFill>
          <a:blip r:embed="rId2"/>
          <a:stretch>
            <a:fillRect/>
          </a:stretch>
        </p:blipFill>
        <p:spPr>
          <a:xfrm>
            <a:off x="7016473" y="2295331"/>
            <a:ext cx="4817480" cy="2585356"/>
          </a:xfrm>
          <a:prstGeom prst="rect">
            <a:avLst/>
          </a:prstGeom>
        </p:spPr>
      </p:pic>
    </p:spTree>
    <p:extLst>
      <p:ext uri="{BB962C8B-B14F-4D97-AF65-F5344CB8AC3E}">
        <p14:creationId xmlns:p14="http://schemas.microsoft.com/office/powerpoint/2010/main" val="225773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4089-193F-19ED-BE6A-3E74270D0E81}"/>
              </a:ext>
            </a:extLst>
          </p:cNvPr>
          <p:cNvSpPr>
            <a:spLocks noGrp="1"/>
          </p:cNvSpPr>
          <p:nvPr>
            <p:ph type="title"/>
          </p:nvPr>
        </p:nvSpPr>
        <p:spPr>
          <a:xfrm>
            <a:off x="1371600" y="284481"/>
            <a:ext cx="9601200" cy="731520"/>
          </a:xfrm>
        </p:spPr>
        <p:txBody>
          <a:bodyPr>
            <a:noAutofit/>
          </a:bodyPr>
          <a:lstStyle/>
          <a:p>
            <a:r>
              <a:rPr lang="en-IN" sz="5400" dirty="0">
                <a:latin typeface="Amasis MT Pro Medium" panose="02040604050005020304" pitchFamily="18" charset="0"/>
              </a:rPr>
              <a:t>LITERATURE SURVEY</a:t>
            </a:r>
          </a:p>
        </p:txBody>
      </p:sp>
      <p:sp>
        <p:nvSpPr>
          <p:cNvPr id="3" name="Content Placeholder 2">
            <a:extLst>
              <a:ext uri="{FF2B5EF4-FFF2-40B4-BE49-F238E27FC236}">
                <a16:creationId xmlns:a16="http://schemas.microsoft.com/office/drawing/2014/main" id="{FB45FEC1-3121-0D6F-7B15-F250B6E9DB2F}"/>
              </a:ext>
            </a:extLst>
          </p:cNvPr>
          <p:cNvSpPr>
            <a:spLocks noGrp="1"/>
          </p:cNvSpPr>
          <p:nvPr>
            <p:ph idx="1"/>
          </p:nvPr>
        </p:nvSpPr>
        <p:spPr>
          <a:xfrm>
            <a:off x="1390261" y="1408923"/>
            <a:ext cx="9601200" cy="4669971"/>
          </a:xfrm>
        </p:spPr>
        <p:txBody>
          <a:bodyPr>
            <a:normAutofit/>
          </a:bodyPr>
          <a:lstStyle/>
          <a:p>
            <a:r>
              <a:rPr lang="en-US" dirty="0">
                <a:latin typeface="Amasis MT Pro Medium" panose="02040604050005020304" pitchFamily="18" charset="0"/>
              </a:rPr>
              <a:t>Design of an Ultra Low Power Low Noise Amplifier for 5-GHz band </a:t>
            </a:r>
          </a:p>
          <a:p>
            <a:pPr marL="0" indent="0">
              <a:buNone/>
            </a:pPr>
            <a:r>
              <a:rPr lang="en-US" dirty="0"/>
              <a:t>----Low Noise Amplifier (LNA) with techniques used forward-body bias and Current-reuse DC power dissipation is reduced. Capacitive Coupling is used for gain boosting.</a:t>
            </a:r>
          </a:p>
          <a:p>
            <a:r>
              <a:rPr lang="en-US" dirty="0">
                <a:latin typeface="Amasis MT Pro Medium" panose="02040604050005020304" pitchFamily="18" charset="0"/>
              </a:rPr>
              <a:t>A 180-GHz Low-Noise Amplifier With </a:t>
            </a:r>
            <a:r>
              <a:rPr lang="en-US" dirty="0" err="1">
                <a:latin typeface="Amasis MT Pro Medium" panose="02040604050005020304" pitchFamily="18" charset="0"/>
              </a:rPr>
              <a:t>RecursiveZ</a:t>
            </a:r>
            <a:r>
              <a:rPr lang="en-US" dirty="0">
                <a:latin typeface="Amasis MT Pro Medium" panose="02040604050005020304" pitchFamily="18" charset="0"/>
              </a:rPr>
              <a:t>-Embedding Technique in  40nm CMOS</a:t>
            </a:r>
          </a:p>
          <a:p>
            <a:pPr marL="0" indent="0">
              <a:buNone/>
            </a:pPr>
            <a:r>
              <a:rPr lang="en-US" dirty="0"/>
              <a:t>-----The equivalent noise resistance is proved to dominate the noise figure deterioration due to the Z-embedding network. The interstage networks are designed to achieve the optimal noise figure.</a:t>
            </a:r>
          </a:p>
          <a:p>
            <a:r>
              <a:rPr lang="en-US" dirty="0">
                <a:latin typeface="Amasis MT Pro Medium" panose="02040604050005020304" pitchFamily="18" charset="0"/>
              </a:rPr>
              <a:t>A </a:t>
            </a:r>
            <a:r>
              <a:rPr lang="en-US" dirty="0" err="1">
                <a:latin typeface="Amasis MT Pro Medium" panose="02040604050005020304" pitchFamily="18" charset="0"/>
              </a:rPr>
              <a:t>SiGe</a:t>
            </a:r>
            <a:r>
              <a:rPr lang="en-US" dirty="0">
                <a:latin typeface="Amasis MT Pro Medium" panose="02040604050005020304" pitchFamily="18" charset="0"/>
              </a:rPr>
              <a:t> HBT D-Band LNA With Butterworth Response and Noise Reduction Technique</a:t>
            </a:r>
          </a:p>
          <a:p>
            <a:pPr marL="0" indent="0">
              <a:buNone/>
            </a:pPr>
            <a:r>
              <a:rPr lang="en-US" dirty="0"/>
              <a:t>-----A shunt inductor that is used at the intermediate node of the cascade topology to reduce the noise contribution of the common base transistor is analyzed and employed for the first time for the </a:t>
            </a:r>
            <a:r>
              <a:rPr lang="en-US" dirty="0" err="1"/>
              <a:t>SiGe</a:t>
            </a:r>
            <a:r>
              <a:rPr lang="en-US" dirty="0"/>
              <a:t> HBT technology.</a:t>
            </a:r>
          </a:p>
          <a:p>
            <a:pPr marL="0" indent="0">
              <a:buNone/>
            </a:pPr>
            <a:endParaRPr lang="en-IN" dirty="0"/>
          </a:p>
        </p:txBody>
      </p:sp>
    </p:spTree>
    <p:extLst>
      <p:ext uri="{BB962C8B-B14F-4D97-AF65-F5344CB8AC3E}">
        <p14:creationId xmlns:p14="http://schemas.microsoft.com/office/powerpoint/2010/main" val="124271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40701-826E-7B10-BCE2-C8A21664368D}"/>
              </a:ext>
            </a:extLst>
          </p:cNvPr>
          <p:cNvSpPr>
            <a:spLocks noGrp="1"/>
          </p:cNvSpPr>
          <p:nvPr>
            <p:ph idx="1"/>
          </p:nvPr>
        </p:nvSpPr>
        <p:spPr>
          <a:xfrm>
            <a:off x="1295400" y="705239"/>
            <a:ext cx="9601200" cy="5447521"/>
          </a:xfrm>
        </p:spPr>
        <p:txBody>
          <a:bodyPr>
            <a:normAutofit/>
          </a:bodyPr>
          <a:lstStyle/>
          <a:p>
            <a:r>
              <a:rPr lang="en-US" dirty="0">
                <a:latin typeface="Amasis MT Pro Medium" panose="02040604050005020304" pitchFamily="18" charset="0"/>
              </a:rPr>
              <a:t>A Packaged Noise-Canceling High-Gain </a:t>
            </a:r>
            <a:r>
              <a:rPr lang="en-US" dirty="0" err="1">
                <a:latin typeface="Amasis MT Pro Medium" panose="02040604050005020304" pitchFamily="18" charset="0"/>
              </a:rPr>
              <a:t>Wideban</a:t>
            </a:r>
            <a:r>
              <a:rPr lang="en-US" dirty="0">
                <a:latin typeface="Amasis MT Pro Medium" panose="02040604050005020304" pitchFamily="18" charset="0"/>
              </a:rPr>
              <a:t> Low Noise Amplifier</a:t>
            </a:r>
          </a:p>
          <a:p>
            <a:pPr marL="0" indent="0">
              <a:buNone/>
            </a:pPr>
            <a:r>
              <a:rPr lang="en-US" dirty="0"/>
              <a:t>---Packaged single-ended wideband (LNA) module for high-sensitivity receivers. by using gate-source inductors assisted impedance-matching, current reuse feed-forward noise cancellation technique, and integrated shunt peaking output buffer.</a:t>
            </a:r>
          </a:p>
          <a:p>
            <a:r>
              <a:rPr lang="en-US" dirty="0">
                <a:latin typeface="Amasis MT Pro Medium" panose="02040604050005020304" pitchFamily="18" charset="0"/>
              </a:rPr>
              <a:t>A Novel Current Density Based Design Approach of Low-Noise Amplifiers</a:t>
            </a:r>
          </a:p>
          <a:p>
            <a:pPr marL="0" indent="0">
              <a:buNone/>
            </a:pPr>
            <a:r>
              <a:rPr lang="en-US" dirty="0"/>
              <a:t>---A Novel Current Density Based Design Approach of Low-Noise Amplifiers</a:t>
            </a:r>
            <a:endParaRPr lang="en-US" dirty="0">
              <a:latin typeface="Amasis MT Pro Medium" panose="02040604050005020304" pitchFamily="18" charset="0"/>
            </a:endParaRPr>
          </a:p>
          <a:p>
            <a:r>
              <a:rPr lang="en-US" dirty="0">
                <a:latin typeface="Amasis MT Pro Medium" panose="02040604050005020304" pitchFamily="18" charset="0"/>
              </a:rPr>
              <a:t>Designing a Low-Power LNA and Filter for Portable EEG Acquisition Applications</a:t>
            </a:r>
          </a:p>
          <a:p>
            <a:pPr marL="0" indent="0">
              <a:buNone/>
            </a:pPr>
            <a:r>
              <a:rPr lang="en-US" dirty="0"/>
              <a:t>---A low-noise amplifier and a Gm-C ultra-low-power filter is proposed in this paper for portable EEG acquisition applications.</a:t>
            </a:r>
          </a:p>
          <a:p>
            <a:r>
              <a:rPr lang="en-US" dirty="0">
                <a:latin typeface="Amasis MT Pro Medium" panose="02040604050005020304" pitchFamily="18" charset="0"/>
              </a:rPr>
              <a:t>Design of Low-Power Sub-2.4 dB Mean NF 5G LNAs Using Forward Body Bias</a:t>
            </a:r>
          </a:p>
          <a:p>
            <a:pPr marL="0" indent="0">
              <a:buNone/>
            </a:pPr>
            <a:r>
              <a:rPr lang="en-US" dirty="0">
                <a:latin typeface="Amasis MT Pro Medium" panose="02040604050005020304" pitchFamily="18" charset="0"/>
              </a:rPr>
              <a:t>in 22 nm FDSOI</a:t>
            </a:r>
          </a:p>
          <a:p>
            <a:pPr marL="0" indent="0">
              <a:buNone/>
            </a:pPr>
            <a:r>
              <a:rPr lang="en-US" dirty="0"/>
              <a:t>---Design of Low-Power Sub-2.4 dB Mean NF 5G LNAs Using Forward Body Bias in 22 nm FDSOI</a:t>
            </a:r>
          </a:p>
          <a:p>
            <a:pPr marL="0" indent="0">
              <a:buNone/>
            </a:pPr>
            <a:endParaRPr lang="en-IN" dirty="0">
              <a:latin typeface="Amasis MT Pro Medium" panose="02040604050005020304" pitchFamily="18" charset="0"/>
            </a:endParaRPr>
          </a:p>
        </p:txBody>
      </p:sp>
    </p:spTree>
    <p:extLst>
      <p:ext uri="{BB962C8B-B14F-4D97-AF65-F5344CB8AC3E}">
        <p14:creationId xmlns:p14="http://schemas.microsoft.com/office/powerpoint/2010/main" val="315754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48CC4-FA74-D206-E3DE-1CC5BC349691}"/>
              </a:ext>
            </a:extLst>
          </p:cNvPr>
          <p:cNvSpPr>
            <a:spLocks noGrp="1"/>
          </p:cNvSpPr>
          <p:nvPr>
            <p:ph idx="1"/>
          </p:nvPr>
        </p:nvSpPr>
        <p:spPr>
          <a:xfrm>
            <a:off x="1371600" y="858416"/>
            <a:ext cx="9601200" cy="5008984"/>
          </a:xfrm>
        </p:spPr>
        <p:txBody>
          <a:bodyPr>
            <a:normAutofit lnSpcReduction="10000"/>
          </a:bodyPr>
          <a:lstStyle/>
          <a:p>
            <a:r>
              <a:rPr lang="en-US" dirty="0">
                <a:latin typeface="Amasis MT Pro Medium" panose="02040604050005020304" pitchFamily="18" charset="0"/>
              </a:rPr>
              <a:t>A 33-GHz LNA for 5G Wireless Systems in 28-nm Bulk CMOS</a:t>
            </a:r>
          </a:p>
          <a:p>
            <a:pPr marL="0" indent="0">
              <a:buNone/>
            </a:pPr>
            <a:r>
              <a:rPr lang="en-US" dirty="0"/>
              <a:t>---Design procedure of a compact  33-GHz low noise amplifier (LNA) for 5G applications realized in  28-nm LP CMOS. Based on the unique set of challenges presented  by advanced nanoscale CMOS,</a:t>
            </a:r>
          </a:p>
          <a:p>
            <a:r>
              <a:rPr lang="en-US" dirty="0">
                <a:latin typeface="Amasis MT Pro Medium" panose="02040604050005020304" pitchFamily="18" charset="0"/>
              </a:rPr>
              <a:t>A 27-31 GHz CMOS LNA for 5G Application via Improved Noise Cancellation Technique and Gain Boosting</a:t>
            </a:r>
          </a:p>
          <a:p>
            <a:pPr marL="0" indent="0">
              <a:buNone/>
            </a:pPr>
            <a:r>
              <a:rPr lang="en-US" dirty="0"/>
              <a:t>---The first stage of this two-stage  LNA is designed with a noise cancelation approach to decrease the noise figure of the system. To improve the design method, we utilize negative feedback by implementing a couple of inductors with a transformer connection.</a:t>
            </a:r>
          </a:p>
          <a:p>
            <a:r>
              <a:rPr lang="en-US" dirty="0">
                <a:latin typeface="Amasis MT Pro Medium" panose="02040604050005020304" pitchFamily="18" charset="0"/>
              </a:rPr>
              <a:t>Design of CMOS Low Noise Amplifier for 5G Applications Using 45nm Technology</a:t>
            </a:r>
          </a:p>
          <a:p>
            <a:pPr marL="0" indent="0">
              <a:buNone/>
            </a:pPr>
            <a:r>
              <a:rPr lang="en-US" dirty="0"/>
              <a:t>---The amplifier is implemented using a two-stage Cascade configuration and shunt series peaking. A comparative study of designed Cascade configuration with feedforward technique, current bleeding technique, and differential configuration. </a:t>
            </a:r>
            <a:endParaRPr lang="en-IN" dirty="0"/>
          </a:p>
        </p:txBody>
      </p:sp>
    </p:spTree>
    <p:extLst>
      <p:ext uri="{BB962C8B-B14F-4D97-AF65-F5344CB8AC3E}">
        <p14:creationId xmlns:p14="http://schemas.microsoft.com/office/powerpoint/2010/main" val="158812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A6ABB-0308-75B1-F14F-228F762D8437}"/>
              </a:ext>
            </a:extLst>
          </p:cNvPr>
          <p:cNvSpPr>
            <a:spLocks noGrp="1"/>
          </p:cNvSpPr>
          <p:nvPr>
            <p:ph type="title"/>
          </p:nvPr>
        </p:nvSpPr>
        <p:spPr>
          <a:xfrm>
            <a:off x="659230" y="763861"/>
            <a:ext cx="10869750" cy="1008956"/>
          </a:xfrm>
        </p:spPr>
        <p:txBody>
          <a:bodyPr vert="horz" lIns="91440" tIns="45720" rIns="91440" bIns="45720" rtlCol="0" anchor="b">
            <a:normAutofit/>
          </a:bodyPr>
          <a:lstStyle/>
          <a:p>
            <a:pPr algn="ctr"/>
            <a:r>
              <a:rPr lang="en-US" sz="5400" cap="all" dirty="0">
                <a:latin typeface="Amasis MT Pro Medium" panose="02040604050005020304" pitchFamily="18" charset="0"/>
              </a:rPr>
              <a:t>Proposed Design</a:t>
            </a:r>
          </a:p>
        </p:txBody>
      </p:sp>
      <p:sp>
        <p:nvSpPr>
          <p:cNvPr id="16"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5" name="Content Placeholder 4" descr="A diagram of a circuit&#10;&#10;Description automatically generated">
            <a:extLst>
              <a:ext uri="{FF2B5EF4-FFF2-40B4-BE49-F238E27FC236}">
                <a16:creationId xmlns:a16="http://schemas.microsoft.com/office/drawing/2014/main" id="{2C3E3199-CA3F-7364-DA43-51C6A7B0037C}"/>
              </a:ext>
            </a:extLst>
          </p:cNvPr>
          <p:cNvPicPr>
            <a:picLocks noGrp="1" noChangeAspect="1"/>
          </p:cNvPicPr>
          <p:nvPr>
            <p:ph idx="1"/>
          </p:nvPr>
        </p:nvPicPr>
        <p:blipFill>
          <a:blip r:embed="rId2"/>
          <a:stretch>
            <a:fillRect/>
          </a:stretch>
        </p:blipFill>
        <p:spPr>
          <a:xfrm>
            <a:off x="1766192" y="3056705"/>
            <a:ext cx="8721801" cy="2812781"/>
          </a:xfrm>
          <a:prstGeom prst="rect">
            <a:avLst/>
          </a:prstGeom>
        </p:spPr>
      </p:pic>
      <p:sp>
        <p:nvSpPr>
          <p:cNvPr id="18"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txBody>
          <a:bodyPr/>
          <a:lstStyle/>
          <a:p>
            <a:endParaRPr lang="en-IN"/>
          </a:p>
        </p:txBody>
      </p:sp>
    </p:spTree>
    <p:extLst>
      <p:ext uri="{BB962C8B-B14F-4D97-AF65-F5344CB8AC3E}">
        <p14:creationId xmlns:p14="http://schemas.microsoft.com/office/powerpoint/2010/main" val="15084629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1E864-9696-8025-6740-04F3861C69BA}"/>
              </a:ext>
            </a:extLst>
          </p:cNvPr>
          <p:cNvSpPr>
            <a:spLocks noGrp="1"/>
          </p:cNvSpPr>
          <p:nvPr>
            <p:ph type="title"/>
          </p:nvPr>
        </p:nvSpPr>
        <p:spPr>
          <a:xfrm>
            <a:off x="659230" y="599768"/>
            <a:ext cx="10869750" cy="1105275"/>
          </a:xfrm>
        </p:spPr>
        <p:txBody>
          <a:bodyPr vert="horz" lIns="91440" tIns="45720" rIns="91440" bIns="45720" rtlCol="0" anchor="b">
            <a:normAutofit/>
          </a:bodyPr>
          <a:lstStyle/>
          <a:p>
            <a:pPr algn="ctr"/>
            <a:r>
              <a:rPr lang="en-US" sz="5400" cap="all" dirty="0">
                <a:latin typeface="Amasis MT Pro Medium" panose="02040604050005020304" pitchFamily="18" charset="0"/>
              </a:rPr>
              <a:t>SIMULATION</a:t>
            </a:r>
          </a:p>
        </p:txBody>
      </p:sp>
      <p:sp>
        <p:nvSpPr>
          <p:cNvPr id="16"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sp>
        <p:nvSpPr>
          <p:cNvPr id="18"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txBody>
          <a:bodyPr/>
          <a:lstStyle/>
          <a:p>
            <a:endParaRPr lang="en-IN"/>
          </a:p>
        </p:txBody>
      </p:sp>
      <p:pic>
        <p:nvPicPr>
          <p:cNvPr id="5" name="Picture 4" descr="A computer screen with a diagram&#10;&#10;Description automatically generated">
            <a:extLst>
              <a:ext uri="{FF2B5EF4-FFF2-40B4-BE49-F238E27FC236}">
                <a16:creationId xmlns:a16="http://schemas.microsoft.com/office/drawing/2014/main" id="{C3A872A5-179C-9B37-4353-054CB2BA200D}"/>
              </a:ext>
            </a:extLst>
          </p:cNvPr>
          <p:cNvPicPr>
            <a:picLocks noChangeAspect="1"/>
          </p:cNvPicPr>
          <p:nvPr/>
        </p:nvPicPr>
        <p:blipFill rotWithShape="1">
          <a:blip r:embed="rId2"/>
          <a:srcRect l="12785" t="5762" r="23014" b="7236"/>
          <a:stretch/>
        </p:blipFill>
        <p:spPr>
          <a:xfrm>
            <a:off x="1709531" y="2956683"/>
            <a:ext cx="8746434" cy="2847770"/>
          </a:xfrm>
          <a:prstGeom prst="rect">
            <a:avLst/>
          </a:prstGeom>
        </p:spPr>
      </p:pic>
    </p:spTree>
    <p:extLst>
      <p:ext uri="{BB962C8B-B14F-4D97-AF65-F5344CB8AC3E}">
        <p14:creationId xmlns:p14="http://schemas.microsoft.com/office/powerpoint/2010/main" val="8619467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{FE370C47-1C5C-4EF0-8CFE-5E98176BFEB7}tf10001105</Template>
  <TotalTime>188</TotalTime>
  <Words>1177</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Aharoni</vt:lpstr>
      <vt:lpstr>Amasis MT Pro</vt:lpstr>
      <vt:lpstr>Amasis MT Pro Medium</vt:lpstr>
      <vt:lpstr>Franklin Gothic Book</vt:lpstr>
      <vt:lpstr>Crop</vt:lpstr>
      <vt:lpstr>A Millimeter-Wave Concurrent LNA in 45-nm CMos on 5G Applications</vt:lpstr>
      <vt:lpstr>OUTLINE</vt:lpstr>
      <vt:lpstr>ABSTRACT</vt:lpstr>
      <vt:lpstr>INTRODUCTION</vt:lpstr>
      <vt:lpstr>LITERATURE SURVEY</vt:lpstr>
      <vt:lpstr>PowerPoint Presentation</vt:lpstr>
      <vt:lpstr>PowerPoint Presentation</vt:lpstr>
      <vt:lpstr>Proposed Design</vt:lpstr>
      <vt:lpstr>SIMULATION</vt:lpstr>
      <vt:lpstr>Results</vt:lpstr>
      <vt:lpstr>APPLICATIONS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Millimeter-Wave Concurrent LNA in 22-nm CM for OS FDSOI 5G Applications</dc:title>
  <dc:creator>NAYANI  HARSHITHA</dc:creator>
  <cp:lastModifiedBy>mahankali sai khoushik</cp:lastModifiedBy>
  <cp:revision>8</cp:revision>
  <dcterms:created xsi:type="dcterms:W3CDTF">2024-02-24T10:38:32Z</dcterms:created>
  <dcterms:modified xsi:type="dcterms:W3CDTF">2024-07-21T16:10:26Z</dcterms:modified>
</cp:coreProperties>
</file>