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Khovansky" initials="AK" lastIdx="1" clrIdx="0">
    <p:extLst>
      <p:ext uri="{19B8F6BF-5375-455C-9EA6-DF929625EA0E}">
        <p15:presenceInfo xmlns:p15="http://schemas.microsoft.com/office/powerpoint/2012/main" userId="ebbd8c37a350f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D8A0-EDB8-4402-9FE2-B9BB76D82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C198C-E06C-4E71-9AF1-1C9BCED0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A58F-9D5A-46C6-A299-CA795A6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C9BA-1009-4606-9114-D697A1D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1964-D5F6-4429-A7C8-72B06509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119C-D3D4-4937-B4F2-A9380286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7F50A-A0E2-48F4-AE12-B6E0CBA1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F202-4999-4792-A438-333CCD55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3B1F-DD0C-466D-8245-8FFE2C2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04BD-7CBA-4D55-B820-D2685C3B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744E9-7B13-47CA-A19B-B5715E905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1F0F-571A-4BA1-9F26-6401F358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06B1-3E25-4CC7-AE5B-91E3CC07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0CFD-6388-4556-B474-A98E4D4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2E99-30CF-4B93-8BCB-E0E0D92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518-9EA0-47B8-8C04-99D9BEF3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CD56-FCB4-4DF4-A376-415B7A4A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F2F7-84BF-4BBB-8BDD-33EA0686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B030-45F7-4CB8-9618-75ACE218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9070-8688-475A-AE2A-A07B2F0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A085-C190-4D6A-A270-FC12ECFF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94D2-EF9B-4FE4-B30F-8CB86BC3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B1FE-ED38-40C0-9B8F-6B3DE65A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CD4A-A852-44DF-9F15-3BAFF636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CAF0-1DEA-4B82-BD9D-E5F9DCA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12E8-178F-4668-BB69-9D27E3AE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8C16-B0B2-4F92-A287-7E3607B91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2949-CBC0-4CDB-AD5D-DCCF7C84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FE13-335E-4A89-8A4A-A28E85A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A0F7-4433-4371-8823-72A05E38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589C-91DE-4D81-AA25-3AEEF73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7671-2BC4-4218-BE36-C7A786A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9229-4E5C-464C-9A8E-421BB5BE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BAC-8A94-48CD-A03B-B379FAB6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3C92-82DE-4482-8AD6-010C80D4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2DD0C-5AC9-4325-8EA4-08747C1F2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CA16-81EE-41D2-A483-0DA79E5B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BB34A-0FE9-4992-A30A-626BE2C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2205B-22B9-4E6B-99A8-9AC16DC5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C7A9-B23A-4E78-B54D-038D43D2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E6FF-8A15-4B5E-B5F4-32CF167C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09AD9-70D5-4D1F-9B39-D5B2725A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7465-3545-41EC-9D87-7BAB1914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A5175-73AE-4FDC-ACF4-5DB5F671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6E668-A6F3-45AA-ADAA-A682BBB1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782D-75B6-4DC0-B121-08FD08D4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D0A5-928D-4A07-B2FF-AF451440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7426-B324-44E8-9211-CA45F5B9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CB37-BE88-4891-99CC-AE90F25B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A91-FF1D-49A1-BFB2-3A44DE31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6EB4-D0E1-4FC2-8A6F-0DA34871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E8F5-8B6D-48B0-8082-98D36D86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13C1-BB63-487C-B499-AB391D97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B19F0-DFE1-4864-B8A0-3D6E5C25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64CC-C9FF-4B6F-971B-8C717FD6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C147-E2BC-4CA5-9F8B-A87203D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AB43-2356-47A9-992C-E223225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CDB6-7E7B-4D74-ADB2-A5F3C9CD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16953-CC75-4F50-A589-868757CE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EAB6-1EBD-450C-8F16-39C754F4C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3CD-133D-4AF0-82C3-3E91A3AB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03EA-9DF3-4F98-8F03-536DB5D8D2E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BA2A-9928-42D4-972D-A277222BA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7AC0-935E-4865-AC7E-6337D417F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4F2A-B581-43BF-B4F8-A97CD4B4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F4DBF5-43D5-464D-8610-F65676BC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1" y="424070"/>
            <a:ext cx="10721008" cy="600323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</a:t>
            </a:r>
          </a:p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Algorithms </a:t>
            </a:r>
          </a:p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Mining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Alexander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Khovansky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Efficiency: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Spark partitions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relatively small number of jobs proportional to the number of machines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mapPartitions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RDD&lt;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[]&gt; and RDD&lt;long[]&gt; instead of e.g. RDD&lt;List&lt;Integer&gt;&gt; or RDD&lt;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Prudent storage of intermediate results: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RDD.persist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(mem-only or mem-and-disk)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Efficiency: Big FIM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partitions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‘Word counting’ examples from internet: ‘map’ produces (candidate-itemset, 1), ‘reduce’ sums them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as creates a lot of small objects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do most of the work per Spark ‘partition’ and store in some smart 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‘reduce’ to only merge this data structures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Apriori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 and itemset ranks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 (String)  its 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represent 2-itemset as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2-FI  its 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represent 3-itemset as (rank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i.e.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Represent a map: k-itemset  count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[][]: (rank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rank in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count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Apriori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represent all the transaction’s k-FIs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long[] of size: |L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/ 64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fast bitwise and/or/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instead of Java ‘if’ logic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Big FIM improvement: only generate TIDs for FIs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x10 times time improvement!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0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Efficiency: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improvement: start collecting ‘equivalent items’ from single-item nodes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if support(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support(u) and p, m are some more frequent items: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algorithm will create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DiffNodeset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up, um,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explore their subtrees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implementation will only use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DiffNodeset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processing of closed FIs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 can’t identify them so it generates every FI of {[i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set of {i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implementation uses a single operation to add a closed FI, and then a specific implementation of the result holder decides what to do with this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extension: split work by longer prefixes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apply Big FIM splitting idea to Parallel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to small datasets as the driver machine has to hold the entire PPC-Tree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faster than the ‘classic’ Parallel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small datasets with low min support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1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67618"/>
            <a:ext cx="11184019" cy="53457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900" u="sng" dirty="0"/>
              <a:t>Setup</a:t>
            </a:r>
            <a:r>
              <a:rPr lang="en-US" sz="1900" dirty="0"/>
              <a:t>:</a:t>
            </a:r>
          </a:p>
          <a:p>
            <a:pPr lvl="1"/>
            <a:r>
              <a:rPr lang="en-US" sz="1600" dirty="0"/>
              <a:t>Hardware: in Amazon EMR, using 8 machines, 8-16 CPU each</a:t>
            </a:r>
          </a:p>
          <a:p>
            <a:pPr lvl="1"/>
            <a:r>
              <a:rPr lang="en-US" sz="1600" dirty="0"/>
              <a:t>Datasets - standard FIMI:  pumsb.dat (very dense), connect.dat (dense), webdocs.dat (huge, sparse)</a:t>
            </a:r>
          </a:p>
          <a:p>
            <a:pPr lvl="1"/>
            <a:r>
              <a:rPr lang="en-US" sz="1600" b="1" u="sng" dirty="0"/>
              <a:t>Maximal transparency</a:t>
            </a:r>
            <a:r>
              <a:rPr lang="en-US" sz="1600" dirty="0"/>
              <a:t>: public Amazon EMR cloud, specify all the settings, standard datasets</a:t>
            </a:r>
          </a:p>
          <a:p>
            <a:pPr lvl="1"/>
            <a:endParaRPr lang="en-US" sz="1600" dirty="0"/>
          </a:p>
          <a:p>
            <a:r>
              <a:rPr lang="en-US" sz="2000" dirty="0"/>
              <a:t>Results (p=</a:t>
            </a:r>
            <a:r>
              <a:rPr lang="en-US" sz="2000" dirty="0" err="1"/>
              <a:t>pumsb</a:t>
            </a:r>
            <a:r>
              <a:rPr lang="en-US" sz="2000" dirty="0"/>
              <a:t>, c=connect, w=</a:t>
            </a:r>
            <a:r>
              <a:rPr lang="en-US" sz="2000" dirty="0" err="1"/>
              <a:t>webdocs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000" b="1" u="sng" dirty="0"/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verify algorithm correctness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(local runs)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8B8617-A398-419B-B4C8-AFA85938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25237"/>
              </p:ext>
            </p:extLst>
          </p:nvPr>
        </p:nvGraphicFramePr>
        <p:xfrm>
          <a:off x="689111" y="3171317"/>
          <a:ext cx="11184020" cy="268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66">
                  <a:extLst>
                    <a:ext uri="{9D8B030D-6E8A-4147-A177-3AD203B41FA5}">
                      <a16:colId xmlns:a16="http://schemas.microsoft.com/office/drawing/2014/main" val="1824855440"/>
                    </a:ext>
                  </a:extLst>
                </a:gridCol>
                <a:gridCol w="706517">
                  <a:extLst>
                    <a:ext uri="{9D8B030D-6E8A-4147-A177-3AD203B41FA5}">
                      <a16:colId xmlns:a16="http://schemas.microsoft.com/office/drawing/2014/main" val="3366812513"/>
                    </a:ext>
                  </a:extLst>
                </a:gridCol>
                <a:gridCol w="856840">
                  <a:extLst>
                    <a:ext uri="{9D8B030D-6E8A-4147-A177-3AD203B41FA5}">
                      <a16:colId xmlns:a16="http://schemas.microsoft.com/office/drawing/2014/main" val="3187276866"/>
                    </a:ext>
                  </a:extLst>
                </a:gridCol>
                <a:gridCol w="826775">
                  <a:extLst>
                    <a:ext uri="{9D8B030D-6E8A-4147-A177-3AD203B41FA5}">
                      <a16:colId xmlns:a16="http://schemas.microsoft.com/office/drawing/2014/main" val="979712849"/>
                    </a:ext>
                  </a:extLst>
                </a:gridCol>
                <a:gridCol w="811744">
                  <a:extLst>
                    <a:ext uri="{9D8B030D-6E8A-4147-A177-3AD203B41FA5}">
                      <a16:colId xmlns:a16="http://schemas.microsoft.com/office/drawing/2014/main" val="2992360427"/>
                    </a:ext>
                  </a:extLst>
                </a:gridCol>
                <a:gridCol w="721549">
                  <a:extLst>
                    <a:ext uri="{9D8B030D-6E8A-4147-A177-3AD203B41FA5}">
                      <a16:colId xmlns:a16="http://schemas.microsoft.com/office/drawing/2014/main" val="3257670725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2487893734"/>
                    </a:ext>
                  </a:extLst>
                </a:gridCol>
                <a:gridCol w="826776">
                  <a:extLst>
                    <a:ext uri="{9D8B030D-6E8A-4147-A177-3AD203B41FA5}">
                      <a16:colId xmlns:a16="http://schemas.microsoft.com/office/drawing/2014/main" val="2745687355"/>
                    </a:ext>
                  </a:extLst>
                </a:gridCol>
                <a:gridCol w="841808">
                  <a:extLst>
                    <a:ext uri="{9D8B030D-6E8A-4147-A177-3AD203B41FA5}">
                      <a16:colId xmlns:a16="http://schemas.microsoft.com/office/drawing/2014/main" val="1852850727"/>
                    </a:ext>
                  </a:extLst>
                </a:gridCol>
                <a:gridCol w="1052260">
                  <a:extLst>
                    <a:ext uri="{9D8B030D-6E8A-4147-A177-3AD203B41FA5}">
                      <a16:colId xmlns:a16="http://schemas.microsoft.com/office/drawing/2014/main" val="3867901098"/>
                    </a:ext>
                  </a:extLst>
                </a:gridCol>
                <a:gridCol w="1519683">
                  <a:extLst>
                    <a:ext uri="{9D8B030D-6E8A-4147-A177-3AD203B41FA5}">
                      <a16:colId xmlns:a16="http://schemas.microsoft.com/office/drawing/2014/main" val="3203501598"/>
                    </a:ext>
                  </a:extLst>
                </a:gridCol>
                <a:gridCol w="1216191">
                  <a:extLst>
                    <a:ext uri="{9D8B030D-6E8A-4147-A177-3AD203B41FA5}">
                      <a16:colId xmlns:a16="http://schemas.microsoft.com/office/drawing/2014/main" val="2068919344"/>
                    </a:ext>
                  </a:extLst>
                </a:gridCol>
              </a:tblGrid>
              <a:tr h="671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52655"/>
                  </a:ext>
                </a:extLst>
              </a:tr>
              <a:tr h="671536">
                <a:tc>
                  <a:txBody>
                    <a:bodyPr/>
                    <a:lstStyle/>
                    <a:p>
                      <a:r>
                        <a:rPr lang="en-US" dirty="0" err="1"/>
                        <a:t>dFIN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3’20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17’30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82941"/>
                  </a:ext>
                </a:extLst>
              </a:tr>
              <a:tr h="671536">
                <a:tc>
                  <a:txBody>
                    <a:bodyPr/>
                    <a:lstStyle/>
                    <a:p>
                      <a:r>
                        <a:rPr lang="en-US" dirty="0"/>
                        <a:t>PFP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4’40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23’30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39376"/>
                  </a:ext>
                </a:extLst>
              </a:tr>
              <a:tr h="671536">
                <a:tc>
                  <a:txBody>
                    <a:bodyPr/>
                    <a:lstStyle/>
                    <a:p>
                      <a:r>
                        <a:rPr lang="en-US" dirty="0" err="1"/>
                        <a:t>BigFIM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3’28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15’52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3’33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8’00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1’03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3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7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'Parallel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the fastest on dense datasets and faster than PFP-Growth on any input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on very dense datasets and low minimal support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need conditional FP-Trees and covers all subsets of closed FIs at once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'Big FIM' is the slowest on dense datasets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much higher cost per generated FI (‘and’ TID-list vs fast tree operation)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'Big FIM’ is the fastest on large sparse datasets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much smaller memory requirements per machine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(total number of 4-FIs) x (total number of  transactions) bits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Eclat: max 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{m&gt;3}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(|m-FIs with the same 3-prefix| x |(m+1)-FIs with the same 3-prefix|) of bytes per machine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‘Parallel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PFP-Growth: need to hold the tree for the entire group-dependent dataset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67618"/>
            <a:ext cx="11184019" cy="53457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{i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1, ...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n binary attributes,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{t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,...t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transaction has its ID and contains a subset of 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Itemset: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subset of 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an itemset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X: proportion of transactions containing X, </a:t>
            </a:r>
            <a:r>
              <a:rPr lang="en-US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|{t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| 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X}| / | D |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itemset whose support is greater than a user-defined minimum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X =&gt; 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I): implication – 'if X then Y’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if a customer bought items from X, he is likely to buy items from 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Confidence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indication on how often the rule is true, </a:t>
            </a:r>
            <a:r>
              <a:rPr lang="en-US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=&gt; Y)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association rules above a given confidence level: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frequent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above a given minimal support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find association rules from the frequent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spcBef>
                <a:spcPts val="2400"/>
              </a:spcBef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(1)  is more computationally expensive → we'll focus on 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54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Algorithms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67618"/>
            <a:ext cx="11184019" cy="53457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800" dirty="0"/>
              <a:t>Original algorithms: </a:t>
            </a:r>
            <a:r>
              <a:rPr lang="en-US" sz="1800" b="1" i="1" dirty="0" err="1"/>
              <a:t>Apriori</a:t>
            </a:r>
            <a:r>
              <a:rPr lang="en-US" sz="1800" b="1" i="1" dirty="0"/>
              <a:t>, Eclat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 err="1"/>
              <a:t>Apriori</a:t>
            </a:r>
            <a:r>
              <a:rPr lang="en-US" sz="1600" dirty="0"/>
              <a:t>: in a loop: find k-FIs → generate (k+1)- candidate </a:t>
            </a:r>
            <a:r>
              <a:rPr lang="en-US" sz="1600" dirty="0" err="1"/>
              <a:t>itemsets</a:t>
            </a:r>
            <a:r>
              <a:rPr lang="en-US" sz="1600" dirty="0"/>
              <a:t> → filter out to find (k+1)-</a:t>
            </a:r>
            <a:r>
              <a:rPr lang="en-US" sz="1600" dirty="0" err="1"/>
              <a:t>Fis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Slow as (1) need |longest FI| dataset passes (2) combinatorial explosion for candidates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/>
              <a:t>Eclat</a:t>
            </a:r>
            <a:r>
              <a:rPr lang="en-US" sz="1600" dirty="0"/>
              <a:t>: 'And' </a:t>
            </a:r>
            <a:r>
              <a:rPr lang="en-US" sz="1600" dirty="0" err="1"/>
              <a:t>tid</a:t>
            </a:r>
            <a:r>
              <a:rPr lang="en-US" sz="1600" dirty="0"/>
              <a:t>-set (k-FI</a:t>
            </a:r>
            <a:r>
              <a:rPr lang="en-US" sz="1600" baseline="-25000" dirty="0"/>
              <a:t>1</a:t>
            </a:r>
            <a:r>
              <a:rPr lang="en-US" sz="1600" dirty="0"/>
              <a:t>) and </a:t>
            </a:r>
            <a:r>
              <a:rPr lang="en-US" sz="1600" dirty="0" err="1"/>
              <a:t>tid</a:t>
            </a:r>
            <a:r>
              <a:rPr lang="en-US" sz="1600" dirty="0"/>
              <a:t>-set(k-FI</a:t>
            </a:r>
            <a:r>
              <a:rPr lang="en-US" sz="1600" baseline="-25000" dirty="0"/>
              <a:t>2</a:t>
            </a:r>
            <a:r>
              <a:rPr lang="en-US" sz="1600" dirty="0"/>
              <a:t>) to get </a:t>
            </a:r>
            <a:r>
              <a:rPr lang="en-US" sz="1600" dirty="0" err="1"/>
              <a:t>tid</a:t>
            </a:r>
            <a:r>
              <a:rPr lang="en-US" sz="1600" dirty="0"/>
              <a:t>-set((k+1)-FI)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Requires 'vertical' dataset (item → its TIDs)</a:t>
            </a:r>
          </a:p>
          <a:p>
            <a:r>
              <a:rPr lang="en-US" sz="1800" dirty="0"/>
              <a:t>Use '</a:t>
            </a:r>
            <a:r>
              <a:rPr lang="en-US" sz="1800" b="1" i="1" dirty="0"/>
              <a:t>Closed FIs</a:t>
            </a:r>
            <a:r>
              <a:rPr lang="en-US" sz="1800" dirty="0"/>
              <a:t>' (FIs that can't be enlarged without reducing their support): </a:t>
            </a:r>
            <a:r>
              <a:rPr lang="en-US" sz="1800" b="1" i="1" dirty="0"/>
              <a:t>Closet, </a:t>
            </a:r>
            <a:r>
              <a:rPr lang="en-US" sz="1800" b="1" i="1" dirty="0" err="1"/>
              <a:t>CloPN</a:t>
            </a:r>
            <a:r>
              <a:rPr lang="en-US" sz="1800" b="1" i="1" dirty="0"/>
              <a:t>, D-CLUB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E.g. single FI of {1, ...100} instead of 2^100 FIs</a:t>
            </a:r>
          </a:p>
          <a:p>
            <a:r>
              <a:rPr lang="en-US" sz="1800" dirty="0"/>
              <a:t>Mine FIs from a concise representation of the dataset (normally, </a:t>
            </a:r>
            <a:r>
              <a:rPr lang="en-US" sz="1800" dirty="0" err="1"/>
              <a:t>trie</a:t>
            </a:r>
            <a:r>
              <a:rPr lang="en-US" sz="1800" dirty="0"/>
              <a:t>-like):  </a:t>
            </a:r>
            <a:r>
              <a:rPr lang="en-US" sz="1800" b="1" i="1" dirty="0"/>
              <a:t>FP-Growth, FIN/</a:t>
            </a:r>
            <a:r>
              <a:rPr lang="en-US" sz="1800" b="1" i="1" dirty="0" err="1"/>
              <a:t>dFIN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fastest, but might require more memory as need to hold the condensed structure</a:t>
            </a:r>
          </a:p>
          <a:p>
            <a:r>
              <a:rPr lang="en-US" sz="1800" dirty="0"/>
              <a:t>Run on a sample: </a:t>
            </a:r>
            <a:r>
              <a:rPr lang="en-US" sz="1800" b="1" i="1" dirty="0"/>
              <a:t>PARMA</a:t>
            </a:r>
            <a:endParaRPr lang="en-US" sz="1800" dirty="0"/>
          </a:p>
          <a:p>
            <a:r>
              <a:rPr lang="en-US" sz="1800" dirty="0"/>
              <a:t>Parallel: shared memory / distributed; map-reduce / not; one machine has enough memory / not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Map/Reduce: </a:t>
            </a:r>
            <a:r>
              <a:rPr lang="en-US" sz="1600" b="1" i="1" dirty="0"/>
              <a:t>map</a:t>
            </a:r>
            <a:r>
              <a:rPr lang="en-US" sz="1600" dirty="0"/>
              <a:t> (k, v), </a:t>
            </a:r>
            <a:r>
              <a:rPr lang="en-US" sz="1600" b="1" i="1" dirty="0"/>
              <a:t>shuffle</a:t>
            </a:r>
            <a:r>
              <a:rPr lang="en-US" sz="1600" dirty="0"/>
              <a:t> (k, v-list), </a:t>
            </a:r>
            <a:r>
              <a:rPr lang="en-US" sz="1600" b="1" i="1" dirty="0"/>
              <a:t>reduce</a:t>
            </a:r>
            <a:r>
              <a:rPr lang="en-US" sz="1600" dirty="0"/>
              <a:t> (k, v-list): </a:t>
            </a:r>
            <a:r>
              <a:rPr lang="en-US" sz="1600" b="1" i="1" dirty="0"/>
              <a:t>Hadoop, Spark</a:t>
            </a:r>
            <a:endParaRPr lang="en-US" sz="1600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100" b="1" dirty="0"/>
              <a:t>Comparing the map/reduce algorithms:</a:t>
            </a:r>
            <a:endParaRPr lang="en-US" sz="2100" dirty="0"/>
          </a:p>
          <a:p>
            <a:pPr marL="0" indent="0" algn="ctr">
              <a:buNone/>
            </a:pPr>
            <a:r>
              <a:rPr lang="en-US" sz="2400" b="1" u="sng" dirty="0"/>
              <a:t>Parallel FP-Growth</a:t>
            </a:r>
            <a:r>
              <a:rPr lang="en-US" sz="2400" b="1" dirty="0"/>
              <a:t> </a:t>
            </a:r>
            <a:r>
              <a:rPr lang="en-US" sz="1800" dirty="0"/>
              <a:t>(the gold standard)</a:t>
            </a:r>
            <a:r>
              <a:rPr lang="en-US" sz="1800" b="1" dirty="0"/>
              <a:t>,</a:t>
            </a:r>
            <a:r>
              <a:rPr lang="en-US" sz="2400" b="1" dirty="0"/>
              <a:t> </a:t>
            </a:r>
            <a:r>
              <a:rPr lang="en-US" sz="2400" b="1" u="sng" dirty="0"/>
              <a:t>Big FIM</a:t>
            </a:r>
            <a:r>
              <a:rPr lang="en-US" sz="2400" b="1" dirty="0"/>
              <a:t> </a:t>
            </a:r>
            <a:r>
              <a:rPr lang="en-US" sz="1800" dirty="0"/>
              <a:t>(M/R </a:t>
            </a:r>
            <a:r>
              <a:rPr lang="en-US" sz="1800" dirty="0" err="1"/>
              <a:t>Apriori</a:t>
            </a:r>
            <a:r>
              <a:rPr lang="en-US" sz="1800" dirty="0"/>
              <a:t> + Eclat)</a:t>
            </a:r>
            <a:r>
              <a:rPr lang="en-US" sz="1800" b="1" dirty="0"/>
              <a:t>,</a:t>
            </a:r>
            <a:r>
              <a:rPr lang="en-US" sz="2400" b="1" dirty="0"/>
              <a:t> </a:t>
            </a:r>
            <a:r>
              <a:rPr lang="en-US" sz="2400" b="1" u="sng" dirty="0"/>
              <a:t>Parallel </a:t>
            </a:r>
            <a:r>
              <a:rPr lang="en-US" sz="2400" b="1" u="sng" dirty="0" err="1"/>
              <a:t>dFIN</a:t>
            </a:r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77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Competition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67618"/>
            <a:ext cx="11184019" cy="53457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900" u="sng" dirty="0"/>
              <a:t>Implementation</a:t>
            </a:r>
            <a:r>
              <a:rPr lang="en-US" sz="1900" dirty="0"/>
              <a:t>: in Spark 2, using Java 8</a:t>
            </a:r>
          </a:p>
          <a:p>
            <a:r>
              <a:rPr lang="en-US" sz="1900" u="sng" dirty="0"/>
              <a:t>Comparison setup</a:t>
            </a:r>
            <a:r>
              <a:rPr lang="en-US" sz="1900" dirty="0"/>
              <a:t>:</a:t>
            </a:r>
          </a:p>
          <a:p>
            <a:pPr lvl="1"/>
            <a:r>
              <a:rPr lang="en-US" sz="1600" dirty="0"/>
              <a:t>Hardware: in Amazon EMR, using 8 machines, 8-16 CPU each</a:t>
            </a:r>
          </a:p>
          <a:p>
            <a:pPr lvl="1"/>
            <a:r>
              <a:rPr lang="en-US" sz="1600" dirty="0"/>
              <a:t>Datasets - standard FIMI: very dense, dense, sparse</a:t>
            </a:r>
          </a:p>
          <a:p>
            <a:r>
              <a:rPr lang="en-US" sz="1900" u="sng" dirty="0"/>
              <a:t>Competitors</a:t>
            </a:r>
            <a:r>
              <a:rPr lang="en-US" sz="1900" dirty="0"/>
              <a:t>:</a:t>
            </a:r>
          </a:p>
          <a:p>
            <a:pPr lvl="1"/>
            <a:r>
              <a:rPr lang="en-US" sz="1600" b="1" i="1" dirty="0"/>
              <a:t>Parallel FP-Growth</a:t>
            </a:r>
            <a:r>
              <a:rPr lang="en-US" sz="1600" dirty="0"/>
              <a:t> (the favorite): comes with the standard Spark (not implemented by me)</a:t>
            </a:r>
          </a:p>
          <a:p>
            <a:pPr lvl="1"/>
            <a:r>
              <a:rPr lang="en-US" sz="1600" b="1" i="1" dirty="0"/>
              <a:t>Big FIM</a:t>
            </a:r>
            <a:r>
              <a:rPr lang="en-US" sz="1600" dirty="0"/>
              <a:t>: M/R </a:t>
            </a:r>
            <a:r>
              <a:rPr lang="en-US" sz="1600" dirty="0" err="1"/>
              <a:t>Apriori</a:t>
            </a:r>
            <a:r>
              <a:rPr lang="en-US" sz="1600" dirty="0"/>
              <a:t> to compute k-FIs with its TIDs, then Eclat on each (k-1)-prefix group</a:t>
            </a:r>
          </a:p>
          <a:p>
            <a:pPr lvl="1"/>
            <a:r>
              <a:rPr lang="en-US" sz="1600" b="1" i="1" dirty="0"/>
              <a:t>Parallel </a:t>
            </a:r>
            <a:r>
              <a:rPr lang="en-US" sz="1600" b="1" i="1" dirty="0" err="1"/>
              <a:t>dFIN</a:t>
            </a:r>
            <a:r>
              <a:rPr lang="en-US" sz="1600" dirty="0"/>
              <a:t>: 'Parallel FIN' approach to M/R + </a:t>
            </a:r>
            <a:r>
              <a:rPr lang="en-US" sz="1600" dirty="0" err="1"/>
              <a:t>dFIN</a:t>
            </a:r>
            <a:r>
              <a:rPr lang="en-US" sz="1600" dirty="0"/>
              <a:t> sequential algorithm</a:t>
            </a:r>
          </a:p>
          <a:p>
            <a:pPr>
              <a:spcBef>
                <a:spcPts val="2400"/>
              </a:spcBef>
            </a:pPr>
            <a:r>
              <a:rPr lang="en-US" sz="1900" b="1" dirty="0"/>
              <a:t>Spoiler: Parallel FP-Growth has lost 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000" b="1" u="sng" dirty="0"/>
          </a:p>
          <a:p>
            <a:r>
              <a:rPr lang="en-US" sz="2000" b="1" u="sng" dirty="0"/>
              <a:t>Let's validate</a:t>
            </a:r>
            <a:r>
              <a:rPr lang="en-US" sz="2000" dirty="0"/>
              <a:t>:</a:t>
            </a:r>
            <a:r>
              <a:rPr lang="en-US" sz="3600" dirty="0"/>
              <a:t> </a:t>
            </a:r>
            <a:r>
              <a:rPr lang="en-US" sz="1300" dirty="0"/>
              <a:t>https://us-west-2.console.aws.amazon.com/elasticmapreduce/home?region=us-west-2#cluster-list: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1D4E5-D94A-43EC-86E5-A8855D0E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3574"/>
              </p:ext>
            </p:extLst>
          </p:nvPr>
        </p:nvGraphicFramePr>
        <p:xfrm>
          <a:off x="1289879" y="4297753"/>
          <a:ext cx="100407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0183">
                  <a:extLst>
                    <a:ext uri="{9D8B030D-6E8A-4147-A177-3AD203B41FA5}">
                      <a16:colId xmlns:a16="http://schemas.microsoft.com/office/drawing/2014/main" val="2927711592"/>
                    </a:ext>
                  </a:extLst>
                </a:gridCol>
                <a:gridCol w="2510183">
                  <a:extLst>
                    <a:ext uri="{9D8B030D-6E8A-4147-A177-3AD203B41FA5}">
                      <a16:colId xmlns:a16="http://schemas.microsoft.com/office/drawing/2014/main" val="183715731"/>
                    </a:ext>
                  </a:extLst>
                </a:gridCol>
                <a:gridCol w="2510183">
                  <a:extLst>
                    <a:ext uri="{9D8B030D-6E8A-4147-A177-3AD203B41FA5}">
                      <a16:colId xmlns:a16="http://schemas.microsoft.com/office/drawing/2014/main" val="1319561737"/>
                    </a:ext>
                  </a:extLst>
                </a:gridCol>
                <a:gridCol w="2510183">
                  <a:extLst>
                    <a:ext uri="{9D8B030D-6E8A-4147-A177-3AD203B41FA5}">
                      <a16:colId xmlns:a16="http://schemas.microsoft.com/office/drawing/2014/main" val="269641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 / 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Second-fast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</a:t>
                      </a:r>
                      <a:r>
                        <a:rPr lang="en-US" dirty="0" err="1"/>
                        <a:t>dFIN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PFP-Growth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FIM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1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Sparse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</a:t>
                      </a:r>
                      <a:r>
                        <a:rPr lang="en-US" dirty="0" err="1"/>
                        <a:t>dFIN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PFP-Growth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(Sequential) FP-Growth: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67618"/>
            <a:ext cx="11184019" cy="53457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 [f, c, a, m, p], [f, c, a, m, p], [f, c, a, b, m], [f, b], [c, b, p]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L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{f, c, a, b, m, p}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FP-Tree: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find_FIs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(tree, prefix): for each s in reversed L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 (prefix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{s}) and continue, otherwise move to the next item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FP-Tree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s:  only consider transactions containing s and then remove s from these transactions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empty, 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find_FIs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prefix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{s})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leaf nodes containing s from 'tree'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5E943-3F2B-4755-899B-2A4F11177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8" y="2327413"/>
            <a:ext cx="3641863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3A49F-D95F-4AE3-9703-90CE7FDB44DC}"/>
              </a:ext>
            </a:extLst>
          </p:cNvPr>
          <p:cNvSpPr txBox="1"/>
          <p:nvPr/>
        </p:nvSpPr>
        <p:spPr>
          <a:xfrm>
            <a:off x="4585251" y="4166393"/>
            <a:ext cx="728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copied from </a:t>
            </a:r>
            <a:r>
              <a:rPr lang="en-US" sz="1400" b="1" dirty="0"/>
              <a:t>Khaled </a:t>
            </a:r>
            <a:r>
              <a:rPr lang="en-US" sz="1400" b="1" dirty="0" err="1"/>
              <a:t>Tannir</a:t>
            </a:r>
            <a:r>
              <a:rPr lang="en-US" sz="1400" b="1" dirty="0"/>
              <a:t> </a:t>
            </a:r>
            <a:r>
              <a:rPr lang="en-US" sz="1400" dirty="0"/>
              <a:t>blog </a:t>
            </a:r>
          </a:p>
          <a:p>
            <a:r>
              <a:rPr lang="en-US" sz="1400" dirty="0"/>
              <a:t>http://blog.khaledtannir.net/2012/07/lalgorithme-fp-growthconstruction-du-fp-tree-23</a:t>
            </a:r>
          </a:p>
        </p:txBody>
      </p:sp>
    </p:spTree>
    <p:extLst>
      <p:ext uri="{BB962C8B-B14F-4D97-AF65-F5344CB8AC3E}">
        <p14:creationId xmlns:p14="http://schemas.microsoft.com/office/powerpoint/2010/main" val="27460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FP-Growth: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Group-dependent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L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N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create a 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group-dependent transaction of 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sort t by L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and drop all the items from t that appear after the last occurrence of an item from g if t contains an item from g or drop t entirely if not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for L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={f, c, a, b, m, p},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[f, c, a, m, p]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Group-dependent transaction of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g=[a, p]) = [f, c]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Group-dependent transaction of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g=[b]) =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 less frequent items result in larger transactions, but there are less of them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M/R standard practice: split the input into N ‘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(blocks) - each shard might be closer to a specific machine</a:t>
            </a:r>
          </a:p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L1 and assign each frequent item to its group,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(g, shard of the original dataset)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(g, group-dependent dataset shard)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(g, all the group-dependent shards, i.e. the entire group-dependent dataset)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run FP-Growth on the group-dependent dataset and produce the FIs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0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Big FIM: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PFP-Growth problems: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split by 1 item: might have bottlenecks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FP-Trees of the group-dependent datasets to be held on a single machine are still large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can’t handle larger datasets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Map/Reduce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compute FIs up to the given size, n (3 or 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 compute (candidate k-itemset, count) per shard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Reduce: sum the counts and produce k-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Map/Reduce phase for the next k&lt; 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(n-FI,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its TID list) pairs using the same M/R technique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longer FIs: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 compute ((n-1)-prefix, {n-itemset, its TID-list})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Reduce: run Eclat on the input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(n-1)-prefix, {all FIs with this prefix + their TID lists)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by long prefixes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less bottlenecks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Eclat uses much less memory per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macine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but is slower than FP-Growth for each output FI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PPC-Tree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FP-Tree with pre-order and post-order numbers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on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[c], [a, b, c], [a, b, c, d, e], 2 x [a, b, c, e], 5 x [d, e]: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[e, d, c, b, a], PPC-Tree is: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definitions and lemmas:</a:t>
            </a:r>
          </a:p>
          <a:p>
            <a:pPr lvl="1"/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Nodeset(i)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the PPC-Tree nodes of i, sorted in L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2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Nodeset(c) = {2:2, 7:1, 10:2}, Nodeset(d)={6:6}, Nodeset(e) = {5:8} </a:t>
            </a:r>
          </a:p>
          <a:p>
            <a:pPr lvl="2"/>
            <a:r>
              <a:rPr lang="pt-B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Support(i)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 the counts, e.g. 2 + 1 + 2 = 5 for ‘a’ – same as in FP-Growth</a:t>
            </a:r>
          </a:p>
          <a:p>
            <a:pPr lvl="1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DiffNodeset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is ancestor of x in the PPC-Tree}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DiffNodeset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{2}, as ‘5’ is an ancestor of both ‘7’ and ‘10’,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DiffNodeset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(cd) = {2, 10}</a:t>
            </a:r>
          </a:p>
          <a:p>
            <a:pPr lvl="2"/>
            <a:r>
              <a:rPr lang="pt-B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Support(i</a:t>
            </a:r>
            <a:r>
              <a:rPr lang="pt-B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support(i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sum of counts of DiffNodeset(i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e.g. Support(ce) = 5 – 2 = 3</a:t>
            </a:r>
          </a:p>
          <a:p>
            <a:pPr lvl="1"/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DiffNodeset(i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..i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DiffNodeset(i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\ DiffNodeset(i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DiffNodeset(cde) = DiffNodeset(ce) \ DiffNodeset(cd) = {2} \ {2, 10}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Support(i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..i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support(i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sum of counts of DiffNodeset(i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Support(cde) = support(cd) – sum of counts of DiffNodeset(cde) = 1 – 0 = 1</a:t>
            </a:r>
          </a:p>
          <a:p>
            <a:pPr lvl="1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C222E-ABB0-4AE9-9B54-6414FCA1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70" y="1046922"/>
            <a:ext cx="2609861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7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400-D546-464B-B200-6C41FED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365126"/>
            <a:ext cx="11012558" cy="4930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890-386B-43A7-B282-406FC2A5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046922"/>
            <a:ext cx="11184019" cy="54664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L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PPC-Tree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//2 dataset scans, same to FP-Growth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Nodeset(i) for each i in L1		</a:t>
            </a:r>
            <a:r>
              <a:rPr lang="pt-B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need the PPC-Tree anymore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 DiffNodeset(i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for each pair of frequent items (+ drop infrequent ones)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from 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alone using their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pre-order and post-order numbers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longer DiffNodesets by set difference of shorter ones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traversal can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order, the algorithm uses DFS</a:t>
            </a:r>
          </a:p>
          <a:p>
            <a:pPr lvl="1"/>
            <a:r>
              <a:rPr lang="pt-B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keep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siblings of the current node and of all its parents</a:t>
            </a:r>
            <a:endParaRPr lang="pt-B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Equivalent-items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DiffNodeset(i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support([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= support([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closed FIs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list and skip creation of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DiffNodeset(i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</a:t>
            </a:r>
            <a:r>
              <a:rPr 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its subtree</a:t>
            </a: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once all of them are found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 {[i1,...,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set of {ip1,...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to the output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as support(a) = support(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dFIN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same approach as in PFP-Growth, i.e. using group-dependent datasets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2302</Words>
  <Application>Microsoft Office PowerPoint</Application>
  <PresentationFormat>Widescreen</PresentationFormat>
  <Paragraphs>311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Concepts</vt:lpstr>
      <vt:lpstr>FIM Algorithms Landscape</vt:lpstr>
      <vt:lpstr>The Competition Setup</vt:lpstr>
      <vt:lpstr>(Sequential) FP-Growth: outline</vt:lpstr>
      <vt:lpstr> Parallel FP-Growth: outline</vt:lpstr>
      <vt:lpstr> Big FIM: outline</vt:lpstr>
      <vt:lpstr>(Sequential) dFIN: definitions</vt:lpstr>
      <vt:lpstr>dFIN: algorithm</vt:lpstr>
      <vt:lpstr>Algorithm Efficiency: Spark</vt:lpstr>
      <vt:lpstr>Algorithm Efficiency: Big FIM</vt:lpstr>
      <vt:lpstr>Algorithm Efficiency: dFIN</vt:lpstr>
      <vt:lpstr>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Khovansky</dc:creator>
  <cp:lastModifiedBy>Alexander Khovansky</cp:lastModifiedBy>
  <cp:revision>76</cp:revision>
  <dcterms:created xsi:type="dcterms:W3CDTF">2017-08-26T16:18:42Z</dcterms:created>
  <dcterms:modified xsi:type="dcterms:W3CDTF">2018-02-10T11:39:36Z</dcterms:modified>
</cp:coreProperties>
</file>