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67" r:id="rId3"/>
    <p:sldId id="268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8"/>
    <p:restoredTop sz="94687"/>
  </p:normalViewPr>
  <p:slideViewPr>
    <p:cSldViewPr snapToObjects="1" showGuides="1">
      <p:cViewPr varScale="1">
        <p:scale>
          <a:sx n="129" d="100"/>
          <a:sy n="129" d="100"/>
        </p:scale>
        <p:origin x="1496" y="19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5" d="100"/>
          <a:sy n="105" d="100"/>
        </p:scale>
        <p:origin x="447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06772457356103"/>
          <c:y val="0.13554377108754201"/>
          <c:w val="0.51208607829806096"/>
          <c:h val="0.6115897231794460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кол-во вопросов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F0D-4C50-90AC-6E8C75F8A03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F0D-4C50-90AC-6E8C75F8A03D}"/>
              </c:ext>
            </c:extLst>
          </c:dPt>
          <c:dLbls>
            <c:dLbl>
              <c:idx val="0"/>
              <c:layout>
                <c:manualLayout>
                  <c:x val="3.1901318587835001E-2"/>
                  <c:y val="-3.810007620015239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Verdana" charset="0"/>
                      <a:ea typeface="Verdana" charset="0"/>
                      <a:cs typeface="Verdana" charset="0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27498685431229"/>
                      <c:h val="0.12105574211148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F0D-4C50-90AC-6E8C75F8A03D}"/>
                </c:ext>
              </c:extLst>
            </c:dLbl>
            <c:dLbl>
              <c:idx val="1"/>
              <c:layout>
                <c:manualLayout>
                  <c:x val="-3.7217995692903301E-2"/>
                  <c:y val="5.714986429972859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Verdana" charset="0"/>
                      <a:ea typeface="Verdana" charset="0"/>
                      <a:cs typeface="Verdana" charset="0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1484198380987099"/>
                      <c:h val="0.10835571671143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F0D-4C50-90AC-6E8C75F8A0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charset="0"/>
                    <a:ea typeface="Verdana" charset="0"/>
                    <a:cs typeface="Verdana" charset="0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Рассмотрено</c:v>
                </c:pt>
                <c:pt idx="1">
                  <c:v>Находится на рассмотрении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1313133</c:v>
                </c:pt>
                <c:pt idx="1">
                  <c:v>848717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F0D-4C50-90AC-6E8C75F8A03D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42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7619927626263213E-2"/>
          <c:y val="0.77956018896399626"/>
          <c:w val="0.77115302651564388"/>
          <c:h val="0.19316629631233695"/>
        </c:manualLayout>
      </c:layout>
      <c:overlay val="0"/>
      <c:spPr>
        <a:noFill/>
        <a:ln>
          <a:solidFill>
            <a:schemeClr val="bg2">
              <a:lumMod val="7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Verdana" charset="0"/>
              <a:ea typeface="Verdana" charset="0"/>
              <a:cs typeface="Verdana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Verdana" charset="0"/>
          <a:ea typeface="Verdana" charset="0"/>
          <a:cs typeface="Verdana" charset="0"/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06772457356103"/>
          <c:y val="0.13554377108754201"/>
          <c:w val="0.51208607829806096"/>
          <c:h val="0.6115897231794460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кол-во вопросов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EA8-48BD-86CA-491F3CF6171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EA8-48BD-86CA-491F3CF6171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EA8-48BD-86CA-491F3CF6171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charset="0"/>
                    <a:ea typeface="Verdana" charset="0"/>
                    <a:cs typeface="Verdana" charset="0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Федеральный</c:v>
                </c:pt>
                <c:pt idx="1">
                  <c:v>Региональный</c:v>
                </c:pt>
                <c:pt idx="2">
                  <c:v>Муниципальный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1581180</c:v>
                </c:pt>
                <c:pt idx="1">
                  <c:v>339809</c:v>
                </c:pt>
                <c:pt idx="2">
                  <c:v>240856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EA8-48BD-86CA-491F3CF61718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82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070454543584529"/>
          <c:y val="0.77756680234182729"/>
          <c:w val="0.55325262186121293"/>
          <c:h val="0.19430543070971912"/>
        </c:manualLayout>
      </c:layout>
      <c:overlay val="0"/>
      <c:spPr>
        <a:noFill/>
        <a:ln>
          <a:solidFill>
            <a:schemeClr val="bg2">
              <a:lumMod val="7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Verdana" charset="0"/>
              <a:ea typeface="Verdana" charset="0"/>
              <a:cs typeface="Verdana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Verdana" charset="0"/>
          <a:ea typeface="Verdana" charset="0"/>
          <a:cs typeface="Verdana" charset="0"/>
        </a:defRPr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181112729859077E-2"/>
          <c:y val="5.7818324642650056E-2"/>
          <c:w val="0.93281888727014095"/>
          <c:h val="0.695265146890412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кол-во обращений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Verdana" charset="0"/>
                    <a:ea typeface="Verdana" charset="0"/>
                    <a:cs typeface="Verdana" charset="0"/>
                  </a:defRPr>
                </a:pPr>
                <a:endParaRPr lang="ru-RU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дек 18</c:v>
                </c:pt>
                <c:pt idx="1">
                  <c:v>янв 19</c:v>
                </c:pt>
                <c:pt idx="2">
                  <c:v>фев 19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2271940</c:v>
                </c:pt>
                <c:pt idx="1">
                  <c:v>1674062</c:v>
                </c:pt>
                <c:pt idx="2">
                  <c:v>2047070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4A-46C3-8EE1-A05AE5BB7A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кол-во вопросов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charset="0"/>
                    <a:ea typeface="Verdana" charset="0"/>
                    <a:cs typeface="Verdana" charset="0"/>
                  </a:defRPr>
                </a:pPr>
                <a:endParaRPr lang="ru-RU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дек 18</c:v>
                </c:pt>
                <c:pt idx="1">
                  <c:v>янв 19</c:v>
                </c:pt>
                <c:pt idx="2">
                  <c:v>фев 19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2393444</c:v>
                </c:pt>
                <c:pt idx="1">
                  <c:v>1767758</c:v>
                </c:pt>
                <c:pt idx="2">
                  <c:v>2161850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4A-46C3-8EE1-A05AE5BB7A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27572160"/>
        <c:axId val="-1627570384"/>
      </c:barChart>
      <c:catAx>
        <c:axId val="-1627572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pPr>
            <a:endParaRPr lang="ru-RU"/>
          </a:p>
        </c:txPr>
        <c:crossAx val="-1627570384"/>
        <c:crosses val="autoZero"/>
        <c:auto val="1"/>
        <c:lblAlgn val="ctr"/>
        <c:lblOffset val="100"/>
        <c:noMultiLvlLbl val="0"/>
      </c:catAx>
      <c:valAx>
        <c:axId val="-1627570384"/>
        <c:scaling>
          <c:orientation val="minMax"/>
        </c:scaling>
        <c:delete val="1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627572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 w="6350">
          <a:solidFill>
            <a:schemeClr val="bg2">
              <a:lumMod val="7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Verdana" charset="0"/>
              <a:ea typeface="Verdana" charset="0"/>
              <a:cs typeface="Verdana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Verdana" charset="0"/>
          <a:ea typeface="Verdana" charset="0"/>
          <a:cs typeface="Verdana" charset="0"/>
        </a:defRPr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06772457356103"/>
          <c:y val="0.13554377108754201"/>
          <c:w val="0.51208607829806096"/>
          <c:h val="0.61158972317944604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вопросов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E2D-AC4A-917B-3AF728B0DD3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E2D-AC4A-917B-3AF728B0DD3F}"/>
              </c:ext>
            </c:extLst>
          </c:dPt>
          <c:dLbls>
            <c:dLbl>
              <c:idx val="0"/>
              <c:layout>
                <c:manualLayout>
                  <c:x val="3.1901318587835001E-2"/>
                  <c:y val="-3.810007620015239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Verdana" charset="0"/>
                      <a:ea typeface="Verdana" charset="0"/>
                      <a:cs typeface="Verdana" charset="0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27498685431229"/>
                      <c:h val="0.12105574211148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CE2D-AC4A-917B-3AF728B0DD3F}"/>
                </c:ext>
              </c:extLst>
            </c:dLbl>
            <c:dLbl>
              <c:idx val="1"/>
              <c:layout>
                <c:manualLayout>
                  <c:x val="-2.6584222830291684E-2"/>
                  <c:y val="1.860486492720644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Verdana" charset="0"/>
                      <a:ea typeface="Verdana" charset="0"/>
                      <a:cs typeface="Verdana" charset="0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1484198380987099"/>
                      <c:h val="0.10835571671143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CE2D-AC4A-917B-3AF728B0DD3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charset="0"/>
                    <a:ea typeface="Verdana" charset="0"/>
                    <a:cs typeface="Verdana" charset="0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Рассмотрено</c:v>
                </c:pt>
                <c:pt idx="1">
                  <c:v>Находится на рассмотрении 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22</c:v>
                </c:pt>
                <c:pt idx="1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E2D-AC4A-917B-3AF728B0DD3F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42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281474101443926"/>
          <c:y val="0.7954460421710865"/>
          <c:w val="0.75640744218384337"/>
          <c:h val="0.15375371761386383"/>
        </c:manualLayout>
      </c:layout>
      <c:overlay val="0"/>
      <c:spPr>
        <a:noFill/>
        <a:ln>
          <a:solidFill>
            <a:schemeClr val="bg2">
              <a:lumMod val="7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Verdana" charset="0"/>
              <a:ea typeface="Verdana" charset="0"/>
              <a:cs typeface="Verdana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Verdana" charset="0"/>
          <a:ea typeface="Verdana" charset="0"/>
          <a:cs typeface="Verdana" charset="0"/>
        </a:defRPr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06772457356103"/>
          <c:y val="0.13554377108754201"/>
          <c:w val="0.51208607829806096"/>
          <c:h val="0.61158972317944604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вопросов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021-3A4E-BA75-6A4D3A4BB90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021-3A4E-BA75-6A4D3A4BB9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021-3A4E-BA75-6A4D3A4BB90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charset="0"/>
                    <a:ea typeface="Verdana" charset="0"/>
                    <a:cs typeface="Verdana" charset="0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Федеральный</c:v>
                </c:pt>
                <c:pt idx="1">
                  <c:v>Региональный</c:v>
                </c:pt>
                <c:pt idx="2">
                  <c:v>Муниципальный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11</c:v>
                </c:pt>
                <c:pt idx="1">
                  <c:v>12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021-3A4E-BA75-6A4D3A4BB902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82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4707093645433"/>
          <c:y val="0.78537767971452688"/>
          <c:w val="0.53235346326073296"/>
          <c:h val="0.16914444004417034"/>
        </c:manualLayout>
      </c:layout>
      <c:overlay val="0"/>
      <c:spPr>
        <a:noFill/>
        <a:ln>
          <a:solidFill>
            <a:schemeClr val="bg2">
              <a:lumMod val="7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Verdana" charset="0"/>
              <a:ea typeface="Verdana" charset="0"/>
              <a:cs typeface="Verdana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Verdana" charset="0"/>
          <a:ea typeface="Verdana" charset="0"/>
          <a:cs typeface="Verdana" charset="0"/>
        </a:defRPr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обращений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Verdana" charset="0"/>
                    <a:ea typeface="Verdana" charset="0"/>
                    <a:cs typeface="Verdana" charset="0"/>
                  </a:defRPr>
                </a:pPr>
                <a:endParaRPr lang="ru-RU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октябрь</c:v>
                </c:pt>
                <c:pt idx="1">
                  <c:v>ноябрь</c:v>
                </c:pt>
                <c:pt idx="2">
                  <c:v>декабрь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33</c:v>
                </c:pt>
                <c:pt idx="1">
                  <c:v>333</c:v>
                </c:pt>
                <c:pt idx="2">
                  <c:v>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9C-AE4E-8CF7-3011F08EA62C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вопросов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charset="0"/>
                    <a:ea typeface="Verdana" charset="0"/>
                    <a:cs typeface="Verdana" charset="0"/>
                  </a:defRPr>
                </a:pPr>
                <a:endParaRPr lang="ru-RU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октябрь</c:v>
                </c:pt>
                <c:pt idx="1">
                  <c:v>ноябрь</c:v>
                </c:pt>
                <c:pt idx="2">
                  <c:v>декабрь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34</c:v>
                </c:pt>
                <c:pt idx="1">
                  <c:v>3334</c:v>
                </c:pt>
                <c:pt idx="2">
                  <c:v>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9C-AE4E-8CF7-3011F08EA6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27572160"/>
        <c:axId val="-1627570384"/>
      </c:barChart>
      <c:catAx>
        <c:axId val="-1627572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pPr>
            <a:endParaRPr lang="ru-RU"/>
          </a:p>
        </c:txPr>
        <c:crossAx val="-1627570384"/>
        <c:crosses val="autoZero"/>
        <c:auto val="1"/>
        <c:lblAlgn val="ctr"/>
        <c:lblOffset val="100"/>
        <c:noMultiLvlLbl val="0"/>
      </c:catAx>
      <c:valAx>
        <c:axId val="-1627570384"/>
        <c:scaling>
          <c:orientation val="minMax"/>
        </c:scaling>
        <c:delete val="1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627572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 w="6350">
          <a:solidFill>
            <a:schemeClr val="bg2">
              <a:lumMod val="7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Verdana" charset="0"/>
              <a:ea typeface="Verdana" charset="0"/>
              <a:cs typeface="Verdana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Verdana" charset="0"/>
          <a:ea typeface="Verdana" charset="0"/>
          <a:cs typeface="Verdana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4C6BC7-8028-334B-9885-D39AF77B8A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E0596C-AAD3-1547-85D5-F66E184967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6BF71-7EEE-0041-9D92-27B63AD98E32}" type="datetimeFigureOut">
              <a:rPr lang="ru-RU" smtClean="0"/>
              <a:t>25.03.2019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92A48-9B85-DA49-A13C-3BADCA9E8D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E14B7-EF4A-A243-A361-E134479852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E58A1-EFFF-1C4D-A747-AEE76C33B5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3376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55A79-5F03-D44B-9B9C-5962D73EAEC8}" type="datetimeFigureOut">
              <a:rPr lang="ru-RU" smtClean="0"/>
              <a:t>25.03.2019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9F6F4-F631-814B-92E1-D6B4B2DE7A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068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5E81FB-7987-4258-A2F3-2D48E5F5C8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1644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9AC5-16B6-1E47-917C-435A07D1C5DB}" type="datetimeFigureOut">
              <a:rPr lang="ru-RU" smtClean="0"/>
              <a:t>25.03.2019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5449-D4BD-2E4B-BF4D-6AD2EE1089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598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9AC5-16B6-1E47-917C-435A07D1C5DB}" type="datetimeFigureOut">
              <a:rPr lang="ru-RU" smtClean="0"/>
              <a:t>25.03.2019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5449-D4BD-2E4B-BF4D-6AD2EE1089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321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9AC5-16B6-1E47-917C-435A07D1C5DB}" type="datetimeFigureOut">
              <a:rPr lang="ru-RU" smtClean="0"/>
              <a:t>25.03.2019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5449-D4BD-2E4B-BF4D-6AD2EE1089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277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9AC5-16B6-1E47-917C-435A07D1C5DB}" type="datetimeFigureOut">
              <a:rPr lang="ru-RU" smtClean="0"/>
              <a:t>25.03.2019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5449-D4BD-2E4B-BF4D-6AD2EE1089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29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9AC5-16B6-1E47-917C-435A07D1C5DB}" type="datetimeFigureOut">
              <a:rPr lang="ru-RU" smtClean="0"/>
              <a:t>25.03.2019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5449-D4BD-2E4B-BF4D-6AD2EE1089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939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9AC5-16B6-1E47-917C-435A07D1C5DB}" type="datetimeFigureOut">
              <a:rPr lang="ru-RU" smtClean="0"/>
              <a:t>25.03.2019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5449-D4BD-2E4B-BF4D-6AD2EE1089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592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9AC5-16B6-1E47-917C-435A07D1C5DB}" type="datetimeFigureOut">
              <a:rPr lang="ru-RU" smtClean="0"/>
              <a:t>25.03.2019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5449-D4BD-2E4B-BF4D-6AD2EE1089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650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9AC5-16B6-1E47-917C-435A07D1C5DB}" type="datetimeFigureOut">
              <a:rPr lang="ru-RU" smtClean="0"/>
              <a:t>25.03.2019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5449-D4BD-2E4B-BF4D-6AD2EE1089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14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9AC5-16B6-1E47-917C-435A07D1C5DB}" type="datetimeFigureOut">
              <a:rPr lang="ru-RU" smtClean="0"/>
              <a:t>25.03.2019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5449-D4BD-2E4B-BF4D-6AD2EE1089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11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9AC5-16B6-1E47-917C-435A07D1C5DB}" type="datetimeFigureOut">
              <a:rPr lang="ru-RU" smtClean="0"/>
              <a:t>25.03.2019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5449-D4BD-2E4B-BF4D-6AD2EE1089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700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9AC5-16B6-1E47-917C-435A07D1C5DB}" type="datetimeFigureOut">
              <a:rPr lang="ru-RU" smtClean="0"/>
              <a:t>25.03.2019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5449-D4BD-2E4B-BF4D-6AD2EE1089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235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A9AC5-16B6-1E47-917C-435A07D1C5DB}" type="datetimeFigureOut">
              <a:rPr lang="ru-RU" smtClean="0"/>
              <a:t>25.03.2019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C5449-D4BD-2E4B-BF4D-6AD2EE1089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12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CBC21E-4A25-704E-B1F6-77C074E52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712" y="548680"/>
            <a:ext cx="5088535" cy="2883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233988-523D-4241-AC5E-CA582BDC5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175" y="3738992"/>
            <a:ext cx="2207648" cy="7075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FFC36A-BE28-0249-A8C8-7D6FA736AABC}"/>
              </a:ext>
            </a:extLst>
          </p:cNvPr>
          <p:cNvSpPr/>
          <p:nvPr/>
        </p:nvSpPr>
        <p:spPr>
          <a:xfrm>
            <a:off x="1301357" y="4784676"/>
            <a:ext cx="7303286" cy="602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113"/>
              </a:lnSpc>
            </a:pPr>
            <a:r>
              <a:rPr lang="ru-RU" sz="1463" b="1" cap="all" dirty="0">
                <a:solidFill>
                  <a:srgbClr val="00558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мониторинг и анализ результатов рассмотрения обращений граждан и организаций</a:t>
            </a:r>
            <a:endParaRPr lang="en-US" sz="1463" b="1" cap="all" dirty="0">
              <a:solidFill>
                <a:srgbClr val="00558A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63DDC-CEA4-8740-A444-EA49565234F4}"/>
              </a:ext>
            </a:extLst>
          </p:cNvPr>
          <p:cNvSpPr/>
          <p:nvPr/>
        </p:nvSpPr>
        <p:spPr>
          <a:xfrm>
            <a:off x="4051951" y="5710754"/>
            <a:ext cx="1802096" cy="317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63" cap="all" dirty="0">
                <a:solidFill>
                  <a:srgbClr val="617085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  <a:r>
              <a:rPr lang="ru-RU" sz="1463" cap="all" dirty="0">
                <a:solidFill>
                  <a:srgbClr val="617085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Месяц</a:t>
            </a:r>
            <a:r>
              <a:rPr lang="en-US" sz="1463" cap="all" dirty="0">
                <a:solidFill>
                  <a:srgbClr val="617085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r>
              <a:rPr lang="ru-RU" sz="1463" cap="all" dirty="0">
                <a:solidFill>
                  <a:srgbClr val="617085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63" cap="all" dirty="0">
                <a:solidFill>
                  <a:srgbClr val="617085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  <a:r>
              <a:rPr lang="ru-RU" sz="1463" cap="all" dirty="0">
                <a:solidFill>
                  <a:srgbClr val="617085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год</a:t>
            </a:r>
            <a:r>
              <a:rPr lang="en-US" sz="1463" cap="all">
                <a:solidFill>
                  <a:srgbClr val="617085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endParaRPr lang="en-US" sz="1463" cap="all" dirty="0">
              <a:solidFill>
                <a:srgbClr val="617085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48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29"/>
          <p:cNvCxnSpPr/>
          <p:nvPr/>
        </p:nvCxnSpPr>
        <p:spPr>
          <a:xfrm>
            <a:off x="94220" y="33873"/>
            <a:ext cx="0" cy="533049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9013" y="70442"/>
            <a:ext cx="6606195" cy="45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400" b="1">
                <a:solidFill>
                  <a:srgbClr val="205080"/>
                </a:solidFill>
                <a:latin typeface="Verdana"/>
              </a:defRPr>
            </a:pPr>
            <a:r>
              <a:rPr lang="ru-RU" sz="1400"/>
              <a:t>РОССИЙСКАЯ</a:t>
            </a:r>
            <a:r>
              <a:rPr lang="ru-RU" sz="1200"/>
              <a:t> </a:t>
            </a:r>
            <a:r>
              <a:rPr lang="ru-RU" sz="1400" dirty="0"/>
              <a:t>ФЕДЕРАЦИЯ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75" b="0" i="0" u="none" strike="noStrike" kern="1200" cap="all" spc="66" normalizeH="0" baseline="0" noProof="0" dirty="0">
                <a:ln>
                  <a:noFill/>
                </a:ln>
                <a:solidFill>
                  <a:srgbClr val="617085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обращения, Поступившие в </a:t>
            </a:r>
            <a:r>
              <a:rPr lang="en-US" sz="975" cap="all" spc="66" dirty="0">
                <a:solidFill>
                  <a:srgbClr val="617085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  <a:r>
              <a:rPr lang="ru-RU" sz="975" cap="all" spc="66" dirty="0">
                <a:solidFill>
                  <a:srgbClr val="617085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Месяц</a:t>
            </a:r>
            <a:r>
              <a:rPr lang="en-US" sz="975" cap="all" spc="66" dirty="0">
                <a:solidFill>
                  <a:srgbClr val="617085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r>
              <a:rPr kumimoji="0" lang="ru-RU" sz="975" b="0" i="0" u="none" strike="noStrike" kern="1200" cap="all" spc="66" normalizeH="0" baseline="0" noProof="0" dirty="0">
                <a:ln>
                  <a:noFill/>
                </a:ln>
                <a:solidFill>
                  <a:srgbClr val="617085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n-US" sz="975" b="0" i="0" u="none" strike="noStrike" kern="1200" cap="all" spc="66" normalizeH="0" baseline="0" noProof="0" dirty="0">
                <a:ln>
                  <a:noFill/>
                </a:ln>
                <a:solidFill>
                  <a:srgbClr val="617085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  <a:r>
              <a:rPr kumimoji="0" lang="ru-RU" sz="975" b="0" i="0" u="none" strike="noStrike" kern="1200" cap="all" spc="66" normalizeH="0" baseline="0" noProof="0" dirty="0">
                <a:ln>
                  <a:noFill/>
                </a:ln>
                <a:solidFill>
                  <a:srgbClr val="617085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ГОД</a:t>
            </a:r>
            <a:r>
              <a:rPr kumimoji="0" lang="en-US" sz="975" b="0" i="0" u="none" strike="noStrike" kern="1200" cap="all" spc="66" normalizeH="0" baseline="0" noProof="0" dirty="0">
                <a:ln>
                  <a:noFill/>
                </a:ln>
                <a:solidFill>
                  <a:srgbClr val="617085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endParaRPr kumimoji="0" lang="ru-RU" sz="975" b="0" i="0" u="none" strike="noStrike" kern="1200" cap="all" spc="66" normalizeH="0" baseline="0" noProof="0" dirty="0">
              <a:ln>
                <a:noFill/>
              </a:ln>
              <a:solidFill>
                <a:srgbClr val="617085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41068" y="675064"/>
            <a:ext cx="3039257" cy="36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75" b="1" i="0" u="none" strike="noStrike" kern="1200" cap="all" spc="66" normalizeH="0" baseline="0" noProof="0" dirty="0">
                <a:ln>
                  <a:noFill/>
                </a:ln>
                <a:solidFill>
                  <a:srgbClr val="00558A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активность населения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13" b="0" i="0" u="none" strike="noStrike" kern="1200" cap="all" spc="66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количество обращений на 1000 жителей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0561" y="669952"/>
            <a:ext cx="3039257" cy="36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75" b="1" i="0" u="none" strike="noStrike" kern="1200" cap="all" spc="66" normalizeH="0" baseline="0" noProof="0" dirty="0">
                <a:ln>
                  <a:noFill/>
                </a:ln>
                <a:solidFill>
                  <a:srgbClr val="00558A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итоговые показатели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3" b="0" i="0" u="none" strike="noStrike" kern="1200" cap="all" spc="66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  <a:r>
              <a:rPr kumimoji="0" lang="ru-RU" sz="813" b="0" i="0" u="none" strike="noStrike" kern="1200" cap="all" spc="66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Месяц</a:t>
            </a:r>
            <a:r>
              <a:rPr kumimoji="0" lang="en-US" sz="813" b="0" i="0" u="none" strike="noStrike" kern="1200" cap="all" spc="66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r>
              <a:rPr kumimoji="0" lang="ru-RU" sz="813" b="0" i="0" u="none" strike="noStrike" kern="1200" cap="all" spc="66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n-US" sz="813" b="0" i="0" u="none" strike="noStrike" kern="1200" cap="all" spc="66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  <a:r>
              <a:rPr kumimoji="0" lang="ru-RU" sz="813" b="0" i="0" u="none" strike="noStrike" kern="1200" cap="all" spc="66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ГОД</a:t>
            </a:r>
            <a:r>
              <a:rPr kumimoji="0" lang="en-US" sz="813" b="0" i="0" u="none" strike="noStrike" kern="1200" cap="all" spc="66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endParaRPr kumimoji="0" lang="ru-RU" sz="813" b="0" i="0" u="none" strike="noStrike" kern="1200" cap="all" spc="66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9" name="Прямая соединительная линия 28"/>
          <p:cNvCxnSpPr>
            <a:cxnSpLocks/>
          </p:cNvCxnSpPr>
          <p:nvPr/>
        </p:nvCxnSpPr>
        <p:spPr>
          <a:xfrm flipH="1">
            <a:off x="373557" y="1268760"/>
            <a:ext cx="1" cy="151216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864768" y="3861048"/>
            <a:ext cx="1975305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94" b="1" i="0" u="none" strike="noStrike" kern="1200" cap="all" spc="66" normalizeH="0" baseline="0" noProof="0" dirty="0">
                <a:ln>
                  <a:noFill/>
                </a:ln>
                <a:solidFill>
                  <a:srgbClr val="00558A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Статус рассмотрения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31" b="0" i="0" u="none" strike="noStrike" kern="1200" cap="all" spc="66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распределение по долям</a:t>
            </a:r>
          </a:p>
        </p:txBody>
      </p:sp>
      <p:graphicFrame>
        <p:nvGraphicFramePr>
          <p:cNvPr id="52" name="Диаграмма 51"/>
          <p:cNvGraphicFramePr/>
          <p:nvPr>
            <p:extLst/>
          </p:nvPr>
        </p:nvGraphicFramePr>
        <p:xfrm>
          <a:off x="2740872" y="4307981"/>
          <a:ext cx="2430716" cy="2401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1ACD5AE-3FB1-43D3-9E43-8E03C9C85710}"/>
              </a:ext>
            </a:extLst>
          </p:cNvPr>
          <p:cNvSpPr txBox="1"/>
          <p:nvPr/>
        </p:nvSpPr>
        <p:spPr>
          <a:xfrm>
            <a:off x="-31394" y="3875321"/>
            <a:ext cx="2009863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94" b="1" i="0" u="none" strike="noStrike" kern="1200" cap="all" spc="66" normalizeH="0" baseline="0" noProof="0" dirty="0">
                <a:ln>
                  <a:noFill/>
                </a:ln>
                <a:solidFill>
                  <a:srgbClr val="00558A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УРОВНИ компетенции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31" b="0" i="0" u="none" strike="noStrike" kern="1200" cap="all" spc="66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по уровням ОГВ</a:t>
            </a:r>
          </a:p>
        </p:txBody>
      </p:sp>
      <p:graphicFrame>
        <p:nvGraphicFramePr>
          <p:cNvPr id="18" name="Диаграмма 17">
            <a:extLst>
              <a:ext uri="{FF2B5EF4-FFF2-40B4-BE49-F238E27FC236}">
                <a16:creationId xmlns:a16="http://schemas.microsoft.com/office/drawing/2014/main" id="{CFE2E705-3BFC-464A-A23A-3F23F51049E3}"/>
              </a:ext>
            </a:extLst>
          </p:cNvPr>
          <p:cNvGraphicFramePr/>
          <p:nvPr>
            <p:extLst/>
          </p:nvPr>
        </p:nvGraphicFramePr>
        <p:xfrm>
          <a:off x="63207" y="4343276"/>
          <a:ext cx="2430716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29CB1E7-CD2D-4161-A787-1B6C33C372BF}"/>
              </a:ext>
            </a:extLst>
          </p:cNvPr>
          <p:cNvSpPr txBox="1"/>
          <p:nvPr/>
        </p:nvSpPr>
        <p:spPr>
          <a:xfrm>
            <a:off x="5817096" y="3861048"/>
            <a:ext cx="2430716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94" b="1" i="0" u="none" strike="noStrike" kern="1200" cap="all" spc="66" normalizeH="0" baseline="0" noProof="0" dirty="0">
                <a:ln>
                  <a:noFill/>
                </a:ln>
                <a:solidFill>
                  <a:srgbClr val="00558A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динамика показателей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31" b="0" i="0" u="none" strike="noStrike" kern="1200" cap="all" spc="66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за последние три месяца</a:t>
            </a:r>
          </a:p>
        </p:txBody>
      </p:sp>
      <p:graphicFrame>
        <p:nvGraphicFramePr>
          <p:cNvPr id="20" name="Диаграмма 19">
            <a:extLst>
              <a:ext uri="{FF2B5EF4-FFF2-40B4-BE49-F238E27FC236}">
                <a16:creationId xmlns:a16="http://schemas.microsoft.com/office/drawing/2014/main" id="{4882B66A-6D44-42B6-89A0-CFEE49B7D1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4990038"/>
              </p:ext>
            </p:extLst>
          </p:nvPr>
        </p:nvGraphicFramePr>
        <p:xfrm>
          <a:off x="5705129" y="4456990"/>
          <a:ext cx="3798867" cy="2272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2" name="Объект 2">
            <a:extLst>
              <a:ext uri="{FF2B5EF4-FFF2-40B4-BE49-F238E27FC236}">
                <a16:creationId xmlns:a16="http://schemas.microsoft.com/office/drawing/2014/main" id="{5AFF55B5-4558-4081-9373-5A05B0C98776}"/>
              </a:ext>
            </a:extLst>
          </p:cNvPr>
          <p:cNvSpPr txBox="1">
            <a:spLocks/>
          </p:cNvSpPr>
          <p:nvPr/>
        </p:nvSpPr>
        <p:spPr>
          <a:xfrm>
            <a:off x="272480" y="1268760"/>
            <a:ext cx="4597986" cy="1944216"/>
          </a:xfrm>
          <a:prstGeom prst="rect">
            <a:avLst/>
          </a:prstGeom>
        </p:spPr>
        <p:txBody>
          <a:bodyPr vert="horz" lIns="190125" tIns="37148" rIns="74295" bIns="3714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1000" b="0">
                <a:solidFill>
                  <a:srgbClr val="3B3838"/>
                </a:solidFill>
                <a:latin typeface="Calibri"/>
              </a:defRPr>
            </a:pPr>
            <a:r>
              <a:rPr lang="ru-RU" sz="800" dirty="0"/>
              <a:t>ОБРАЩЕНИЙ: 2047070 (+373008)</a:t>
            </a:r>
          </a:p>
          <a:p>
            <a:pPr>
              <a:defRPr sz="1000" b="0">
                <a:solidFill>
                  <a:srgbClr val="3B3838"/>
                </a:solidFill>
                <a:latin typeface="Calibri"/>
              </a:defRPr>
            </a:pPr>
            <a:r>
              <a:rPr lang="ru-RU" sz="800" dirty="0"/>
              <a:t>ВОПРОСОВ: 2161850 (+394092)</a:t>
            </a:r>
          </a:p>
          <a:p>
            <a:pPr>
              <a:defRPr sz="1000" b="0">
                <a:solidFill>
                  <a:srgbClr val="3B3838"/>
                </a:solidFill>
                <a:latin typeface="Calibri"/>
              </a:defRPr>
            </a:pPr>
            <a:r>
              <a:rPr lang="ru-RU" sz="800" dirty="0"/>
              <a:t>ОРГАНИЗАЦИЙ: 20651 (+1338)</a:t>
            </a:r>
          </a:p>
          <a:p>
            <a:pPr>
              <a:defRPr sz="1000" b="0">
                <a:solidFill>
                  <a:srgbClr val="3B3838"/>
                </a:solidFill>
                <a:latin typeface="Calibri"/>
              </a:defRPr>
            </a:pPr>
            <a:r>
              <a:rPr lang="ru-RU" sz="800" dirty="0"/>
              <a:t>НАИМЕНОВАНИЙ ВОПРОСОВ: 2915 (+394092)</a:t>
            </a:r>
          </a:p>
          <a:p>
            <a:pPr>
              <a:defRPr sz="1000" b="0">
                <a:solidFill>
                  <a:srgbClr val="3B3838"/>
                </a:solidFill>
                <a:latin typeface="Calibri"/>
              </a:defRPr>
            </a:pPr>
            <a:r>
              <a:rPr lang="ru-RU" sz="800" dirty="0"/>
              <a:t>ВОПРОСОВ НА 1 ОБРАЩЕНИЕ: 1.056070384 (+0.000101131)</a:t>
            </a:r>
          </a:p>
          <a:p>
            <a:pPr>
              <a:defRPr sz="1000" b="0">
                <a:solidFill>
                  <a:srgbClr val="3B3838"/>
                </a:solidFill>
                <a:latin typeface="Calibri"/>
              </a:defRPr>
            </a:pPr>
            <a:r>
              <a:rPr lang="ru-RU" sz="800" dirty="0"/>
              <a:t>ВОПРОСОВ НА 1000 ЖИТЕЛЕЙ: 14.72579786 (+3.322648419)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7D592E-D806-4890-B735-A09397C208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200220"/>
            <a:ext cx="4525978" cy="229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0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29">
            <a:extLst>
              <a:ext uri="{FF2B5EF4-FFF2-40B4-BE49-F238E27FC236}">
                <a16:creationId xmlns:a16="http://schemas.microsoft.com/office/drawing/2014/main" id="{AA4B516A-A5E5-1A44-AA96-C057C2ADF107}"/>
              </a:ext>
            </a:extLst>
          </p:cNvPr>
          <p:cNvCxnSpPr/>
          <p:nvPr/>
        </p:nvCxnSpPr>
        <p:spPr>
          <a:xfrm>
            <a:off x="56456" y="87639"/>
            <a:ext cx="0" cy="533049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63FE34-356F-9546-8ADF-A119FFC4B024}"/>
              </a:ext>
            </a:extLst>
          </p:cNvPr>
          <p:cNvSpPr txBox="1"/>
          <p:nvPr/>
        </p:nvSpPr>
        <p:spPr>
          <a:xfrm>
            <a:off x="128464" y="116632"/>
            <a:ext cx="6606195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b="1" cap="all" spc="66" dirty="0">
                <a:solidFill>
                  <a:srgbClr val="00558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Наименование региона</a:t>
            </a:r>
          </a:p>
          <a:p>
            <a:r>
              <a:rPr lang="ru-RU" sz="975" cap="all" spc="66" dirty="0">
                <a:solidFill>
                  <a:srgbClr val="617085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обращения, Поступившие в </a:t>
            </a:r>
            <a:r>
              <a:rPr lang="en-US" sz="975" cap="all" spc="66" dirty="0">
                <a:solidFill>
                  <a:srgbClr val="617085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  <a:r>
              <a:rPr lang="ru-RU" sz="975" cap="all" spc="66" dirty="0">
                <a:solidFill>
                  <a:srgbClr val="617085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Месяцу</a:t>
            </a:r>
            <a:r>
              <a:rPr lang="en-US" sz="975" cap="all" spc="66" dirty="0">
                <a:solidFill>
                  <a:srgbClr val="617085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r>
              <a:rPr lang="ru-RU" sz="975" cap="all" spc="66" dirty="0">
                <a:solidFill>
                  <a:srgbClr val="617085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975" cap="all" spc="66" dirty="0">
                <a:solidFill>
                  <a:srgbClr val="617085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  <a:r>
              <a:rPr lang="ru-RU" sz="975" cap="all" spc="66" dirty="0">
                <a:solidFill>
                  <a:srgbClr val="617085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год</a:t>
            </a:r>
            <a:r>
              <a:rPr lang="en-US" sz="975" cap="all" spc="66" dirty="0">
                <a:solidFill>
                  <a:srgbClr val="617085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endParaRPr lang="ru-RU" sz="975" cap="all" spc="66" dirty="0">
              <a:solidFill>
                <a:srgbClr val="617085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0" name="Прямая соединительная линия 15">
            <a:extLst>
              <a:ext uri="{FF2B5EF4-FFF2-40B4-BE49-F238E27FC236}">
                <a16:creationId xmlns:a16="http://schemas.microsoft.com/office/drawing/2014/main" id="{FC38C7A7-A93D-184D-870D-5AB2D9906415}"/>
              </a:ext>
            </a:extLst>
          </p:cNvPr>
          <p:cNvCxnSpPr>
            <a:cxnSpLocks/>
          </p:cNvCxnSpPr>
          <p:nvPr/>
        </p:nvCxnSpPr>
        <p:spPr>
          <a:xfrm flipH="1">
            <a:off x="1328669" y="692696"/>
            <a:ext cx="1" cy="147525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6026B01-02DB-9846-AB3F-D5BE2423959B}"/>
              </a:ext>
            </a:extLst>
          </p:cNvPr>
          <p:cNvSpPr txBox="1"/>
          <p:nvPr/>
        </p:nvSpPr>
        <p:spPr>
          <a:xfrm>
            <a:off x="56456" y="2348880"/>
            <a:ext cx="2574830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94" b="1" cap="all" spc="66" dirty="0">
                <a:solidFill>
                  <a:srgbClr val="00558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ТОП-10 вопросов</a:t>
            </a:r>
          </a:p>
          <a:p>
            <a:r>
              <a:rPr lang="ru-RU" sz="731" cap="all" spc="66" dirty="0">
                <a:solidFill>
                  <a:schemeClr val="bg2">
                    <a:lumMod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по состоянию на июнь 2018</a:t>
            </a:r>
          </a:p>
        </p:txBody>
      </p:sp>
      <p:graphicFrame>
        <p:nvGraphicFramePr>
          <p:cNvPr id="22" name="Таблица 11">
            <a:extLst>
              <a:ext uri="{FF2B5EF4-FFF2-40B4-BE49-F238E27FC236}">
                <a16:creationId xmlns:a16="http://schemas.microsoft.com/office/drawing/2014/main" id="{E20F3C02-942C-704B-8302-957B53CD7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834845"/>
              </p:ext>
            </p:extLst>
          </p:nvPr>
        </p:nvGraphicFramePr>
        <p:xfrm>
          <a:off x="56456" y="2708920"/>
          <a:ext cx="5760641" cy="33580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3547505689"/>
                    </a:ext>
                  </a:extLst>
                </a:gridCol>
                <a:gridCol w="3958771">
                  <a:extLst>
                    <a:ext uri="{9D8B030D-6E8A-4147-A177-3AD203B41FA5}">
                      <a16:colId xmlns:a16="http://schemas.microsoft.com/office/drawing/2014/main" val="3143788936"/>
                    </a:ext>
                  </a:extLst>
                </a:gridCol>
                <a:gridCol w="475754">
                  <a:extLst>
                    <a:ext uri="{9D8B030D-6E8A-4147-A177-3AD203B41FA5}">
                      <a16:colId xmlns:a16="http://schemas.microsoft.com/office/drawing/2014/main" val="2568038838"/>
                    </a:ext>
                  </a:extLst>
                </a:gridCol>
                <a:gridCol w="1110092">
                  <a:extLst>
                    <a:ext uri="{9D8B030D-6E8A-4147-A177-3AD203B41FA5}">
                      <a16:colId xmlns:a16="http://schemas.microsoft.com/office/drawing/2014/main" val="2631793933"/>
                    </a:ext>
                  </a:extLst>
                </a:gridCol>
              </a:tblGrid>
              <a:tr h="27969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u="none" strike="noStrike">
                          <a:solidFill>
                            <a:schemeClr val="bg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№</a:t>
                      </a:r>
                      <a:endParaRPr lang="ru-RU" sz="700" b="1" i="0" u="none" strike="noStrike">
                        <a:solidFill>
                          <a:schemeClr val="bg1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7739" marR="7739" marT="7739" marB="0" anchor="ctr">
                    <a:solidFill>
                      <a:srgbClr val="297B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u="none" strike="noStrike" dirty="0">
                          <a:solidFill>
                            <a:schemeClr val="bg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Наименование вопроса</a:t>
                      </a:r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7739" marR="7739" marT="7739" marB="0" anchor="ctr">
                    <a:solidFill>
                      <a:srgbClr val="297B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u="none" strike="noStrike" dirty="0">
                          <a:solidFill>
                            <a:schemeClr val="bg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К</a:t>
                      </a:r>
                      <a:r>
                        <a:rPr lang="ru-RU" sz="700" b="1" u="none" strike="noStrike">
                          <a:solidFill>
                            <a:schemeClr val="bg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ол-во</a:t>
                      </a:r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7739" marR="7739" marT="7739" marB="0" anchor="ctr">
                    <a:solidFill>
                      <a:srgbClr val="297B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u="none" strike="noStrike" dirty="0">
                          <a:solidFill>
                            <a:schemeClr val="bg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в %</a:t>
                      </a:r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7739" marR="7739" marT="7739" marB="0" anchor="ctr">
                    <a:solidFill>
                      <a:srgbClr val="297B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342057"/>
                  </a:ext>
                </a:extLst>
              </a:tr>
              <a:tr h="296370">
                <a:tc>
                  <a:txBody>
                    <a:bodyPr/>
                    <a:lstStyle/>
                    <a:p>
                      <a:pPr algn="ctr" fontAlgn="ctr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7739" marR="7739" marT="7739" marB="0" anchor="ctr"/>
                </a:tc>
                <a:extLst>
                  <a:ext uri="{0D108BD9-81ED-4DB2-BD59-A6C34878D82A}">
                    <a16:rowId xmlns:a16="http://schemas.microsoft.com/office/drawing/2014/main" val="251130213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7739" marR="7739" marT="7739" marB="0" anchor="ctr"/>
                </a:tc>
                <a:extLst>
                  <a:ext uri="{0D108BD9-81ED-4DB2-BD59-A6C34878D82A}">
                    <a16:rowId xmlns:a16="http://schemas.microsoft.com/office/drawing/2014/main" val="332509855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7739" marR="7739" marT="7739" marB="0" anchor="ctr"/>
                </a:tc>
                <a:extLst>
                  <a:ext uri="{0D108BD9-81ED-4DB2-BD59-A6C34878D82A}">
                    <a16:rowId xmlns:a16="http://schemas.microsoft.com/office/drawing/2014/main" val="151770863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7739" marR="7739" marT="7739" marB="0" anchor="ctr"/>
                </a:tc>
                <a:extLst>
                  <a:ext uri="{0D108BD9-81ED-4DB2-BD59-A6C34878D82A}">
                    <a16:rowId xmlns:a16="http://schemas.microsoft.com/office/drawing/2014/main" val="87912081"/>
                  </a:ext>
                </a:extLst>
              </a:tr>
              <a:tr h="307438">
                <a:tc>
                  <a:txBody>
                    <a:bodyPr/>
                    <a:lstStyle/>
                    <a:p>
                      <a:pPr algn="ctr" fontAlgn="ctr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7739" marR="7739" marT="7739" marB="0" anchor="ctr"/>
                </a:tc>
                <a:extLst>
                  <a:ext uri="{0D108BD9-81ED-4DB2-BD59-A6C34878D82A}">
                    <a16:rowId xmlns:a16="http://schemas.microsoft.com/office/drawing/2014/main" val="3798600236"/>
                  </a:ext>
                </a:extLst>
              </a:tr>
              <a:tr h="292203">
                <a:tc>
                  <a:txBody>
                    <a:bodyPr/>
                    <a:lstStyle/>
                    <a:p>
                      <a:pPr algn="ctr" fontAlgn="ctr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7739" marR="7739" marT="7739" marB="0" anchor="ctr"/>
                </a:tc>
                <a:extLst>
                  <a:ext uri="{0D108BD9-81ED-4DB2-BD59-A6C34878D82A}">
                    <a16:rowId xmlns:a16="http://schemas.microsoft.com/office/drawing/2014/main" val="1390826289"/>
                  </a:ext>
                </a:extLst>
              </a:tr>
              <a:tr h="276968">
                <a:tc>
                  <a:txBody>
                    <a:bodyPr/>
                    <a:lstStyle/>
                    <a:p>
                      <a:pPr algn="ctr" fontAlgn="ctr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7739" marR="7739" marT="7739" marB="0" anchor="ctr"/>
                </a:tc>
                <a:extLst>
                  <a:ext uri="{0D108BD9-81ED-4DB2-BD59-A6C34878D82A}">
                    <a16:rowId xmlns:a16="http://schemas.microsoft.com/office/drawing/2014/main" val="2949465668"/>
                  </a:ext>
                </a:extLst>
              </a:tr>
              <a:tr h="347527">
                <a:tc>
                  <a:txBody>
                    <a:bodyPr/>
                    <a:lstStyle/>
                    <a:p>
                      <a:pPr algn="ctr" fontAlgn="ctr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7739" marR="7739" marT="7739" marB="0" anchor="ctr"/>
                </a:tc>
                <a:extLst>
                  <a:ext uri="{0D108BD9-81ED-4DB2-BD59-A6C34878D82A}">
                    <a16:rowId xmlns:a16="http://schemas.microsoft.com/office/drawing/2014/main" val="3935279423"/>
                  </a:ext>
                </a:extLst>
              </a:tr>
              <a:tr h="318506">
                <a:tc>
                  <a:txBody>
                    <a:bodyPr/>
                    <a:lstStyle/>
                    <a:p>
                      <a:pPr algn="ctr" fontAlgn="ctr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7739" marR="7739" marT="7739" marB="0" anchor="ctr"/>
                </a:tc>
                <a:extLst>
                  <a:ext uri="{0D108BD9-81ED-4DB2-BD59-A6C34878D82A}">
                    <a16:rowId xmlns:a16="http://schemas.microsoft.com/office/drawing/2014/main" val="3143933023"/>
                  </a:ext>
                </a:extLst>
              </a:tr>
              <a:tr h="375279">
                <a:tc>
                  <a:txBody>
                    <a:bodyPr/>
                    <a:lstStyle/>
                    <a:p>
                      <a:pPr algn="ctr" fontAlgn="ctr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7739" marR="7739" marT="7739" marB="0" anchor="ctr"/>
                </a:tc>
                <a:extLst>
                  <a:ext uri="{0D108BD9-81ED-4DB2-BD59-A6C34878D82A}">
                    <a16:rowId xmlns:a16="http://schemas.microsoft.com/office/drawing/2014/main" val="264056261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B8A7F19B-6D15-8C49-9ED7-CCA1800737EA}"/>
              </a:ext>
            </a:extLst>
          </p:cNvPr>
          <p:cNvSpPr txBox="1"/>
          <p:nvPr/>
        </p:nvSpPr>
        <p:spPr>
          <a:xfrm>
            <a:off x="7833320" y="3429000"/>
            <a:ext cx="1975305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94" b="1" cap="all" spc="66" dirty="0">
                <a:solidFill>
                  <a:srgbClr val="00558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Статус рассмотрения</a:t>
            </a:r>
          </a:p>
          <a:p>
            <a:r>
              <a:rPr lang="ru-RU" sz="731" cap="all" spc="66" dirty="0">
                <a:solidFill>
                  <a:schemeClr val="bg2">
                    <a:lumMod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распределение по долям</a:t>
            </a:r>
          </a:p>
        </p:txBody>
      </p:sp>
      <p:graphicFrame>
        <p:nvGraphicFramePr>
          <p:cNvPr id="24" name="Диаграмма 23">
            <a:extLst>
              <a:ext uri="{FF2B5EF4-FFF2-40B4-BE49-F238E27FC236}">
                <a16:creationId xmlns:a16="http://schemas.microsoft.com/office/drawing/2014/main" id="{17E15D1C-5D4E-5C47-A1C2-E4C9F5566C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7522859"/>
              </p:ext>
            </p:extLst>
          </p:nvPr>
        </p:nvGraphicFramePr>
        <p:xfrm>
          <a:off x="7833320" y="3356992"/>
          <a:ext cx="2232248" cy="3356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48C1FBC3-9E3C-AE4E-B13C-44636FE8C98F}"/>
              </a:ext>
            </a:extLst>
          </p:cNvPr>
          <p:cNvSpPr txBox="1"/>
          <p:nvPr/>
        </p:nvSpPr>
        <p:spPr>
          <a:xfrm>
            <a:off x="5895465" y="3429000"/>
            <a:ext cx="2009863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94" b="1" cap="all" spc="66" dirty="0">
                <a:solidFill>
                  <a:srgbClr val="00558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УРОВНИ компетенции</a:t>
            </a:r>
          </a:p>
          <a:p>
            <a:r>
              <a:rPr lang="ru-RU" sz="731" cap="all" spc="66" dirty="0">
                <a:solidFill>
                  <a:schemeClr val="bg2">
                    <a:lumMod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по уровням ОГВ</a:t>
            </a:r>
          </a:p>
        </p:txBody>
      </p:sp>
      <p:graphicFrame>
        <p:nvGraphicFramePr>
          <p:cNvPr id="26" name="Диаграмма 26">
            <a:extLst>
              <a:ext uri="{FF2B5EF4-FFF2-40B4-BE49-F238E27FC236}">
                <a16:creationId xmlns:a16="http://schemas.microsoft.com/office/drawing/2014/main" id="{D9170421-2EA2-104E-AC39-6D4C0A8D13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9093009"/>
              </p:ext>
            </p:extLst>
          </p:nvPr>
        </p:nvGraphicFramePr>
        <p:xfrm>
          <a:off x="5751449" y="3284984"/>
          <a:ext cx="2109968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8A2BBD0A-C316-834A-ADA8-1468FEBFA163}"/>
              </a:ext>
            </a:extLst>
          </p:cNvPr>
          <p:cNvSpPr txBox="1"/>
          <p:nvPr/>
        </p:nvSpPr>
        <p:spPr>
          <a:xfrm>
            <a:off x="5457056" y="692696"/>
            <a:ext cx="2998259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94" b="1" cap="all" spc="66" dirty="0">
                <a:solidFill>
                  <a:srgbClr val="00558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динамика показателей</a:t>
            </a:r>
          </a:p>
          <a:p>
            <a:r>
              <a:rPr lang="ru-RU" sz="731" cap="all" spc="66" dirty="0">
                <a:solidFill>
                  <a:schemeClr val="bg2">
                    <a:lumMod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за последние три месяца</a:t>
            </a:r>
          </a:p>
        </p:txBody>
      </p:sp>
      <p:graphicFrame>
        <p:nvGraphicFramePr>
          <p:cNvPr id="28" name="Диаграмма 31">
            <a:extLst>
              <a:ext uri="{FF2B5EF4-FFF2-40B4-BE49-F238E27FC236}">
                <a16:creationId xmlns:a16="http://schemas.microsoft.com/office/drawing/2014/main" id="{5E86CE93-5EE1-864D-A892-A61C2879F9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7667727"/>
              </p:ext>
            </p:extLst>
          </p:nvPr>
        </p:nvGraphicFramePr>
        <p:xfrm>
          <a:off x="5457056" y="1196752"/>
          <a:ext cx="4104456" cy="172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1" name="Объект 2">
            <a:extLst>
              <a:ext uri="{FF2B5EF4-FFF2-40B4-BE49-F238E27FC236}">
                <a16:creationId xmlns:a16="http://schemas.microsoft.com/office/drawing/2014/main" id="{CE6C0F73-90E9-FB49-9D35-44EB58A19F92}"/>
              </a:ext>
            </a:extLst>
          </p:cNvPr>
          <p:cNvSpPr txBox="1">
            <a:spLocks/>
          </p:cNvSpPr>
          <p:nvPr/>
        </p:nvSpPr>
        <p:spPr>
          <a:xfrm>
            <a:off x="1280592" y="692696"/>
            <a:ext cx="4320480" cy="1580602"/>
          </a:xfrm>
          <a:prstGeom prst="rect">
            <a:avLst/>
          </a:prstGeom>
        </p:spPr>
        <p:txBody>
          <a:bodyPr vert="horz" lIns="190125" tIns="37148" rIns="74295" bIns="3714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1000" b="0">
                <a:solidFill>
                  <a:srgbClr val="3B3838"/>
                </a:solidFill>
                <a:latin typeface="Calibri"/>
              </a:defRPr>
            </a:pPr>
            <a:r>
              <a:rPr lang="ru-RU" sz="900" dirty="0"/>
              <a:t>ОБРАЩЕНИЙ: 15389 (+2229)</a:t>
            </a:r>
          </a:p>
          <a:p>
            <a:pPr>
              <a:defRPr sz="1000" b="0">
                <a:solidFill>
                  <a:srgbClr val="3B3838"/>
                </a:solidFill>
                <a:latin typeface="Calibri"/>
              </a:defRPr>
            </a:pPr>
            <a:r>
              <a:rPr lang="ru-RU" sz="900" dirty="0"/>
              <a:t>ВОПРОСОВ: 16467 (+2579)</a:t>
            </a:r>
          </a:p>
          <a:p>
            <a:pPr>
              <a:defRPr sz="1000" b="0">
                <a:solidFill>
                  <a:srgbClr val="3B3838"/>
                </a:solidFill>
                <a:latin typeface="Calibri"/>
              </a:defRPr>
            </a:pPr>
            <a:r>
              <a:rPr lang="ru-RU" sz="900" dirty="0"/>
              <a:t>ОРГАНИЗАЦИЙ: 412 (+23)</a:t>
            </a:r>
          </a:p>
          <a:p>
            <a:pPr>
              <a:defRPr sz="1000" b="0">
                <a:solidFill>
                  <a:srgbClr val="3B3838"/>
                </a:solidFill>
                <a:latin typeface="Calibri"/>
              </a:defRPr>
            </a:pPr>
            <a:r>
              <a:rPr lang="ru-RU" sz="900" dirty="0"/>
              <a:t>НАИМЕНОВАНИЙ ВОПРОСОВ: 687 (+48)</a:t>
            </a:r>
          </a:p>
          <a:p>
            <a:pPr>
              <a:defRPr sz="1000" b="0">
                <a:solidFill>
                  <a:srgbClr val="3B3838"/>
                </a:solidFill>
                <a:latin typeface="Calibri"/>
              </a:defRPr>
            </a:pPr>
            <a:r>
              <a:rPr lang="ru-RU" sz="900" dirty="0"/>
              <a:t>ВОПРОСОВ НА 1 ОБРАЩЕНИЕ: 1.070050036 (+0.070050036)</a:t>
            </a:r>
          </a:p>
          <a:p>
            <a:pPr>
              <a:defRPr sz="1000" b="0">
                <a:solidFill>
                  <a:srgbClr val="3B3838"/>
                </a:solidFill>
                <a:latin typeface="Calibri"/>
              </a:defRPr>
            </a:pPr>
            <a:r>
              <a:rPr lang="ru-RU" sz="900" dirty="0"/>
              <a:t>ВОПРОСОВ НА 1000 ЖИТЕЛЕЙ: 9.949404075 (+0.017567284)</a:t>
            </a:r>
          </a:p>
        </p:txBody>
      </p:sp>
    </p:spTree>
    <p:extLst>
      <p:ext uri="{BB962C8B-B14F-4D97-AF65-F5344CB8AC3E}">
        <p14:creationId xmlns:p14="http://schemas.microsoft.com/office/powerpoint/2010/main" val="3551409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188</Words>
  <Application>Microsoft Macintosh PowerPoint</Application>
  <PresentationFormat>A4 Paper (210x297 mm)</PresentationFormat>
  <Paragraphs>43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dcterms:created xsi:type="dcterms:W3CDTF">2019-03-20T11:55:31Z</dcterms:created>
  <dcterms:modified xsi:type="dcterms:W3CDTF">2019-03-25T15:03:38Z</dcterms:modified>
</cp:coreProperties>
</file>