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6"/>
  </p:notesMasterIdLst>
  <p:sldIdLst>
    <p:sldId id="256" r:id="rId2"/>
    <p:sldId id="272" r:id="rId3"/>
    <p:sldId id="259" r:id="rId4"/>
    <p:sldId id="290" r:id="rId5"/>
    <p:sldId id="310" r:id="rId6"/>
    <p:sldId id="291" r:id="rId7"/>
    <p:sldId id="292" r:id="rId8"/>
    <p:sldId id="293" r:id="rId9"/>
    <p:sldId id="295" r:id="rId10"/>
    <p:sldId id="296" r:id="rId11"/>
    <p:sldId id="298" r:id="rId12"/>
    <p:sldId id="297" r:id="rId13"/>
    <p:sldId id="299" r:id="rId14"/>
    <p:sldId id="300" r:id="rId15"/>
    <p:sldId id="301" r:id="rId16"/>
    <p:sldId id="302" r:id="rId17"/>
    <p:sldId id="303" r:id="rId18"/>
    <p:sldId id="304" r:id="rId19"/>
    <p:sldId id="306" r:id="rId20"/>
    <p:sldId id="294" r:id="rId21"/>
    <p:sldId id="309" r:id="rId22"/>
    <p:sldId id="311" r:id="rId23"/>
    <p:sldId id="312" r:id="rId24"/>
    <p:sldId id="313" r:id="rId25"/>
  </p:sldIdLst>
  <p:sldSz cx="9144000" cy="5143500" type="screen16x9"/>
  <p:notesSz cx="6858000" cy="9144000"/>
  <p:embeddedFontLst>
    <p:embeddedFont>
      <p:font typeface="Fira Sans Extra Condensed SemiBold"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Roboto" panose="020B0604020202020204" charset="0"/>
      <p:regular r:id="rId35"/>
      <p:bold r:id="rId36"/>
      <p:italic r:id="rId37"/>
      <p:boldItalic r:id="rId38"/>
    </p:embeddedFont>
    <p:embeddedFont>
      <p:font typeface="Fira Sans Extra Condensed"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8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9c73459845_0_1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9c73459845_0_1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2581795" y="3633945"/>
            <a:ext cx="3900518" cy="9064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4000" dirty="0" smtClean="0"/>
              <a:t>DECISION TREE</a:t>
            </a:r>
            <a:endParaRPr lang="vi-VN" sz="4000" dirty="0"/>
          </a:p>
        </p:txBody>
      </p:sp>
      <p:sp>
        <p:nvSpPr>
          <p:cNvPr id="58" name="Google Shape;58;p15"/>
          <p:cNvSpPr txBox="1">
            <a:spLocks noGrp="1"/>
          </p:cNvSpPr>
          <p:nvPr>
            <p:ph type="subTitle" idx="1"/>
          </p:nvPr>
        </p:nvSpPr>
        <p:spPr>
          <a:xfrm>
            <a:off x="299746" y="4540430"/>
            <a:ext cx="8593874" cy="719178"/>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Nhóm: Decision Tree</a:t>
            </a:r>
            <a:r>
              <a:rPr lang="vi-VN" dirty="0" smtClean="0"/>
              <a:t> 	</a:t>
            </a:r>
            <a:r>
              <a:rPr lang="en" dirty="0" smtClean="0"/>
              <a:t>Môn học: Khai phá dữ liệu</a:t>
            </a:r>
            <a:r>
              <a:rPr lang="vi-VN" dirty="0" smtClean="0"/>
              <a:t> 	</a:t>
            </a:r>
            <a:r>
              <a:rPr lang="en" dirty="0" smtClean="0"/>
              <a:t>Giảng viên: Trần Trọng Bình</a:t>
            </a:r>
            <a:endParaRPr dirty="0"/>
          </a:p>
        </p:txBody>
      </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4212" y="165643"/>
            <a:ext cx="1010134" cy="827328"/>
          </a:xfrm>
          <a:prstGeom prst="rect">
            <a:avLst/>
          </a:prstGeom>
          <a:noFill/>
          <a:effectLst/>
        </p:spPr>
      </p:pic>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402" y="72506"/>
            <a:ext cx="4925540" cy="1013603"/>
          </a:xfrm>
          <a:prstGeom prst="rect">
            <a:avLst/>
          </a:prstGeom>
        </p:spPr>
      </p:pic>
      <p:pic>
        <p:nvPicPr>
          <p:cNvPr id="1032" name="Picture 8" descr="Decision tree Icons &amp; Symbol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7368" y="978993"/>
            <a:ext cx="2949372" cy="2949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What is IG in ID3? </a:t>
            </a:r>
            <a:endParaRPr lang="en-US" b="1" dirty="0"/>
          </a:p>
        </p:txBody>
      </p:sp>
      <p:pic>
        <p:nvPicPr>
          <p:cNvPr id="6" name="Picture 5"/>
          <p:cNvPicPr>
            <a:picLocks noChangeAspect="1"/>
          </p:cNvPicPr>
          <p:nvPr/>
        </p:nvPicPr>
        <p:blipFill>
          <a:blip r:embed="rId2"/>
          <a:stretch>
            <a:fillRect/>
          </a:stretch>
        </p:blipFill>
        <p:spPr>
          <a:xfrm>
            <a:off x="370032" y="1855975"/>
            <a:ext cx="8402493" cy="2981601"/>
          </a:xfrm>
          <a:prstGeom prst="rect">
            <a:avLst/>
          </a:prstGeom>
        </p:spPr>
      </p:pic>
      <p:sp>
        <p:nvSpPr>
          <p:cNvPr id="7" name="Rectangle 6"/>
          <p:cNvSpPr/>
          <p:nvPr/>
        </p:nvSpPr>
        <p:spPr>
          <a:xfrm>
            <a:off x="457200" y="1112865"/>
            <a:ext cx="7286625" cy="523220"/>
          </a:xfrm>
          <a:prstGeom prst="rect">
            <a:avLst/>
          </a:prstGeom>
        </p:spPr>
        <p:txBody>
          <a:bodyPr wrap="square">
            <a:spAutoFit/>
          </a:bodyPr>
          <a:lstStyle/>
          <a:p>
            <a:r>
              <a:rPr lang="vi-VN" dirty="0" smtClean="0">
                <a:solidFill>
                  <a:srgbClr val="0F2149"/>
                </a:solidFill>
                <a:latin typeface="Helvetica Neue"/>
              </a:rPr>
              <a:t>Information Gain (IG) trong </a:t>
            </a:r>
            <a:r>
              <a:rPr lang="vi-VN" dirty="0">
                <a:solidFill>
                  <a:srgbClr val="0F2149"/>
                </a:solidFill>
                <a:latin typeface="Helvetica Neue"/>
              </a:rPr>
              <a:t>cây quyết định có thể được định nghĩa là lượng thông tin được cải thiện trong các nút trước khi tách chúng ra để đưa ra các quyết định tiếp theo.</a:t>
            </a:r>
            <a:endParaRPr lang="en-US" dirty="0"/>
          </a:p>
        </p:txBody>
      </p:sp>
    </p:spTree>
    <p:extLst>
      <p:ext uri="{BB962C8B-B14F-4D97-AF65-F5344CB8AC3E}">
        <p14:creationId xmlns:p14="http://schemas.microsoft.com/office/powerpoint/2010/main" val="3824771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ID3 ALGORITHM</a:t>
            </a:r>
            <a:endParaRPr lang="en-US" b="1" dirty="0"/>
          </a:p>
        </p:txBody>
      </p:sp>
      <p:sp>
        <p:nvSpPr>
          <p:cNvPr id="5" name="Rectangle 4"/>
          <p:cNvSpPr/>
          <p:nvPr/>
        </p:nvSpPr>
        <p:spPr>
          <a:xfrm>
            <a:off x="457200" y="892975"/>
            <a:ext cx="184731" cy="523220"/>
          </a:xfrm>
          <a:prstGeom prst="rect">
            <a:avLst/>
          </a:prstGeom>
        </p:spPr>
        <p:txBody>
          <a:bodyPr wrap="none">
            <a:spAutoFit/>
          </a:bodyPr>
          <a:lstStyle/>
          <a:p>
            <a:endParaRPr lang="vi-VN" b="1" dirty="0" smtClean="0">
              <a:solidFill>
                <a:srgbClr val="686868"/>
              </a:solidFill>
              <a:latin typeface="Open Sans"/>
            </a:endParaRPr>
          </a:p>
          <a:p>
            <a:endParaRPr lang="en-US" dirty="0"/>
          </a:p>
        </p:txBody>
      </p:sp>
      <p:sp>
        <p:nvSpPr>
          <p:cNvPr id="13" name="Rectangle 12"/>
          <p:cNvSpPr/>
          <p:nvPr/>
        </p:nvSpPr>
        <p:spPr>
          <a:xfrm>
            <a:off x="295275" y="1370309"/>
            <a:ext cx="4018962" cy="3108543"/>
          </a:xfrm>
          <a:prstGeom prst="rect">
            <a:avLst/>
          </a:prstGeom>
        </p:spPr>
        <p:txBody>
          <a:bodyPr wrap="square">
            <a:spAutoFit/>
          </a:bodyPr>
          <a:lstStyle/>
          <a:p>
            <a:pPr algn="just"/>
            <a:r>
              <a:rPr lang="vi-VN" dirty="0" smtClean="0"/>
              <a:t>Sau khi đã hiểu sơ lược về Entropy và IG, ta sẽ bắt đầu việc tạo cây với các bước sau đây:</a:t>
            </a:r>
          </a:p>
          <a:p>
            <a:pPr algn="just"/>
            <a:endParaRPr lang="vi-VN" dirty="0" smtClean="0"/>
          </a:p>
          <a:p>
            <a:pPr algn="just"/>
            <a:r>
              <a:rPr lang="vi-VN" dirty="0" smtClean="0"/>
              <a:t>B1: Tính </a:t>
            </a:r>
            <a:r>
              <a:rPr lang="vi-VN" dirty="0"/>
              <a:t>toán entropy cho tập dữ liệu</a:t>
            </a:r>
            <a:r>
              <a:rPr lang="vi-VN" dirty="0" smtClean="0"/>
              <a:t>.</a:t>
            </a:r>
          </a:p>
          <a:p>
            <a:pPr algn="just"/>
            <a:endParaRPr lang="vi-VN" dirty="0"/>
          </a:p>
          <a:p>
            <a:pPr algn="just"/>
            <a:r>
              <a:rPr lang="vi-VN" dirty="0" smtClean="0"/>
              <a:t>B2: Với </a:t>
            </a:r>
            <a:r>
              <a:rPr lang="vi-VN" dirty="0"/>
              <a:t>tất cả đặc trưng:</a:t>
            </a:r>
          </a:p>
          <a:p>
            <a:pPr algn="just"/>
            <a:r>
              <a:rPr lang="vi-VN" dirty="0"/>
              <a:t>    1. Tính toán entropy của tất cả giá trị.</a:t>
            </a:r>
          </a:p>
          <a:p>
            <a:pPr algn="just"/>
            <a:r>
              <a:rPr lang="vi-VN" dirty="0"/>
              <a:t>    2. Tính entropy trung bình cho thuộc tính đang thực hiện</a:t>
            </a:r>
            <a:r>
              <a:rPr lang="vi-VN" dirty="0" smtClean="0"/>
              <a:t>.</a:t>
            </a:r>
          </a:p>
          <a:p>
            <a:pPr algn="just"/>
            <a:endParaRPr lang="vi-VN" dirty="0"/>
          </a:p>
          <a:p>
            <a:pPr algn="just"/>
            <a:r>
              <a:rPr lang="vi-VN" dirty="0" smtClean="0"/>
              <a:t>B3: </a:t>
            </a:r>
            <a:r>
              <a:rPr lang="vi-VN" dirty="0"/>
              <a:t>Chọn đặc trưng chó IG cao nhất</a:t>
            </a:r>
            <a:r>
              <a:rPr lang="vi-VN" dirty="0" smtClean="0"/>
              <a:t>.</a:t>
            </a:r>
          </a:p>
          <a:p>
            <a:pPr algn="just"/>
            <a:endParaRPr lang="vi-VN" dirty="0"/>
          </a:p>
          <a:p>
            <a:pPr algn="just"/>
            <a:r>
              <a:rPr lang="vi-VN" dirty="0" smtClean="0"/>
              <a:t>B4: Lặp </a:t>
            </a:r>
            <a:r>
              <a:rPr lang="vi-VN" dirty="0"/>
              <a:t>lại cho đến khi thu được cây như mong muốn</a:t>
            </a:r>
            <a:r>
              <a:rPr lang="vi-VN" dirty="0" smtClean="0"/>
              <a:t>.</a:t>
            </a:r>
          </a:p>
        </p:txBody>
      </p:sp>
      <p:pic>
        <p:nvPicPr>
          <p:cNvPr id="4" name="Picture 3"/>
          <p:cNvPicPr>
            <a:picLocks noChangeAspect="1"/>
          </p:cNvPicPr>
          <p:nvPr/>
        </p:nvPicPr>
        <p:blipFill>
          <a:blip r:embed="rId2"/>
          <a:stretch>
            <a:fillRect/>
          </a:stretch>
        </p:blipFill>
        <p:spPr>
          <a:xfrm>
            <a:off x="4572000" y="1329334"/>
            <a:ext cx="4210638" cy="3038899"/>
          </a:xfrm>
          <a:prstGeom prst="rect">
            <a:avLst/>
          </a:prstGeom>
        </p:spPr>
      </p:pic>
      <p:sp>
        <p:nvSpPr>
          <p:cNvPr id="8" name="Rectangle 7"/>
          <p:cNvSpPr/>
          <p:nvPr/>
        </p:nvSpPr>
        <p:spPr>
          <a:xfrm>
            <a:off x="4763676" y="4496815"/>
            <a:ext cx="4018962" cy="307777"/>
          </a:xfrm>
          <a:prstGeom prst="rect">
            <a:avLst/>
          </a:prstGeom>
        </p:spPr>
        <p:txBody>
          <a:bodyPr wrap="square">
            <a:spAutoFit/>
          </a:bodyPr>
          <a:lstStyle/>
          <a:p>
            <a:pPr algn="just"/>
            <a:r>
              <a:rPr lang="vi-VN" dirty="0" smtClean="0"/>
              <a:t>Bắt đầu tính entropy của tập dữ liệu: H(S</a:t>
            </a:r>
            <a:r>
              <a:rPr lang="vi-VN" dirty="0"/>
              <a:t>)</a:t>
            </a:r>
            <a:endParaRPr lang="vi-VN" dirty="0" smtClean="0"/>
          </a:p>
        </p:txBody>
      </p:sp>
    </p:spTree>
    <p:extLst>
      <p:ext uri="{BB962C8B-B14F-4D97-AF65-F5344CB8AC3E}">
        <p14:creationId xmlns:p14="http://schemas.microsoft.com/office/powerpoint/2010/main" val="2936795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ID3 ALGORITHM</a:t>
            </a:r>
            <a:endParaRPr lang="en-US" b="1" dirty="0"/>
          </a:p>
        </p:txBody>
      </p:sp>
      <p:sp>
        <p:nvSpPr>
          <p:cNvPr id="6" name="Rectangle 5"/>
          <p:cNvSpPr/>
          <p:nvPr/>
        </p:nvSpPr>
        <p:spPr>
          <a:xfrm>
            <a:off x="2176952" y="4732867"/>
            <a:ext cx="4790094" cy="307777"/>
          </a:xfrm>
          <a:prstGeom prst="rect">
            <a:avLst/>
          </a:prstGeom>
        </p:spPr>
        <p:txBody>
          <a:bodyPr wrap="none">
            <a:spAutoFit/>
          </a:bodyPr>
          <a:lstStyle/>
          <a:p>
            <a:r>
              <a:rPr lang="vi-VN" dirty="0">
                <a:solidFill>
                  <a:srgbClr val="686868"/>
                </a:solidFill>
                <a:latin typeface="Open Sans"/>
              </a:rPr>
              <a:t>Tính toán IG và entropy cho </a:t>
            </a:r>
            <a:r>
              <a:rPr lang="vi-VN" dirty="0" smtClean="0">
                <a:solidFill>
                  <a:srgbClr val="686868"/>
                </a:solidFill>
                <a:latin typeface="Open Sans"/>
              </a:rPr>
              <a:t>2 đặc trưng: outlook và windy</a:t>
            </a:r>
            <a:endParaRPr lang="en-US" dirty="0"/>
          </a:p>
        </p:txBody>
      </p:sp>
      <p:pic>
        <p:nvPicPr>
          <p:cNvPr id="9" name="Picture 8"/>
          <p:cNvPicPr>
            <a:picLocks noChangeAspect="1"/>
          </p:cNvPicPr>
          <p:nvPr/>
        </p:nvPicPr>
        <p:blipFill>
          <a:blip r:embed="rId2"/>
          <a:stretch>
            <a:fillRect/>
          </a:stretch>
        </p:blipFill>
        <p:spPr>
          <a:xfrm>
            <a:off x="418313" y="892975"/>
            <a:ext cx="8307371" cy="3780625"/>
          </a:xfrm>
          <a:prstGeom prst="rect">
            <a:avLst/>
          </a:prstGeom>
        </p:spPr>
      </p:pic>
    </p:spTree>
    <p:extLst>
      <p:ext uri="{BB962C8B-B14F-4D97-AF65-F5344CB8AC3E}">
        <p14:creationId xmlns:p14="http://schemas.microsoft.com/office/powerpoint/2010/main" val="4011371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ID3 ALGORITHM</a:t>
            </a:r>
            <a:endParaRPr lang="en-US" b="1" dirty="0"/>
          </a:p>
        </p:txBody>
      </p:sp>
      <p:sp>
        <p:nvSpPr>
          <p:cNvPr id="5" name="Rectangle 4"/>
          <p:cNvSpPr/>
          <p:nvPr/>
        </p:nvSpPr>
        <p:spPr>
          <a:xfrm>
            <a:off x="457200" y="892975"/>
            <a:ext cx="184731" cy="523220"/>
          </a:xfrm>
          <a:prstGeom prst="rect">
            <a:avLst/>
          </a:prstGeom>
        </p:spPr>
        <p:txBody>
          <a:bodyPr wrap="none">
            <a:spAutoFit/>
          </a:bodyPr>
          <a:lstStyle/>
          <a:p>
            <a:endParaRPr lang="vi-VN" b="1" dirty="0" smtClean="0">
              <a:solidFill>
                <a:srgbClr val="686868"/>
              </a:solidFill>
              <a:latin typeface="Open Sans"/>
            </a:endParaRPr>
          </a:p>
          <a:p>
            <a:endParaRPr lang="en-US" dirty="0"/>
          </a:p>
        </p:txBody>
      </p:sp>
      <p:pic>
        <p:nvPicPr>
          <p:cNvPr id="7" name="Picture 6"/>
          <p:cNvPicPr>
            <a:picLocks noChangeAspect="1"/>
          </p:cNvPicPr>
          <p:nvPr/>
        </p:nvPicPr>
        <p:blipFill>
          <a:blip r:embed="rId2"/>
          <a:stretch>
            <a:fillRect/>
          </a:stretch>
        </p:blipFill>
        <p:spPr>
          <a:xfrm>
            <a:off x="391227" y="2493674"/>
            <a:ext cx="4101594" cy="2182779"/>
          </a:xfrm>
          <a:prstGeom prst="rect">
            <a:avLst/>
          </a:prstGeom>
        </p:spPr>
      </p:pic>
      <p:pic>
        <p:nvPicPr>
          <p:cNvPr id="9" name="Picture 8"/>
          <p:cNvPicPr>
            <a:picLocks noChangeAspect="1"/>
          </p:cNvPicPr>
          <p:nvPr/>
        </p:nvPicPr>
        <p:blipFill>
          <a:blip r:embed="rId3"/>
          <a:stretch>
            <a:fillRect/>
          </a:stretch>
        </p:blipFill>
        <p:spPr>
          <a:xfrm>
            <a:off x="4582226" y="2493674"/>
            <a:ext cx="4186741" cy="2182779"/>
          </a:xfrm>
          <a:prstGeom prst="rect">
            <a:avLst/>
          </a:prstGeom>
        </p:spPr>
      </p:pic>
      <p:pic>
        <p:nvPicPr>
          <p:cNvPr id="10" name="Picture 9"/>
          <p:cNvPicPr>
            <a:picLocks noChangeAspect="1"/>
          </p:cNvPicPr>
          <p:nvPr/>
        </p:nvPicPr>
        <p:blipFill>
          <a:blip r:embed="rId4"/>
          <a:stretch>
            <a:fillRect/>
          </a:stretch>
        </p:blipFill>
        <p:spPr>
          <a:xfrm>
            <a:off x="2442024" y="892975"/>
            <a:ext cx="4259951" cy="1532966"/>
          </a:xfrm>
          <a:prstGeom prst="rect">
            <a:avLst/>
          </a:prstGeom>
        </p:spPr>
      </p:pic>
      <p:sp>
        <p:nvSpPr>
          <p:cNvPr id="12" name="Rectangle 11"/>
          <p:cNvSpPr/>
          <p:nvPr/>
        </p:nvSpPr>
        <p:spPr>
          <a:xfrm>
            <a:off x="4605888" y="4744186"/>
            <a:ext cx="4192173" cy="307777"/>
          </a:xfrm>
          <a:prstGeom prst="rect">
            <a:avLst/>
          </a:prstGeom>
        </p:spPr>
        <p:txBody>
          <a:bodyPr wrap="none">
            <a:spAutoFit/>
          </a:bodyPr>
          <a:lstStyle/>
          <a:p>
            <a:pPr algn="just"/>
            <a:r>
              <a:rPr lang="vi-VN" dirty="0" smtClean="0"/>
              <a:t>Lặp </a:t>
            </a:r>
            <a:r>
              <a:rPr lang="vi-VN" dirty="0"/>
              <a:t>lại cho đến khi thu được cây như mong muốn.</a:t>
            </a:r>
          </a:p>
        </p:txBody>
      </p:sp>
      <p:sp>
        <p:nvSpPr>
          <p:cNvPr id="14" name="Rectangle 13"/>
          <p:cNvSpPr/>
          <p:nvPr/>
        </p:nvSpPr>
        <p:spPr>
          <a:xfrm>
            <a:off x="767760" y="4744186"/>
            <a:ext cx="3416320" cy="307777"/>
          </a:xfrm>
          <a:prstGeom prst="rect">
            <a:avLst/>
          </a:prstGeom>
        </p:spPr>
        <p:txBody>
          <a:bodyPr wrap="none">
            <a:spAutoFit/>
          </a:bodyPr>
          <a:lstStyle/>
          <a:p>
            <a:pPr algn="just"/>
            <a:r>
              <a:rPr lang="vi-VN" dirty="0" smtClean="0"/>
              <a:t>Ta tiếp tục tính lại IG để tìm nút tiếp theo</a:t>
            </a:r>
            <a:endParaRPr lang="vi-VN" dirty="0"/>
          </a:p>
        </p:txBody>
      </p:sp>
    </p:spTree>
    <p:extLst>
      <p:ext uri="{BB962C8B-B14F-4D97-AF65-F5344CB8AC3E}">
        <p14:creationId xmlns:p14="http://schemas.microsoft.com/office/powerpoint/2010/main" val="762734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ID3 ALGORITHM</a:t>
            </a:r>
            <a:endParaRPr lang="en-US" b="1" dirty="0"/>
          </a:p>
        </p:txBody>
      </p:sp>
      <p:sp>
        <p:nvSpPr>
          <p:cNvPr id="5" name="Rectangle 4"/>
          <p:cNvSpPr/>
          <p:nvPr/>
        </p:nvSpPr>
        <p:spPr>
          <a:xfrm>
            <a:off x="457200" y="892975"/>
            <a:ext cx="184731" cy="523220"/>
          </a:xfrm>
          <a:prstGeom prst="rect">
            <a:avLst/>
          </a:prstGeom>
        </p:spPr>
        <p:txBody>
          <a:bodyPr wrap="none">
            <a:spAutoFit/>
          </a:bodyPr>
          <a:lstStyle/>
          <a:p>
            <a:endParaRPr lang="vi-VN" b="1" dirty="0" smtClean="0">
              <a:solidFill>
                <a:srgbClr val="686868"/>
              </a:solidFill>
              <a:latin typeface="Open Sans"/>
            </a:endParaRPr>
          </a:p>
          <a:p>
            <a:endParaRPr lang="en-US" dirty="0"/>
          </a:p>
        </p:txBody>
      </p:sp>
      <p:pic>
        <p:nvPicPr>
          <p:cNvPr id="3" name="Picture 2"/>
          <p:cNvPicPr>
            <a:picLocks noChangeAspect="1"/>
          </p:cNvPicPr>
          <p:nvPr/>
        </p:nvPicPr>
        <p:blipFill>
          <a:blip r:embed="rId2"/>
          <a:stretch>
            <a:fillRect/>
          </a:stretch>
        </p:blipFill>
        <p:spPr>
          <a:xfrm>
            <a:off x="2136892" y="1154585"/>
            <a:ext cx="4870215" cy="3309107"/>
          </a:xfrm>
          <a:prstGeom prst="rect">
            <a:avLst/>
          </a:prstGeom>
        </p:spPr>
      </p:pic>
      <p:sp>
        <p:nvSpPr>
          <p:cNvPr id="8" name="Rectangle 7"/>
          <p:cNvSpPr/>
          <p:nvPr/>
        </p:nvSpPr>
        <p:spPr>
          <a:xfrm>
            <a:off x="2003029" y="4463692"/>
            <a:ext cx="5137945" cy="523220"/>
          </a:xfrm>
          <a:prstGeom prst="rect">
            <a:avLst/>
          </a:prstGeom>
        </p:spPr>
        <p:txBody>
          <a:bodyPr wrap="none">
            <a:spAutoFit/>
          </a:bodyPr>
          <a:lstStyle/>
          <a:p>
            <a:pPr algn="ctr"/>
            <a:r>
              <a:rPr lang="vi-VN" dirty="0" smtClean="0"/>
              <a:t>Kết quả, cây quyết định cuối cùng không chứa đặc tính temp </a:t>
            </a:r>
          </a:p>
          <a:p>
            <a:pPr algn="ctr"/>
            <a:r>
              <a:rPr lang="vi-VN" dirty="0" smtClean="0"/>
              <a:t>vì nó có IG thấp và nút windy đã đạt đến nút lá: only yes or no </a:t>
            </a:r>
            <a:endParaRPr lang="vi-VN" dirty="0"/>
          </a:p>
        </p:txBody>
      </p:sp>
    </p:spTree>
    <p:extLst>
      <p:ext uri="{BB962C8B-B14F-4D97-AF65-F5344CB8AC3E}">
        <p14:creationId xmlns:p14="http://schemas.microsoft.com/office/powerpoint/2010/main" val="365659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1382"/>
            <a:ext cx="8229600" cy="481500"/>
          </a:xfrm>
        </p:spPr>
        <p:txBody>
          <a:bodyPr/>
          <a:lstStyle/>
          <a:p>
            <a:r>
              <a:rPr lang="vi-VN" b="1" dirty="0" smtClean="0"/>
              <a:t>CART ALGORITHM</a:t>
            </a:r>
            <a:endParaRPr lang="en-US" b="1" dirty="0"/>
          </a:p>
        </p:txBody>
      </p:sp>
      <p:sp>
        <p:nvSpPr>
          <p:cNvPr id="5" name="Rectangle 4"/>
          <p:cNvSpPr/>
          <p:nvPr/>
        </p:nvSpPr>
        <p:spPr>
          <a:xfrm>
            <a:off x="457200" y="892975"/>
            <a:ext cx="184731" cy="523220"/>
          </a:xfrm>
          <a:prstGeom prst="rect">
            <a:avLst/>
          </a:prstGeom>
        </p:spPr>
        <p:txBody>
          <a:bodyPr wrap="none">
            <a:spAutoFit/>
          </a:bodyPr>
          <a:lstStyle/>
          <a:p>
            <a:endParaRPr lang="vi-VN" b="1" dirty="0" smtClean="0">
              <a:solidFill>
                <a:srgbClr val="686868"/>
              </a:solidFill>
              <a:latin typeface="Open Sans"/>
            </a:endParaRPr>
          </a:p>
          <a:p>
            <a:endParaRPr lang="en-US" dirty="0"/>
          </a:p>
        </p:txBody>
      </p:sp>
      <p:pic>
        <p:nvPicPr>
          <p:cNvPr id="6" name="Picture 5"/>
          <p:cNvPicPr>
            <a:picLocks noChangeAspect="1"/>
          </p:cNvPicPr>
          <p:nvPr/>
        </p:nvPicPr>
        <p:blipFill>
          <a:blip r:embed="rId2"/>
          <a:stretch>
            <a:fillRect/>
          </a:stretch>
        </p:blipFill>
        <p:spPr>
          <a:xfrm>
            <a:off x="5543550" y="1016421"/>
            <a:ext cx="2895816" cy="3658839"/>
          </a:xfrm>
          <a:prstGeom prst="rect">
            <a:avLst/>
          </a:prstGeom>
        </p:spPr>
      </p:pic>
      <p:sp>
        <p:nvSpPr>
          <p:cNvPr id="7" name="Rectangle 6"/>
          <p:cNvSpPr/>
          <p:nvPr/>
        </p:nvSpPr>
        <p:spPr>
          <a:xfrm>
            <a:off x="457200" y="1214289"/>
            <a:ext cx="4572000" cy="2246769"/>
          </a:xfrm>
          <a:prstGeom prst="rect">
            <a:avLst/>
          </a:prstGeom>
        </p:spPr>
        <p:txBody>
          <a:bodyPr>
            <a:spAutoFit/>
          </a:bodyPr>
          <a:lstStyle/>
          <a:p>
            <a:r>
              <a:rPr lang="vi-VN" dirty="0" smtClean="0">
                <a:solidFill>
                  <a:srgbClr val="686868"/>
                </a:solidFill>
                <a:latin typeface="Open Sans"/>
              </a:rPr>
              <a:t>Bài toán phân </a:t>
            </a:r>
            <a:r>
              <a:rPr lang="vi-VN" dirty="0">
                <a:solidFill>
                  <a:srgbClr val="686868"/>
                </a:solidFill>
                <a:latin typeface="Open Sans"/>
              </a:rPr>
              <a:t>lớp bằng thuật toán </a:t>
            </a:r>
            <a:r>
              <a:rPr lang="vi-VN" b="1" dirty="0" smtClean="0">
                <a:solidFill>
                  <a:srgbClr val="686868"/>
                </a:solidFill>
                <a:latin typeface="Open Sans"/>
              </a:rPr>
              <a:t>CART: </a:t>
            </a:r>
            <a:endParaRPr lang="vi-VN" dirty="0" smtClean="0"/>
          </a:p>
          <a:p>
            <a:r>
              <a:rPr lang="vi-VN" dirty="0" smtClean="0"/>
              <a:t>Chúng </a:t>
            </a:r>
            <a:r>
              <a:rPr lang="vi-VN" dirty="0"/>
              <a:t>ta </a:t>
            </a:r>
            <a:r>
              <a:rPr lang="vi-VN" dirty="0" smtClean="0"/>
              <a:t>vẫn sử dụng tập dữ liệu cũ về sự phù thuộc thời tiết để đi chơi.</a:t>
            </a:r>
          </a:p>
          <a:p>
            <a:endParaRPr lang="vi-VN" dirty="0"/>
          </a:p>
          <a:p>
            <a:r>
              <a:rPr lang="vi-VN" dirty="0" smtClean="0"/>
              <a:t>Thuật toán CART sử dụng chỉ số Gini làm thước đo phân loại, </a:t>
            </a:r>
            <a:r>
              <a:rPr lang="vi-VN" dirty="0" smtClean="0"/>
              <a:t>chỉ số này đo </a:t>
            </a:r>
            <a:r>
              <a:rPr lang="vi-VN" dirty="0"/>
              <a:t>xác suất một trường hợp ngẫu nhiên bị phân loại sai khi được chọn ngẫu </a:t>
            </a:r>
            <a:r>
              <a:rPr lang="vi-VN" dirty="0" smtClean="0"/>
              <a:t>nhiên.</a:t>
            </a:r>
          </a:p>
          <a:p>
            <a:r>
              <a:rPr lang="vi-VN" dirty="0" smtClean="0"/>
              <a:t>Gini </a:t>
            </a:r>
            <a:r>
              <a:rPr lang="vi-VN" dirty="0"/>
              <a:t>càng thấp, khả năng phân loại sai càng </a:t>
            </a:r>
            <a:r>
              <a:rPr lang="vi-VN" dirty="0" smtClean="0"/>
              <a:t>thấp.</a:t>
            </a:r>
          </a:p>
          <a:p>
            <a:endParaRPr lang="vi-VN" dirty="0"/>
          </a:p>
          <a:p>
            <a:r>
              <a:rPr lang="vi-VN" dirty="0" smtClean="0"/>
              <a:t>Công thức tính chỉ số Gini:</a:t>
            </a:r>
            <a:endParaRPr lang="en-US" dirty="0"/>
          </a:p>
        </p:txBody>
      </p:sp>
      <p:sp>
        <p:nvSpPr>
          <p:cNvPr id="9" name="Rectangle 8"/>
          <p:cNvSpPr/>
          <p:nvPr/>
        </p:nvSpPr>
        <p:spPr>
          <a:xfrm>
            <a:off x="6062770" y="4675260"/>
            <a:ext cx="1857375" cy="307777"/>
          </a:xfrm>
          <a:prstGeom prst="rect">
            <a:avLst/>
          </a:prstGeom>
        </p:spPr>
        <p:txBody>
          <a:bodyPr wrap="square">
            <a:spAutoFit/>
          </a:bodyPr>
          <a:lstStyle/>
          <a:p>
            <a:r>
              <a:rPr lang="vi-VN" dirty="0" smtClean="0">
                <a:solidFill>
                  <a:srgbClr val="686868"/>
                </a:solidFill>
                <a:latin typeface="Open Sans"/>
              </a:rPr>
              <a:t>Tập dữ liệu ban đầu</a:t>
            </a:r>
            <a:endParaRPr lang="en-US" dirty="0"/>
          </a:p>
        </p:txBody>
      </p:sp>
      <p:pic>
        <p:nvPicPr>
          <p:cNvPr id="1026" name="Picture 2" descr="gini impurity decision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655" y="3591685"/>
            <a:ext cx="3603090" cy="84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926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1382"/>
            <a:ext cx="8229600" cy="481500"/>
          </a:xfrm>
        </p:spPr>
        <p:txBody>
          <a:bodyPr/>
          <a:lstStyle/>
          <a:p>
            <a:r>
              <a:rPr lang="vi-VN" b="1" dirty="0" smtClean="0"/>
              <a:t>CART ALGORITHM</a:t>
            </a:r>
            <a:endParaRPr lang="en-US" b="1" dirty="0"/>
          </a:p>
        </p:txBody>
      </p:sp>
      <p:sp>
        <p:nvSpPr>
          <p:cNvPr id="5" name="Rectangle 4"/>
          <p:cNvSpPr/>
          <p:nvPr/>
        </p:nvSpPr>
        <p:spPr>
          <a:xfrm>
            <a:off x="457200" y="892975"/>
            <a:ext cx="184731" cy="523220"/>
          </a:xfrm>
          <a:prstGeom prst="rect">
            <a:avLst/>
          </a:prstGeom>
        </p:spPr>
        <p:txBody>
          <a:bodyPr wrap="none">
            <a:spAutoFit/>
          </a:bodyPr>
          <a:lstStyle/>
          <a:p>
            <a:endParaRPr lang="vi-VN" b="1" dirty="0" smtClean="0">
              <a:solidFill>
                <a:srgbClr val="686868"/>
              </a:solidFill>
              <a:latin typeface="Open Sans"/>
            </a:endParaRPr>
          </a:p>
          <a:p>
            <a:endParaRPr lang="en-US" dirty="0"/>
          </a:p>
        </p:txBody>
      </p:sp>
      <p:sp>
        <p:nvSpPr>
          <p:cNvPr id="7" name="Rectangle 6"/>
          <p:cNvSpPr/>
          <p:nvPr/>
        </p:nvSpPr>
        <p:spPr>
          <a:xfrm>
            <a:off x="457200" y="1214289"/>
            <a:ext cx="8229600" cy="738664"/>
          </a:xfrm>
          <a:prstGeom prst="rect">
            <a:avLst/>
          </a:prstGeom>
        </p:spPr>
        <p:txBody>
          <a:bodyPr wrap="square">
            <a:spAutoFit/>
          </a:bodyPr>
          <a:lstStyle/>
          <a:p>
            <a:pPr algn="just"/>
            <a:r>
              <a:rPr lang="vi-VN" dirty="0" smtClean="0">
                <a:solidFill>
                  <a:srgbClr val="686868"/>
                </a:solidFill>
                <a:latin typeface="Open Sans"/>
              </a:rPr>
              <a:t>Các bước vẽ cây của CART cũng khá tương tự như ID3 nhưng ngược lại, đầu tiên chọn nút gốc với chỉ số Gini là nhỏ nhất.</a:t>
            </a:r>
            <a:endParaRPr lang="vi-VN" dirty="0">
              <a:solidFill>
                <a:srgbClr val="686868"/>
              </a:solidFill>
              <a:latin typeface="Open Sans"/>
            </a:endParaRPr>
          </a:p>
          <a:p>
            <a:pPr algn="just"/>
            <a:r>
              <a:rPr lang="vi-VN" dirty="0">
                <a:solidFill>
                  <a:srgbClr val="686868"/>
                </a:solidFill>
                <a:latin typeface="Open Sans"/>
              </a:rPr>
              <a:t>VD về tính Gini của đặc trưng outlook và Humidity:</a:t>
            </a:r>
            <a:endParaRPr lang="en-US" dirty="0"/>
          </a:p>
        </p:txBody>
      </p:sp>
      <p:pic>
        <p:nvPicPr>
          <p:cNvPr id="3" name="Picture 2"/>
          <p:cNvPicPr>
            <a:picLocks noChangeAspect="1"/>
          </p:cNvPicPr>
          <p:nvPr/>
        </p:nvPicPr>
        <p:blipFill>
          <a:blip r:embed="rId2"/>
          <a:stretch>
            <a:fillRect/>
          </a:stretch>
        </p:blipFill>
        <p:spPr>
          <a:xfrm>
            <a:off x="457200" y="2032000"/>
            <a:ext cx="4039619" cy="2662053"/>
          </a:xfrm>
          <a:prstGeom prst="rect">
            <a:avLst/>
          </a:prstGeom>
        </p:spPr>
      </p:pic>
      <p:pic>
        <p:nvPicPr>
          <p:cNvPr id="4" name="Picture 3"/>
          <p:cNvPicPr>
            <a:picLocks noChangeAspect="1"/>
          </p:cNvPicPr>
          <p:nvPr/>
        </p:nvPicPr>
        <p:blipFill>
          <a:blip r:embed="rId3"/>
          <a:stretch>
            <a:fillRect/>
          </a:stretch>
        </p:blipFill>
        <p:spPr>
          <a:xfrm>
            <a:off x="4647181" y="2032000"/>
            <a:ext cx="4039619" cy="2662053"/>
          </a:xfrm>
          <a:prstGeom prst="rect">
            <a:avLst/>
          </a:prstGeom>
        </p:spPr>
      </p:pic>
    </p:spTree>
    <p:extLst>
      <p:ext uri="{BB962C8B-B14F-4D97-AF65-F5344CB8AC3E}">
        <p14:creationId xmlns:p14="http://schemas.microsoft.com/office/powerpoint/2010/main" val="1556579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9679"/>
            <a:ext cx="8229600" cy="481500"/>
          </a:xfrm>
        </p:spPr>
        <p:txBody>
          <a:bodyPr/>
          <a:lstStyle/>
          <a:p>
            <a:r>
              <a:rPr lang="vi-VN" b="1" dirty="0" smtClean="0"/>
              <a:t>CART ALGORITHM</a:t>
            </a:r>
            <a:endParaRPr lang="en-US" b="1" dirty="0"/>
          </a:p>
        </p:txBody>
      </p:sp>
      <p:sp>
        <p:nvSpPr>
          <p:cNvPr id="5" name="Rectangle 4"/>
          <p:cNvSpPr/>
          <p:nvPr/>
        </p:nvSpPr>
        <p:spPr>
          <a:xfrm>
            <a:off x="457200" y="892975"/>
            <a:ext cx="184731" cy="523220"/>
          </a:xfrm>
          <a:prstGeom prst="rect">
            <a:avLst/>
          </a:prstGeom>
        </p:spPr>
        <p:txBody>
          <a:bodyPr wrap="none">
            <a:spAutoFit/>
          </a:bodyPr>
          <a:lstStyle/>
          <a:p>
            <a:endParaRPr lang="vi-VN" b="1" dirty="0" smtClean="0">
              <a:solidFill>
                <a:srgbClr val="686868"/>
              </a:solidFill>
              <a:latin typeface="Open Sans"/>
            </a:endParaRPr>
          </a:p>
          <a:p>
            <a:endParaRPr lang="en-US" dirty="0"/>
          </a:p>
        </p:txBody>
      </p:sp>
      <p:pic>
        <p:nvPicPr>
          <p:cNvPr id="3" name="Picture 2"/>
          <p:cNvPicPr>
            <a:picLocks noChangeAspect="1"/>
          </p:cNvPicPr>
          <p:nvPr/>
        </p:nvPicPr>
        <p:blipFill>
          <a:blip r:embed="rId2"/>
          <a:stretch>
            <a:fillRect/>
          </a:stretch>
        </p:blipFill>
        <p:spPr>
          <a:xfrm>
            <a:off x="421343" y="892975"/>
            <a:ext cx="2999191" cy="1542430"/>
          </a:xfrm>
          <a:prstGeom prst="rect">
            <a:avLst/>
          </a:prstGeom>
        </p:spPr>
      </p:pic>
      <p:cxnSp>
        <p:nvCxnSpPr>
          <p:cNvPr id="8" name="Straight Arrow Connector 7"/>
          <p:cNvCxnSpPr>
            <a:stCxn id="3" idx="3"/>
          </p:cNvCxnSpPr>
          <p:nvPr/>
        </p:nvCxnSpPr>
        <p:spPr>
          <a:xfrm>
            <a:off x="3420534" y="1664190"/>
            <a:ext cx="355599" cy="3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3776133" y="892975"/>
            <a:ext cx="5105400" cy="3749497"/>
          </a:xfrm>
          <a:prstGeom prst="rect">
            <a:avLst/>
          </a:prstGeom>
        </p:spPr>
      </p:pic>
      <p:sp>
        <p:nvSpPr>
          <p:cNvPr id="20" name="Rectangle 19"/>
          <p:cNvSpPr/>
          <p:nvPr/>
        </p:nvSpPr>
        <p:spPr>
          <a:xfrm>
            <a:off x="421342" y="2435405"/>
            <a:ext cx="2702092" cy="738664"/>
          </a:xfrm>
          <a:prstGeom prst="rect">
            <a:avLst/>
          </a:prstGeom>
        </p:spPr>
        <p:txBody>
          <a:bodyPr wrap="square">
            <a:spAutoFit/>
          </a:bodyPr>
          <a:lstStyle/>
          <a:p>
            <a:pPr algn="just"/>
            <a:r>
              <a:rPr lang="vi-VN" dirty="0" smtClean="0">
                <a:solidFill>
                  <a:srgbClr val="686868"/>
                </a:solidFill>
                <a:latin typeface="Open Sans"/>
              </a:rPr>
              <a:t>Vậy trong 4 đặc trưng, outlook sẽ là nút gốc vì nó có chỉ số Gini nhỏ nhất.</a:t>
            </a:r>
            <a:endParaRPr lang="en-US" dirty="0"/>
          </a:p>
        </p:txBody>
      </p:sp>
      <p:pic>
        <p:nvPicPr>
          <p:cNvPr id="27" name="Picture 26"/>
          <p:cNvPicPr>
            <a:picLocks noChangeAspect="1"/>
          </p:cNvPicPr>
          <p:nvPr/>
        </p:nvPicPr>
        <p:blipFill>
          <a:blip r:embed="rId4"/>
          <a:stretch>
            <a:fillRect/>
          </a:stretch>
        </p:blipFill>
        <p:spPr>
          <a:xfrm>
            <a:off x="421342" y="3148440"/>
            <a:ext cx="2999192" cy="1494032"/>
          </a:xfrm>
          <a:prstGeom prst="rect">
            <a:avLst/>
          </a:prstGeom>
        </p:spPr>
      </p:pic>
      <p:cxnSp>
        <p:nvCxnSpPr>
          <p:cNvPr id="36" name="Straight Arrow Connector 35"/>
          <p:cNvCxnSpPr>
            <a:endCxn id="27" idx="3"/>
          </p:cNvCxnSpPr>
          <p:nvPr/>
        </p:nvCxnSpPr>
        <p:spPr>
          <a:xfrm flipH="1">
            <a:off x="3420534" y="3895456"/>
            <a:ext cx="3555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132604" y="4680984"/>
            <a:ext cx="4878791" cy="307777"/>
          </a:xfrm>
          <a:prstGeom prst="rect">
            <a:avLst/>
          </a:prstGeom>
        </p:spPr>
        <p:txBody>
          <a:bodyPr wrap="square">
            <a:spAutoFit/>
          </a:bodyPr>
          <a:lstStyle/>
          <a:p>
            <a:pPr algn="just"/>
            <a:r>
              <a:rPr lang="vi-VN" dirty="0" smtClean="0">
                <a:solidFill>
                  <a:srgbClr val="686868"/>
                </a:solidFill>
                <a:latin typeface="Open Sans"/>
              </a:rPr>
              <a:t>Do nút overcast chỉ có yes, do vậy nút này trở thành nút lá </a:t>
            </a:r>
            <a:endParaRPr lang="en-US" dirty="0"/>
          </a:p>
        </p:txBody>
      </p:sp>
    </p:spTree>
    <p:extLst>
      <p:ext uri="{BB962C8B-B14F-4D97-AF65-F5344CB8AC3E}">
        <p14:creationId xmlns:p14="http://schemas.microsoft.com/office/powerpoint/2010/main" val="1801192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4448"/>
            <a:ext cx="8229600" cy="481500"/>
          </a:xfrm>
        </p:spPr>
        <p:txBody>
          <a:bodyPr/>
          <a:lstStyle/>
          <a:p>
            <a:r>
              <a:rPr lang="vi-VN" b="1" dirty="0" smtClean="0"/>
              <a:t>CART ALGORITHM</a:t>
            </a:r>
            <a:endParaRPr lang="en-US" b="1" dirty="0"/>
          </a:p>
        </p:txBody>
      </p:sp>
      <p:sp>
        <p:nvSpPr>
          <p:cNvPr id="5" name="Rectangle 4"/>
          <p:cNvSpPr/>
          <p:nvPr/>
        </p:nvSpPr>
        <p:spPr>
          <a:xfrm>
            <a:off x="457200" y="892975"/>
            <a:ext cx="184731" cy="523220"/>
          </a:xfrm>
          <a:prstGeom prst="rect">
            <a:avLst/>
          </a:prstGeom>
        </p:spPr>
        <p:txBody>
          <a:bodyPr wrap="none">
            <a:spAutoFit/>
          </a:bodyPr>
          <a:lstStyle/>
          <a:p>
            <a:endParaRPr lang="vi-VN" b="1" dirty="0" smtClean="0">
              <a:solidFill>
                <a:srgbClr val="686868"/>
              </a:solidFill>
              <a:latin typeface="Open Sans"/>
            </a:endParaRPr>
          </a:p>
          <a:p>
            <a:endParaRPr lang="en-US" dirty="0"/>
          </a:p>
        </p:txBody>
      </p:sp>
      <p:sp>
        <p:nvSpPr>
          <p:cNvPr id="10" name="Rectangle 9"/>
          <p:cNvSpPr/>
          <p:nvPr/>
        </p:nvSpPr>
        <p:spPr>
          <a:xfrm>
            <a:off x="457200" y="846808"/>
            <a:ext cx="8028378" cy="307777"/>
          </a:xfrm>
          <a:prstGeom prst="rect">
            <a:avLst/>
          </a:prstGeom>
        </p:spPr>
        <p:txBody>
          <a:bodyPr wrap="square">
            <a:spAutoFit/>
          </a:bodyPr>
          <a:lstStyle/>
          <a:p>
            <a:pPr algn="just"/>
            <a:r>
              <a:rPr lang="vi-VN" dirty="0" smtClean="0">
                <a:solidFill>
                  <a:srgbClr val="686868"/>
                </a:solidFill>
                <a:latin typeface="Open Sans"/>
              </a:rPr>
              <a:t>Ta tiến đến phần sunny outlook, tiếp tục tính Gini của các đặc trưng còn lại: temp, humidity, windy</a:t>
            </a:r>
            <a:endParaRPr lang="en-US" dirty="0"/>
          </a:p>
        </p:txBody>
      </p:sp>
      <p:pic>
        <p:nvPicPr>
          <p:cNvPr id="4" name="Picture 3"/>
          <p:cNvPicPr>
            <a:picLocks noChangeAspect="1"/>
          </p:cNvPicPr>
          <p:nvPr/>
        </p:nvPicPr>
        <p:blipFill>
          <a:blip r:embed="rId2"/>
          <a:stretch>
            <a:fillRect/>
          </a:stretch>
        </p:blipFill>
        <p:spPr>
          <a:xfrm>
            <a:off x="549565" y="1200389"/>
            <a:ext cx="3826933" cy="1415811"/>
          </a:xfrm>
          <a:prstGeom prst="rect">
            <a:avLst/>
          </a:prstGeom>
        </p:spPr>
      </p:pic>
      <p:pic>
        <p:nvPicPr>
          <p:cNvPr id="8" name="Picture 7"/>
          <p:cNvPicPr>
            <a:picLocks noChangeAspect="1"/>
          </p:cNvPicPr>
          <p:nvPr/>
        </p:nvPicPr>
        <p:blipFill>
          <a:blip r:embed="rId3"/>
          <a:stretch>
            <a:fillRect/>
          </a:stretch>
        </p:blipFill>
        <p:spPr>
          <a:xfrm>
            <a:off x="549564" y="2711657"/>
            <a:ext cx="3826933" cy="2196475"/>
          </a:xfrm>
          <a:prstGeom prst="rect">
            <a:avLst/>
          </a:prstGeom>
        </p:spPr>
      </p:pic>
      <p:pic>
        <p:nvPicPr>
          <p:cNvPr id="11" name="Picture 10"/>
          <p:cNvPicPr>
            <a:picLocks noChangeAspect="1"/>
          </p:cNvPicPr>
          <p:nvPr/>
        </p:nvPicPr>
        <p:blipFill>
          <a:blip r:embed="rId4"/>
          <a:stretch>
            <a:fillRect/>
          </a:stretch>
        </p:blipFill>
        <p:spPr>
          <a:xfrm>
            <a:off x="4572000" y="1200389"/>
            <a:ext cx="3977786" cy="1813847"/>
          </a:xfrm>
          <a:prstGeom prst="rect">
            <a:avLst/>
          </a:prstGeom>
        </p:spPr>
      </p:pic>
      <p:pic>
        <p:nvPicPr>
          <p:cNvPr id="12" name="Picture 11"/>
          <p:cNvPicPr>
            <a:picLocks noChangeAspect="1"/>
          </p:cNvPicPr>
          <p:nvPr/>
        </p:nvPicPr>
        <p:blipFill>
          <a:blip r:embed="rId5"/>
          <a:stretch>
            <a:fillRect/>
          </a:stretch>
        </p:blipFill>
        <p:spPr>
          <a:xfrm>
            <a:off x="4572000" y="3161180"/>
            <a:ext cx="3977786" cy="1746952"/>
          </a:xfrm>
          <a:prstGeom prst="rect">
            <a:avLst/>
          </a:prstGeom>
        </p:spPr>
      </p:pic>
    </p:spTree>
    <p:extLst>
      <p:ext uri="{BB962C8B-B14F-4D97-AF65-F5344CB8AC3E}">
        <p14:creationId xmlns:p14="http://schemas.microsoft.com/office/powerpoint/2010/main" val="26728099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425573"/>
            <a:ext cx="8229600" cy="48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9pPr>
          </a:lstStyle>
          <a:p>
            <a:r>
              <a:rPr lang="vi-VN" dirty="0" smtClean="0"/>
              <a:t>CART ALGORITHM</a:t>
            </a:r>
            <a:endParaRPr lang="en-US" dirty="0"/>
          </a:p>
        </p:txBody>
      </p:sp>
      <p:pic>
        <p:nvPicPr>
          <p:cNvPr id="4" name="Picture 3"/>
          <p:cNvPicPr>
            <a:picLocks noChangeAspect="1"/>
          </p:cNvPicPr>
          <p:nvPr/>
        </p:nvPicPr>
        <p:blipFill>
          <a:blip r:embed="rId2"/>
          <a:stretch>
            <a:fillRect/>
          </a:stretch>
        </p:blipFill>
        <p:spPr>
          <a:xfrm>
            <a:off x="245533" y="1045374"/>
            <a:ext cx="4097126" cy="1680893"/>
          </a:xfrm>
          <a:prstGeom prst="rect">
            <a:avLst/>
          </a:prstGeom>
        </p:spPr>
      </p:pic>
      <p:pic>
        <p:nvPicPr>
          <p:cNvPr id="5" name="Picture 4"/>
          <p:cNvPicPr>
            <a:picLocks noChangeAspect="1"/>
          </p:cNvPicPr>
          <p:nvPr/>
        </p:nvPicPr>
        <p:blipFill>
          <a:blip r:embed="rId3"/>
          <a:stretch>
            <a:fillRect/>
          </a:stretch>
        </p:blipFill>
        <p:spPr>
          <a:xfrm>
            <a:off x="4742074" y="1045375"/>
            <a:ext cx="4097126" cy="1680893"/>
          </a:xfrm>
          <a:prstGeom prst="rect">
            <a:avLst/>
          </a:prstGeom>
        </p:spPr>
      </p:pic>
      <p:pic>
        <p:nvPicPr>
          <p:cNvPr id="6" name="Picture 5"/>
          <p:cNvPicPr>
            <a:picLocks noChangeAspect="1"/>
          </p:cNvPicPr>
          <p:nvPr/>
        </p:nvPicPr>
        <p:blipFill>
          <a:blip r:embed="rId4"/>
          <a:stretch>
            <a:fillRect/>
          </a:stretch>
        </p:blipFill>
        <p:spPr>
          <a:xfrm>
            <a:off x="245533" y="3109687"/>
            <a:ext cx="4097126" cy="1682446"/>
          </a:xfrm>
          <a:prstGeom prst="rect">
            <a:avLst/>
          </a:prstGeom>
        </p:spPr>
      </p:pic>
      <p:pic>
        <p:nvPicPr>
          <p:cNvPr id="7" name="Picture 6"/>
          <p:cNvPicPr>
            <a:picLocks noChangeAspect="1"/>
          </p:cNvPicPr>
          <p:nvPr/>
        </p:nvPicPr>
        <p:blipFill>
          <a:blip r:embed="rId5"/>
          <a:stretch>
            <a:fillRect/>
          </a:stretch>
        </p:blipFill>
        <p:spPr>
          <a:xfrm>
            <a:off x="4724400" y="3096531"/>
            <a:ext cx="4079452" cy="1694399"/>
          </a:xfrm>
          <a:prstGeom prst="rect">
            <a:avLst/>
          </a:prstGeom>
        </p:spPr>
      </p:pic>
      <p:cxnSp>
        <p:nvCxnSpPr>
          <p:cNvPr id="8" name="Straight Arrow Connector 7"/>
          <p:cNvCxnSpPr>
            <a:endCxn id="5" idx="1"/>
          </p:cNvCxnSpPr>
          <p:nvPr/>
        </p:nvCxnSpPr>
        <p:spPr>
          <a:xfrm flipV="1">
            <a:off x="4342659" y="1885822"/>
            <a:ext cx="399415" cy="578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7" idx="1"/>
          </p:cNvCxnSpPr>
          <p:nvPr/>
        </p:nvCxnSpPr>
        <p:spPr>
          <a:xfrm flipV="1">
            <a:off x="4355730" y="3943731"/>
            <a:ext cx="368670" cy="91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100669" y="2750933"/>
            <a:ext cx="4878791" cy="307777"/>
          </a:xfrm>
          <a:prstGeom prst="rect">
            <a:avLst/>
          </a:prstGeom>
        </p:spPr>
        <p:txBody>
          <a:bodyPr wrap="square">
            <a:spAutoFit/>
          </a:bodyPr>
          <a:lstStyle/>
          <a:p>
            <a:pPr algn="ctr"/>
            <a:r>
              <a:rPr lang="vi-VN" dirty="0" smtClean="0">
                <a:solidFill>
                  <a:srgbClr val="686868"/>
                </a:solidFill>
                <a:latin typeface="Open Sans"/>
              </a:rPr>
              <a:t>Ta vẽ lại phần cây của outlook sunny</a:t>
            </a:r>
            <a:endParaRPr lang="en-US" dirty="0"/>
          </a:p>
        </p:txBody>
      </p:sp>
      <p:sp>
        <p:nvSpPr>
          <p:cNvPr id="19" name="Rectangle 18"/>
          <p:cNvSpPr/>
          <p:nvPr/>
        </p:nvSpPr>
        <p:spPr>
          <a:xfrm>
            <a:off x="474230" y="4793681"/>
            <a:ext cx="8118599" cy="307777"/>
          </a:xfrm>
          <a:prstGeom prst="rect">
            <a:avLst/>
          </a:prstGeom>
        </p:spPr>
        <p:txBody>
          <a:bodyPr wrap="square">
            <a:spAutoFit/>
          </a:bodyPr>
          <a:lstStyle/>
          <a:p>
            <a:pPr algn="ctr"/>
            <a:r>
              <a:rPr lang="vi-VN" dirty="0" smtClean="0">
                <a:solidFill>
                  <a:srgbClr val="686868"/>
                </a:solidFill>
                <a:latin typeface="Open Sans"/>
              </a:rPr>
              <a:t>Làm tượng tự với phần outlook rain, ta có Gini wind sẽ thấp hơn và trở thành nút</a:t>
            </a:r>
            <a:endParaRPr lang="en-US" dirty="0"/>
          </a:p>
        </p:txBody>
      </p:sp>
    </p:spTree>
    <p:extLst>
      <p:ext uri="{BB962C8B-B14F-4D97-AF65-F5344CB8AC3E}">
        <p14:creationId xmlns:p14="http://schemas.microsoft.com/office/powerpoint/2010/main" val="216747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31"/>
          <p:cNvSpPr/>
          <p:nvPr/>
        </p:nvSpPr>
        <p:spPr>
          <a:xfrm rot="-5400000">
            <a:off x="192775" y="1950050"/>
            <a:ext cx="2706900" cy="2136900"/>
          </a:xfrm>
          <a:prstGeom prst="round2SameRect">
            <a:avLst>
              <a:gd name="adj1" fmla="val 17662"/>
              <a:gd name="adj2"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solidFill>
                  <a:schemeClr val="dk1"/>
                </a:solidFill>
              </a:rPr>
              <a:t>Danh sách thành viên</a:t>
            </a:r>
            <a:endParaRPr b="1" dirty="0">
              <a:solidFill>
                <a:schemeClr val="dk1"/>
              </a:solidFill>
            </a:endParaRPr>
          </a:p>
        </p:txBody>
      </p:sp>
      <p:sp>
        <p:nvSpPr>
          <p:cNvPr id="859" name="Google Shape;859;p31"/>
          <p:cNvSpPr/>
          <p:nvPr/>
        </p:nvSpPr>
        <p:spPr>
          <a:xfrm>
            <a:off x="4411434" y="1305727"/>
            <a:ext cx="487809" cy="783105"/>
          </a:xfrm>
          <a:custGeom>
            <a:avLst/>
            <a:gdLst/>
            <a:ahLst/>
            <a:cxnLst/>
            <a:rect l="l" t="t" r="r" b="b"/>
            <a:pathLst>
              <a:path w="21131" h="37211" extrusionOk="0">
                <a:moveTo>
                  <a:pt x="0" y="17523"/>
                </a:moveTo>
                <a:lnTo>
                  <a:pt x="0" y="37211"/>
                </a:lnTo>
                <a:lnTo>
                  <a:pt x="21131" y="25357"/>
                </a:lnTo>
                <a:lnTo>
                  <a:pt x="21131" y="0"/>
                </a:lnTo>
                <a:close/>
              </a:path>
            </a:pathLst>
          </a:custGeom>
          <a:solidFill>
            <a:srgbClr val="F8AA05"/>
          </a:solidFill>
          <a:ln>
            <a:noFill/>
          </a:ln>
        </p:spPr>
      </p:sp>
      <p:sp>
        <p:nvSpPr>
          <p:cNvPr id="860" name="Google Shape;860;p31"/>
          <p:cNvSpPr/>
          <p:nvPr/>
        </p:nvSpPr>
        <p:spPr>
          <a:xfrm>
            <a:off x="4417489" y="1881451"/>
            <a:ext cx="472012" cy="663651"/>
          </a:xfrm>
          <a:custGeom>
            <a:avLst/>
            <a:gdLst/>
            <a:ahLst/>
            <a:cxnLst/>
            <a:rect l="l" t="t" r="r" b="b"/>
            <a:pathLst>
              <a:path w="19766" h="34029" extrusionOk="0">
                <a:moveTo>
                  <a:pt x="19765" y="0"/>
                </a:moveTo>
                <a:lnTo>
                  <a:pt x="1" y="12299"/>
                </a:lnTo>
                <a:lnTo>
                  <a:pt x="1" y="34028"/>
                </a:lnTo>
                <a:lnTo>
                  <a:pt x="19765" y="27837"/>
                </a:lnTo>
                <a:lnTo>
                  <a:pt x="19765" y="0"/>
                </a:lnTo>
                <a:close/>
              </a:path>
            </a:pathLst>
          </a:custGeom>
          <a:solidFill>
            <a:srgbClr val="E9B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1" name="Google Shape;861;p31"/>
          <p:cNvSpPr/>
          <p:nvPr/>
        </p:nvSpPr>
        <p:spPr>
          <a:xfrm rot="5400000">
            <a:off x="6516600" y="254251"/>
            <a:ext cx="543000" cy="37974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2" name="Google Shape;862;p31"/>
          <p:cNvSpPr/>
          <p:nvPr/>
        </p:nvSpPr>
        <p:spPr>
          <a:xfrm>
            <a:off x="2647950" y="2121304"/>
            <a:ext cx="1769619" cy="423789"/>
          </a:xfrm>
          <a:custGeom>
            <a:avLst/>
            <a:gdLst/>
            <a:ahLst/>
            <a:cxnLst/>
            <a:rect l="l" t="t" r="r" b="b"/>
            <a:pathLst>
              <a:path w="65378" h="21730" extrusionOk="0">
                <a:moveTo>
                  <a:pt x="1" y="0"/>
                </a:moveTo>
                <a:lnTo>
                  <a:pt x="1" y="21729"/>
                </a:lnTo>
                <a:lnTo>
                  <a:pt x="65378" y="21729"/>
                </a:lnTo>
                <a:lnTo>
                  <a:pt x="653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3" name="Google Shape;863;p31"/>
          <p:cNvSpPr/>
          <p:nvPr/>
        </p:nvSpPr>
        <p:spPr>
          <a:xfrm>
            <a:off x="4417489" y="1881201"/>
            <a:ext cx="472012" cy="663651"/>
          </a:xfrm>
          <a:custGeom>
            <a:avLst/>
            <a:gdLst/>
            <a:ahLst/>
            <a:cxnLst/>
            <a:rect l="l" t="t" r="r" b="b"/>
            <a:pathLst>
              <a:path w="19766" h="34029" extrusionOk="0">
                <a:moveTo>
                  <a:pt x="19765" y="0"/>
                </a:moveTo>
                <a:lnTo>
                  <a:pt x="1" y="12299"/>
                </a:lnTo>
                <a:lnTo>
                  <a:pt x="1" y="34028"/>
                </a:lnTo>
                <a:lnTo>
                  <a:pt x="19765" y="27837"/>
                </a:lnTo>
                <a:lnTo>
                  <a:pt x="19765" y="0"/>
                </a:lnTo>
                <a:close/>
              </a:path>
            </a:pathLst>
          </a:custGeom>
          <a:solidFill>
            <a:srgbClr val="C765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4" name="Google Shape;864;p31"/>
          <p:cNvSpPr/>
          <p:nvPr/>
        </p:nvSpPr>
        <p:spPr>
          <a:xfrm rot="5400000">
            <a:off x="6516450" y="829969"/>
            <a:ext cx="543000" cy="3797400"/>
          </a:xfrm>
          <a:prstGeom prst="round2SameRect">
            <a:avLst>
              <a:gd name="adj1" fmla="val 50000"/>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5" name="Google Shape;865;p31"/>
          <p:cNvSpPr/>
          <p:nvPr/>
        </p:nvSpPr>
        <p:spPr>
          <a:xfrm>
            <a:off x="2647950" y="2577101"/>
            <a:ext cx="1769619" cy="423789"/>
          </a:xfrm>
          <a:custGeom>
            <a:avLst/>
            <a:gdLst/>
            <a:ahLst/>
            <a:cxnLst/>
            <a:rect l="l" t="t" r="r" b="b"/>
            <a:pathLst>
              <a:path w="65378" h="21730" extrusionOk="0">
                <a:moveTo>
                  <a:pt x="1" y="0"/>
                </a:moveTo>
                <a:lnTo>
                  <a:pt x="1" y="21729"/>
                </a:lnTo>
                <a:lnTo>
                  <a:pt x="65378" y="21729"/>
                </a:lnTo>
                <a:lnTo>
                  <a:pt x="653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6" name="Google Shape;866;p31"/>
          <p:cNvSpPr/>
          <p:nvPr/>
        </p:nvSpPr>
        <p:spPr>
          <a:xfrm>
            <a:off x="4417489" y="2457516"/>
            <a:ext cx="472012" cy="543379"/>
          </a:xfrm>
          <a:custGeom>
            <a:avLst/>
            <a:gdLst/>
            <a:ahLst/>
            <a:cxnLst/>
            <a:rect l="l" t="t" r="r" b="b"/>
            <a:pathLst>
              <a:path w="19766" h="27862" extrusionOk="0">
                <a:moveTo>
                  <a:pt x="19765" y="1"/>
                </a:moveTo>
                <a:lnTo>
                  <a:pt x="1" y="6132"/>
                </a:lnTo>
                <a:lnTo>
                  <a:pt x="1" y="27861"/>
                </a:lnTo>
                <a:lnTo>
                  <a:pt x="19765" y="27837"/>
                </a:lnTo>
                <a:lnTo>
                  <a:pt x="19765" y="1"/>
                </a:lnTo>
                <a:close/>
              </a:path>
            </a:pathLst>
          </a:custGeom>
          <a:solidFill>
            <a:srgbClr val="F5D1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7" name="Google Shape;867;p31"/>
          <p:cNvSpPr/>
          <p:nvPr/>
        </p:nvSpPr>
        <p:spPr>
          <a:xfrm>
            <a:off x="4417489" y="2457061"/>
            <a:ext cx="472012" cy="543379"/>
          </a:xfrm>
          <a:custGeom>
            <a:avLst/>
            <a:gdLst/>
            <a:ahLst/>
            <a:cxnLst/>
            <a:rect l="l" t="t" r="r" b="b"/>
            <a:pathLst>
              <a:path w="19766" h="27862" extrusionOk="0">
                <a:moveTo>
                  <a:pt x="19765" y="1"/>
                </a:moveTo>
                <a:lnTo>
                  <a:pt x="1" y="6132"/>
                </a:lnTo>
                <a:lnTo>
                  <a:pt x="1" y="27861"/>
                </a:lnTo>
                <a:lnTo>
                  <a:pt x="19765" y="27837"/>
                </a:lnTo>
                <a:lnTo>
                  <a:pt x="19765" y="1"/>
                </a:lnTo>
                <a:close/>
              </a:path>
            </a:pathLst>
          </a:custGeom>
          <a:solidFill>
            <a:srgbClr val="8D3C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8" name="Google Shape;868;p31"/>
          <p:cNvSpPr/>
          <p:nvPr/>
        </p:nvSpPr>
        <p:spPr>
          <a:xfrm rot="5400000">
            <a:off x="6516450" y="1406223"/>
            <a:ext cx="543000" cy="37974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9" name="Google Shape;869;p31"/>
          <p:cNvSpPr/>
          <p:nvPr/>
        </p:nvSpPr>
        <p:spPr>
          <a:xfrm>
            <a:off x="2647950" y="3033132"/>
            <a:ext cx="1769619" cy="423789"/>
          </a:xfrm>
          <a:custGeom>
            <a:avLst/>
            <a:gdLst/>
            <a:ahLst/>
            <a:cxnLst/>
            <a:rect l="l" t="t" r="r" b="b"/>
            <a:pathLst>
              <a:path w="65378" h="21730" extrusionOk="0">
                <a:moveTo>
                  <a:pt x="1" y="0"/>
                </a:moveTo>
                <a:lnTo>
                  <a:pt x="1" y="21729"/>
                </a:lnTo>
                <a:lnTo>
                  <a:pt x="65378" y="21729"/>
                </a:lnTo>
                <a:lnTo>
                  <a:pt x="653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0" name="Google Shape;870;p31"/>
          <p:cNvSpPr/>
          <p:nvPr/>
        </p:nvSpPr>
        <p:spPr>
          <a:xfrm>
            <a:off x="4417489" y="3033132"/>
            <a:ext cx="472012" cy="543359"/>
          </a:xfrm>
          <a:custGeom>
            <a:avLst/>
            <a:gdLst/>
            <a:ahLst/>
            <a:cxnLst/>
            <a:rect l="l" t="t" r="r" b="b"/>
            <a:pathLst>
              <a:path w="19766" h="27861" extrusionOk="0">
                <a:moveTo>
                  <a:pt x="1" y="0"/>
                </a:moveTo>
                <a:lnTo>
                  <a:pt x="1" y="21729"/>
                </a:lnTo>
                <a:lnTo>
                  <a:pt x="19765" y="27861"/>
                </a:lnTo>
                <a:lnTo>
                  <a:pt x="19765" y="24"/>
                </a:lnTo>
                <a:lnTo>
                  <a:pt x="1" y="0"/>
                </a:lnTo>
                <a:close/>
              </a:path>
            </a:pathLst>
          </a:custGeom>
          <a:solidFill>
            <a:srgbClr val="E7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1" name="Google Shape;871;p31"/>
          <p:cNvSpPr/>
          <p:nvPr/>
        </p:nvSpPr>
        <p:spPr>
          <a:xfrm>
            <a:off x="4417489" y="3032882"/>
            <a:ext cx="472012" cy="543359"/>
          </a:xfrm>
          <a:custGeom>
            <a:avLst/>
            <a:gdLst/>
            <a:ahLst/>
            <a:cxnLst/>
            <a:rect l="l" t="t" r="r" b="b"/>
            <a:pathLst>
              <a:path w="19766" h="27861" extrusionOk="0">
                <a:moveTo>
                  <a:pt x="1" y="0"/>
                </a:moveTo>
                <a:lnTo>
                  <a:pt x="1" y="21729"/>
                </a:lnTo>
                <a:lnTo>
                  <a:pt x="19765" y="27861"/>
                </a:lnTo>
                <a:lnTo>
                  <a:pt x="19765" y="24"/>
                </a:lnTo>
                <a:lnTo>
                  <a:pt x="1" y="0"/>
                </a:lnTo>
                <a:close/>
              </a:path>
            </a:pathLst>
          </a:custGeom>
          <a:solidFill>
            <a:srgbClr val="3D8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2" name="Google Shape;872;p31"/>
          <p:cNvSpPr/>
          <p:nvPr/>
        </p:nvSpPr>
        <p:spPr>
          <a:xfrm rot="5400000">
            <a:off x="6516450" y="1981977"/>
            <a:ext cx="543000" cy="37974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3" name="Google Shape;873;p31"/>
          <p:cNvSpPr/>
          <p:nvPr/>
        </p:nvSpPr>
        <p:spPr>
          <a:xfrm>
            <a:off x="2647950" y="3489144"/>
            <a:ext cx="1769619" cy="423789"/>
          </a:xfrm>
          <a:custGeom>
            <a:avLst/>
            <a:gdLst/>
            <a:ahLst/>
            <a:cxnLst/>
            <a:rect l="l" t="t" r="r" b="b"/>
            <a:pathLst>
              <a:path w="65378" h="21730" extrusionOk="0">
                <a:moveTo>
                  <a:pt x="1" y="1"/>
                </a:moveTo>
                <a:lnTo>
                  <a:pt x="1" y="21730"/>
                </a:lnTo>
                <a:lnTo>
                  <a:pt x="65378" y="21730"/>
                </a:lnTo>
                <a:lnTo>
                  <a:pt x="653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4" name="Google Shape;874;p31"/>
          <p:cNvSpPr/>
          <p:nvPr/>
        </p:nvSpPr>
        <p:spPr>
          <a:xfrm>
            <a:off x="4417489" y="3489144"/>
            <a:ext cx="472012" cy="663436"/>
          </a:xfrm>
          <a:custGeom>
            <a:avLst/>
            <a:gdLst/>
            <a:ahLst/>
            <a:cxnLst/>
            <a:rect l="l" t="t" r="r" b="b"/>
            <a:pathLst>
              <a:path w="19766" h="34018" extrusionOk="0">
                <a:moveTo>
                  <a:pt x="1" y="1"/>
                </a:moveTo>
                <a:lnTo>
                  <a:pt x="1" y="21730"/>
                </a:lnTo>
                <a:lnTo>
                  <a:pt x="19765" y="34017"/>
                </a:lnTo>
                <a:lnTo>
                  <a:pt x="19765" y="6180"/>
                </a:lnTo>
                <a:lnTo>
                  <a:pt x="1" y="1"/>
                </a:lnTo>
                <a:close/>
              </a:path>
            </a:pathLst>
          </a:custGeom>
          <a:solidFill>
            <a:srgbClr val="21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5" name="Google Shape;875;p31"/>
          <p:cNvSpPr/>
          <p:nvPr/>
        </p:nvSpPr>
        <p:spPr>
          <a:xfrm>
            <a:off x="2647950" y="3945163"/>
            <a:ext cx="1769619" cy="423789"/>
          </a:xfrm>
          <a:custGeom>
            <a:avLst/>
            <a:gdLst/>
            <a:ahLst/>
            <a:cxnLst/>
            <a:rect l="l" t="t" r="r" b="b"/>
            <a:pathLst>
              <a:path w="65378" h="21730" extrusionOk="0">
                <a:moveTo>
                  <a:pt x="1" y="1"/>
                </a:moveTo>
                <a:lnTo>
                  <a:pt x="1" y="21730"/>
                </a:lnTo>
                <a:lnTo>
                  <a:pt x="65378" y="21730"/>
                </a:lnTo>
                <a:lnTo>
                  <a:pt x="653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6" name="Google Shape;876;p31"/>
          <p:cNvSpPr/>
          <p:nvPr/>
        </p:nvSpPr>
        <p:spPr>
          <a:xfrm rot="5400000">
            <a:off x="6516450" y="2557725"/>
            <a:ext cx="543000" cy="3797400"/>
          </a:xfrm>
          <a:prstGeom prst="round2SameRect">
            <a:avLst>
              <a:gd name="adj1" fmla="val 50000"/>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7" name="Google Shape;877;p31"/>
          <p:cNvSpPr/>
          <p:nvPr/>
        </p:nvSpPr>
        <p:spPr>
          <a:xfrm rot="5400000">
            <a:off x="6516600" y="-321475"/>
            <a:ext cx="543000" cy="3797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8" name="Google Shape;878;p31"/>
          <p:cNvSpPr/>
          <p:nvPr/>
        </p:nvSpPr>
        <p:spPr>
          <a:xfrm>
            <a:off x="2647950" y="1665074"/>
            <a:ext cx="1769619" cy="423789"/>
          </a:xfrm>
          <a:custGeom>
            <a:avLst/>
            <a:gdLst/>
            <a:ahLst/>
            <a:cxnLst/>
            <a:rect l="l" t="t" r="r" b="b"/>
            <a:pathLst>
              <a:path w="65378" h="21730" extrusionOk="0">
                <a:moveTo>
                  <a:pt x="1" y="0"/>
                </a:moveTo>
                <a:lnTo>
                  <a:pt x="1" y="21729"/>
                </a:lnTo>
                <a:lnTo>
                  <a:pt x="65378" y="21729"/>
                </a:lnTo>
                <a:lnTo>
                  <a:pt x="653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9" name="Google Shape;879;p31"/>
          <p:cNvSpPr/>
          <p:nvPr/>
        </p:nvSpPr>
        <p:spPr>
          <a:xfrm rot="10800000" flipH="1">
            <a:off x="4411434" y="3945195"/>
            <a:ext cx="487809" cy="783105"/>
          </a:xfrm>
          <a:custGeom>
            <a:avLst/>
            <a:gdLst/>
            <a:ahLst/>
            <a:cxnLst/>
            <a:rect l="l" t="t" r="r" b="b"/>
            <a:pathLst>
              <a:path w="21131" h="37211" extrusionOk="0">
                <a:moveTo>
                  <a:pt x="0" y="17523"/>
                </a:moveTo>
                <a:lnTo>
                  <a:pt x="0" y="37211"/>
                </a:lnTo>
                <a:lnTo>
                  <a:pt x="21131" y="25357"/>
                </a:lnTo>
                <a:lnTo>
                  <a:pt x="21131" y="0"/>
                </a:lnTo>
                <a:close/>
              </a:path>
            </a:pathLst>
          </a:custGeom>
          <a:solidFill>
            <a:srgbClr val="103764"/>
          </a:solidFill>
          <a:ln>
            <a:noFill/>
          </a:ln>
        </p:spPr>
      </p:sp>
      <p:sp>
        <p:nvSpPr>
          <p:cNvPr id="880" name="Google Shape;880;p31"/>
          <p:cNvSpPr txBox="1"/>
          <p:nvPr/>
        </p:nvSpPr>
        <p:spPr>
          <a:xfrm>
            <a:off x="5371074" y="1306900"/>
            <a:ext cx="3064951" cy="520800"/>
          </a:xfrm>
          <a:prstGeom prst="rect">
            <a:avLst/>
          </a:prstGeom>
          <a:noFill/>
          <a:ln>
            <a:noFill/>
          </a:ln>
        </p:spPr>
        <p:txBody>
          <a:bodyPr spcFirstLastPara="1" wrap="square" lIns="91425" tIns="91425" rIns="91425" bIns="91425" anchor="ctr" anchorCtr="0">
            <a:noAutofit/>
          </a:bodyPr>
          <a:lstStyle/>
          <a:p>
            <a:pPr lvl="0" algn="ctr"/>
            <a:r>
              <a:rPr lang="vi-VN" dirty="0" smtClean="0"/>
              <a:t>Họ và tên</a:t>
            </a:r>
            <a:endParaRPr sz="1200" dirty="0">
              <a:solidFill>
                <a:srgbClr val="FFFFFF"/>
              </a:solidFill>
              <a:latin typeface="Roboto"/>
              <a:ea typeface="Roboto"/>
              <a:cs typeface="Roboto"/>
              <a:sym typeface="Roboto"/>
            </a:endParaRPr>
          </a:p>
        </p:txBody>
      </p:sp>
      <p:sp>
        <p:nvSpPr>
          <p:cNvPr id="881" name="Google Shape;881;p31"/>
          <p:cNvSpPr txBox="1"/>
          <p:nvPr/>
        </p:nvSpPr>
        <p:spPr>
          <a:xfrm>
            <a:off x="2677213" y="1722900"/>
            <a:ext cx="1711200" cy="30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chemeClr val="tx1"/>
                </a:solidFill>
                <a:latin typeface="Fira Sans Extra Condensed SemiBold"/>
                <a:ea typeface="Fira Sans Extra Condensed SemiBold"/>
                <a:cs typeface="Fira Sans Extra Condensed SemiBold"/>
                <a:sym typeface="Fira Sans Extra Condensed SemiBold"/>
              </a:rPr>
              <a:t>MSSV</a:t>
            </a:r>
            <a:endParaRPr sz="1600" dirty="0">
              <a:solidFill>
                <a:schemeClr val="tx1"/>
              </a:solidFill>
              <a:latin typeface="Fira Sans Extra Condensed SemiBold"/>
              <a:ea typeface="Fira Sans Extra Condensed SemiBold"/>
              <a:cs typeface="Fira Sans Extra Condensed SemiBold"/>
              <a:sym typeface="Fira Sans Extra Condensed SemiBold"/>
            </a:endParaRPr>
          </a:p>
        </p:txBody>
      </p:sp>
      <p:sp>
        <p:nvSpPr>
          <p:cNvPr id="882" name="Google Shape;882;p31"/>
          <p:cNvSpPr txBox="1"/>
          <p:nvPr/>
        </p:nvSpPr>
        <p:spPr>
          <a:xfrm>
            <a:off x="5371074" y="1882950"/>
            <a:ext cx="3064951" cy="540000"/>
          </a:xfrm>
          <a:prstGeom prst="rect">
            <a:avLst/>
          </a:prstGeom>
          <a:noFill/>
          <a:ln>
            <a:noFill/>
          </a:ln>
        </p:spPr>
        <p:txBody>
          <a:bodyPr spcFirstLastPara="1" wrap="square" lIns="91425" tIns="91425" rIns="91425" bIns="91425" anchor="ctr" anchorCtr="0">
            <a:noAutofit/>
          </a:bodyPr>
          <a:lstStyle/>
          <a:p>
            <a:pPr lvl="0" algn="ctr"/>
            <a:r>
              <a:rPr lang="vi-VN" dirty="0"/>
              <a:t>Phan Văn Thạch Quang</a:t>
            </a:r>
            <a:endParaRPr lang="vi-VN" sz="1200" dirty="0">
              <a:solidFill>
                <a:srgbClr val="FFFFFF"/>
              </a:solidFill>
              <a:latin typeface="Roboto"/>
              <a:ea typeface="Roboto"/>
              <a:cs typeface="Roboto"/>
              <a:sym typeface="Roboto"/>
            </a:endParaRPr>
          </a:p>
        </p:txBody>
      </p:sp>
      <p:sp>
        <p:nvSpPr>
          <p:cNvPr id="883" name="Google Shape;883;p31"/>
          <p:cNvSpPr txBox="1"/>
          <p:nvPr/>
        </p:nvSpPr>
        <p:spPr>
          <a:xfrm>
            <a:off x="5371074" y="2468538"/>
            <a:ext cx="3064951" cy="520800"/>
          </a:xfrm>
          <a:prstGeom prst="rect">
            <a:avLst/>
          </a:prstGeom>
          <a:noFill/>
          <a:ln>
            <a:noFill/>
          </a:ln>
        </p:spPr>
        <p:txBody>
          <a:bodyPr spcFirstLastPara="1" wrap="square" lIns="91425" tIns="91425" rIns="91425" bIns="91425" anchor="ctr" anchorCtr="0">
            <a:noAutofit/>
          </a:bodyPr>
          <a:lstStyle/>
          <a:p>
            <a:pPr lvl="0" algn="ctr"/>
            <a:r>
              <a:rPr lang="vi-VN" sz="1200" dirty="0"/>
              <a:t>Trần Văn Trọng</a:t>
            </a:r>
            <a:endParaRPr lang="vi-VN" sz="1100" dirty="0">
              <a:solidFill>
                <a:srgbClr val="FFFFFF"/>
              </a:solidFill>
              <a:latin typeface="Roboto"/>
              <a:ea typeface="Roboto"/>
              <a:cs typeface="Roboto"/>
              <a:sym typeface="Roboto"/>
            </a:endParaRPr>
          </a:p>
        </p:txBody>
      </p:sp>
      <p:sp>
        <p:nvSpPr>
          <p:cNvPr id="884" name="Google Shape;884;p31"/>
          <p:cNvSpPr txBox="1"/>
          <p:nvPr/>
        </p:nvSpPr>
        <p:spPr>
          <a:xfrm>
            <a:off x="5371074" y="3029263"/>
            <a:ext cx="3064951" cy="540000"/>
          </a:xfrm>
          <a:prstGeom prst="rect">
            <a:avLst/>
          </a:prstGeom>
          <a:noFill/>
          <a:ln>
            <a:noFill/>
          </a:ln>
        </p:spPr>
        <p:txBody>
          <a:bodyPr spcFirstLastPara="1" wrap="square" lIns="91425" tIns="91425" rIns="91425" bIns="91425" anchor="ctr" anchorCtr="0">
            <a:noAutofit/>
          </a:bodyPr>
          <a:lstStyle/>
          <a:p>
            <a:pPr lvl="0" algn="ctr"/>
            <a:r>
              <a:rPr lang="vi-VN" dirty="0"/>
              <a:t>Cao Trọng Nghĩa</a:t>
            </a:r>
            <a:endParaRPr sz="1200" dirty="0">
              <a:solidFill>
                <a:srgbClr val="FFFFFF"/>
              </a:solidFill>
              <a:latin typeface="Roboto"/>
              <a:ea typeface="Roboto"/>
              <a:cs typeface="Roboto"/>
              <a:sym typeface="Roboto"/>
            </a:endParaRPr>
          </a:p>
        </p:txBody>
      </p:sp>
      <p:sp>
        <p:nvSpPr>
          <p:cNvPr id="885" name="Google Shape;885;p31"/>
          <p:cNvSpPr txBox="1"/>
          <p:nvPr/>
        </p:nvSpPr>
        <p:spPr>
          <a:xfrm>
            <a:off x="2677213" y="2178338"/>
            <a:ext cx="1711200" cy="30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chemeClr val="tx1"/>
                </a:solidFill>
                <a:latin typeface="Fira Sans Extra Condensed SemiBold"/>
                <a:ea typeface="Fira Sans Extra Condensed SemiBold"/>
                <a:cs typeface="Fira Sans Extra Condensed SemiBold"/>
                <a:sym typeface="Fira Sans Extra Condensed SemiBold"/>
              </a:rPr>
              <a:t>20133083</a:t>
            </a:r>
            <a:endParaRPr sz="1600" dirty="0">
              <a:solidFill>
                <a:schemeClr val="tx1"/>
              </a:solidFill>
              <a:latin typeface="Fira Sans Extra Condensed SemiBold"/>
              <a:ea typeface="Fira Sans Extra Condensed SemiBold"/>
              <a:cs typeface="Fira Sans Extra Condensed SemiBold"/>
              <a:sym typeface="Fira Sans Extra Condensed SemiBold"/>
            </a:endParaRPr>
          </a:p>
        </p:txBody>
      </p:sp>
      <p:sp>
        <p:nvSpPr>
          <p:cNvPr id="886" name="Google Shape;886;p31"/>
          <p:cNvSpPr txBox="1"/>
          <p:nvPr/>
        </p:nvSpPr>
        <p:spPr>
          <a:xfrm>
            <a:off x="2677213" y="2634450"/>
            <a:ext cx="1711200" cy="309300"/>
          </a:xfrm>
          <a:prstGeom prst="rect">
            <a:avLst/>
          </a:prstGeom>
          <a:noFill/>
          <a:ln>
            <a:noFill/>
          </a:ln>
        </p:spPr>
        <p:txBody>
          <a:bodyPr spcFirstLastPara="1" wrap="square" lIns="91425" tIns="91425" rIns="91425" bIns="91425" anchor="ctr" anchorCtr="0">
            <a:noAutofit/>
          </a:bodyPr>
          <a:lstStyle/>
          <a:p>
            <a:pPr lvl="0" algn="ctr"/>
            <a:r>
              <a:rPr lang="vi-VN" dirty="0"/>
              <a:t>20133103</a:t>
            </a: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887" name="Google Shape;887;p31"/>
          <p:cNvSpPr txBox="1"/>
          <p:nvPr/>
        </p:nvSpPr>
        <p:spPr>
          <a:xfrm>
            <a:off x="2677295" y="3090375"/>
            <a:ext cx="1711200" cy="309300"/>
          </a:xfrm>
          <a:prstGeom prst="rect">
            <a:avLst/>
          </a:prstGeom>
          <a:noFill/>
          <a:ln>
            <a:noFill/>
          </a:ln>
        </p:spPr>
        <p:txBody>
          <a:bodyPr spcFirstLastPara="1" wrap="square" lIns="91425" tIns="91425" rIns="91425" bIns="91425" anchor="ctr" anchorCtr="0">
            <a:noAutofit/>
          </a:bodyPr>
          <a:lstStyle/>
          <a:p>
            <a:pPr lvl="0" algn="ctr"/>
            <a:r>
              <a:rPr lang="vi-VN" dirty="0"/>
              <a:t>20133071</a:t>
            </a: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888" name="Google Shape;888;p31"/>
          <p:cNvSpPr txBox="1"/>
          <p:nvPr/>
        </p:nvSpPr>
        <p:spPr>
          <a:xfrm>
            <a:off x="2677175" y="3546400"/>
            <a:ext cx="1711200" cy="309300"/>
          </a:xfrm>
          <a:prstGeom prst="rect">
            <a:avLst/>
          </a:prstGeom>
          <a:noFill/>
          <a:ln>
            <a:noFill/>
          </a:ln>
        </p:spPr>
        <p:txBody>
          <a:bodyPr spcFirstLastPara="1" wrap="square" lIns="91425" tIns="91425" rIns="91425" bIns="91425" anchor="ctr" anchorCtr="0">
            <a:noAutofit/>
          </a:bodyPr>
          <a:lstStyle/>
          <a:p>
            <a:pPr lvl="0" algn="ctr"/>
            <a:r>
              <a:rPr lang="vi-VN" dirty="0"/>
              <a:t>19110350</a:t>
            </a: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889" name="Google Shape;889;p31"/>
          <p:cNvSpPr txBox="1"/>
          <p:nvPr/>
        </p:nvSpPr>
        <p:spPr>
          <a:xfrm>
            <a:off x="2677213" y="4002400"/>
            <a:ext cx="1711200" cy="309300"/>
          </a:xfrm>
          <a:prstGeom prst="rect">
            <a:avLst/>
          </a:prstGeom>
          <a:noFill/>
          <a:ln>
            <a:noFill/>
          </a:ln>
        </p:spPr>
        <p:txBody>
          <a:bodyPr spcFirstLastPara="1" wrap="square" lIns="91425" tIns="91425" rIns="91425" bIns="91425" anchor="ctr" anchorCtr="0">
            <a:noAutofit/>
          </a:bodyPr>
          <a:lstStyle/>
          <a:p>
            <a:pPr lvl="0" algn="ctr"/>
            <a:r>
              <a:rPr lang="vi-VN" dirty="0"/>
              <a:t>19110369</a:t>
            </a: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890" name="Google Shape;890;p31"/>
          <p:cNvSpPr txBox="1"/>
          <p:nvPr/>
        </p:nvSpPr>
        <p:spPr>
          <a:xfrm>
            <a:off x="5370924" y="3610663"/>
            <a:ext cx="3065101" cy="540000"/>
          </a:xfrm>
          <a:prstGeom prst="rect">
            <a:avLst/>
          </a:prstGeom>
          <a:noFill/>
          <a:ln>
            <a:noFill/>
          </a:ln>
        </p:spPr>
        <p:txBody>
          <a:bodyPr spcFirstLastPara="1" wrap="square" lIns="91425" tIns="91425" rIns="91425" bIns="91425" anchor="ctr" anchorCtr="0">
            <a:noAutofit/>
          </a:bodyPr>
          <a:lstStyle/>
          <a:p>
            <a:pPr lvl="0" algn="ctr"/>
            <a:r>
              <a:rPr lang="vi-VN" dirty="0"/>
              <a:t>Nguyễn Minh Đức</a:t>
            </a:r>
            <a:endParaRPr sz="1200" dirty="0">
              <a:solidFill>
                <a:srgbClr val="FFFFFF"/>
              </a:solidFill>
              <a:latin typeface="Roboto"/>
              <a:ea typeface="Roboto"/>
              <a:cs typeface="Roboto"/>
              <a:sym typeface="Roboto"/>
            </a:endParaRPr>
          </a:p>
        </p:txBody>
      </p:sp>
      <p:sp>
        <p:nvSpPr>
          <p:cNvPr id="891" name="Google Shape;891;p31"/>
          <p:cNvSpPr txBox="1"/>
          <p:nvPr/>
        </p:nvSpPr>
        <p:spPr>
          <a:xfrm>
            <a:off x="5370924" y="4192063"/>
            <a:ext cx="3065101" cy="540000"/>
          </a:xfrm>
          <a:prstGeom prst="rect">
            <a:avLst/>
          </a:prstGeom>
          <a:noFill/>
          <a:ln>
            <a:noFill/>
          </a:ln>
        </p:spPr>
        <p:txBody>
          <a:bodyPr spcFirstLastPara="1" wrap="square" lIns="91425" tIns="91425" rIns="91425" bIns="91425" anchor="ctr" anchorCtr="0">
            <a:noAutofit/>
          </a:bodyPr>
          <a:lstStyle/>
          <a:p>
            <a:pPr lvl="0" algn="ctr"/>
            <a:r>
              <a:rPr lang="vi-VN" dirty="0"/>
              <a:t>Phan Gia Huy</a:t>
            </a:r>
            <a:endParaRPr sz="1200" dirty="0">
              <a:solidFill>
                <a:srgbClr val="FFFFFF"/>
              </a:solidFill>
              <a:latin typeface="Roboto"/>
              <a:ea typeface="Roboto"/>
              <a:cs typeface="Roboto"/>
              <a:sym typeface="Roboto"/>
            </a:endParaRPr>
          </a:p>
        </p:txBody>
      </p:sp>
      <p:sp>
        <p:nvSpPr>
          <p:cNvPr id="892" name="Google Shape;892;p31"/>
          <p:cNvSpPr txBox="1"/>
          <p:nvPr/>
        </p:nvSpPr>
        <p:spPr>
          <a:xfrm>
            <a:off x="706988" y="2983938"/>
            <a:ext cx="1711200" cy="54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smtClean="0">
                <a:solidFill>
                  <a:schemeClr val="tx1"/>
                </a:solidFill>
                <a:latin typeface="Fira Sans Extra Condensed SemiBold"/>
                <a:ea typeface="Fira Sans Extra Condensed SemiBold"/>
                <a:cs typeface="Fira Sans Extra Condensed SemiBold"/>
                <a:sym typeface="Fira Sans Extra Condensed SemiBold"/>
              </a:rPr>
              <a:t>Decision Tree</a:t>
            </a:r>
            <a:endParaRPr sz="1900" dirty="0">
              <a:solidFill>
                <a:schemeClr val="tx1"/>
              </a:solidFill>
              <a:latin typeface="Fira Sans Extra Condensed SemiBold"/>
              <a:ea typeface="Fira Sans Extra Condensed SemiBold"/>
              <a:cs typeface="Fira Sans Extra Condensed SemiBold"/>
              <a:sym typeface="Fira Sans Extra Condensed SemiBold"/>
            </a:endParaRPr>
          </a:p>
        </p:txBody>
      </p:sp>
      <p:grpSp>
        <p:nvGrpSpPr>
          <p:cNvPr id="923" name="Google Shape;923;p31"/>
          <p:cNvGrpSpPr/>
          <p:nvPr/>
        </p:nvGrpSpPr>
        <p:grpSpPr>
          <a:xfrm>
            <a:off x="1391289" y="2513061"/>
            <a:ext cx="342580" cy="339271"/>
            <a:chOff x="5049725" y="1435050"/>
            <a:chExt cx="486550" cy="481850"/>
          </a:xfrm>
        </p:grpSpPr>
        <p:sp>
          <p:nvSpPr>
            <p:cNvPr id="924" name="Google Shape;924;p31"/>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25" name="Google Shape;925;p31"/>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26" name="Google Shape;926;p31"/>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27" name="Google Shape;927;p31"/>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a:t>
            </a:r>
            <a:r>
              <a:rPr lang="vi-VN" dirty="0" smtClean="0"/>
              <a:t>. ĐÁNH GIÁ</a:t>
            </a:r>
            <a:endParaRPr lang="en-US" dirty="0"/>
          </a:p>
        </p:txBody>
      </p:sp>
      <p:sp>
        <p:nvSpPr>
          <p:cNvPr id="3" name="Rectangle 2"/>
          <p:cNvSpPr/>
          <p:nvPr/>
        </p:nvSpPr>
        <p:spPr>
          <a:xfrm>
            <a:off x="457200" y="1089265"/>
            <a:ext cx="8338457" cy="3400867"/>
          </a:xfrm>
          <a:prstGeom prst="rect">
            <a:avLst/>
          </a:prstGeom>
        </p:spPr>
        <p:txBody>
          <a:bodyPr wrap="square">
            <a:spAutoFit/>
          </a:bodyPr>
          <a:lstStyle/>
          <a:p>
            <a:pPr>
              <a:lnSpc>
                <a:spcPct val="107000"/>
              </a:lnSpc>
              <a:spcAft>
                <a:spcPts val="800"/>
              </a:spcAft>
            </a:pPr>
            <a:r>
              <a:rPr lang="en-US" sz="16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đánh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giá</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hiệu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quả</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thuật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toán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cây</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quyết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định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chúng</a:t>
            </a:r>
            <a:r>
              <a:rPr lang="en-US" sz="1600" dirty="0">
                <a:latin typeface="Times New Roman" panose="02020603050405020304" pitchFamily="18" charset="0"/>
                <a:ea typeface="Calibri" panose="020F0502020204030204" pitchFamily="34" charset="0"/>
                <a:cs typeface="Times New Roman" panose="02020603050405020304" pitchFamily="18" charset="0"/>
              </a:rPr>
              <a:t> ta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thể</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sử</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chỉ</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số</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đánh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giá</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sau</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endParaRPr lang="vi-V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err="1" smtClean="0">
                <a:latin typeface="Times New Roman" panose="02020603050405020304" pitchFamily="18" charset="0"/>
                <a:ea typeface="Calibri" panose="020F0502020204030204" pitchFamily="34" charset="0"/>
                <a:cs typeface="Times New Roman" panose="02020603050405020304" pitchFamily="18" charset="0"/>
              </a:rPr>
              <a:t>Độ</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phủ</a:t>
            </a:r>
            <a:r>
              <a:rPr lang="en-US" sz="1600" dirty="0">
                <a:latin typeface="Times New Roman" panose="02020603050405020304" pitchFamily="18" charset="0"/>
                <a:ea typeface="Calibri" panose="020F0502020204030204" pitchFamily="34" charset="0"/>
                <a:cs typeface="Times New Roman" panose="02020603050405020304" pitchFamily="18" charset="0"/>
              </a:rPr>
              <a:t> (Coverage):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Chỉ</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số</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này</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đánh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giá</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tỉ</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lệ</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trường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hợp</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dự</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đoán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bởi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thuật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toán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Nó</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tính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bằng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số</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trường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hợp</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dự</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đoán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đúng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trên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tổng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số</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trường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hợp</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endParaRPr lang="vi-V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err="1">
                <a:latin typeface="Times New Roman" panose="02020603050405020304" pitchFamily="18" charset="0"/>
                <a:ea typeface="Calibri" panose="020F0502020204030204" pitchFamily="34" charset="0"/>
                <a:cs typeface="Times New Roman" panose="02020603050405020304" pitchFamily="18" charset="0"/>
              </a:rPr>
              <a:t>Độ</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chính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xác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trên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tập</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tra</a:t>
            </a:r>
            <a:r>
              <a:rPr lang="en-US" sz="1600" dirty="0">
                <a:latin typeface="Times New Roman" panose="02020603050405020304" pitchFamily="18" charset="0"/>
                <a:ea typeface="Calibri" panose="020F0502020204030204" pitchFamily="34" charset="0"/>
                <a:cs typeface="Times New Roman" panose="02020603050405020304" pitchFamily="18" charset="0"/>
              </a:rPr>
              <a:t> (Test Accuracy</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smtClean="0">
                <a:latin typeface="Times New Roman" panose="02020603050405020304" pitchFamily="18" charset="0"/>
                <a:ea typeface="Calibri" panose="020F0502020204030204" pitchFamily="34" charset="0"/>
                <a:cs typeface="Times New Roman" panose="02020603050405020304" pitchFamily="18" charset="0"/>
              </a:rPr>
              <a:t>và</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trên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tập</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huấn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luyện</a:t>
            </a:r>
            <a:r>
              <a:rPr lang="en-US" sz="1600" dirty="0">
                <a:latin typeface="Times New Roman" panose="02020603050405020304" pitchFamily="18" charset="0"/>
                <a:ea typeface="Calibri" panose="020F0502020204030204" pitchFamily="34" charset="0"/>
                <a:cs typeface="Times New Roman" panose="02020603050405020304" pitchFamily="18" charset="0"/>
              </a:rPr>
              <a:t> (Training Accuracy</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Đây</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là</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chỉ</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số</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đánh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giá</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hiệu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quả</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thuật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toán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trên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tập</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dữ</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độc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lập</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Nó</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tính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bằng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số</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lần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dự</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đoán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đúng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trên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tổng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số</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lần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dự</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đoán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trên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smtClean="0">
                <a:latin typeface="Times New Roman" panose="02020603050405020304" pitchFamily="18" charset="0"/>
                <a:ea typeface="Calibri" panose="020F0502020204030204" pitchFamily="34" charset="0"/>
                <a:cs typeface="Times New Roman" panose="02020603050405020304" pitchFamily="18" charset="0"/>
              </a:rPr>
              <a:t>mỗi</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smtClean="0">
                <a:latin typeface="Times New Roman" panose="02020603050405020304" pitchFamily="18" charset="0"/>
                <a:ea typeface="Calibri" panose="020F0502020204030204" pitchFamily="34" charset="0"/>
                <a:cs typeface="Times New Roman" panose="02020603050405020304" pitchFamily="18" charset="0"/>
              </a:rPr>
              <a:t>tập</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vi-VN" sz="1600" dirty="0">
                <a:latin typeface="Times New Roman" panose="02020603050405020304" pitchFamily="18" charset="0"/>
                <a:ea typeface="Calibri" panose="020F0502020204030204" pitchFamily="34" charset="0"/>
                <a:cs typeface="Times New Roman" panose="02020603050405020304" pitchFamily="18" charset="0"/>
              </a:rPr>
              <a:t>Thời gian huấn luyện (Training Time): Thời gian huấn luyện của thuật toán được đo bằng thời gian cần thiết để xây dựng một cây quyết định trên tập dữ liệu huấn luyện.</a:t>
            </a:r>
          </a:p>
          <a:p>
            <a:pPr>
              <a:lnSpc>
                <a:spcPct val="107000"/>
              </a:lnSpc>
              <a:spcAft>
                <a:spcPts val="800"/>
              </a:spcAft>
            </a:pPr>
            <a:r>
              <a:rPr lang="vi-VN" sz="1600" dirty="0">
                <a:latin typeface="Times New Roman" panose="02020603050405020304" pitchFamily="18" charset="0"/>
                <a:ea typeface="Calibri" panose="020F0502020204030204" pitchFamily="34" charset="0"/>
                <a:cs typeface="Times New Roman" panose="02020603050405020304" pitchFamily="18" charset="0"/>
              </a:rPr>
              <a:t>Thời gian dự đoán (Prediction Time): Thời gian dự đoán của thuật toán được đo bằng thời gian cần thiết để phân loại một trường hợp mới bằng cây quyết định đã được xây dựng</a:t>
            </a:r>
            <a:r>
              <a:rPr lang="vi-VN" sz="1600" dirty="0" smtClean="0">
                <a:latin typeface="Times New Roman" panose="02020603050405020304" pitchFamily="18" charset="0"/>
                <a:ea typeface="Calibri" panose="020F0502020204030204" pitchFamily="34" charset="0"/>
                <a:cs typeface="Times New Roman" panose="02020603050405020304" pitchFamily="18" charset="0"/>
              </a:rPr>
              <a:t>.</a:t>
            </a:r>
            <a:endParaRPr lang="vi-VN"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1412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5. ƯU VÀ NHƯỢC</a:t>
            </a:r>
            <a:endParaRPr lang="en-US" dirty="0"/>
          </a:p>
        </p:txBody>
      </p:sp>
      <p:sp>
        <p:nvSpPr>
          <p:cNvPr id="4" name="Rectangle 3"/>
          <p:cNvSpPr/>
          <p:nvPr/>
        </p:nvSpPr>
        <p:spPr>
          <a:xfrm>
            <a:off x="592667" y="968503"/>
            <a:ext cx="8094133" cy="3539430"/>
          </a:xfrm>
          <a:prstGeom prst="rect">
            <a:avLst/>
          </a:prstGeom>
        </p:spPr>
        <p:txBody>
          <a:bodyPr wrap="square">
            <a:spAutoFit/>
          </a:bodyPr>
          <a:lstStyle/>
          <a:p>
            <a:pPr fontAlgn="base"/>
            <a:r>
              <a:rPr lang="vi-VN" dirty="0" smtClean="0">
                <a:solidFill>
                  <a:srgbClr val="0F2149"/>
                </a:solidFill>
                <a:latin typeface="Helvetica Neue"/>
              </a:rPr>
              <a:t>Ưu điểm:</a:t>
            </a:r>
            <a:endParaRPr lang="vi-VN" dirty="0">
              <a:solidFill>
                <a:srgbClr val="0F2149"/>
              </a:solidFill>
              <a:latin typeface="Helvetica Neue"/>
            </a:endParaRPr>
          </a:p>
          <a:p>
            <a:pPr fontAlgn="base"/>
            <a:r>
              <a:rPr lang="vi-VN" dirty="0" smtClean="0">
                <a:solidFill>
                  <a:srgbClr val="0F2149"/>
                </a:solidFill>
                <a:latin typeface="Helvetica Neue"/>
              </a:rPr>
              <a:t>     + Dễ </a:t>
            </a:r>
            <a:r>
              <a:rPr lang="vi-VN" dirty="0">
                <a:solidFill>
                  <a:srgbClr val="0F2149"/>
                </a:solidFill>
                <a:latin typeface="Helvetica Neue"/>
              </a:rPr>
              <a:t>hiểu và diễn giải: </a:t>
            </a:r>
            <a:r>
              <a:rPr lang="vi-VN" dirty="0" smtClean="0">
                <a:solidFill>
                  <a:srgbClr val="0F2149"/>
                </a:solidFill>
                <a:latin typeface="Helvetica Neue"/>
              </a:rPr>
              <a:t>Có thể biểu </a:t>
            </a:r>
            <a:r>
              <a:rPr lang="vi-VN" dirty="0">
                <a:solidFill>
                  <a:srgbClr val="0F2149"/>
                </a:solidFill>
                <a:latin typeface="Helvetica Neue"/>
              </a:rPr>
              <a:t>diễn trực quan rõ ràng về quá trình ra quyết định, khiến chúng trở nên dễ hiểu và diễn giải</a:t>
            </a:r>
            <a:r>
              <a:rPr lang="vi-VN" dirty="0" smtClean="0">
                <a:solidFill>
                  <a:srgbClr val="0F2149"/>
                </a:solidFill>
                <a:latin typeface="Helvetica Neue"/>
              </a:rPr>
              <a:t>.</a:t>
            </a:r>
          </a:p>
          <a:p>
            <a:pPr fontAlgn="base"/>
            <a:endParaRPr lang="vi-VN" dirty="0">
              <a:solidFill>
                <a:srgbClr val="0F2149"/>
              </a:solidFill>
              <a:latin typeface="Helvetica Neue"/>
            </a:endParaRPr>
          </a:p>
          <a:p>
            <a:pPr fontAlgn="base"/>
            <a:r>
              <a:rPr lang="vi-VN" dirty="0" smtClean="0">
                <a:solidFill>
                  <a:srgbClr val="0F2149"/>
                </a:solidFill>
                <a:latin typeface="Helvetica Neue"/>
              </a:rPr>
              <a:t>     + </a:t>
            </a:r>
            <a:r>
              <a:rPr lang="vi-VN" dirty="0">
                <a:solidFill>
                  <a:srgbClr val="0F2149"/>
                </a:solidFill>
                <a:latin typeface="Helvetica Neue"/>
              </a:rPr>
              <a:t>Có thể được sử dụng cho cả bài toán phân loại và hồi quy</a:t>
            </a:r>
          </a:p>
          <a:p>
            <a:pPr fontAlgn="base"/>
            <a:endParaRPr lang="vi-VN" dirty="0">
              <a:solidFill>
                <a:srgbClr val="0F2149"/>
              </a:solidFill>
              <a:latin typeface="Helvetica Neue"/>
            </a:endParaRPr>
          </a:p>
          <a:p>
            <a:pPr fontAlgn="base"/>
            <a:r>
              <a:rPr lang="vi-VN" dirty="0" smtClean="0">
                <a:solidFill>
                  <a:srgbClr val="0F2149"/>
                </a:solidFill>
                <a:latin typeface="Helvetica Neue"/>
              </a:rPr>
              <a:t>      + Có </a:t>
            </a:r>
            <a:r>
              <a:rPr lang="vi-VN" dirty="0">
                <a:solidFill>
                  <a:srgbClr val="0F2149"/>
                </a:solidFill>
                <a:latin typeface="Helvetica Neue"/>
              </a:rPr>
              <a:t>thể xử lý cả dữ liệu số và dữ liệu phân loại: </a:t>
            </a:r>
            <a:r>
              <a:rPr lang="vi-VN" dirty="0" smtClean="0">
                <a:solidFill>
                  <a:srgbClr val="0F2149"/>
                </a:solidFill>
                <a:latin typeface="Helvetica Neue"/>
              </a:rPr>
              <a:t>Điều này rất </a:t>
            </a:r>
            <a:r>
              <a:rPr lang="vi-VN" dirty="0">
                <a:solidFill>
                  <a:srgbClr val="0F2149"/>
                </a:solidFill>
                <a:latin typeface="Helvetica Neue"/>
              </a:rPr>
              <a:t>hữu ích khi xử lý các bộ dữ liệu trong thế giới thực thường chứa cả hai loại dữ liệu</a:t>
            </a:r>
            <a:r>
              <a:rPr lang="vi-VN" dirty="0" smtClean="0">
                <a:solidFill>
                  <a:srgbClr val="0F2149"/>
                </a:solidFill>
                <a:latin typeface="Helvetica Neue"/>
              </a:rPr>
              <a:t>.</a:t>
            </a:r>
          </a:p>
          <a:p>
            <a:pPr fontAlgn="base"/>
            <a:endParaRPr lang="vi-VN" dirty="0">
              <a:solidFill>
                <a:srgbClr val="0F2149"/>
              </a:solidFill>
              <a:latin typeface="Helvetica Neue"/>
            </a:endParaRPr>
          </a:p>
          <a:p>
            <a:pPr fontAlgn="base"/>
            <a:r>
              <a:rPr lang="vi-VN" dirty="0" smtClean="0">
                <a:solidFill>
                  <a:srgbClr val="0F2149"/>
                </a:solidFill>
                <a:latin typeface="Helvetica Neue"/>
              </a:rPr>
              <a:t>      + Yêu </a:t>
            </a:r>
            <a:r>
              <a:rPr lang="vi-VN" dirty="0">
                <a:solidFill>
                  <a:srgbClr val="0F2149"/>
                </a:solidFill>
                <a:latin typeface="Helvetica Neue"/>
              </a:rPr>
              <a:t>cầu chuẩn bị dữ liệu </a:t>
            </a:r>
            <a:r>
              <a:rPr lang="vi-VN" dirty="0" smtClean="0">
                <a:solidFill>
                  <a:srgbClr val="0F2149"/>
                </a:solidFill>
                <a:latin typeface="Helvetica Neue"/>
              </a:rPr>
              <a:t>dễ dàng: </a:t>
            </a:r>
            <a:r>
              <a:rPr lang="vi-VN" dirty="0">
                <a:solidFill>
                  <a:srgbClr val="0F2149"/>
                </a:solidFill>
                <a:latin typeface="Helvetica Neue"/>
              </a:rPr>
              <a:t>Cây quyết định không yêu cầu chuẩn bị dữ liệu rộng rãi, chẳng hạn như chuẩn hóa hoặc chia tỷ lệ và có thể xử lý các giá trị bị thiếu mà không yêu cầu quy nạp</a:t>
            </a:r>
            <a:r>
              <a:rPr lang="vi-VN" dirty="0" smtClean="0">
                <a:solidFill>
                  <a:srgbClr val="0F2149"/>
                </a:solidFill>
                <a:latin typeface="Helvetica Neue"/>
              </a:rPr>
              <a:t>.</a:t>
            </a:r>
            <a:endParaRPr lang="vi-VN" dirty="0">
              <a:solidFill>
                <a:srgbClr val="0F2149"/>
              </a:solidFill>
              <a:latin typeface="Helvetica Neue"/>
            </a:endParaRPr>
          </a:p>
          <a:p>
            <a:pPr fontAlgn="base"/>
            <a:r>
              <a:rPr lang="vi-VN" dirty="0" smtClean="0">
                <a:solidFill>
                  <a:srgbClr val="0F2149"/>
                </a:solidFill>
                <a:latin typeface="Helvetica Neue"/>
              </a:rPr>
              <a:t>     </a:t>
            </a:r>
          </a:p>
          <a:p>
            <a:pPr fontAlgn="base"/>
            <a:r>
              <a:rPr lang="vi-VN" dirty="0">
                <a:solidFill>
                  <a:srgbClr val="0F2149"/>
                </a:solidFill>
                <a:latin typeface="Helvetica Neue"/>
              </a:rPr>
              <a:t> </a:t>
            </a:r>
            <a:r>
              <a:rPr lang="vi-VN" dirty="0" smtClean="0">
                <a:solidFill>
                  <a:srgbClr val="0F2149"/>
                </a:solidFill>
                <a:latin typeface="Helvetica Neue"/>
              </a:rPr>
              <a:t>    + Có </a:t>
            </a:r>
            <a:r>
              <a:rPr lang="vi-VN" dirty="0">
                <a:solidFill>
                  <a:srgbClr val="0F2149"/>
                </a:solidFill>
                <a:latin typeface="Helvetica Neue"/>
              </a:rPr>
              <a:t>thể xử lý các mối quan hệ phi tuyến tính: Cây quyết định có thể nắm bắt các mối quan hệ phi tuyến tính giữa các tính năng và biến mục tiêu, điều này làm cho chúng hữu ích trong trường hợp các mô hình tuyến tính không phù hợp.</a:t>
            </a:r>
          </a:p>
        </p:txBody>
      </p:sp>
    </p:spTree>
    <p:extLst>
      <p:ext uri="{BB962C8B-B14F-4D97-AF65-F5344CB8AC3E}">
        <p14:creationId xmlns:p14="http://schemas.microsoft.com/office/powerpoint/2010/main" val="2331778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5. ƯU VÀ NHƯỢC</a:t>
            </a:r>
            <a:endParaRPr lang="en-US" dirty="0"/>
          </a:p>
        </p:txBody>
      </p:sp>
      <p:sp>
        <p:nvSpPr>
          <p:cNvPr id="4" name="Rectangle 3"/>
          <p:cNvSpPr/>
          <p:nvPr/>
        </p:nvSpPr>
        <p:spPr>
          <a:xfrm>
            <a:off x="592667" y="968503"/>
            <a:ext cx="8094133" cy="3323987"/>
          </a:xfrm>
          <a:prstGeom prst="rect">
            <a:avLst/>
          </a:prstGeom>
        </p:spPr>
        <p:txBody>
          <a:bodyPr wrap="square">
            <a:spAutoFit/>
          </a:bodyPr>
          <a:lstStyle/>
          <a:p>
            <a:pPr fontAlgn="base"/>
            <a:r>
              <a:rPr lang="vi-VN" dirty="0"/>
              <a:t>Nhược điểm:</a:t>
            </a:r>
          </a:p>
          <a:p>
            <a:pPr fontAlgn="base"/>
            <a:r>
              <a:rPr lang="vi-VN" dirty="0" smtClean="0"/>
              <a:t>     + Dễ </a:t>
            </a:r>
            <a:r>
              <a:rPr lang="vi-VN" dirty="0"/>
              <a:t>bị overfitting</a:t>
            </a:r>
            <a:r>
              <a:rPr lang="vi-VN" dirty="0" smtClean="0"/>
              <a:t>: Cây có </a:t>
            </a:r>
            <a:r>
              <a:rPr lang="vi-VN" dirty="0"/>
              <a:t>thể bị quá </a:t>
            </a:r>
            <a:r>
              <a:rPr lang="vi-VN" dirty="0" smtClean="0"/>
              <a:t>khớp nếu </a:t>
            </a:r>
            <a:r>
              <a:rPr lang="vi-VN" dirty="0"/>
              <a:t>cây quá sâu hoặc nếu tiêu chí phân tách quá cụ </a:t>
            </a:r>
            <a:r>
              <a:rPr lang="vi-VN" dirty="0" smtClean="0"/>
              <a:t>thể. </a:t>
            </a:r>
            <a:r>
              <a:rPr lang="vi-VN" dirty="0"/>
              <a:t>D</a:t>
            </a:r>
            <a:r>
              <a:rPr lang="vi-VN" dirty="0" smtClean="0"/>
              <a:t>ẫn </a:t>
            </a:r>
            <a:r>
              <a:rPr lang="vi-VN" dirty="0"/>
              <a:t>đến hiệu suất khái quát hóa kém đối với dữ liệu mới, chưa nhìn thấy</a:t>
            </a:r>
            <a:r>
              <a:rPr lang="vi-VN" dirty="0" smtClean="0"/>
              <a:t>.</a:t>
            </a:r>
          </a:p>
          <a:p>
            <a:pPr fontAlgn="base"/>
            <a:endParaRPr lang="vi-VN" dirty="0"/>
          </a:p>
          <a:p>
            <a:pPr fontAlgn="base"/>
            <a:r>
              <a:rPr lang="vi-VN" dirty="0" smtClean="0"/>
              <a:t>     + Tính </a:t>
            </a:r>
            <a:r>
              <a:rPr lang="vi-VN" dirty="0"/>
              <a:t>không ổn định: Những thay đổi nhỏ trong dữ liệu có thể dẫn </a:t>
            </a:r>
            <a:r>
              <a:rPr lang="vi-VN" dirty="0" smtClean="0"/>
              <a:t>thay </a:t>
            </a:r>
            <a:r>
              <a:rPr lang="vi-VN" dirty="0"/>
              <a:t>đổi lớn trong cấu trúc cây, </a:t>
            </a:r>
            <a:r>
              <a:rPr lang="vi-VN" dirty="0" smtClean="0"/>
              <a:t>khiến </a:t>
            </a:r>
            <a:r>
              <a:rPr lang="vi-VN" dirty="0"/>
              <a:t>cây quyết định không ổn định và nhạy cảm với dữ liệu huấn luyện</a:t>
            </a:r>
            <a:r>
              <a:rPr lang="vi-VN" dirty="0" smtClean="0"/>
              <a:t>.</a:t>
            </a:r>
          </a:p>
          <a:p>
            <a:pPr fontAlgn="base"/>
            <a:endParaRPr lang="vi-VN" dirty="0"/>
          </a:p>
          <a:p>
            <a:pPr fontAlgn="base"/>
            <a:r>
              <a:rPr lang="vi-VN" dirty="0" smtClean="0"/>
              <a:t>     + Thiên vị với </a:t>
            </a:r>
            <a:r>
              <a:rPr lang="vi-VN" dirty="0"/>
              <a:t>các tính </a:t>
            </a:r>
            <a:r>
              <a:rPr lang="vi-VN" dirty="0" smtClean="0"/>
              <a:t>chất </a:t>
            </a:r>
            <a:r>
              <a:rPr lang="vi-VN" dirty="0"/>
              <a:t>nhất định: Cây quyết định có xu hướng ưu tiên các tính </a:t>
            </a:r>
            <a:r>
              <a:rPr lang="vi-VN" dirty="0" smtClean="0"/>
              <a:t>chất </a:t>
            </a:r>
            <a:r>
              <a:rPr lang="vi-VN" dirty="0"/>
              <a:t>có nhiều cấp độ hoặc danh mục hơn, </a:t>
            </a:r>
            <a:r>
              <a:rPr lang="vi-VN" dirty="0" smtClean="0"/>
              <a:t>có </a:t>
            </a:r>
            <a:r>
              <a:rPr lang="vi-VN" dirty="0"/>
              <a:t>thể dẫn đến sự thiên vị đối với các tính </a:t>
            </a:r>
            <a:r>
              <a:rPr lang="vi-VN" dirty="0" smtClean="0"/>
              <a:t>chất </a:t>
            </a:r>
            <a:r>
              <a:rPr lang="vi-VN" dirty="0"/>
              <a:t>đó</a:t>
            </a:r>
            <a:r>
              <a:rPr lang="vi-VN" dirty="0" smtClean="0"/>
              <a:t>.</a:t>
            </a:r>
          </a:p>
          <a:p>
            <a:pPr fontAlgn="base"/>
            <a:endParaRPr lang="vi-VN" dirty="0"/>
          </a:p>
          <a:p>
            <a:pPr fontAlgn="base"/>
            <a:r>
              <a:rPr lang="vi-VN" dirty="0" smtClean="0"/>
              <a:t>     + Tính quan hệ hạn </a:t>
            </a:r>
            <a:r>
              <a:rPr lang="vi-VN" dirty="0"/>
              <a:t>chế: Cây quyết định có thể không nắm bắt được các mối quan hệ phức tạp giữa các tính </a:t>
            </a:r>
            <a:r>
              <a:rPr lang="vi-VN" dirty="0" smtClean="0"/>
              <a:t>chất </a:t>
            </a:r>
            <a:r>
              <a:rPr lang="vi-VN" dirty="0"/>
              <a:t>và biến mục </a:t>
            </a:r>
            <a:r>
              <a:rPr lang="vi-VN" dirty="0" smtClean="0"/>
              <a:t>tiêu.</a:t>
            </a:r>
          </a:p>
          <a:p>
            <a:pPr fontAlgn="base"/>
            <a:endParaRPr lang="vi-VN" dirty="0"/>
          </a:p>
          <a:p>
            <a:pPr fontAlgn="base"/>
            <a:r>
              <a:rPr lang="vi-VN" dirty="0" smtClean="0"/>
              <a:t>     + Khó </a:t>
            </a:r>
            <a:r>
              <a:rPr lang="vi-VN" dirty="0"/>
              <a:t>khăn trong việc xử lý các biến liên tục: Cây quyết định có thể xử lý các biến liên tục, nhưng chúng yêu cầu sự rời rạc hóa hoặc tạo thành nhóm, điều này </a:t>
            </a:r>
            <a:r>
              <a:rPr lang="vi-VN" dirty="0" smtClean="0"/>
              <a:t>có thể dẫn </a:t>
            </a:r>
            <a:r>
              <a:rPr lang="vi-VN" dirty="0"/>
              <a:t>đến mất thông tin.</a:t>
            </a:r>
          </a:p>
        </p:txBody>
      </p:sp>
    </p:spTree>
    <p:extLst>
      <p:ext uri="{BB962C8B-B14F-4D97-AF65-F5344CB8AC3E}">
        <p14:creationId xmlns:p14="http://schemas.microsoft.com/office/powerpoint/2010/main" val="3608942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6</a:t>
            </a:r>
            <a:r>
              <a:rPr lang="vi-VN" dirty="0" smtClean="0"/>
              <a:t>. ỨNG DỤNG</a:t>
            </a:r>
            <a:endParaRPr lang="en-US" dirty="0"/>
          </a:p>
        </p:txBody>
      </p:sp>
      <p:sp>
        <p:nvSpPr>
          <p:cNvPr id="3" name="Rectangle 2"/>
          <p:cNvSpPr/>
          <p:nvPr/>
        </p:nvSpPr>
        <p:spPr>
          <a:xfrm>
            <a:off x="457200" y="988176"/>
            <a:ext cx="8144933" cy="3970318"/>
          </a:xfrm>
          <a:prstGeom prst="rect">
            <a:avLst/>
          </a:prstGeom>
        </p:spPr>
        <p:txBody>
          <a:bodyPr wrap="square">
            <a:spAutoFit/>
          </a:bodyPr>
          <a:lstStyle/>
          <a:p>
            <a:pPr fontAlgn="base"/>
            <a:r>
              <a:rPr lang="vi-VN" dirty="0" smtClean="0">
                <a:solidFill>
                  <a:srgbClr val="0F2149"/>
                </a:solidFill>
                <a:latin typeface="Helvetica Neue"/>
              </a:rPr>
              <a:t>Trường hợp ứng dụng:</a:t>
            </a:r>
          </a:p>
          <a:p>
            <a:pPr fontAlgn="base"/>
            <a:r>
              <a:rPr lang="vi-VN" dirty="0">
                <a:solidFill>
                  <a:srgbClr val="0F2149"/>
                </a:solidFill>
                <a:latin typeface="Helvetica Neue"/>
              </a:rPr>
              <a:t> </a:t>
            </a:r>
            <a:r>
              <a:rPr lang="vi-VN" dirty="0" smtClean="0">
                <a:solidFill>
                  <a:srgbClr val="0F2149"/>
                </a:solidFill>
                <a:latin typeface="Helvetica Neue"/>
              </a:rPr>
              <a:t>    </a:t>
            </a:r>
            <a:r>
              <a:rPr lang="vi-VN" dirty="0">
                <a:solidFill>
                  <a:srgbClr val="0F2149"/>
                </a:solidFill>
                <a:latin typeface="Helvetica Neue"/>
              </a:rPr>
              <a:t>+ Khi dữ liệu tương đối nhỏ: Cây </a:t>
            </a:r>
            <a:r>
              <a:rPr lang="vi-VN" dirty="0" smtClean="0">
                <a:solidFill>
                  <a:srgbClr val="0F2149"/>
                </a:solidFill>
                <a:latin typeface="Helvetica Neue"/>
              </a:rPr>
              <a:t>có </a:t>
            </a:r>
            <a:r>
              <a:rPr lang="vi-VN" dirty="0">
                <a:solidFill>
                  <a:srgbClr val="0F2149"/>
                </a:solidFill>
                <a:latin typeface="Helvetica Neue"/>
              </a:rPr>
              <a:t>thể được đào tạo trên các tập dữ liệu tương đối nhỏ, làm cho chúng hữu ích khi dữ liệu bị hạn chế hoặc tốn kém để thu thập.</a:t>
            </a:r>
          </a:p>
          <a:p>
            <a:pPr fontAlgn="base"/>
            <a:endParaRPr lang="vi-VN" dirty="0" smtClean="0">
              <a:solidFill>
                <a:srgbClr val="0F2149"/>
              </a:solidFill>
              <a:latin typeface="Helvetica Neue"/>
            </a:endParaRPr>
          </a:p>
          <a:p>
            <a:pPr fontAlgn="base"/>
            <a:r>
              <a:rPr lang="vi-VN" dirty="0" smtClean="0">
                <a:solidFill>
                  <a:srgbClr val="0F2149"/>
                </a:solidFill>
                <a:latin typeface="Helvetica Neue"/>
              </a:rPr>
              <a:t>     + Khi dữ liệu không đồng nhất hoặc </a:t>
            </a:r>
            <a:r>
              <a:rPr lang="vi-VN" dirty="0">
                <a:solidFill>
                  <a:srgbClr val="0F2149"/>
                </a:solidFill>
                <a:latin typeface="Helvetica Neue"/>
              </a:rPr>
              <a:t>có các giá trị bị thiếu </a:t>
            </a:r>
            <a:r>
              <a:rPr lang="vi-VN" dirty="0" smtClean="0">
                <a:solidFill>
                  <a:srgbClr val="0F2149"/>
                </a:solidFill>
                <a:latin typeface="Helvetica Neue"/>
              </a:rPr>
              <a:t>: Cây có thể xử lý cả dữ liệu số và dữ liệu phân loại, rất hữu ích khi xử lý bộ dữ liệu không đồng nhất có hỗn hợp các loại dữ liệu khác nhau. Nó cũng có </a:t>
            </a:r>
            <a:r>
              <a:rPr lang="vi-VN" dirty="0">
                <a:solidFill>
                  <a:srgbClr val="0F2149"/>
                </a:solidFill>
                <a:latin typeface="Helvetica Neue"/>
              </a:rPr>
              <a:t>thể xử lý </a:t>
            </a:r>
            <a:r>
              <a:rPr lang="vi-VN" dirty="0" smtClean="0">
                <a:solidFill>
                  <a:srgbClr val="0F2149"/>
                </a:solidFill>
                <a:latin typeface="Helvetica Neue"/>
              </a:rPr>
              <a:t>giá </a:t>
            </a:r>
            <a:r>
              <a:rPr lang="vi-VN" dirty="0">
                <a:solidFill>
                  <a:srgbClr val="0F2149"/>
                </a:solidFill>
                <a:latin typeface="Helvetica Neue"/>
              </a:rPr>
              <a:t>trị bị thiếu mà không </a:t>
            </a:r>
            <a:r>
              <a:rPr lang="vi-VN" dirty="0" smtClean="0">
                <a:solidFill>
                  <a:srgbClr val="0F2149"/>
                </a:solidFill>
                <a:latin typeface="Helvetica Neue"/>
              </a:rPr>
              <a:t>cần quy nạp dễ gây mất thời gian và sai lệch.</a:t>
            </a:r>
          </a:p>
          <a:p>
            <a:pPr fontAlgn="base"/>
            <a:endParaRPr lang="vi-VN" dirty="0" smtClean="0">
              <a:solidFill>
                <a:srgbClr val="0F2149"/>
              </a:solidFill>
              <a:latin typeface="Helvetica Neue"/>
            </a:endParaRPr>
          </a:p>
          <a:p>
            <a:pPr fontAlgn="base"/>
            <a:r>
              <a:rPr lang="vi-VN" dirty="0" smtClean="0">
                <a:solidFill>
                  <a:srgbClr val="0F2149"/>
                </a:solidFill>
                <a:latin typeface="Helvetica Neue"/>
              </a:rPr>
              <a:t>     + Khi </a:t>
            </a:r>
            <a:r>
              <a:rPr lang="vi-VN" dirty="0">
                <a:solidFill>
                  <a:srgbClr val="0F2149"/>
                </a:solidFill>
                <a:latin typeface="Helvetica Neue"/>
              </a:rPr>
              <a:t>dữ liệu nhiễu: Cây quyết định có thể xử lý dữ liệu nhiễu, miễn là nhiễu không quá lớn</a:t>
            </a:r>
            <a:r>
              <a:rPr lang="vi-VN" dirty="0" smtClean="0">
                <a:solidFill>
                  <a:srgbClr val="0F2149"/>
                </a:solidFill>
                <a:latin typeface="Helvetica Neue"/>
              </a:rPr>
              <a:t>.</a:t>
            </a:r>
          </a:p>
          <a:p>
            <a:pPr fontAlgn="base"/>
            <a:r>
              <a:rPr lang="vi-VN" dirty="0">
                <a:solidFill>
                  <a:srgbClr val="0F2149"/>
                </a:solidFill>
                <a:latin typeface="Helvetica Neue"/>
              </a:rPr>
              <a:t> </a:t>
            </a:r>
            <a:r>
              <a:rPr lang="vi-VN" dirty="0" smtClean="0">
                <a:solidFill>
                  <a:srgbClr val="0F2149"/>
                </a:solidFill>
                <a:latin typeface="Helvetica Neue"/>
              </a:rPr>
              <a:t>   </a:t>
            </a:r>
          </a:p>
          <a:p>
            <a:pPr fontAlgn="base"/>
            <a:r>
              <a:rPr lang="vi-VN" dirty="0" smtClean="0">
                <a:solidFill>
                  <a:srgbClr val="0F2149"/>
                </a:solidFill>
                <a:latin typeface="Helvetica Neue"/>
              </a:rPr>
              <a:t>     + Khi quyết </a:t>
            </a:r>
            <a:r>
              <a:rPr lang="vi-VN" dirty="0">
                <a:solidFill>
                  <a:srgbClr val="0F2149"/>
                </a:solidFill>
                <a:latin typeface="Helvetica Neue"/>
              </a:rPr>
              <a:t>định cần minh bạch: Cây </a:t>
            </a:r>
            <a:r>
              <a:rPr lang="vi-VN" dirty="0" smtClean="0">
                <a:solidFill>
                  <a:srgbClr val="0F2149"/>
                </a:solidFill>
                <a:latin typeface="Helvetica Neue"/>
              </a:rPr>
              <a:t>cung </a:t>
            </a:r>
            <a:r>
              <a:rPr lang="vi-VN" dirty="0">
                <a:solidFill>
                  <a:srgbClr val="0F2149"/>
                </a:solidFill>
                <a:latin typeface="Helvetica Neue"/>
              </a:rPr>
              <a:t>cấp </a:t>
            </a:r>
            <a:r>
              <a:rPr lang="vi-VN" dirty="0" smtClean="0">
                <a:solidFill>
                  <a:srgbClr val="0F2149"/>
                </a:solidFill>
                <a:latin typeface="Helvetica Neue"/>
              </a:rPr>
              <a:t>trực </a:t>
            </a:r>
            <a:r>
              <a:rPr lang="vi-VN" dirty="0">
                <a:solidFill>
                  <a:srgbClr val="0F2149"/>
                </a:solidFill>
                <a:latin typeface="Helvetica Neue"/>
              </a:rPr>
              <a:t>quan rõ ràng về quy trình ra quyết định, giúp dễ hiểu và diễn giải. </a:t>
            </a:r>
            <a:r>
              <a:rPr lang="vi-VN" dirty="0" smtClean="0">
                <a:solidFill>
                  <a:srgbClr val="0F2149"/>
                </a:solidFill>
                <a:latin typeface="Helvetica Neue"/>
              </a:rPr>
              <a:t>Có </a:t>
            </a:r>
            <a:r>
              <a:rPr lang="vi-VN" dirty="0">
                <a:solidFill>
                  <a:srgbClr val="0F2149"/>
                </a:solidFill>
                <a:latin typeface="Helvetica Neue"/>
              </a:rPr>
              <a:t>thể quan trọng trong các ứng dụng </a:t>
            </a:r>
            <a:r>
              <a:rPr lang="vi-VN" dirty="0" smtClean="0">
                <a:solidFill>
                  <a:srgbClr val="0F2149"/>
                </a:solidFill>
                <a:latin typeface="Helvetica Neue"/>
              </a:rPr>
              <a:t>ưu tiên </a:t>
            </a:r>
            <a:r>
              <a:rPr lang="vi-VN" dirty="0">
                <a:solidFill>
                  <a:srgbClr val="0F2149"/>
                </a:solidFill>
                <a:latin typeface="Helvetica Neue"/>
              </a:rPr>
              <a:t>tính minh </a:t>
            </a:r>
            <a:r>
              <a:rPr lang="vi-VN" dirty="0" smtClean="0">
                <a:solidFill>
                  <a:srgbClr val="0F2149"/>
                </a:solidFill>
                <a:latin typeface="Helvetica Neue"/>
              </a:rPr>
              <a:t>bạch, như </a:t>
            </a:r>
            <a:r>
              <a:rPr lang="vi-VN" dirty="0">
                <a:solidFill>
                  <a:srgbClr val="0F2149"/>
                </a:solidFill>
                <a:latin typeface="Helvetica Neue"/>
              </a:rPr>
              <a:t>trong việc ra quyết định về y tế hoặc pháp lý</a:t>
            </a:r>
            <a:r>
              <a:rPr lang="vi-VN" dirty="0" smtClean="0">
                <a:solidFill>
                  <a:srgbClr val="0F2149"/>
                </a:solidFill>
                <a:latin typeface="Helvetica Neue"/>
              </a:rPr>
              <a:t>.</a:t>
            </a:r>
          </a:p>
          <a:p>
            <a:pPr fontAlgn="base"/>
            <a:endParaRPr lang="vi-VN" dirty="0">
              <a:solidFill>
                <a:srgbClr val="0F2149"/>
              </a:solidFill>
              <a:latin typeface="Helvetica Neue"/>
            </a:endParaRPr>
          </a:p>
          <a:p>
            <a:pPr fontAlgn="base"/>
            <a:r>
              <a:rPr lang="vi-VN" dirty="0" smtClean="0">
                <a:solidFill>
                  <a:srgbClr val="0F2149"/>
                </a:solidFill>
                <a:latin typeface="Helvetica Neue"/>
              </a:rPr>
              <a:t>     Nhìn </a:t>
            </a:r>
            <a:r>
              <a:rPr lang="vi-VN" dirty="0">
                <a:solidFill>
                  <a:srgbClr val="0F2149"/>
                </a:solidFill>
                <a:latin typeface="Helvetica Neue"/>
              </a:rPr>
              <a:t>chung, thuật toán cây quyết định là một thuật toán học máy linh hoạt và được sử dụng rộng rãi, có thể được áp dụng trong nhiều tình huống khai thác dữ liệu. Tuy nhiên, </a:t>
            </a:r>
            <a:r>
              <a:rPr lang="vi-VN" dirty="0" smtClean="0">
                <a:solidFill>
                  <a:srgbClr val="0F2149"/>
                </a:solidFill>
                <a:latin typeface="Helvetica Neue"/>
              </a:rPr>
              <a:t>quan </a:t>
            </a:r>
            <a:r>
              <a:rPr lang="vi-VN" dirty="0">
                <a:solidFill>
                  <a:srgbClr val="0F2149"/>
                </a:solidFill>
                <a:latin typeface="Helvetica Neue"/>
              </a:rPr>
              <a:t>trọng là phải xem xét cẩn thận các ưu </a:t>
            </a:r>
            <a:r>
              <a:rPr lang="vi-VN" dirty="0" smtClean="0">
                <a:solidFill>
                  <a:srgbClr val="0F2149"/>
                </a:solidFill>
                <a:latin typeface="Helvetica Neue"/>
              </a:rPr>
              <a:t>và </a:t>
            </a:r>
            <a:r>
              <a:rPr lang="vi-VN" dirty="0">
                <a:solidFill>
                  <a:srgbClr val="0F2149"/>
                </a:solidFill>
                <a:latin typeface="Helvetica Neue"/>
              </a:rPr>
              <a:t>nhược điểm của thuật toán, đồng thời chọn </a:t>
            </a:r>
            <a:r>
              <a:rPr lang="vi-VN" dirty="0" smtClean="0">
                <a:solidFill>
                  <a:srgbClr val="0F2149"/>
                </a:solidFill>
                <a:latin typeface="Helvetica Neue"/>
              </a:rPr>
              <a:t>kỹ </a:t>
            </a:r>
            <a:r>
              <a:rPr lang="vi-VN" dirty="0">
                <a:solidFill>
                  <a:srgbClr val="0F2149"/>
                </a:solidFill>
                <a:latin typeface="Helvetica Neue"/>
              </a:rPr>
              <a:t>thuật tiền xử lý và tham số điều chỉnh </a:t>
            </a:r>
            <a:r>
              <a:rPr lang="vi-VN" dirty="0" smtClean="0">
                <a:solidFill>
                  <a:srgbClr val="0F2149"/>
                </a:solidFill>
                <a:latin typeface="Helvetica Neue"/>
              </a:rPr>
              <a:t>phù </a:t>
            </a:r>
            <a:r>
              <a:rPr lang="vi-VN" dirty="0">
                <a:solidFill>
                  <a:srgbClr val="0F2149"/>
                </a:solidFill>
                <a:latin typeface="Helvetica Neue"/>
              </a:rPr>
              <a:t>hợp để đảm bảo hiệu </a:t>
            </a:r>
            <a:r>
              <a:rPr lang="vi-VN" dirty="0" smtClean="0">
                <a:solidFill>
                  <a:srgbClr val="0F2149"/>
                </a:solidFill>
                <a:latin typeface="Helvetica Neue"/>
              </a:rPr>
              <a:t>suất.</a:t>
            </a:r>
            <a:endParaRPr lang="vi-VN" dirty="0">
              <a:solidFill>
                <a:srgbClr val="0F2149"/>
              </a:solidFill>
              <a:latin typeface="Helvetica Neue"/>
            </a:endParaRPr>
          </a:p>
        </p:txBody>
      </p:sp>
    </p:spTree>
    <p:extLst>
      <p:ext uri="{BB962C8B-B14F-4D97-AF65-F5344CB8AC3E}">
        <p14:creationId xmlns:p14="http://schemas.microsoft.com/office/powerpoint/2010/main" val="3543004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DEMO</a:t>
            </a:r>
            <a:endParaRPr lang="en-US" dirty="0"/>
          </a:p>
        </p:txBody>
      </p:sp>
    </p:spTree>
    <p:extLst>
      <p:ext uri="{BB962C8B-B14F-4D97-AF65-F5344CB8AC3E}">
        <p14:creationId xmlns:p14="http://schemas.microsoft.com/office/powerpoint/2010/main" val="3142521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cxnSp>
        <p:nvCxnSpPr>
          <p:cNvPr id="207" name="Google Shape;207;p18"/>
          <p:cNvCxnSpPr>
            <a:endCxn id="208" idx="6"/>
          </p:cNvCxnSpPr>
          <p:nvPr/>
        </p:nvCxnSpPr>
        <p:spPr>
          <a:xfrm flipH="1">
            <a:off x="2736267" y="3684074"/>
            <a:ext cx="1262400" cy="377400"/>
          </a:xfrm>
          <a:prstGeom prst="bentConnector3">
            <a:avLst>
              <a:gd name="adj1" fmla="val 50000"/>
            </a:avLst>
          </a:prstGeom>
          <a:noFill/>
          <a:ln w="9525" cap="flat" cmpd="sng">
            <a:solidFill>
              <a:schemeClr val="accent4"/>
            </a:solidFill>
            <a:prstDash val="solid"/>
            <a:round/>
            <a:headEnd type="none" w="med" len="med"/>
            <a:tailEnd type="none" w="med" len="med"/>
          </a:ln>
        </p:spPr>
      </p:cxnSp>
      <p:cxnSp>
        <p:nvCxnSpPr>
          <p:cNvPr id="209" name="Google Shape;209;p18"/>
          <p:cNvCxnSpPr>
            <a:endCxn id="210" idx="2"/>
          </p:cNvCxnSpPr>
          <p:nvPr/>
        </p:nvCxnSpPr>
        <p:spPr>
          <a:xfrm>
            <a:off x="5027317" y="3684187"/>
            <a:ext cx="1183800" cy="375300"/>
          </a:xfrm>
          <a:prstGeom prst="bentConnector3">
            <a:avLst>
              <a:gd name="adj1" fmla="val 50000"/>
            </a:avLst>
          </a:prstGeom>
          <a:noFill/>
          <a:ln w="9525" cap="flat" cmpd="sng">
            <a:solidFill>
              <a:schemeClr val="accent5"/>
            </a:solidFill>
            <a:prstDash val="solid"/>
            <a:round/>
            <a:headEnd type="none" w="med" len="med"/>
            <a:tailEnd type="none" w="med" len="med"/>
          </a:ln>
        </p:spPr>
      </p:cxnSp>
      <p:cxnSp>
        <p:nvCxnSpPr>
          <p:cNvPr id="211" name="Google Shape;211;p18"/>
          <p:cNvCxnSpPr>
            <a:endCxn id="212" idx="6"/>
          </p:cNvCxnSpPr>
          <p:nvPr/>
        </p:nvCxnSpPr>
        <p:spPr>
          <a:xfrm rot="10800000">
            <a:off x="2736267" y="2616862"/>
            <a:ext cx="521700" cy="0"/>
          </a:xfrm>
          <a:prstGeom prst="straightConnector1">
            <a:avLst/>
          </a:prstGeom>
          <a:noFill/>
          <a:ln w="9525" cap="flat" cmpd="sng">
            <a:solidFill>
              <a:schemeClr val="accent3"/>
            </a:solidFill>
            <a:prstDash val="solid"/>
            <a:round/>
            <a:headEnd type="none" w="med" len="med"/>
            <a:tailEnd type="none" w="med" len="med"/>
          </a:ln>
        </p:spPr>
      </p:cxnSp>
      <p:cxnSp>
        <p:nvCxnSpPr>
          <p:cNvPr id="213" name="Google Shape;213;p18"/>
          <p:cNvCxnSpPr>
            <a:stCxn id="64" idx="2"/>
          </p:cNvCxnSpPr>
          <p:nvPr/>
        </p:nvCxnSpPr>
        <p:spPr>
          <a:xfrm flipH="1" flipV="1">
            <a:off x="5672092" y="2611099"/>
            <a:ext cx="521434" cy="3174"/>
          </a:xfrm>
          <a:prstGeom prst="straightConnector1">
            <a:avLst/>
          </a:prstGeom>
          <a:noFill/>
          <a:ln w="9525" cap="flat" cmpd="sng">
            <a:solidFill>
              <a:schemeClr val="accent6"/>
            </a:solidFill>
            <a:prstDash val="solid"/>
            <a:round/>
            <a:headEnd type="none" w="med" len="med"/>
            <a:tailEnd type="none" w="med" len="med"/>
          </a:ln>
        </p:spPr>
      </p:cxnSp>
      <p:cxnSp>
        <p:nvCxnSpPr>
          <p:cNvPr id="215" name="Google Shape;215;p18"/>
          <p:cNvCxnSpPr>
            <a:endCxn id="218" idx="6"/>
          </p:cNvCxnSpPr>
          <p:nvPr/>
        </p:nvCxnSpPr>
        <p:spPr>
          <a:xfrm rot="10800000">
            <a:off x="2736267" y="1055275"/>
            <a:ext cx="1207502" cy="489063"/>
          </a:xfrm>
          <a:prstGeom prst="bentConnector3">
            <a:avLst>
              <a:gd name="adj1" fmla="val 50000"/>
            </a:avLst>
          </a:prstGeom>
          <a:noFill/>
          <a:ln w="9525" cap="flat" cmpd="sng">
            <a:solidFill>
              <a:schemeClr val="accent1"/>
            </a:solidFill>
            <a:prstDash val="solid"/>
            <a:round/>
            <a:headEnd type="none" w="med" len="med"/>
            <a:tailEnd type="none" w="med" len="med"/>
          </a:ln>
        </p:spPr>
      </p:cxnSp>
      <p:cxnSp>
        <p:nvCxnSpPr>
          <p:cNvPr id="217" name="Google Shape;217;p18"/>
          <p:cNvCxnSpPr>
            <a:endCxn id="214" idx="2"/>
          </p:cNvCxnSpPr>
          <p:nvPr/>
        </p:nvCxnSpPr>
        <p:spPr>
          <a:xfrm flipV="1">
            <a:off x="5146120" y="1069908"/>
            <a:ext cx="1030710" cy="488783"/>
          </a:xfrm>
          <a:prstGeom prst="bentConnector3">
            <a:avLst>
              <a:gd name="adj1" fmla="val 50000"/>
            </a:avLst>
          </a:prstGeom>
          <a:noFill/>
          <a:ln w="9525" cap="flat" cmpd="sng">
            <a:solidFill>
              <a:schemeClr val="accent2"/>
            </a:solidFill>
            <a:prstDash val="solid"/>
            <a:round/>
            <a:headEnd type="none" w="med" len="med"/>
            <a:tailEnd type="none" w="med" len="med"/>
          </a:ln>
        </p:spPr>
      </p:cxnSp>
      <p:sp>
        <p:nvSpPr>
          <p:cNvPr id="219" name="Google Shape;219;p18"/>
          <p:cNvSpPr txBox="1">
            <a:spLocks noGrp="1"/>
          </p:cNvSpPr>
          <p:nvPr>
            <p:ph type="title"/>
          </p:nvPr>
        </p:nvSpPr>
        <p:spPr>
          <a:xfrm>
            <a:off x="3194892" y="2355679"/>
            <a:ext cx="24892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vi-VN" b="1" dirty="0" smtClean="0">
                <a:solidFill>
                  <a:schemeClr val="dk1"/>
                </a:solidFill>
              </a:rPr>
              <a:t>Mục lục</a:t>
            </a:r>
            <a:endParaRPr b="1" dirty="0"/>
          </a:p>
        </p:txBody>
      </p:sp>
      <p:grpSp>
        <p:nvGrpSpPr>
          <p:cNvPr id="220" name="Google Shape;220;p18"/>
          <p:cNvGrpSpPr/>
          <p:nvPr/>
        </p:nvGrpSpPr>
        <p:grpSpPr>
          <a:xfrm>
            <a:off x="3199545" y="1352424"/>
            <a:ext cx="2512460" cy="2509885"/>
            <a:chOff x="1187925" y="238125"/>
            <a:chExt cx="5244125" cy="5238750"/>
          </a:xfrm>
        </p:grpSpPr>
        <p:sp>
          <p:nvSpPr>
            <p:cNvPr id="224" name="Google Shape;224;p18"/>
            <p:cNvSpPr/>
            <p:nvPr/>
          </p:nvSpPr>
          <p:spPr>
            <a:xfrm>
              <a:off x="5138525" y="3574325"/>
              <a:ext cx="194050" cy="361125"/>
            </a:xfrm>
            <a:custGeom>
              <a:avLst/>
              <a:gdLst/>
              <a:ahLst/>
              <a:cxnLst/>
              <a:rect l="l" t="t" r="r" b="b"/>
              <a:pathLst>
                <a:path w="7762" h="14445" fill="none" extrusionOk="0">
                  <a:moveTo>
                    <a:pt x="6899" y="0"/>
                  </a:moveTo>
                  <a:lnTo>
                    <a:pt x="6899" y="0"/>
                  </a:lnTo>
                  <a:lnTo>
                    <a:pt x="7330" y="862"/>
                  </a:lnTo>
                  <a:lnTo>
                    <a:pt x="7546" y="1725"/>
                  </a:lnTo>
                  <a:lnTo>
                    <a:pt x="7762" y="2587"/>
                  </a:lnTo>
                  <a:lnTo>
                    <a:pt x="7762" y="3449"/>
                  </a:lnTo>
                  <a:lnTo>
                    <a:pt x="7330" y="5174"/>
                  </a:lnTo>
                  <a:lnTo>
                    <a:pt x="6684" y="6899"/>
                  </a:lnTo>
                  <a:lnTo>
                    <a:pt x="5174" y="10564"/>
                  </a:lnTo>
                  <a:lnTo>
                    <a:pt x="4312" y="12288"/>
                  </a:lnTo>
                  <a:lnTo>
                    <a:pt x="3881" y="13798"/>
                  </a:lnTo>
                  <a:lnTo>
                    <a:pt x="3881" y="13798"/>
                  </a:lnTo>
                  <a:lnTo>
                    <a:pt x="2372" y="14229"/>
                  </a:lnTo>
                  <a:lnTo>
                    <a:pt x="1725" y="14444"/>
                  </a:lnTo>
                  <a:lnTo>
                    <a:pt x="863" y="14013"/>
                  </a:lnTo>
                  <a:lnTo>
                    <a:pt x="863" y="14013"/>
                  </a:lnTo>
                  <a:lnTo>
                    <a:pt x="216" y="13366"/>
                  </a:lnTo>
                  <a:lnTo>
                    <a:pt x="0" y="12504"/>
                  </a:lnTo>
                  <a:lnTo>
                    <a:pt x="0" y="11642"/>
                  </a:lnTo>
                  <a:lnTo>
                    <a:pt x="216" y="10995"/>
                  </a:lnTo>
                  <a:lnTo>
                    <a:pt x="863" y="9486"/>
                  </a:lnTo>
                  <a:lnTo>
                    <a:pt x="1294" y="8192"/>
                  </a:lnTo>
                  <a:lnTo>
                    <a:pt x="1294" y="8192"/>
                  </a:lnTo>
                  <a:lnTo>
                    <a:pt x="1294" y="7114"/>
                  </a:lnTo>
                  <a:lnTo>
                    <a:pt x="1078" y="6252"/>
                  </a:lnTo>
                  <a:lnTo>
                    <a:pt x="1078" y="5390"/>
                  </a:lnTo>
                  <a:lnTo>
                    <a:pt x="1078" y="4958"/>
                  </a:lnTo>
                  <a:lnTo>
                    <a:pt x="1294" y="4527"/>
                  </a:lnTo>
                  <a:lnTo>
                    <a:pt x="1294" y="4527"/>
                  </a:lnTo>
                  <a:lnTo>
                    <a:pt x="1941" y="4096"/>
                  </a:lnTo>
                  <a:lnTo>
                    <a:pt x="2587" y="3881"/>
                  </a:lnTo>
                  <a:lnTo>
                    <a:pt x="3450" y="3665"/>
                  </a:lnTo>
                  <a:lnTo>
                    <a:pt x="4097" y="3234"/>
                  </a:lnTo>
                  <a:lnTo>
                    <a:pt x="4097" y="3234"/>
                  </a:lnTo>
                  <a:lnTo>
                    <a:pt x="4959" y="2587"/>
                  </a:lnTo>
                  <a:lnTo>
                    <a:pt x="5606" y="1725"/>
                  </a:lnTo>
                  <a:lnTo>
                    <a:pt x="6252" y="862"/>
                  </a:lnTo>
                  <a:lnTo>
                    <a:pt x="68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4707350" y="1973575"/>
              <a:ext cx="328800" cy="172500"/>
            </a:xfrm>
            <a:custGeom>
              <a:avLst/>
              <a:gdLst/>
              <a:ahLst/>
              <a:cxnLst/>
              <a:rect l="l" t="t" r="r" b="b"/>
              <a:pathLst>
                <a:path w="13152" h="6900" fill="none" extrusionOk="0">
                  <a:moveTo>
                    <a:pt x="2156" y="648"/>
                  </a:moveTo>
                  <a:lnTo>
                    <a:pt x="2156" y="648"/>
                  </a:lnTo>
                  <a:lnTo>
                    <a:pt x="2803" y="432"/>
                  </a:lnTo>
                  <a:lnTo>
                    <a:pt x="3234" y="648"/>
                  </a:lnTo>
                  <a:lnTo>
                    <a:pt x="4097" y="1079"/>
                  </a:lnTo>
                  <a:lnTo>
                    <a:pt x="4743" y="1726"/>
                  </a:lnTo>
                  <a:lnTo>
                    <a:pt x="5390" y="2372"/>
                  </a:lnTo>
                  <a:lnTo>
                    <a:pt x="5390" y="2372"/>
                  </a:lnTo>
                  <a:lnTo>
                    <a:pt x="6037" y="2372"/>
                  </a:lnTo>
                  <a:lnTo>
                    <a:pt x="6468" y="2372"/>
                  </a:lnTo>
                  <a:lnTo>
                    <a:pt x="7115" y="1941"/>
                  </a:lnTo>
                  <a:lnTo>
                    <a:pt x="7115" y="1941"/>
                  </a:lnTo>
                  <a:lnTo>
                    <a:pt x="7115" y="1510"/>
                  </a:lnTo>
                  <a:lnTo>
                    <a:pt x="6899" y="1294"/>
                  </a:lnTo>
                  <a:lnTo>
                    <a:pt x="6684" y="1294"/>
                  </a:lnTo>
                  <a:lnTo>
                    <a:pt x="6468" y="863"/>
                  </a:lnTo>
                  <a:lnTo>
                    <a:pt x="6468" y="863"/>
                  </a:lnTo>
                  <a:lnTo>
                    <a:pt x="6899" y="432"/>
                  </a:lnTo>
                  <a:lnTo>
                    <a:pt x="7546" y="216"/>
                  </a:lnTo>
                  <a:lnTo>
                    <a:pt x="8193" y="1"/>
                  </a:lnTo>
                  <a:lnTo>
                    <a:pt x="9055" y="1"/>
                  </a:lnTo>
                  <a:lnTo>
                    <a:pt x="9055" y="1"/>
                  </a:lnTo>
                  <a:lnTo>
                    <a:pt x="9055" y="648"/>
                  </a:lnTo>
                  <a:lnTo>
                    <a:pt x="8840" y="1079"/>
                  </a:lnTo>
                  <a:lnTo>
                    <a:pt x="8624" y="1294"/>
                  </a:lnTo>
                  <a:lnTo>
                    <a:pt x="8408" y="1726"/>
                  </a:lnTo>
                  <a:lnTo>
                    <a:pt x="8408" y="1726"/>
                  </a:lnTo>
                  <a:lnTo>
                    <a:pt x="8840" y="2372"/>
                  </a:lnTo>
                  <a:lnTo>
                    <a:pt x="9702" y="2803"/>
                  </a:lnTo>
                  <a:lnTo>
                    <a:pt x="11211" y="3450"/>
                  </a:lnTo>
                  <a:lnTo>
                    <a:pt x="11858" y="3881"/>
                  </a:lnTo>
                  <a:lnTo>
                    <a:pt x="12505" y="4313"/>
                  </a:lnTo>
                  <a:lnTo>
                    <a:pt x="13151" y="4959"/>
                  </a:lnTo>
                  <a:lnTo>
                    <a:pt x="13151" y="5822"/>
                  </a:lnTo>
                  <a:lnTo>
                    <a:pt x="13151" y="5822"/>
                  </a:lnTo>
                  <a:lnTo>
                    <a:pt x="11858" y="6253"/>
                  </a:lnTo>
                  <a:lnTo>
                    <a:pt x="10780" y="6253"/>
                  </a:lnTo>
                  <a:lnTo>
                    <a:pt x="9486" y="6037"/>
                  </a:lnTo>
                  <a:lnTo>
                    <a:pt x="8408" y="5822"/>
                  </a:lnTo>
                  <a:lnTo>
                    <a:pt x="8408" y="5822"/>
                  </a:lnTo>
                  <a:lnTo>
                    <a:pt x="6899" y="5390"/>
                  </a:lnTo>
                  <a:lnTo>
                    <a:pt x="5606" y="5175"/>
                  </a:lnTo>
                  <a:lnTo>
                    <a:pt x="4312" y="5390"/>
                  </a:lnTo>
                  <a:lnTo>
                    <a:pt x="3666" y="5606"/>
                  </a:lnTo>
                  <a:lnTo>
                    <a:pt x="3019" y="6037"/>
                  </a:lnTo>
                  <a:lnTo>
                    <a:pt x="3019" y="6037"/>
                  </a:lnTo>
                  <a:lnTo>
                    <a:pt x="2588" y="6253"/>
                  </a:lnTo>
                  <a:lnTo>
                    <a:pt x="2372" y="6037"/>
                  </a:lnTo>
                  <a:lnTo>
                    <a:pt x="2372" y="6037"/>
                  </a:lnTo>
                  <a:lnTo>
                    <a:pt x="2156" y="5822"/>
                  </a:lnTo>
                  <a:lnTo>
                    <a:pt x="1941" y="5822"/>
                  </a:lnTo>
                  <a:lnTo>
                    <a:pt x="1941" y="5822"/>
                  </a:lnTo>
                  <a:lnTo>
                    <a:pt x="1294" y="6037"/>
                  </a:lnTo>
                  <a:lnTo>
                    <a:pt x="1078" y="6468"/>
                  </a:lnTo>
                  <a:lnTo>
                    <a:pt x="1078" y="6468"/>
                  </a:lnTo>
                  <a:lnTo>
                    <a:pt x="647" y="6684"/>
                  </a:lnTo>
                  <a:lnTo>
                    <a:pt x="432" y="6900"/>
                  </a:lnTo>
                  <a:lnTo>
                    <a:pt x="1" y="6900"/>
                  </a:lnTo>
                  <a:lnTo>
                    <a:pt x="1" y="6900"/>
                  </a:lnTo>
                  <a:lnTo>
                    <a:pt x="216" y="5390"/>
                  </a:lnTo>
                  <a:lnTo>
                    <a:pt x="432" y="3666"/>
                  </a:lnTo>
                  <a:lnTo>
                    <a:pt x="1078" y="1941"/>
                  </a:lnTo>
                  <a:lnTo>
                    <a:pt x="1510" y="1294"/>
                  </a:lnTo>
                  <a:lnTo>
                    <a:pt x="2156" y="6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3893525" y="2016700"/>
              <a:ext cx="1029425" cy="398850"/>
            </a:xfrm>
            <a:custGeom>
              <a:avLst/>
              <a:gdLst/>
              <a:ahLst/>
              <a:cxnLst/>
              <a:rect l="l" t="t" r="r" b="b"/>
              <a:pathLst>
                <a:path w="41177" h="15954" fill="none" extrusionOk="0">
                  <a:moveTo>
                    <a:pt x="36865" y="14660"/>
                  </a:moveTo>
                  <a:lnTo>
                    <a:pt x="36865" y="14660"/>
                  </a:lnTo>
                  <a:lnTo>
                    <a:pt x="36219" y="14660"/>
                  </a:lnTo>
                  <a:lnTo>
                    <a:pt x="35787" y="14876"/>
                  </a:lnTo>
                  <a:lnTo>
                    <a:pt x="35356" y="15092"/>
                  </a:lnTo>
                  <a:lnTo>
                    <a:pt x="34925" y="15307"/>
                  </a:lnTo>
                  <a:lnTo>
                    <a:pt x="34925" y="15307"/>
                  </a:lnTo>
                  <a:lnTo>
                    <a:pt x="33847" y="15307"/>
                  </a:lnTo>
                  <a:lnTo>
                    <a:pt x="32985" y="15092"/>
                  </a:lnTo>
                  <a:lnTo>
                    <a:pt x="31044" y="14229"/>
                  </a:lnTo>
                  <a:lnTo>
                    <a:pt x="31044" y="14229"/>
                  </a:lnTo>
                  <a:lnTo>
                    <a:pt x="29535" y="13798"/>
                  </a:lnTo>
                  <a:lnTo>
                    <a:pt x="28242" y="13367"/>
                  </a:lnTo>
                  <a:lnTo>
                    <a:pt x="26948" y="13367"/>
                  </a:lnTo>
                  <a:lnTo>
                    <a:pt x="25439" y="13582"/>
                  </a:lnTo>
                  <a:lnTo>
                    <a:pt x="25439" y="13582"/>
                  </a:lnTo>
                  <a:lnTo>
                    <a:pt x="25224" y="14229"/>
                  </a:lnTo>
                  <a:lnTo>
                    <a:pt x="25224" y="14876"/>
                  </a:lnTo>
                  <a:lnTo>
                    <a:pt x="25224" y="15523"/>
                  </a:lnTo>
                  <a:lnTo>
                    <a:pt x="25008" y="15954"/>
                  </a:lnTo>
                  <a:lnTo>
                    <a:pt x="25008" y="15954"/>
                  </a:lnTo>
                  <a:lnTo>
                    <a:pt x="22421" y="15092"/>
                  </a:lnTo>
                  <a:lnTo>
                    <a:pt x="20265" y="14014"/>
                  </a:lnTo>
                  <a:lnTo>
                    <a:pt x="17894" y="13151"/>
                  </a:lnTo>
                  <a:lnTo>
                    <a:pt x="15522" y="12289"/>
                  </a:lnTo>
                  <a:lnTo>
                    <a:pt x="15522" y="12289"/>
                  </a:lnTo>
                  <a:lnTo>
                    <a:pt x="15738" y="11427"/>
                  </a:lnTo>
                  <a:lnTo>
                    <a:pt x="15953" y="10349"/>
                  </a:lnTo>
                  <a:lnTo>
                    <a:pt x="15953" y="9486"/>
                  </a:lnTo>
                  <a:lnTo>
                    <a:pt x="15522" y="8624"/>
                  </a:lnTo>
                  <a:lnTo>
                    <a:pt x="15522" y="8624"/>
                  </a:lnTo>
                  <a:lnTo>
                    <a:pt x="11857" y="8840"/>
                  </a:lnTo>
                  <a:lnTo>
                    <a:pt x="8408" y="8840"/>
                  </a:lnTo>
                  <a:lnTo>
                    <a:pt x="8408" y="8840"/>
                  </a:lnTo>
                  <a:lnTo>
                    <a:pt x="7761" y="8840"/>
                  </a:lnTo>
                  <a:lnTo>
                    <a:pt x="7114" y="9055"/>
                  </a:lnTo>
                  <a:lnTo>
                    <a:pt x="5821" y="9486"/>
                  </a:lnTo>
                  <a:lnTo>
                    <a:pt x="4743" y="10133"/>
                  </a:lnTo>
                  <a:lnTo>
                    <a:pt x="3449" y="10564"/>
                  </a:lnTo>
                  <a:lnTo>
                    <a:pt x="3449" y="10564"/>
                  </a:lnTo>
                  <a:lnTo>
                    <a:pt x="2587" y="10780"/>
                  </a:lnTo>
                  <a:lnTo>
                    <a:pt x="1725" y="10780"/>
                  </a:lnTo>
                  <a:lnTo>
                    <a:pt x="647" y="10564"/>
                  </a:lnTo>
                  <a:lnTo>
                    <a:pt x="216" y="10349"/>
                  </a:lnTo>
                  <a:lnTo>
                    <a:pt x="0" y="9917"/>
                  </a:lnTo>
                  <a:lnTo>
                    <a:pt x="0" y="9917"/>
                  </a:lnTo>
                  <a:lnTo>
                    <a:pt x="431" y="9702"/>
                  </a:lnTo>
                  <a:lnTo>
                    <a:pt x="1294" y="9271"/>
                  </a:lnTo>
                  <a:lnTo>
                    <a:pt x="2803" y="8840"/>
                  </a:lnTo>
                  <a:lnTo>
                    <a:pt x="4096" y="8408"/>
                  </a:lnTo>
                  <a:lnTo>
                    <a:pt x="4743" y="8193"/>
                  </a:lnTo>
                  <a:lnTo>
                    <a:pt x="5174" y="7546"/>
                  </a:lnTo>
                  <a:lnTo>
                    <a:pt x="5174" y="7546"/>
                  </a:lnTo>
                  <a:lnTo>
                    <a:pt x="5174" y="6684"/>
                  </a:lnTo>
                  <a:lnTo>
                    <a:pt x="5605" y="5821"/>
                  </a:lnTo>
                  <a:lnTo>
                    <a:pt x="6036" y="5175"/>
                  </a:lnTo>
                  <a:lnTo>
                    <a:pt x="6683" y="4743"/>
                  </a:lnTo>
                  <a:lnTo>
                    <a:pt x="8192" y="3665"/>
                  </a:lnTo>
                  <a:lnTo>
                    <a:pt x="8624" y="3019"/>
                  </a:lnTo>
                  <a:lnTo>
                    <a:pt x="9055" y="2156"/>
                  </a:lnTo>
                  <a:lnTo>
                    <a:pt x="9055" y="2156"/>
                  </a:lnTo>
                  <a:lnTo>
                    <a:pt x="10564" y="2372"/>
                  </a:lnTo>
                  <a:lnTo>
                    <a:pt x="11857" y="2156"/>
                  </a:lnTo>
                  <a:lnTo>
                    <a:pt x="12935" y="1725"/>
                  </a:lnTo>
                  <a:lnTo>
                    <a:pt x="14013" y="863"/>
                  </a:lnTo>
                  <a:lnTo>
                    <a:pt x="14013" y="863"/>
                  </a:lnTo>
                  <a:lnTo>
                    <a:pt x="14876" y="1725"/>
                  </a:lnTo>
                  <a:lnTo>
                    <a:pt x="15522" y="2372"/>
                  </a:lnTo>
                  <a:lnTo>
                    <a:pt x="17463" y="3665"/>
                  </a:lnTo>
                  <a:lnTo>
                    <a:pt x="19403" y="4959"/>
                  </a:lnTo>
                  <a:lnTo>
                    <a:pt x="20912" y="6253"/>
                  </a:lnTo>
                  <a:lnTo>
                    <a:pt x="20912" y="6253"/>
                  </a:lnTo>
                  <a:lnTo>
                    <a:pt x="21127" y="6684"/>
                  </a:lnTo>
                  <a:lnTo>
                    <a:pt x="20912" y="7115"/>
                  </a:lnTo>
                  <a:lnTo>
                    <a:pt x="20696" y="7546"/>
                  </a:lnTo>
                  <a:lnTo>
                    <a:pt x="20696" y="7546"/>
                  </a:lnTo>
                  <a:lnTo>
                    <a:pt x="21127" y="7546"/>
                  </a:lnTo>
                  <a:lnTo>
                    <a:pt x="21559" y="7546"/>
                  </a:lnTo>
                  <a:lnTo>
                    <a:pt x="21990" y="6899"/>
                  </a:lnTo>
                  <a:lnTo>
                    <a:pt x="21990" y="6253"/>
                  </a:lnTo>
                  <a:lnTo>
                    <a:pt x="21990" y="6037"/>
                  </a:lnTo>
                  <a:lnTo>
                    <a:pt x="21774" y="5821"/>
                  </a:lnTo>
                  <a:lnTo>
                    <a:pt x="21774" y="5821"/>
                  </a:lnTo>
                  <a:lnTo>
                    <a:pt x="21774" y="5606"/>
                  </a:lnTo>
                  <a:lnTo>
                    <a:pt x="21990" y="5390"/>
                  </a:lnTo>
                  <a:lnTo>
                    <a:pt x="22852" y="5390"/>
                  </a:lnTo>
                  <a:lnTo>
                    <a:pt x="22852" y="5390"/>
                  </a:lnTo>
                  <a:lnTo>
                    <a:pt x="23068" y="5390"/>
                  </a:lnTo>
                  <a:lnTo>
                    <a:pt x="23068" y="5390"/>
                  </a:lnTo>
                  <a:lnTo>
                    <a:pt x="22421" y="4743"/>
                  </a:lnTo>
                  <a:lnTo>
                    <a:pt x="21559" y="4097"/>
                  </a:lnTo>
                  <a:lnTo>
                    <a:pt x="19834" y="3019"/>
                  </a:lnTo>
                  <a:lnTo>
                    <a:pt x="19187" y="2588"/>
                  </a:lnTo>
                  <a:lnTo>
                    <a:pt x="18325" y="1941"/>
                  </a:lnTo>
                  <a:lnTo>
                    <a:pt x="17894" y="1078"/>
                  </a:lnTo>
                  <a:lnTo>
                    <a:pt x="17463" y="1"/>
                  </a:lnTo>
                  <a:lnTo>
                    <a:pt x="17463" y="1"/>
                  </a:lnTo>
                  <a:lnTo>
                    <a:pt x="18325" y="216"/>
                  </a:lnTo>
                  <a:lnTo>
                    <a:pt x="19187" y="432"/>
                  </a:lnTo>
                  <a:lnTo>
                    <a:pt x="20912" y="1725"/>
                  </a:lnTo>
                  <a:lnTo>
                    <a:pt x="22421" y="2803"/>
                  </a:lnTo>
                  <a:lnTo>
                    <a:pt x="23283" y="3234"/>
                  </a:lnTo>
                  <a:lnTo>
                    <a:pt x="24146" y="3665"/>
                  </a:lnTo>
                  <a:lnTo>
                    <a:pt x="24146" y="3665"/>
                  </a:lnTo>
                  <a:lnTo>
                    <a:pt x="24361" y="4743"/>
                  </a:lnTo>
                  <a:lnTo>
                    <a:pt x="24577" y="5390"/>
                  </a:lnTo>
                  <a:lnTo>
                    <a:pt x="25439" y="6684"/>
                  </a:lnTo>
                  <a:lnTo>
                    <a:pt x="26302" y="7977"/>
                  </a:lnTo>
                  <a:lnTo>
                    <a:pt x="26733" y="8624"/>
                  </a:lnTo>
                  <a:lnTo>
                    <a:pt x="26948" y="9271"/>
                  </a:lnTo>
                  <a:lnTo>
                    <a:pt x="26948" y="9271"/>
                  </a:lnTo>
                  <a:lnTo>
                    <a:pt x="27811" y="9271"/>
                  </a:lnTo>
                  <a:lnTo>
                    <a:pt x="27811" y="9271"/>
                  </a:lnTo>
                  <a:lnTo>
                    <a:pt x="28242" y="8840"/>
                  </a:lnTo>
                  <a:lnTo>
                    <a:pt x="28457" y="8408"/>
                  </a:lnTo>
                  <a:lnTo>
                    <a:pt x="28889" y="8193"/>
                  </a:lnTo>
                  <a:lnTo>
                    <a:pt x="29320" y="7977"/>
                  </a:lnTo>
                  <a:lnTo>
                    <a:pt x="29320" y="7977"/>
                  </a:lnTo>
                  <a:lnTo>
                    <a:pt x="29320" y="7330"/>
                  </a:lnTo>
                  <a:lnTo>
                    <a:pt x="29104" y="7115"/>
                  </a:lnTo>
                  <a:lnTo>
                    <a:pt x="28673" y="6684"/>
                  </a:lnTo>
                  <a:lnTo>
                    <a:pt x="28026" y="6253"/>
                  </a:lnTo>
                  <a:lnTo>
                    <a:pt x="28026" y="6037"/>
                  </a:lnTo>
                  <a:lnTo>
                    <a:pt x="28026" y="5606"/>
                  </a:lnTo>
                  <a:lnTo>
                    <a:pt x="28026" y="5606"/>
                  </a:lnTo>
                  <a:lnTo>
                    <a:pt x="28673" y="5390"/>
                  </a:lnTo>
                  <a:lnTo>
                    <a:pt x="29104" y="5175"/>
                  </a:lnTo>
                  <a:lnTo>
                    <a:pt x="29104" y="5175"/>
                  </a:lnTo>
                  <a:lnTo>
                    <a:pt x="29751" y="4743"/>
                  </a:lnTo>
                  <a:lnTo>
                    <a:pt x="29967" y="4743"/>
                  </a:lnTo>
                  <a:lnTo>
                    <a:pt x="30182" y="4959"/>
                  </a:lnTo>
                  <a:lnTo>
                    <a:pt x="30182" y="4959"/>
                  </a:lnTo>
                  <a:lnTo>
                    <a:pt x="30829" y="5606"/>
                  </a:lnTo>
                  <a:lnTo>
                    <a:pt x="31044" y="6468"/>
                  </a:lnTo>
                  <a:lnTo>
                    <a:pt x="31907" y="7977"/>
                  </a:lnTo>
                  <a:lnTo>
                    <a:pt x="32338" y="8624"/>
                  </a:lnTo>
                  <a:lnTo>
                    <a:pt x="32769" y="9271"/>
                  </a:lnTo>
                  <a:lnTo>
                    <a:pt x="33631" y="9702"/>
                  </a:lnTo>
                  <a:lnTo>
                    <a:pt x="34709" y="9702"/>
                  </a:lnTo>
                  <a:lnTo>
                    <a:pt x="34709" y="9702"/>
                  </a:lnTo>
                  <a:lnTo>
                    <a:pt x="35356" y="9702"/>
                  </a:lnTo>
                  <a:lnTo>
                    <a:pt x="35572" y="9486"/>
                  </a:lnTo>
                  <a:lnTo>
                    <a:pt x="35572" y="9486"/>
                  </a:lnTo>
                  <a:lnTo>
                    <a:pt x="36003" y="9055"/>
                  </a:lnTo>
                  <a:lnTo>
                    <a:pt x="36434" y="9055"/>
                  </a:lnTo>
                  <a:lnTo>
                    <a:pt x="36434" y="9055"/>
                  </a:lnTo>
                  <a:lnTo>
                    <a:pt x="37081" y="9486"/>
                  </a:lnTo>
                  <a:lnTo>
                    <a:pt x="37943" y="9917"/>
                  </a:lnTo>
                  <a:lnTo>
                    <a:pt x="37943" y="9917"/>
                  </a:lnTo>
                  <a:lnTo>
                    <a:pt x="38590" y="9702"/>
                  </a:lnTo>
                  <a:lnTo>
                    <a:pt x="39237" y="9486"/>
                  </a:lnTo>
                  <a:lnTo>
                    <a:pt x="39883" y="9271"/>
                  </a:lnTo>
                  <a:lnTo>
                    <a:pt x="40746" y="9271"/>
                  </a:lnTo>
                  <a:lnTo>
                    <a:pt x="40746" y="9271"/>
                  </a:lnTo>
                  <a:lnTo>
                    <a:pt x="40961" y="9917"/>
                  </a:lnTo>
                  <a:lnTo>
                    <a:pt x="41177" y="10780"/>
                  </a:lnTo>
                  <a:lnTo>
                    <a:pt x="40961" y="12289"/>
                  </a:lnTo>
                  <a:lnTo>
                    <a:pt x="40315" y="13798"/>
                  </a:lnTo>
                  <a:lnTo>
                    <a:pt x="39668" y="15092"/>
                  </a:lnTo>
                  <a:lnTo>
                    <a:pt x="39668" y="15092"/>
                  </a:lnTo>
                  <a:lnTo>
                    <a:pt x="39237" y="15092"/>
                  </a:lnTo>
                  <a:lnTo>
                    <a:pt x="38806" y="15092"/>
                  </a:lnTo>
                  <a:lnTo>
                    <a:pt x="38159" y="14876"/>
                  </a:lnTo>
                  <a:lnTo>
                    <a:pt x="38159" y="14876"/>
                  </a:lnTo>
                  <a:lnTo>
                    <a:pt x="37512" y="14660"/>
                  </a:lnTo>
                  <a:lnTo>
                    <a:pt x="36865" y="146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4885200" y="2485600"/>
              <a:ext cx="269525" cy="404250"/>
            </a:xfrm>
            <a:custGeom>
              <a:avLst/>
              <a:gdLst/>
              <a:ahLst/>
              <a:cxnLst/>
              <a:rect l="l" t="t" r="r" b="b"/>
              <a:pathLst>
                <a:path w="10781" h="16170" fill="none" extrusionOk="0">
                  <a:moveTo>
                    <a:pt x="4097" y="9055"/>
                  </a:moveTo>
                  <a:lnTo>
                    <a:pt x="4097" y="9055"/>
                  </a:lnTo>
                  <a:lnTo>
                    <a:pt x="3881" y="7546"/>
                  </a:lnTo>
                  <a:lnTo>
                    <a:pt x="3450" y="6468"/>
                  </a:lnTo>
                  <a:lnTo>
                    <a:pt x="2803" y="5175"/>
                  </a:lnTo>
                  <a:lnTo>
                    <a:pt x="2157" y="4312"/>
                  </a:lnTo>
                  <a:lnTo>
                    <a:pt x="863" y="2156"/>
                  </a:lnTo>
                  <a:lnTo>
                    <a:pt x="432" y="1078"/>
                  </a:lnTo>
                  <a:lnTo>
                    <a:pt x="1" y="1"/>
                  </a:lnTo>
                  <a:lnTo>
                    <a:pt x="1" y="1"/>
                  </a:lnTo>
                  <a:lnTo>
                    <a:pt x="1294" y="1"/>
                  </a:lnTo>
                  <a:lnTo>
                    <a:pt x="1294" y="1"/>
                  </a:lnTo>
                  <a:lnTo>
                    <a:pt x="3666" y="3019"/>
                  </a:lnTo>
                  <a:lnTo>
                    <a:pt x="4744" y="4528"/>
                  </a:lnTo>
                  <a:lnTo>
                    <a:pt x="5391" y="6468"/>
                  </a:lnTo>
                  <a:lnTo>
                    <a:pt x="5391" y="6468"/>
                  </a:lnTo>
                  <a:lnTo>
                    <a:pt x="5822" y="7115"/>
                  </a:lnTo>
                  <a:lnTo>
                    <a:pt x="6468" y="7977"/>
                  </a:lnTo>
                  <a:lnTo>
                    <a:pt x="7762" y="9271"/>
                  </a:lnTo>
                  <a:lnTo>
                    <a:pt x="8409" y="10133"/>
                  </a:lnTo>
                  <a:lnTo>
                    <a:pt x="8840" y="10780"/>
                  </a:lnTo>
                  <a:lnTo>
                    <a:pt x="9055" y="11427"/>
                  </a:lnTo>
                  <a:lnTo>
                    <a:pt x="8840" y="12289"/>
                  </a:lnTo>
                  <a:lnTo>
                    <a:pt x="8840" y="12289"/>
                  </a:lnTo>
                  <a:lnTo>
                    <a:pt x="9487" y="12936"/>
                  </a:lnTo>
                  <a:lnTo>
                    <a:pt x="10133" y="14014"/>
                  </a:lnTo>
                  <a:lnTo>
                    <a:pt x="10780" y="16170"/>
                  </a:lnTo>
                  <a:lnTo>
                    <a:pt x="10780" y="16170"/>
                  </a:lnTo>
                  <a:lnTo>
                    <a:pt x="9702" y="15523"/>
                  </a:lnTo>
                  <a:lnTo>
                    <a:pt x="8624" y="14876"/>
                  </a:lnTo>
                  <a:lnTo>
                    <a:pt x="6900" y="12936"/>
                  </a:lnTo>
                  <a:lnTo>
                    <a:pt x="4097" y="90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5160075" y="1973575"/>
              <a:ext cx="199450" cy="274900"/>
            </a:xfrm>
            <a:custGeom>
              <a:avLst/>
              <a:gdLst/>
              <a:ahLst/>
              <a:cxnLst/>
              <a:rect l="l" t="t" r="r" b="b"/>
              <a:pathLst>
                <a:path w="7978" h="10996" fill="none" extrusionOk="0">
                  <a:moveTo>
                    <a:pt x="7762" y="10565"/>
                  </a:moveTo>
                  <a:lnTo>
                    <a:pt x="7762" y="10565"/>
                  </a:lnTo>
                  <a:lnTo>
                    <a:pt x="7115" y="10780"/>
                  </a:lnTo>
                  <a:lnTo>
                    <a:pt x="6468" y="10996"/>
                  </a:lnTo>
                  <a:lnTo>
                    <a:pt x="5822" y="10780"/>
                  </a:lnTo>
                  <a:lnTo>
                    <a:pt x="5175" y="10565"/>
                  </a:lnTo>
                  <a:lnTo>
                    <a:pt x="3881" y="9918"/>
                  </a:lnTo>
                  <a:lnTo>
                    <a:pt x="3019" y="9055"/>
                  </a:lnTo>
                  <a:lnTo>
                    <a:pt x="3019" y="9055"/>
                  </a:lnTo>
                  <a:lnTo>
                    <a:pt x="3235" y="7978"/>
                  </a:lnTo>
                  <a:lnTo>
                    <a:pt x="3450" y="7546"/>
                  </a:lnTo>
                  <a:lnTo>
                    <a:pt x="3666" y="7331"/>
                  </a:lnTo>
                  <a:lnTo>
                    <a:pt x="3666" y="7331"/>
                  </a:lnTo>
                  <a:lnTo>
                    <a:pt x="2803" y="6037"/>
                  </a:lnTo>
                  <a:lnTo>
                    <a:pt x="1725" y="4959"/>
                  </a:lnTo>
                  <a:lnTo>
                    <a:pt x="863" y="3881"/>
                  </a:lnTo>
                  <a:lnTo>
                    <a:pt x="1" y="2372"/>
                  </a:lnTo>
                  <a:lnTo>
                    <a:pt x="1" y="2372"/>
                  </a:lnTo>
                  <a:lnTo>
                    <a:pt x="863" y="1294"/>
                  </a:lnTo>
                  <a:lnTo>
                    <a:pt x="1941" y="648"/>
                  </a:lnTo>
                  <a:lnTo>
                    <a:pt x="3235" y="216"/>
                  </a:lnTo>
                  <a:lnTo>
                    <a:pt x="5175" y="1"/>
                  </a:lnTo>
                  <a:lnTo>
                    <a:pt x="5175" y="1"/>
                  </a:lnTo>
                  <a:lnTo>
                    <a:pt x="5175" y="648"/>
                  </a:lnTo>
                  <a:lnTo>
                    <a:pt x="5390" y="1079"/>
                  </a:lnTo>
                  <a:lnTo>
                    <a:pt x="5390" y="1510"/>
                  </a:lnTo>
                  <a:lnTo>
                    <a:pt x="5390" y="1510"/>
                  </a:lnTo>
                  <a:lnTo>
                    <a:pt x="4528" y="1510"/>
                  </a:lnTo>
                  <a:lnTo>
                    <a:pt x="4097" y="1726"/>
                  </a:lnTo>
                  <a:lnTo>
                    <a:pt x="3666" y="1941"/>
                  </a:lnTo>
                  <a:lnTo>
                    <a:pt x="3235" y="2372"/>
                  </a:lnTo>
                  <a:lnTo>
                    <a:pt x="3235" y="2372"/>
                  </a:lnTo>
                  <a:lnTo>
                    <a:pt x="4097" y="3666"/>
                  </a:lnTo>
                  <a:lnTo>
                    <a:pt x="5175" y="4744"/>
                  </a:lnTo>
                  <a:lnTo>
                    <a:pt x="6468" y="5390"/>
                  </a:lnTo>
                  <a:lnTo>
                    <a:pt x="7546" y="6037"/>
                  </a:lnTo>
                  <a:lnTo>
                    <a:pt x="7546" y="6037"/>
                  </a:lnTo>
                  <a:lnTo>
                    <a:pt x="7762" y="6468"/>
                  </a:lnTo>
                  <a:lnTo>
                    <a:pt x="7546" y="6468"/>
                  </a:lnTo>
                  <a:lnTo>
                    <a:pt x="6900" y="6684"/>
                  </a:lnTo>
                  <a:lnTo>
                    <a:pt x="6900" y="6684"/>
                  </a:lnTo>
                  <a:lnTo>
                    <a:pt x="6468" y="6684"/>
                  </a:lnTo>
                  <a:lnTo>
                    <a:pt x="6468" y="6684"/>
                  </a:lnTo>
                  <a:lnTo>
                    <a:pt x="6684" y="7115"/>
                  </a:lnTo>
                  <a:lnTo>
                    <a:pt x="6900" y="7546"/>
                  </a:lnTo>
                  <a:lnTo>
                    <a:pt x="7546" y="8624"/>
                  </a:lnTo>
                  <a:lnTo>
                    <a:pt x="7977" y="9487"/>
                  </a:lnTo>
                  <a:lnTo>
                    <a:pt x="7977" y="9918"/>
                  </a:lnTo>
                  <a:lnTo>
                    <a:pt x="7762" y="105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1678375" y="2415525"/>
              <a:ext cx="91650" cy="194075"/>
            </a:xfrm>
            <a:custGeom>
              <a:avLst/>
              <a:gdLst/>
              <a:ahLst/>
              <a:cxnLst/>
              <a:rect l="l" t="t" r="r" b="b"/>
              <a:pathLst>
                <a:path w="3666" h="7763" extrusionOk="0">
                  <a:moveTo>
                    <a:pt x="3665" y="7762"/>
                  </a:moveTo>
                  <a:lnTo>
                    <a:pt x="3665" y="7762"/>
                  </a:lnTo>
                  <a:lnTo>
                    <a:pt x="647" y="1"/>
                  </a:lnTo>
                  <a:lnTo>
                    <a:pt x="647" y="1"/>
                  </a:lnTo>
                  <a:lnTo>
                    <a:pt x="0" y="3881"/>
                  </a:lnTo>
                  <a:lnTo>
                    <a:pt x="0" y="3881"/>
                  </a:lnTo>
                  <a:lnTo>
                    <a:pt x="647" y="4313"/>
                  </a:lnTo>
                  <a:lnTo>
                    <a:pt x="1294" y="4744"/>
                  </a:lnTo>
                  <a:lnTo>
                    <a:pt x="1294" y="4744"/>
                  </a:lnTo>
                  <a:lnTo>
                    <a:pt x="1294" y="5391"/>
                  </a:lnTo>
                  <a:lnTo>
                    <a:pt x="1294" y="6037"/>
                  </a:lnTo>
                  <a:lnTo>
                    <a:pt x="1941" y="6900"/>
                  </a:lnTo>
                  <a:lnTo>
                    <a:pt x="2803" y="7546"/>
                  </a:lnTo>
                  <a:lnTo>
                    <a:pt x="3234" y="7762"/>
                  </a:lnTo>
                  <a:lnTo>
                    <a:pt x="3665" y="7762"/>
                  </a:lnTo>
                  <a:lnTo>
                    <a:pt x="3665" y="7762"/>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a:off x="3268325" y="1472350"/>
              <a:ext cx="10800" cy="5400"/>
            </a:xfrm>
            <a:custGeom>
              <a:avLst/>
              <a:gdLst/>
              <a:ahLst/>
              <a:cxnLst/>
              <a:rect l="l" t="t" r="r" b="b"/>
              <a:pathLst>
                <a:path w="432" h="216" fill="none" extrusionOk="0">
                  <a:moveTo>
                    <a:pt x="431" y="0"/>
                  </a:moveTo>
                  <a:lnTo>
                    <a:pt x="431" y="0"/>
                  </a:lnTo>
                  <a:lnTo>
                    <a:pt x="216" y="216"/>
                  </a:lnTo>
                  <a:lnTo>
                    <a:pt x="0" y="216"/>
                  </a:lnTo>
                  <a:lnTo>
                    <a:pt x="0" y="216"/>
                  </a:lnTo>
                  <a:lnTo>
                    <a:pt x="216" y="0"/>
                  </a:lnTo>
                  <a:lnTo>
                    <a:pt x="4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a:off x="3866575" y="238125"/>
              <a:ext cx="2182825" cy="1395925"/>
            </a:xfrm>
            <a:custGeom>
              <a:avLst/>
              <a:gdLst/>
              <a:ahLst/>
              <a:cxnLst/>
              <a:rect l="l" t="t" r="r" b="b"/>
              <a:pathLst>
                <a:path w="87313" h="55837" extrusionOk="0">
                  <a:moveTo>
                    <a:pt x="0" y="0"/>
                  </a:moveTo>
                  <a:lnTo>
                    <a:pt x="0" y="10779"/>
                  </a:lnTo>
                  <a:lnTo>
                    <a:pt x="6252" y="10995"/>
                  </a:lnTo>
                  <a:lnTo>
                    <a:pt x="12289" y="11857"/>
                  </a:lnTo>
                  <a:lnTo>
                    <a:pt x="18109" y="12935"/>
                  </a:lnTo>
                  <a:lnTo>
                    <a:pt x="23930" y="14444"/>
                  </a:lnTo>
                  <a:lnTo>
                    <a:pt x="29535" y="16169"/>
                  </a:lnTo>
                  <a:lnTo>
                    <a:pt x="34925" y="18325"/>
                  </a:lnTo>
                  <a:lnTo>
                    <a:pt x="40315" y="20912"/>
                  </a:lnTo>
                  <a:lnTo>
                    <a:pt x="45273" y="23715"/>
                  </a:lnTo>
                  <a:lnTo>
                    <a:pt x="50232" y="26733"/>
                  </a:lnTo>
                  <a:lnTo>
                    <a:pt x="54975" y="30182"/>
                  </a:lnTo>
                  <a:lnTo>
                    <a:pt x="59502" y="33847"/>
                  </a:lnTo>
                  <a:lnTo>
                    <a:pt x="63598" y="37728"/>
                  </a:lnTo>
                  <a:lnTo>
                    <a:pt x="67694" y="41824"/>
                  </a:lnTo>
                  <a:lnTo>
                    <a:pt x="71359" y="46351"/>
                  </a:lnTo>
                  <a:lnTo>
                    <a:pt x="74808" y="50878"/>
                  </a:lnTo>
                  <a:lnTo>
                    <a:pt x="78042" y="55837"/>
                  </a:lnTo>
                  <a:lnTo>
                    <a:pt x="87312" y="50447"/>
                  </a:lnTo>
                  <a:lnTo>
                    <a:pt x="83863" y="44842"/>
                  </a:lnTo>
                  <a:lnTo>
                    <a:pt x="79982" y="39668"/>
                  </a:lnTo>
                  <a:lnTo>
                    <a:pt x="75886" y="34709"/>
                  </a:lnTo>
                  <a:lnTo>
                    <a:pt x="71359" y="30182"/>
                  </a:lnTo>
                  <a:lnTo>
                    <a:pt x="66616" y="25655"/>
                  </a:lnTo>
                  <a:lnTo>
                    <a:pt x="61658" y="21559"/>
                  </a:lnTo>
                  <a:lnTo>
                    <a:pt x="56268" y="17894"/>
                  </a:lnTo>
                  <a:lnTo>
                    <a:pt x="50878" y="14444"/>
                  </a:lnTo>
                  <a:lnTo>
                    <a:pt x="45058" y="11210"/>
                  </a:lnTo>
                  <a:lnTo>
                    <a:pt x="39237" y="8408"/>
                  </a:lnTo>
                  <a:lnTo>
                    <a:pt x="32985" y="6036"/>
                  </a:lnTo>
                  <a:lnTo>
                    <a:pt x="26733" y="4096"/>
                  </a:lnTo>
                  <a:lnTo>
                    <a:pt x="20265" y="2371"/>
                  </a:lnTo>
                  <a:lnTo>
                    <a:pt x="13798" y="1078"/>
                  </a:lnTo>
                  <a:lnTo>
                    <a:pt x="6899" y="43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5876900" y="1596300"/>
              <a:ext cx="555150" cy="2522400"/>
            </a:xfrm>
            <a:custGeom>
              <a:avLst/>
              <a:gdLst/>
              <a:ahLst/>
              <a:cxnLst/>
              <a:rect l="l" t="t" r="r" b="b"/>
              <a:pathLst>
                <a:path w="22206" h="100896" extrusionOk="0">
                  <a:moveTo>
                    <a:pt x="9271" y="1"/>
                  </a:moveTo>
                  <a:lnTo>
                    <a:pt x="1" y="5390"/>
                  </a:lnTo>
                  <a:lnTo>
                    <a:pt x="2588" y="10565"/>
                  </a:lnTo>
                  <a:lnTo>
                    <a:pt x="4744" y="15739"/>
                  </a:lnTo>
                  <a:lnTo>
                    <a:pt x="6684" y="21344"/>
                  </a:lnTo>
                  <a:lnTo>
                    <a:pt x="8409" y="26949"/>
                  </a:lnTo>
                  <a:lnTo>
                    <a:pt x="9702" y="32554"/>
                  </a:lnTo>
                  <a:lnTo>
                    <a:pt x="10564" y="38375"/>
                  </a:lnTo>
                  <a:lnTo>
                    <a:pt x="11211" y="44412"/>
                  </a:lnTo>
                  <a:lnTo>
                    <a:pt x="11427" y="50448"/>
                  </a:lnTo>
                  <a:lnTo>
                    <a:pt x="11211" y="56484"/>
                  </a:lnTo>
                  <a:lnTo>
                    <a:pt x="10564" y="62521"/>
                  </a:lnTo>
                  <a:lnTo>
                    <a:pt x="9702" y="68342"/>
                  </a:lnTo>
                  <a:lnTo>
                    <a:pt x="8409" y="74163"/>
                  </a:lnTo>
                  <a:lnTo>
                    <a:pt x="6684" y="79552"/>
                  </a:lnTo>
                  <a:lnTo>
                    <a:pt x="4744" y="85157"/>
                  </a:lnTo>
                  <a:lnTo>
                    <a:pt x="2588" y="90331"/>
                  </a:lnTo>
                  <a:lnTo>
                    <a:pt x="1" y="95506"/>
                  </a:lnTo>
                  <a:lnTo>
                    <a:pt x="9271" y="100895"/>
                  </a:lnTo>
                  <a:lnTo>
                    <a:pt x="12289" y="95074"/>
                  </a:lnTo>
                  <a:lnTo>
                    <a:pt x="14876" y="89254"/>
                  </a:lnTo>
                  <a:lnTo>
                    <a:pt x="17032" y="83217"/>
                  </a:lnTo>
                  <a:lnTo>
                    <a:pt x="18757" y="76965"/>
                  </a:lnTo>
                  <a:lnTo>
                    <a:pt x="20266" y="70498"/>
                  </a:lnTo>
                  <a:lnTo>
                    <a:pt x="21344" y="64030"/>
                  </a:lnTo>
                  <a:lnTo>
                    <a:pt x="21990" y="57347"/>
                  </a:lnTo>
                  <a:lnTo>
                    <a:pt x="22206" y="50448"/>
                  </a:lnTo>
                  <a:lnTo>
                    <a:pt x="21990" y="43765"/>
                  </a:lnTo>
                  <a:lnTo>
                    <a:pt x="21344" y="37082"/>
                  </a:lnTo>
                  <a:lnTo>
                    <a:pt x="20266" y="30398"/>
                  </a:lnTo>
                  <a:lnTo>
                    <a:pt x="18757" y="23931"/>
                  </a:lnTo>
                  <a:lnTo>
                    <a:pt x="17032" y="17679"/>
                  </a:lnTo>
                  <a:lnTo>
                    <a:pt x="14876" y="11642"/>
                  </a:lnTo>
                  <a:lnTo>
                    <a:pt x="12289" y="5822"/>
                  </a:lnTo>
                  <a:lnTo>
                    <a:pt x="92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1187925" y="1596300"/>
              <a:ext cx="560525" cy="2522400"/>
            </a:xfrm>
            <a:custGeom>
              <a:avLst/>
              <a:gdLst/>
              <a:ahLst/>
              <a:cxnLst/>
              <a:rect l="l" t="t" r="r" b="b"/>
              <a:pathLst>
                <a:path w="22421" h="100896" extrusionOk="0">
                  <a:moveTo>
                    <a:pt x="12935" y="1"/>
                  </a:moveTo>
                  <a:lnTo>
                    <a:pt x="10133" y="5822"/>
                  </a:lnTo>
                  <a:lnTo>
                    <a:pt x="7546" y="11642"/>
                  </a:lnTo>
                  <a:lnTo>
                    <a:pt x="5174" y="17679"/>
                  </a:lnTo>
                  <a:lnTo>
                    <a:pt x="3449" y="23931"/>
                  </a:lnTo>
                  <a:lnTo>
                    <a:pt x="1940" y="30398"/>
                  </a:lnTo>
                  <a:lnTo>
                    <a:pt x="862" y="37082"/>
                  </a:lnTo>
                  <a:lnTo>
                    <a:pt x="216" y="43765"/>
                  </a:lnTo>
                  <a:lnTo>
                    <a:pt x="0" y="50448"/>
                  </a:lnTo>
                  <a:lnTo>
                    <a:pt x="216" y="57347"/>
                  </a:lnTo>
                  <a:lnTo>
                    <a:pt x="862" y="64030"/>
                  </a:lnTo>
                  <a:lnTo>
                    <a:pt x="1940" y="70498"/>
                  </a:lnTo>
                  <a:lnTo>
                    <a:pt x="3449" y="76965"/>
                  </a:lnTo>
                  <a:lnTo>
                    <a:pt x="5174" y="83217"/>
                  </a:lnTo>
                  <a:lnTo>
                    <a:pt x="7546" y="89254"/>
                  </a:lnTo>
                  <a:lnTo>
                    <a:pt x="10133" y="95074"/>
                  </a:lnTo>
                  <a:lnTo>
                    <a:pt x="12935" y="100895"/>
                  </a:lnTo>
                  <a:lnTo>
                    <a:pt x="22421" y="95506"/>
                  </a:lnTo>
                  <a:lnTo>
                    <a:pt x="19834" y="90331"/>
                  </a:lnTo>
                  <a:lnTo>
                    <a:pt x="17462" y="85157"/>
                  </a:lnTo>
                  <a:lnTo>
                    <a:pt x="15522" y="79552"/>
                  </a:lnTo>
                  <a:lnTo>
                    <a:pt x="13797" y="74163"/>
                  </a:lnTo>
                  <a:lnTo>
                    <a:pt x="12504" y="68342"/>
                  </a:lnTo>
                  <a:lnTo>
                    <a:pt x="11642" y="62521"/>
                  </a:lnTo>
                  <a:lnTo>
                    <a:pt x="10995" y="56484"/>
                  </a:lnTo>
                  <a:lnTo>
                    <a:pt x="10779" y="50448"/>
                  </a:lnTo>
                  <a:lnTo>
                    <a:pt x="10995" y="44412"/>
                  </a:lnTo>
                  <a:lnTo>
                    <a:pt x="11642" y="38375"/>
                  </a:lnTo>
                  <a:lnTo>
                    <a:pt x="12504" y="32554"/>
                  </a:lnTo>
                  <a:lnTo>
                    <a:pt x="13797" y="26949"/>
                  </a:lnTo>
                  <a:lnTo>
                    <a:pt x="15522" y="21344"/>
                  </a:lnTo>
                  <a:lnTo>
                    <a:pt x="17462" y="15739"/>
                  </a:lnTo>
                  <a:lnTo>
                    <a:pt x="19834" y="10565"/>
                  </a:lnTo>
                  <a:lnTo>
                    <a:pt x="22421" y="5390"/>
                  </a:lnTo>
                  <a:lnTo>
                    <a:pt x="129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1570575" y="4080950"/>
              <a:ext cx="2182825" cy="1395925"/>
            </a:xfrm>
            <a:custGeom>
              <a:avLst/>
              <a:gdLst/>
              <a:ahLst/>
              <a:cxnLst/>
              <a:rect l="l" t="t" r="r" b="b"/>
              <a:pathLst>
                <a:path w="87313" h="55837" extrusionOk="0">
                  <a:moveTo>
                    <a:pt x="9271" y="0"/>
                  </a:moveTo>
                  <a:lnTo>
                    <a:pt x="1" y="5390"/>
                  </a:lnTo>
                  <a:lnTo>
                    <a:pt x="3450" y="10995"/>
                  </a:lnTo>
                  <a:lnTo>
                    <a:pt x="7331" y="16169"/>
                  </a:lnTo>
                  <a:lnTo>
                    <a:pt x="11642" y="21128"/>
                  </a:lnTo>
                  <a:lnTo>
                    <a:pt x="15954" y="25655"/>
                  </a:lnTo>
                  <a:lnTo>
                    <a:pt x="20697" y="30182"/>
                  </a:lnTo>
                  <a:lnTo>
                    <a:pt x="25871" y="34278"/>
                  </a:lnTo>
                  <a:lnTo>
                    <a:pt x="31045" y="37943"/>
                  </a:lnTo>
                  <a:lnTo>
                    <a:pt x="36650" y="41393"/>
                  </a:lnTo>
                  <a:lnTo>
                    <a:pt x="42255" y="44627"/>
                  </a:lnTo>
                  <a:lnTo>
                    <a:pt x="48292" y="47429"/>
                  </a:lnTo>
                  <a:lnTo>
                    <a:pt x="54328" y="49801"/>
                  </a:lnTo>
                  <a:lnTo>
                    <a:pt x="60580" y="51741"/>
                  </a:lnTo>
                  <a:lnTo>
                    <a:pt x="67048" y="53466"/>
                  </a:lnTo>
                  <a:lnTo>
                    <a:pt x="73731" y="54759"/>
                  </a:lnTo>
                  <a:lnTo>
                    <a:pt x="80414" y="55621"/>
                  </a:lnTo>
                  <a:lnTo>
                    <a:pt x="87313" y="55837"/>
                  </a:lnTo>
                  <a:lnTo>
                    <a:pt x="87313" y="45058"/>
                  </a:lnTo>
                  <a:lnTo>
                    <a:pt x="81276" y="44842"/>
                  </a:lnTo>
                  <a:lnTo>
                    <a:pt x="75240" y="43980"/>
                  </a:lnTo>
                  <a:lnTo>
                    <a:pt x="69204" y="42902"/>
                  </a:lnTo>
                  <a:lnTo>
                    <a:pt x="63383" y="41393"/>
                  </a:lnTo>
                  <a:lnTo>
                    <a:pt x="57778" y="39668"/>
                  </a:lnTo>
                  <a:lnTo>
                    <a:pt x="52388" y="37512"/>
                  </a:lnTo>
                  <a:lnTo>
                    <a:pt x="47214" y="34925"/>
                  </a:lnTo>
                  <a:lnTo>
                    <a:pt x="42040" y="32123"/>
                  </a:lnTo>
                  <a:lnTo>
                    <a:pt x="37081" y="29104"/>
                  </a:lnTo>
                  <a:lnTo>
                    <a:pt x="32338" y="25655"/>
                  </a:lnTo>
                  <a:lnTo>
                    <a:pt x="28027" y="21990"/>
                  </a:lnTo>
                  <a:lnTo>
                    <a:pt x="23715" y="18109"/>
                  </a:lnTo>
                  <a:lnTo>
                    <a:pt x="19619" y="14013"/>
                  </a:lnTo>
                  <a:lnTo>
                    <a:pt x="15954" y="9486"/>
                  </a:lnTo>
                  <a:lnTo>
                    <a:pt x="12505" y="4959"/>
                  </a:lnTo>
                  <a:lnTo>
                    <a:pt x="92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1570575" y="238125"/>
              <a:ext cx="2182825" cy="1395925"/>
            </a:xfrm>
            <a:custGeom>
              <a:avLst/>
              <a:gdLst/>
              <a:ahLst/>
              <a:cxnLst/>
              <a:rect l="l" t="t" r="r" b="b"/>
              <a:pathLst>
                <a:path w="87313" h="55837" extrusionOk="0">
                  <a:moveTo>
                    <a:pt x="87313" y="0"/>
                  </a:moveTo>
                  <a:lnTo>
                    <a:pt x="80414" y="431"/>
                  </a:lnTo>
                  <a:lnTo>
                    <a:pt x="73731" y="1078"/>
                  </a:lnTo>
                  <a:lnTo>
                    <a:pt x="67048" y="2371"/>
                  </a:lnTo>
                  <a:lnTo>
                    <a:pt x="60580" y="4096"/>
                  </a:lnTo>
                  <a:lnTo>
                    <a:pt x="54328" y="6036"/>
                  </a:lnTo>
                  <a:lnTo>
                    <a:pt x="48292" y="8408"/>
                  </a:lnTo>
                  <a:lnTo>
                    <a:pt x="42255" y="11210"/>
                  </a:lnTo>
                  <a:lnTo>
                    <a:pt x="36650" y="14444"/>
                  </a:lnTo>
                  <a:lnTo>
                    <a:pt x="31045" y="17894"/>
                  </a:lnTo>
                  <a:lnTo>
                    <a:pt x="25871" y="21559"/>
                  </a:lnTo>
                  <a:lnTo>
                    <a:pt x="20697" y="25655"/>
                  </a:lnTo>
                  <a:lnTo>
                    <a:pt x="15954" y="30182"/>
                  </a:lnTo>
                  <a:lnTo>
                    <a:pt x="11642" y="34709"/>
                  </a:lnTo>
                  <a:lnTo>
                    <a:pt x="7331" y="39668"/>
                  </a:lnTo>
                  <a:lnTo>
                    <a:pt x="3450" y="44842"/>
                  </a:lnTo>
                  <a:lnTo>
                    <a:pt x="1" y="50447"/>
                  </a:lnTo>
                  <a:lnTo>
                    <a:pt x="9271" y="55837"/>
                  </a:lnTo>
                  <a:lnTo>
                    <a:pt x="12505" y="50878"/>
                  </a:lnTo>
                  <a:lnTo>
                    <a:pt x="15954" y="46351"/>
                  </a:lnTo>
                  <a:lnTo>
                    <a:pt x="19619" y="41824"/>
                  </a:lnTo>
                  <a:lnTo>
                    <a:pt x="23715" y="37728"/>
                  </a:lnTo>
                  <a:lnTo>
                    <a:pt x="28027" y="33847"/>
                  </a:lnTo>
                  <a:lnTo>
                    <a:pt x="32338" y="30182"/>
                  </a:lnTo>
                  <a:lnTo>
                    <a:pt x="37081" y="26733"/>
                  </a:lnTo>
                  <a:lnTo>
                    <a:pt x="42040" y="23715"/>
                  </a:lnTo>
                  <a:lnTo>
                    <a:pt x="47214" y="20912"/>
                  </a:lnTo>
                  <a:lnTo>
                    <a:pt x="52388" y="18325"/>
                  </a:lnTo>
                  <a:lnTo>
                    <a:pt x="57778" y="16169"/>
                  </a:lnTo>
                  <a:lnTo>
                    <a:pt x="63383" y="14444"/>
                  </a:lnTo>
                  <a:lnTo>
                    <a:pt x="69204" y="12935"/>
                  </a:lnTo>
                  <a:lnTo>
                    <a:pt x="75240" y="11857"/>
                  </a:lnTo>
                  <a:lnTo>
                    <a:pt x="81276" y="10995"/>
                  </a:lnTo>
                  <a:lnTo>
                    <a:pt x="87313" y="10779"/>
                  </a:lnTo>
                  <a:lnTo>
                    <a:pt x="873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3866575" y="4080950"/>
              <a:ext cx="2182825" cy="1395925"/>
            </a:xfrm>
            <a:custGeom>
              <a:avLst/>
              <a:gdLst/>
              <a:ahLst/>
              <a:cxnLst/>
              <a:rect l="l" t="t" r="r" b="b"/>
              <a:pathLst>
                <a:path w="87313" h="55837" extrusionOk="0">
                  <a:moveTo>
                    <a:pt x="78042" y="0"/>
                  </a:moveTo>
                  <a:lnTo>
                    <a:pt x="74808" y="4959"/>
                  </a:lnTo>
                  <a:lnTo>
                    <a:pt x="71359" y="9486"/>
                  </a:lnTo>
                  <a:lnTo>
                    <a:pt x="67694" y="14013"/>
                  </a:lnTo>
                  <a:lnTo>
                    <a:pt x="63598" y="18109"/>
                  </a:lnTo>
                  <a:lnTo>
                    <a:pt x="59502" y="21990"/>
                  </a:lnTo>
                  <a:lnTo>
                    <a:pt x="54975" y="25655"/>
                  </a:lnTo>
                  <a:lnTo>
                    <a:pt x="50232" y="29104"/>
                  </a:lnTo>
                  <a:lnTo>
                    <a:pt x="45273" y="32123"/>
                  </a:lnTo>
                  <a:lnTo>
                    <a:pt x="40315" y="34925"/>
                  </a:lnTo>
                  <a:lnTo>
                    <a:pt x="34925" y="37512"/>
                  </a:lnTo>
                  <a:lnTo>
                    <a:pt x="29535" y="39668"/>
                  </a:lnTo>
                  <a:lnTo>
                    <a:pt x="23930" y="41393"/>
                  </a:lnTo>
                  <a:lnTo>
                    <a:pt x="18109" y="42902"/>
                  </a:lnTo>
                  <a:lnTo>
                    <a:pt x="12289" y="43980"/>
                  </a:lnTo>
                  <a:lnTo>
                    <a:pt x="6252" y="44842"/>
                  </a:lnTo>
                  <a:lnTo>
                    <a:pt x="0" y="45058"/>
                  </a:lnTo>
                  <a:lnTo>
                    <a:pt x="0" y="55837"/>
                  </a:lnTo>
                  <a:lnTo>
                    <a:pt x="6899" y="55621"/>
                  </a:lnTo>
                  <a:lnTo>
                    <a:pt x="13798" y="54759"/>
                  </a:lnTo>
                  <a:lnTo>
                    <a:pt x="20265" y="53466"/>
                  </a:lnTo>
                  <a:lnTo>
                    <a:pt x="26733" y="51741"/>
                  </a:lnTo>
                  <a:lnTo>
                    <a:pt x="32985" y="49801"/>
                  </a:lnTo>
                  <a:lnTo>
                    <a:pt x="39237" y="47429"/>
                  </a:lnTo>
                  <a:lnTo>
                    <a:pt x="45058" y="44627"/>
                  </a:lnTo>
                  <a:lnTo>
                    <a:pt x="50878" y="41393"/>
                  </a:lnTo>
                  <a:lnTo>
                    <a:pt x="56268" y="37943"/>
                  </a:lnTo>
                  <a:lnTo>
                    <a:pt x="61658" y="34278"/>
                  </a:lnTo>
                  <a:lnTo>
                    <a:pt x="66616" y="30182"/>
                  </a:lnTo>
                  <a:lnTo>
                    <a:pt x="71359" y="25655"/>
                  </a:lnTo>
                  <a:lnTo>
                    <a:pt x="75886" y="21128"/>
                  </a:lnTo>
                  <a:lnTo>
                    <a:pt x="79982" y="16169"/>
                  </a:lnTo>
                  <a:lnTo>
                    <a:pt x="83863" y="10995"/>
                  </a:lnTo>
                  <a:lnTo>
                    <a:pt x="87312" y="5390"/>
                  </a:lnTo>
                  <a:lnTo>
                    <a:pt x="780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18"/>
          <p:cNvSpPr/>
          <p:nvPr/>
        </p:nvSpPr>
        <p:spPr>
          <a:xfrm>
            <a:off x="6176830" y="772758"/>
            <a:ext cx="594300" cy="594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6211117" y="3762337"/>
            <a:ext cx="594300" cy="594300"/>
          </a:xfrm>
          <a:prstGeom prst="ellipse">
            <a:avLst/>
          </a:pr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2141967" y="758124"/>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8"/>
          <p:cNvSpPr/>
          <p:nvPr/>
        </p:nvSpPr>
        <p:spPr>
          <a:xfrm>
            <a:off x="2141967" y="3764324"/>
            <a:ext cx="594300" cy="594300"/>
          </a:xfrm>
          <a:prstGeom prst="ellipse">
            <a:avLst/>
          </a:pr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a:off x="2141967" y="2319712"/>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txBox="1"/>
          <p:nvPr/>
        </p:nvSpPr>
        <p:spPr>
          <a:xfrm>
            <a:off x="376687" y="926319"/>
            <a:ext cx="1689900" cy="632371"/>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vi-VN" sz="1600" dirty="0" smtClean="0">
                <a:latin typeface="Roboto"/>
                <a:ea typeface="Roboto"/>
                <a:cs typeface="Roboto"/>
                <a:sym typeface="Roboto"/>
              </a:rPr>
              <a:t>Khái niệm</a:t>
            </a:r>
          </a:p>
          <a:p>
            <a:pPr marL="0" lvl="0" indent="0" algn="r" rtl="0">
              <a:lnSpc>
                <a:spcPct val="115000"/>
              </a:lnSpc>
              <a:spcBef>
                <a:spcPts val="0"/>
              </a:spcBef>
              <a:spcAft>
                <a:spcPts val="0"/>
              </a:spcAft>
              <a:buNone/>
            </a:pPr>
            <a:r>
              <a:rPr lang="vi-VN" sz="1600" dirty="0" smtClean="0">
                <a:latin typeface="Roboto"/>
                <a:ea typeface="Roboto"/>
                <a:cs typeface="Roboto"/>
                <a:sym typeface="Roboto"/>
              </a:rPr>
              <a:t>Ví dụ</a:t>
            </a:r>
            <a:endParaRPr sz="1600" dirty="0">
              <a:latin typeface="Roboto"/>
              <a:ea typeface="Roboto"/>
              <a:cs typeface="Roboto"/>
              <a:sym typeface="Roboto"/>
            </a:endParaRPr>
          </a:p>
        </p:txBody>
      </p:sp>
      <p:sp>
        <p:nvSpPr>
          <p:cNvPr id="245" name="Google Shape;245;p18"/>
          <p:cNvSpPr txBox="1"/>
          <p:nvPr/>
        </p:nvSpPr>
        <p:spPr>
          <a:xfrm>
            <a:off x="562069" y="508298"/>
            <a:ext cx="1504518" cy="420647"/>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z="2000" b="1" dirty="0" smtClean="0">
                <a:latin typeface="Fira Sans Extra Condensed"/>
                <a:ea typeface="Fira Sans Extra Condensed"/>
                <a:cs typeface="Fira Sans Extra Condensed"/>
                <a:sym typeface="Fira Sans Extra Condensed"/>
              </a:rPr>
              <a:t>1. Khái niệm</a:t>
            </a:r>
            <a:endParaRPr sz="2000" b="1" dirty="0">
              <a:latin typeface="Fira Sans Extra Condensed"/>
              <a:ea typeface="Fira Sans Extra Condensed"/>
              <a:cs typeface="Fira Sans Extra Condensed"/>
              <a:sym typeface="Fira Sans Extra Condensed"/>
            </a:endParaRPr>
          </a:p>
        </p:txBody>
      </p:sp>
      <p:sp>
        <p:nvSpPr>
          <p:cNvPr id="246" name="Google Shape;246;p18"/>
          <p:cNvSpPr txBox="1"/>
          <p:nvPr/>
        </p:nvSpPr>
        <p:spPr>
          <a:xfrm>
            <a:off x="164026" y="2505095"/>
            <a:ext cx="1902561" cy="688426"/>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vi-VN" sz="1600" dirty="0" smtClean="0">
                <a:latin typeface="Roboto"/>
                <a:ea typeface="Roboto"/>
                <a:cs typeface="Roboto"/>
                <a:sym typeface="Roboto"/>
              </a:rPr>
              <a:t>Các loại cây quyết định phổ biến</a:t>
            </a:r>
            <a:endParaRPr sz="1600" dirty="0">
              <a:latin typeface="Roboto"/>
              <a:ea typeface="Roboto"/>
              <a:cs typeface="Roboto"/>
              <a:sym typeface="Roboto"/>
            </a:endParaRPr>
          </a:p>
        </p:txBody>
      </p:sp>
      <p:sp>
        <p:nvSpPr>
          <p:cNvPr id="247" name="Google Shape;247;p18"/>
          <p:cNvSpPr txBox="1"/>
          <p:nvPr/>
        </p:nvSpPr>
        <p:spPr>
          <a:xfrm>
            <a:off x="562069" y="2087073"/>
            <a:ext cx="1504518" cy="420647"/>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z="2000" b="1" dirty="0" smtClean="0">
                <a:latin typeface="Fira Sans Extra Condensed"/>
                <a:ea typeface="Fira Sans Extra Condensed"/>
                <a:cs typeface="Fira Sans Extra Condensed"/>
                <a:sym typeface="Fira Sans Extra Condensed"/>
              </a:rPr>
              <a:t>3. Phân loại</a:t>
            </a:r>
            <a:endParaRPr sz="2000" b="1" dirty="0">
              <a:latin typeface="Fira Sans Extra Condensed"/>
              <a:ea typeface="Fira Sans Extra Condensed"/>
              <a:cs typeface="Fira Sans Extra Condensed"/>
              <a:sym typeface="Fira Sans Extra Condensed"/>
            </a:endParaRPr>
          </a:p>
        </p:txBody>
      </p:sp>
      <p:sp>
        <p:nvSpPr>
          <p:cNvPr id="248" name="Google Shape;248;p18"/>
          <p:cNvSpPr txBox="1"/>
          <p:nvPr/>
        </p:nvSpPr>
        <p:spPr>
          <a:xfrm>
            <a:off x="376687" y="3944070"/>
            <a:ext cx="1689900" cy="577566"/>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vi-VN" sz="1600" dirty="0" smtClean="0">
                <a:latin typeface="Roboto"/>
                <a:ea typeface="Roboto"/>
                <a:cs typeface="Roboto"/>
                <a:sym typeface="Roboto"/>
              </a:rPr>
              <a:t>Ưu điểm và nhược điểm</a:t>
            </a:r>
            <a:endParaRPr sz="1600" dirty="0">
              <a:latin typeface="Roboto"/>
              <a:ea typeface="Roboto"/>
              <a:cs typeface="Roboto"/>
              <a:sym typeface="Roboto"/>
            </a:endParaRPr>
          </a:p>
        </p:txBody>
      </p:sp>
      <p:sp>
        <p:nvSpPr>
          <p:cNvPr id="249" name="Google Shape;249;p18"/>
          <p:cNvSpPr txBox="1"/>
          <p:nvPr/>
        </p:nvSpPr>
        <p:spPr>
          <a:xfrm>
            <a:off x="276704" y="3454401"/>
            <a:ext cx="1789884" cy="492294"/>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z="2000" b="1" dirty="0" smtClean="0">
                <a:latin typeface="Fira Sans Extra Condensed"/>
                <a:ea typeface="Fira Sans Extra Condensed"/>
                <a:cs typeface="Fira Sans Extra Condensed"/>
                <a:sym typeface="Fira Sans Extra Condensed"/>
              </a:rPr>
              <a:t>5. Ưu và nhược</a:t>
            </a:r>
            <a:endParaRPr sz="2000" b="1" dirty="0">
              <a:latin typeface="Fira Sans Extra Condensed"/>
              <a:ea typeface="Fira Sans Extra Condensed"/>
              <a:cs typeface="Fira Sans Extra Condensed"/>
              <a:sym typeface="Fira Sans Extra Condensed"/>
            </a:endParaRPr>
          </a:p>
        </p:txBody>
      </p:sp>
      <p:sp>
        <p:nvSpPr>
          <p:cNvPr id="250" name="Google Shape;250;p18"/>
          <p:cNvSpPr txBox="1"/>
          <p:nvPr/>
        </p:nvSpPr>
        <p:spPr>
          <a:xfrm>
            <a:off x="6832034" y="517054"/>
            <a:ext cx="1504518" cy="42064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2000" b="1" dirty="0" smtClean="0">
                <a:latin typeface="Fira Sans Extra Condensed"/>
                <a:ea typeface="Fira Sans Extra Condensed"/>
                <a:cs typeface="Fira Sans Extra Condensed"/>
                <a:sym typeface="Fira Sans Extra Condensed"/>
              </a:rPr>
              <a:t>2. Nguyên lý</a:t>
            </a:r>
            <a:endParaRPr sz="2000" b="1" dirty="0">
              <a:latin typeface="Fira Sans Extra Condensed"/>
              <a:ea typeface="Fira Sans Extra Condensed"/>
              <a:cs typeface="Fira Sans Extra Condensed"/>
              <a:sym typeface="Fira Sans Extra Condensed"/>
            </a:endParaRPr>
          </a:p>
        </p:txBody>
      </p:sp>
      <p:sp>
        <p:nvSpPr>
          <p:cNvPr id="251" name="Google Shape;251;p18"/>
          <p:cNvSpPr txBox="1"/>
          <p:nvPr/>
        </p:nvSpPr>
        <p:spPr>
          <a:xfrm>
            <a:off x="6901787" y="2513357"/>
            <a:ext cx="1689900" cy="680164"/>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vi-VN" sz="1600" dirty="0" smtClean="0">
                <a:latin typeface="Roboto"/>
                <a:ea typeface="Roboto"/>
                <a:cs typeface="Roboto"/>
                <a:sym typeface="Roboto"/>
              </a:rPr>
              <a:t>Cách đánh giá </a:t>
            </a:r>
          </a:p>
          <a:p>
            <a:pPr marL="0" lvl="0" indent="0" algn="l" rtl="0">
              <a:lnSpc>
                <a:spcPct val="115000"/>
              </a:lnSpc>
              <a:spcBef>
                <a:spcPts val="0"/>
              </a:spcBef>
              <a:spcAft>
                <a:spcPts val="0"/>
              </a:spcAft>
              <a:buNone/>
            </a:pPr>
            <a:r>
              <a:rPr lang="vi-VN" sz="1600" dirty="0" smtClean="0">
                <a:latin typeface="Roboto"/>
                <a:ea typeface="Roboto"/>
                <a:cs typeface="Roboto"/>
                <a:sym typeface="Roboto"/>
              </a:rPr>
              <a:t>hiệu quả</a:t>
            </a:r>
            <a:endParaRPr sz="1600" dirty="0">
              <a:latin typeface="Roboto"/>
              <a:ea typeface="Roboto"/>
              <a:cs typeface="Roboto"/>
              <a:sym typeface="Roboto"/>
            </a:endParaRPr>
          </a:p>
        </p:txBody>
      </p:sp>
      <p:sp>
        <p:nvSpPr>
          <p:cNvPr id="252" name="Google Shape;252;p18"/>
          <p:cNvSpPr txBox="1"/>
          <p:nvPr/>
        </p:nvSpPr>
        <p:spPr>
          <a:xfrm>
            <a:off x="6832465" y="2105380"/>
            <a:ext cx="1504518" cy="42064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2000" b="1" dirty="0" smtClean="0">
                <a:latin typeface="Fira Sans Extra Condensed"/>
                <a:ea typeface="Fira Sans Extra Condensed"/>
                <a:cs typeface="Fira Sans Extra Condensed"/>
                <a:sym typeface="Fira Sans Extra Condensed"/>
              </a:rPr>
              <a:t>4. Đánh giá</a:t>
            </a:r>
            <a:endParaRPr sz="2000" b="1" dirty="0">
              <a:latin typeface="Fira Sans Extra Condensed"/>
              <a:ea typeface="Fira Sans Extra Condensed"/>
              <a:cs typeface="Fira Sans Extra Condensed"/>
              <a:sym typeface="Fira Sans Extra Condensed"/>
            </a:endParaRPr>
          </a:p>
        </p:txBody>
      </p:sp>
      <p:sp>
        <p:nvSpPr>
          <p:cNvPr id="253" name="Google Shape;253;p18"/>
          <p:cNvSpPr txBox="1"/>
          <p:nvPr/>
        </p:nvSpPr>
        <p:spPr>
          <a:xfrm>
            <a:off x="6916711" y="3956120"/>
            <a:ext cx="2227289" cy="565516"/>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vi-VN" sz="1600" dirty="0" smtClean="0">
                <a:latin typeface="Roboto"/>
                <a:ea typeface="Roboto"/>
                <a:cs typeface="Roboto"/>
                <a:sym typeface="Roboto"/>
              </a:rPr>
              <a:t>Trường hợp ứng dụng</a:t>
            </a:r>
          </a:p>
          <a:p>
            <a:pPr marL="0" lvl="0" indent="0" algn="l" rtl="0">
              <a:lnSpc>
                <a:spcPct val="115000"/>
              </a:lnSpc>
              <a:spcBef>
                <a:spcPts val="0"/>
              </a:spcBef>
              <a:spcAft>
                <a:spcPts val="0"/>
              </a:spcAft>
              <a:buNone/>
            </a:pPr>
            <a:r>
              <a:rPr lang="vi-VN" sz="1600" dirty="0" smtClean="0">
                <a:latin typeface="Roboto"/>
                <a:ea typeface="Roboto"/>
                <a:cs typeface="Roboto"/>
                <a:sym typeface="Roboto"/>
              </a:rPr>
              <a:t>Demo code</a:t>
            </a:r>
            <a:endParaRPr sz="1600" dirty="0">
              <a:latin typeface="Roboto"/>
              <a:ea typeface="Roboto"/>
              <a:cs typeface="Roboto"/>
              <a:sym typeface="Roboto"/>
            </a:endParaRPr>
          </a:p>
        </p:txBody>
      </p:sp>
      <p:sp>
        <p:nvSpPr>
          <p:cNvPr id="254" name="Google Shape;254;p18"/>
          <p:cNvSpPr txBox="1"/>
          <p:nvPr/>
        </p:nvSpPr>
        <p:spPr>
          <a:xfrm>
            <a:off x="6832034" y="3535473"/>
            <a:ext cx="1504518" cy="42064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2000" b="1" dirty="0" smtClean="0">
                <a:latin typeface="Fira Sans Extra Condensed"/>
                <a:ea typeface="Fira Sans Extra Condensed"/>
                <a:cs typeface="Fira Sans Extra Condensed"/>
                <a:sym typeface="Fira Sans Extra Condensed"/>
              </a:rPr>
              <a:t>6. Ứng dụng</a:t>
            </a:r>
            <a:endParaRPr sz="2000" b="1" dirty="0">
              <a:latin typeface="Fira Sans Extra Condensed"/>
              <a:ea typeface="Fira Sans Extra Condensed"/>
              <a:cs typeface="Fira Sans Extra Condensed"/>
              <a:sym typeface="Fira Sans Extra Condensed"/>
            </a:endParaRPr>
          </a:p>
        </p:txBody>
      </p:sp>
      <p:sp>
        <p:nvSpPr>
          <p:cNvPr id="255" name="Google Shape;255;p18"/>
          <p:cNvSpPr txBox="1"/>
          <p:nvPr/>
        </p:nvSpPr>
        <p:spPr>
          <a:xfrm>
            <a:off x="6916712" y="933720"/>
            <a:ext cx="2052528" cy="62497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vi-VN" sz="1600" dirty="0" smtClean="0">
                <a:latin typeface="Roboto"/>
                <a:ea typeface="Roboto"/>
                <a:cs typeface="Roboto"/>
                <a:sym typeface="Roboto"/>
              </a:rPr>
              <a:t>Nguyên lý hoạt động</a:t>
            </a:r>
          </a:p>
          <a:p>
            <a:pPr marL="0" lvl="0" indent="0" algn="l" rtl="0">
              <a:lnSpc>
                <a:spcPct val="115000"/>
              </a:lnSpc>
              <a:spcBef>
                <a:spcPts val="0"/>
              </a:spcBef>
              <a:spcAft>
                <a:spcPts val="0"/>
              </a:spcAft>
              <a:buNone/>
            </a:pPr>
            <a:r>
              <a:rPr lang="vi-VN" sz="1600" dirty="0" smtClean="0">
                <a:latin typeface="Roboto"/>
                <a:ea typeface="Roboto"/>
                <a:cs typeface="Roboto"/>
                <a:sym typeface="Roboto"/>
              </a:rPr>
              <a:t>Cách thức xây dựng</a:t>
            </a:r>
            <a:endParaRPr sz="1600" dirty="0">
              <a:latin typeface="Roboto"/>
              <a:ea typeface="Roboto"/>
              <a:cs typeface="Roboto"/>
              <a:sym typeface="Roboto"/>
            </a:endParaRPr>
          </a:p>
        </p:txBody>
      </p:sp>
      <p:grpSp>
        <p:nvGrpSpPr>
          <p:cNvPr id="256" name="Google Shape;256;p18"/>
          <p:cNvGrpSpPr/>
          <p:nvPr/>
        </p:nvGrpSpPr>
        <p:grpSpPr>
          <a:xfrm>
            <a:off x="2290040" y="2447235"/>
            <a:ext cx="298169" cy="339253"/>
            <a:chOff x="1529350" y="258825"/>
            <a:chExt cx="423475" cy="481825"/>
          </a:xfrm>
        </p:grpSpPr>
        <p:sp>
          <p:nvSpPr>
            <p:cNvPr id="257" name="Google Shape;257;p18"/>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8" name="Google Shape;258;p18"/>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3" name="Google Shape;263;p18"/>
          <p:cNvGrpSpPr/>
          <p:nvPr/>
        </p:nvGrpSpPr>
        <p:grpSpPr>
          <a:xfrm>
            <a:off x="2261714" y="885639"/>
            <a:ext cx="354778" cy="339271"/>
            <a:chOff x="5045500" y="842250"/>
            <a:chExt cx="503875" cy="481850"/>
          </a:xfrm>
        </p:grpSpPr>
        <p:sp>
          <p:nvSpPr>
            <p:cNvPr id="264" name="Google Shape;264;p18"/>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5" name="Google Shape;265;p18"/>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6" name="Google Shape;266;p18"/>
          <p:cNvGrpSpPr/>
          <p:nvPr/>
        </p:nvGrpSpPr>
        <p:grpSpPr>
          <a:xfrm>
            <a:off x="2329446" y="3945822"/>
            <a:ext cx="219345" cy="227301"/>
            <a:chOff x="3357325" y="2093500"/>
            <a:chExt cx="311525" cy="322825"/>
          </a:xfrm>
        </p:grpSpPr>
        <p:sp>
          <p:nvSpPr>
            <p:cNvPr id="267" name="Google Shape;267;p18"/>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8" name="Google Shape;268;p18"/>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9" name="Google Shape;269;p18"/>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0" name="Google Shape;270;p18"/>
          <p:cNvGrpSpPr/>
          <p:nvPr/>
        </p:nvGrpSpPr>
        <p:grpSpPr>
          <a:xfrm>
            <a:off x="6369093" y="3878610"/>
            <a:ext cx="278296" cy="339253"/>
            <a:chOff x="3907325" y="2620775"/>
            <a:chExt cx="395250" cy="481825"/>
          </a:xfrm>
        </p:grpSpPr>
        <p:sp>
          <p:nvSpPr>
            <p:cNvPr id="271" name="Google Shape;271;p18"/>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2" name="Google Shape;272;p18"/>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3" name="Google Shape;273;p18"/>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4" name="Google Shape;274;p18"/>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5" name="Google Shape;275;p18"/>
          <p:cNvGrpSpPr/>
          <p:nvPr/>
        </p:nvGrpSpPr>
        <p:grpSpPr>
          <a:xfrm>
            <a:off x="6303966" y="906033"/>
            <a:ext cx="339253" cy="339253"/>
            <a:chOff x="3271200" y="4992125"/>
            <a:chExt cx="481825" cy="481825"/>
          </a:xfrm>
        </p:grpSpPr>
        <p:sp>
          <p:nvSpPr>
            <p:cNvPr id="276" name="Google Shape;276;p18"/>
            <p:cNvSpPr/>
            <p:nvPr/>
          </p:nvSpPr>
          <p:spPr>
            <a:xfrm>
              <a:off x="3497950" y="5106025"/>
              <a:ext cx="28250" cy="28250"/>
            </a:xfrm>
            <a:custGeom>
              <a:avLst/>
              <a:gdLst/>
              <a:ahLst/>
              <a:cxnLst/>
              <a:rect l="l" t="t" r="r" b="b"/>
              <a:pathLst>
                <a:path w="1130" h="1130" extrusionOk="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7" name="Google Shape;277;p18"/>
            <p:cNvSpPr/>
            <p:nvPr/>
          </p:nvSpPr>
          <p:spPr>
            <a:xfrm>
              <a:off x="3497950" y="5218950"/>
              <a:ext cx="28250" cy="141175"/>
            </a:xfrm>
            <a:custGeom>
              <a:avLst/>
              <a:gdLst/>
              <a:ahLst/>
              <a:cxnLst/>
              <a:rect l="l" t="t" r="r" b="b"/>
              <a:pathLst>
                <a:path w="1130" h="5647" extrusionOk="0">
                  <a:moveTo>
                    <a:pt x="0" y="0"/>
                  </a:moveTo>
                  <a:lnTo>
                    <a:pt x="0" y="5647"/>
                  </a:lnTo>
                  <a:lnTo>
                    <a:pt x="1130" y="5647"/>
                  </a:lnTo>
                  <a:lnTo>
                    <a:pt x="1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8" name="Google Shape;278;p18"/>
            <p:cNvSpPr/>
            <p:nvPr/>
          </p:nvSpPr>
          <p:spPr>
            <a:xfrm>
              <a:off x="3271200" y="4992125"/>
              <a:ext cx="481825" cy="481825"/>
            </a:xfrm>
            <a:custGeom>
              <a:avLst/>
              <a:gdLst/>
              <a:ahLst/>
              <a:cxnLst/>
              <a:rect l="l" t="t" r="r" b="b"/>
              <a:pathLst>
                <a:path w="19273" h="19273" extrusionOk="0">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4" name="Google Shape;100;p16"/>
          <p:cNvSpPr/>
          <p:nvPr/>
        </p:nvSpPr>
        <p:spPr>
          <a:xfrm>
            <a:off x="6193526" y="2314533"/>
            <a:ext cx="611892" cy="59948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152;p16"/>
          <p:cNvGrpSpPr/>
          <p:nvPr/>
        </p:nvGrpSpPr>
        <p:grpSpPr>
          <a:xfrm>
            <a:off x="6366641" y="2448029"/>
            <a:ext cx="297117" cy="291826"/>
            <a:chOff x="-61783350" y="3743950"/>
            <a:chExt cx="316650" cy="317450"/>
          </a:xfrm>
        </p:grpSpPr>
        <p:sp>
          <p:nvSpPr>
            <p:cNvPr id="66" name="Google Shape;153;p16"/>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4;p16"/>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1. KHÁI </a:t>
            </a:r>
            <a:r>
              <a:rPr lang="vi-VN" b="1" dirty="0" smtClean="0"/>
              <a:t>NIỆM</a:t>
            </a:r>
            <a:endParaRPr lang="en-US" b="1" dirty="0"/>
          </a:p>
        </p:txBody>
      </p:sp>
      <p:sp>
        <p:nvSpPr>
          <p:cNvPr id="7" name="Rectangle 6"/>
          <p:cNvSpPr/>
          <p:nvPr/>
        </p:nvSpPr>
        <p:spPr>
          <a:xfrm>
            <a:off x="449036" y="1024050"/>
            <a:ext cx="8237764" cy="3970318"/>
          </a:xfrm>
          <a:prstGeom prst="rect">
            <a:avLst/>
          </a:prstGeom>
        </p:spPr>
        <p:txBody>
          <a:bodyPr wrap="square">
            <a:spAutoFit/>
          </a:bodyPr>
          <a:lstStyle/>
          <a:p>
            <a:r>
              <a:rPr lang="vi-VN" sz="1800" dirty="0" smtClean="0">
                <a:latin typeface="Fira Sans Extra Condensed" panose="020B0604020202020204" charset="0"/>
              </a:rPr>
              <a:t>     Cây </a:t>
            </a:r>
            <a:r>
              <a:rPr lang="vi-VN" sz="1800" dirty="0">
                <a:latin typeface="Fira Sans Extra Condensed" panose="020B0604020202020204" charset="0"/>
              </a:rPr>
              <a:t>quyết định (Decision </a:t>
            </a:r>
            <a:r>
              <a:rPr lang="vi-VN" sz="1800" dirty="0" smtClean="0">
                <a:latin typeface="Fira Sans Extra Condensed" panose="020B0604020202020204" charset="0"/>
              </a:rPr>
              <a:t>Tree) là </a:t>
            </a:r>
            <a:r>
              <a:rPr lang="vi-VN" sz="1800" dirty="0">
                <a:latin typeface="Fira Sans Extra Condensed" panose="020B0604020202020204" charset="0"/>
              </a:rPr>
              <a:t>một thuật toán học có giám sát phi tham số, được sử dụng cho cả nhiệm vụ phân loại và hồi quy. Nó có cấu trúc </a:t>
            </a:r>
            <a:r>
              <a:rPr lang="vi-VN" sz="1800" dirty="0" smtClean="0">
                <a:latin typeface="Fira Sans Extra Condensed" panose="020B0604020202020204" charset="0"/>
              </a:rPr>
              <a:t>cây </a:t>
            </a:r>
            <a:r>
              <a:rPr lang="vi-VN" sz="1800" dirty="0">
                <a:latin typeface="Fira Sans Extra Condensed" panose="020B0604020202020204" charset="0"/>
              </a:rPr>
              <a:t>phân cấp, bao </a:t>
            </a:r>
            <a:r>
              <a:rPr lang="vi-VN" sz="1800" dirty="0" smtClean="0">
                <a:latin typeface="Fira Sans Extra Condensed" panose="020B0604020202020204" charset="0"/>
              </a:rPr>
              <a:t>gồm: </a:t>
            </a:r>
            <a:r>
              <a:rPr lang="vi-VN" sz="1800" dirty="0">
                <a:latin typeface="Fira Sans Extra Condensed" panose="020B0604020202020204" charset="0"/>
              </a:rPr>
              <a:t>nút gốc, các nhánh, nút </a:t>
            </a:r>
            <a:r>
              <a:rPr lang="vi-VN" sz="1800" dirty="0" smtClean="0">
                <a:latin typeface="Fira Sans Extra Condensed" panose="020B0604020202020204" charset="0"/>
              </a:rPr>
              <a:t>trung gian và </a:t>
            </a:r>
            <a:r>
              <a:rPr lang="vi-VN" sz="1800" dirty="0">
                <a:latin typeface="Fira Sans Extra Condensed" panose="020B0604020202020204" charset="0"/>
              </a:rPr>
              <a:t>nút </a:t>
            </a:r>
            <a:r>
              <a:rPr lang="vi-VN" sz="1800" dirty="0" smtClean="0">
                <a:latin typeface="Fira Sans Extra Condensed" panose="020B0604020202020204" charset="0"/>
              </a:rPr>
              <a:t>lá. </a:t>
            </a:r>
          </a:p>
          <a:p>
            <a:endParaRPr lang="vi-VN" sz="1800" dirty="0" smtClean="0">
              <a:latin typeface="Fira Sans Extra Condensed" panose="020B0604020202020204" charset="0"/>
            </a:endParaRPr>
          </a:p>
          <a:p>
            <a:r>
              <a:rPr lang="vi-VN" sz="1800" dirty="0">
                <a:latin typeface="Fira Sans Extra Condensed" panose="020B0604020202020204" charset="0"/>
              </a:rPr>
              <a:t> </a:t>
            </a:r>
            <a:r>
              <a:rPr lang="vi-VN" sz="1800" dirty="0" smtClean="0">
                <a:latin typeface="Fira Sans Extra Condensed" panose="020B0604020202020204" charset="0"/>
              </a:rPr>
              <a:t>    Các </a:t>
            </a:r>
            <a:r>
              <a:rPr lang="vi-VN" sz="1800" dirty="0">
                <a:latin typeface="Fira Sans Extra Condensed" panose="020B0604020202020204" charset="0"/>
              </a:rPr>
              <a:t>nút biểu diễn một đặc </a:t>
            </a:r>
            <a:r>
              <a:rPr lang="vi-VN" sz="1800" dirty="0" smtClean="0">
                <a:latin typeface="Fira Sans Extra Condensed" panose="020B0604020202020204" charset="0"/>
              </a:rPr>
              <a:t>trưng (</a:t>
            </a:r>
            <a:r>
              <a:rPr lang="vi-VN" sz="1800" dirty="0">
                <a:latin typeface="Fira Sans Extra Condensed" panose="020B0604020202020204" charset="0"/>
              </a:rPr>
              <a:t>tính chất), mỗi </a:t>
            </a:r>
            <a:r>
              <a:rPr lang="vi-VN" sz="1800" dirty="0" smtClean="0">
                <a:latin typeface="Fira Sans Extra Condensed" panose="020B0604020202020204" charset="0"/>
              </a:rPr>
              <a:t>nhánh (</a:t>
            </a:r>
            <a:r>
              <a:rPr lang="vi-VN" sz="1800" dirty="0">
                <a:latin typeface="Fira Sans Extra Condensed" panose="020B0604020202020204" charset="0"/>
              </a:rPr>
              <a:t>branch) biểu diễn một quy </a:t>
            </a:r>
            <a:r>
              <a:rPr lang="vi-VN" sz="1800" dirty="0" smtClean="0">
                <a:latin typeface="Fira Sans Extra Condensed" panose="020B0604020202020204" charset="0"/>
              </a:rPr>
              <a:t>luật (</a:t>
            </a:r>
            <a:r>
              <a:rPr lang="vi-VN" sz="1800" dirty="0">
                <a:latin typeface="Fira Sans Extra Condensed" panose="020B0604020202020204" charset="0"/>
              </a:rPr>
              <a:t>rule) và mỗi lá biểu biễn một kết quả (giá trị cụ thể hay một nhánh tiếp tục)</a:t>
            </a:r>
            <a:endParaRPr lang="vi-VN" sz="1800" dirty="0" smtClean="0">
              <a:latin typeface="Fira Sans Extra Condensed" panose="020B0604020202020204" charset="0"/>
            </a:endParaRPr>
          </a:p>
          <a:p>
            <a:endParaRPr lang="vi-VN" sz="1800" dirty="0">
              <a:latin typeface="Fira Sans Extra Condensed" panose="020B0604020202020204" charset="0"/>
            </a:endParaRPr>
          </a:p>
          <a:p>
            <a:r>
              <a:rPr lang="vi-VN" sz="1800" dirty="0" smtClean="0">
                <a:latin typeface="Fira Sans Extra Condensed" panose="020B0604020202020204" charset="0"/>
              </a:rPr>
              <a:t>     Các </a:t>
            </a:r>
            <a:r>
              <a:rPr lang="vi-VN" sz="1800" dirty="0">
                <a:latin typeface="Fira Sans Extra Condensed" panose="020B0604020202020204" charset="0"/>
              </a:rPr>
              <a:t>thuộc tính </a:t>
            </a:r>
            <a:r>
              <a:rPr lang="vi-VN" sz="1800" dirty="0" smtClean="0">
                <a:latin typeface="Fira Sans Extra Condensed" panose="020B0604020202020204" charset="0"/>
              </a:rPr>
              <a:t>có thể thuộc </a:t>
            </a:r>
            <a:r>
              <a:rPr lang="vi-VN" sz="1800" dirty="0">
                <a:latin typeface="Fira Sans Extra Condensed" panose="020B0604020202020204" charset="0"/>
              </a:rPr>
              <a:t>các kiểu dữ liệu khác </a:t>
            </a:r>
            <a:r>
              <a:rPr lang="vi-VN" sz="1800" dirty="0" smtClean="0">
                <a:latin typeface="Fira Sans Extra Condensed" panose="020B0604020202020204" charset="0"/>
              </a:rPr>
              <a:t>nhau: Nhị </a:t>
            </a:r>
            <a:r>
              <a:rPr lang="vi-VN" sz="1800" dirty="0">
                <a:latin typeface="Fira Sans Extra Condensed" panose="020B0604020202020204" charset="0"/>
              </a:rPr>
              <a:t>phân (Binary) , Định danh (Nominal), Thứ tự (Ordinal), Số lượng (</a:t>
            </a:r>
            <a:r>
              <a:rPr lang="vi-VN" sz="1800" dirty="0" smtClean="0">
                <a:latin typeface="Fira Sans Extra Condensed" panose="020B0604020202020204" charset="0"/>
              </a:rPr>
              <a:t>Quantitative). Còn thuộc </a:t>
            </a:r>
            <a:r>
              <a:rPr lang="vi-VN" sz="1800" dirty="0">
                <a:latin typeface="Fira Sans Extra Condensed" panose="020B0604020202020204" charset="0"/>
              </a:rPr>
              <a:t>tính phân lớp phải có kiểu dữ liệu là Binary hoặc Ordinal. </a:t>
            </a:r>
          </a:p>
          <a:p>
            <a:endParaRPr lang="vi-VN" sz="1800" dirty="0" smtClean="0">
              <a:latin typeface="Fira Sans Extra Condensed" panose="020B0604020202020204" charset="0"/>
            </a:endParaRPr>
          </a:p>
          <a:p>
            <a:r>
              <a:rPr lang="vi-VN" sz="1800" dirty="0">
                <a:latin typeface="Fira Sans Extra Condensed" panose="020B0604020202020204" charset="0"/>
              </a:rPr>
              <a:t> </a:t>
            </a:r>
            <a:r>
              <a:rPr lang="vi-VN" sz="1800" dirty="0" smtClean="0">
                <a:latin typeface="Fira Sans Extra Condensed" panose="020B0604020202020204" charset="0"/>
              </a:rPr>
              <a:t>    Mục tiêu sử </a:t>
            </a:r>
            <a:r>
              <a:rPr lang="vi-VN" sz="1800" dirty="0">
                <a:latin typeface="Fira Sans Extra Condensed" panose="020B0604020202020204" charset="0"/>
              </a:rPr>
              <a:t>dụng </a:t>
            </a:r>
            <a:r>
              <a:rPr lang="vi-VN" sz="1800" dirty="0" smtClean="0">
                <a:latin typeface="Fira Sans Extra Condensed" panose="020B0604020202020204" charset="0"/>
              </a:rPr>
              <a:t>cây </a:t>
            </a:r>
            <a:r>
              <a:rPr lang="vi-VN" sz="1800" dirty="0">
                <a:latin typeface="Fira Sans Extra Condensed" panose="020B0604020202020204" charset="0"/>
              </a:rPr>
              <a:t>quyết định là tạo một mô hình đào tạo có thể sử dụng để dự đoán loại hoặc giá trị của biến mục tiêu bằng cách học các quy tắc quyết định đơn giản được suy ra từ dữ liệu trước </a:t>
            </a:r>
            <a:r>
              <a:rPr lang="vi-VN" sz="1800" dirty="0" smtClean="0">
                <a:latin typeface="Fira Sans Extra Condensed" panose="020B0604020202020204" charset="0"/>
              </a:rPr>
              <a:t>đó.</a:t>
            </a:r>
            <a:endParaRPr lang="vi-VN" sz="1800" dirty="0">
              <a:latin typeface="Fira Sans Extra Condensed" panose="020B0604020202020204" charset="0"/>
            </a:endParaRPr>
          </a:p>
        </p:txBody>
      </p:sp>
    </p:spTree>
    <p:extLst>
      <p:ext uri="{BB962C8B-B14F-4D97-AF65-F5344CB8AC3E}">
        <p14:creationId xmlns:p14="http://schemas.microsoft.com/office/powerpoint/2010/main" val="396935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2. </a:t>
            </a:r>
            <a:r>
              <a:rPr lang="vi-VN" b="1" dirty="0" smtClean="0"/>
              <a:t>NGUYÊN LÝ</a:t>
            </a:r>
            <a:endParaRPr lang="en-US" b="1" dirty="0"/>
          </a:p>
        </p:txBody>
      </p:sp>
      <p:sp>
        <p:nvSpPr>
          <p:cNvPr id="4" name="Rectangle 3"/>
          <p:cNvSpPr/>
          <p:nvPr/>
        </p:nvSpPr>
        <p:spPr>
          <a:xfrm>
            <a:off x="457200" y="964140"/>
            <a:ext cx="8356600" cy="3754874"/>
          </a:xfrm>
          <a:prstGeom prst="rect">
            <a:avLst/>
          </a:prstGeom>
        </p:spPr>
        <p:txBody>
          <a:bodyPr wrap="square">
            <a:spAutoFit/>
          </a:bodyPr>
          <a:lstStyle/>
          <a:p>
            <a:pPr fontAlgn="base"/>
            <a:r>
              <a:rPr lang="vi-VN" sz="1600" dirty="0" smtClean="0">
                <a:latin typeface="Fira Sans Extra Condensed" panose="020B0604020202020204" charset="0"/>
              </a:rPr>
              <a:t>     Nguyên lý: Cây </a:t>
            </a:r>
            <a:r>
              <a:rPr lang="vi-VN" sz="1600" dirty="0">
                <a:latin typeface="Fira Sans Extra Condensed" panose="020B0604020202020204" charset="0"/>
              </a:rPr>
              <a:t>quyết định xây dựng cây bằng cách đặt </a:t>
            </a:r>
            <a:r>
              <a:rPr lang="vi-VN" sz="1600" dirty="0" smtClean="0">
                <a:latin typeface="Fira Sans Extra Condensed" panose="020B0604020202020204" charset="0"/>
              </a:rPr>
              <a:t>các câu </a:t>
            </a:r>
            <a:r>
              <a:rPr lang="vi-VN" sz="1600" dirty="0">
                <a:latin typeface="Fira Sans Extra Condensed" panose="020B0604020202020204" charset="0"/>
              </a:rPr>
              <a:t>hỏi vào dữ liệu để đi đến quyết </a:t>
            </a:r>
            <a:r>
              <a:rPr lang="vi-VN" sz="1600" dirty="0" smtClean="0">
                <a:latin typeface="Fira Sans Extra Condensed" panose="020B0604020202020204" charset="0"/>
              </a:rPr>
              <a:t>định. Nó chia </a:t>
            </a:r>
            <a:r>
              <a:rPr lang="vi-VN" sz="1600" dirty="0">
                <a:latin typeface="Fira Sans Extra Condensed" panose="020B0604020202020204" charset="0"/>
              </a:rPr>
              <a:t>toàn bộ dữ liệu thành các tập dữ liệu </a:t>
            </a:r>
            <a:r>
              <a:rPr lang="vi-VN" sz="1600" dirty="0" smtClean="0">
                <a:latin typeface="Fira Sans Extra Condensed" panose="020B0604020202020204" charset="0"/>
              </a:rPr>
              <a:t>con, đưa ra quyết định và lặp lại đến </a:t>
            </a:r>
            <a:r>
              <a:rPr lang="vi-VN" sz="1600" dirty="0">
                <a:latin typeface="Fira Sans Extra Condensed" panose="020B0604020202020204" charset="0"/>
              </a:rPr>
              <a:t>khi </a:t>
            </a:r>
            <a:r>
              <a:rPr lang="vi-VN" sz="1600" dirty="0" smtClean="0">
                <a:latin typeface="Fira Sans Extra Condensed" panose="020B0604020202020204" charset="0"/>
              </a:rPr>
              <a:t>đạt đến một tiêu chí dừng. </a:t>
            </a:r>
            <a:r>
              <a:rPr lang="vi-VN" sz="1600" dirty="0">
                <a:latin typeface="Fira Sans Extra Condensed" panose="020B0604020202020204" charset="0"/>
              </a:rPr>
              <a:t>Do đó người ta nói rằng nó giống bắt chước quá trình quyết định của con </a:t>
            </a:r>
            <a:r>
              <a:rPr lang="vi-VN" sz="1600" dirty="0" smtClean="0">
                <a:latin typeface="Fira Sans Extra Condensed" panose="020B0604020202020204" charset="0"/>
              </a:rPr>
              <a:t>người.</a:t>
            </a:r>
          </a:p>
          <a:p>
            <a:pPr fontAlgn="base"/>
            <a:endParaRPr lang="vi-VN" sz="1600" dirty="0">
              <a:latin typeface="Fira Sans Extra Condensed" panose="020B0604020202020204" charset="0"/>
            </a:endParaRPr>
          </a:p>
          <a:p>
            <a:pPr fontAlgn="base"/>
            <a:r>
              <a:rPr lang="vi-VN" sz="1600" dirty="0">
                <a:latin typeface="Fira Sans Extra Condensed" panose="020B0604020202020204" charset="0"/>
              </a:rPr>
              <a:t>     </a:t>
            </a:r>
            <a:r>
              <a:rPr lang="vi-VN" sz="1600" dirty="0" smtClean="0">
                <a:latin typeface="Fira Sans Extra Condensed" panose="020B0604020202020204" charset="0"/>
              </a:rPr>
              <a:t>Các </a:t>
            </a:r>
            <a:r>
              <a:rPr lang="vi-VN" sz="1600" dirty="0">
                <a:latin typeface="Fira Sans Extra Condensed" panose="020B0604020202020204" charset="0"/>
              </a:rPr>
              <a:t>tiêu chí dừng có thể là:</a:t>
            </a:r>
          </a:p>
          <a:p>
            <a:pPr fontAlgn="base"/>
            <a:r>
              <a:rPr lang="vi-VN" sz="1600" dirty="0" smtClean="0">
                <a:latin typeface="Fira Sans Extra Condensed" panose="020B0604020202020204" charset="0"/>
              </a:rPr>
              <a:t>+ Đạt </a:t>
            </a:r>
            <a:r>
              <a:rPr lang="vi-VN" sz="1600" dirty="0">
                <a:latin typeface="Fira Sans Extra Condensed" panose="020B0604020202020204" charset="0"/>
              </a:rPr>
              <a:t>được độ sạch cao nhất, tức là không còn phân nhánh nào có thể tách ra được.</a:t>
            </a:r>
          </a:p>
          <a:p>
            <a:pPr fontAlgn="base"/>
            <a:r>
              <a:rPr lang="vi-VN" sz="1600" dirty="0" smtClean="0">
                <a:latin typeface="Fira Sans Extra Condensed" panose="020B0604020202020204" charset="0"/>
              </a:rPr>
              <a:t>+ Số </a:t>
            </a:r>
            <a:r>
              <a:rPr lang="vi-VN" sz="1600" dirty="0">
                <a:latin typeface="Fira Sans Extra Condensed" panose="020B0604020202020204" charset="0"/>
              </a:rPr>
              <a:t>lượng mẫu trong các lá của cây đạt một ngưỡng nhất định.</a:t>
            </a:r>
          </a:p>
          <a:p>
            <a:pPr fontAlgn="base"/>
            <a:r>
              <a:rPr lang="vi-VN" sz="1600" dirty="0" smtClean="0">
                <a:latin typeface="Fira Sans Extra Condensed" panose="020B0604020202020204" charset="0"/>
              </a:rPr>
              <a:t>+ Độ </a:t>
            </a:r>
            <a:r>
              <a:rPr lang="vi-VN" sz="1600" dirty="0">
                <a:latin typeface="Fira Sans Extra Condensed" panose="020B0604020202020204" charset="0"/>
              </a:rPr>
              <a:t>sạch không cải thiện đáng kể sau khi thực hiện phân nhánh tiếp theo</a:t>
            </a:r>
            <a:r>
              <a:rPr lang="vi-VN" sz="1600" dirty="0" smtClean="0">
                <a:latin typeface="Fira Sans Extra Condensed" panose="020B0604020202020204" charset="0"/>
              </a:rPr>
              <a:t>.</a:t>
            </a:r>
          </a:p>
          <a:p>
            <a:pPr fontAlgn="base"/>
            <a:endParaRPr lang="vi-VN" sz="1600" dirty="0">
              <a:latin typeface="Fira Sans Extra Condensed" panose="020B0604020202020204" charset="0"/>
            </a:endParaRPr>
          </a:p>
          <a:p>
            <a:pPr fontAlgn="base"/>
            <a:r>
              <a:rPr lang="vi-VN" sz="1600" dirty="0" smtClean="0">
                <a:latin typeface="Fira Sans Extra Condensed" panose="020B0604020202020204" charset="0"/>
              </a:rPr>
              <a:t>     Các bước để xây dựng một cấu trúc cây quyết định gồm: </a:t>
            </a:r>
          </a:p>
          <a:p>
            <a:pPr fontAlgn="base"/>
            <a:r>
              <a:rPr lang="vi-VN" sz="1600" dirty="0" smtClean="0">
                <a:latin typeface="Fira Sans Extra Condensed" panose="020B0604020202020204" charset="0"/>
              </a:rPr>
              <a:t>B1: </a:t>
            </a:r>
            <a:r>
              <a:rPr lang="vi-VN" dirty="0"/>
              <a:t>Chuẩn bị dữ </a:t>
            </a:r>
            <a:r>
              <a:rPr lang="vi-VN" dirty="0" smtClean="0"/>
              <a:t>liệu: </a:t>
            </a:r>
            <a:r>
              <a:rPr lang="vi-VN" dirty="0"/>
              <a:t>C</a:t>
            </a:r>
            <a:r>
              <a:rPr lang="vi-VN" dirty="0" smtClean="0"/>
              <a:t>họn </a:t>
            </a:r>
            <a:r>
              <a:rPr lang="vi-VN" dirty="0"/>
              <a:t>các tính </a:t>
            </a:r>
            <a:r>
              <a:rPr lang="vi-VN" dirty="0" smtClean="0"/>
              <a:t>chất </a:t>
            </a:r>
            <a:r>
              <a:rPr lang="vi-VN" dirty="0"/>
              <a:t>có liên quan và chia dữ liệu thành các tập </a:t>
            </a:r>
            <a:r>
              <a:rPr lang="vi-VN" dirty="0" smtClean="0"/>
              <a:t>train và test.</a:t>
            </a:r>
            <a:endParaRPr lang="vi-VN" sz="1600" dirty="0">
              <a:latin typeface="Fira Sans Extra Condensed" panose="020B0604020202020204" charset="0"/>
            </a:endParaRPr>
          </a:p>
          <a:p>
            <a:pPr fontAlgn="base"/>
            <a:r>
              <a:rPr lang="vi-VN" sz="1600" dirty="0" smtClean="0">
                <a:latin typeface="Fira Sans Extra Condensed" panose="020B0604020202020204" charset="0"/>
              </a:rPr>
              <a:t>B2: </a:t>
            </a:r>
            <a:r>
              <a:rPr lang="vi-VN" dirty="0" smtClean="0"/>
              <a:t>Lựa chọn tiêu chí để tách: Có nhiều tiêu chí như chỉ số Gini hoặc Information Gain (IG).</a:t>
            </a:r>
          </a:p>
          <a:p>
            <a:pPr fontAlgn="base"/>
            <a:r>
              <a:rPr lang="vi-VN" sz="1600" dirty="0" smtClean="0">
                <a:latin typeface="Fira Sans Extra Condensed" panose="020B0604020202020204" charset="0"/>
              </a:rPr>
              <a:t>B3: Xây dựng cây: </a:t>
            </a:r>
            <a:r>
              <a:rPr lang="vi-VN" dirty="0" smtClean="0"/>
              <a:t>Đầu tiên chọn </a:t>
            </a:r>
            <a:r>
              <a:rPr lang="vi-VN" dirty="0"/>
              <a:t>tính </a:t>
            </a:r>
            <a:r>
              <a:rPr lang="vi-VN" dirty="0" smtClean="0"/>
              <a:t>chất </a:t>
            </a:r>
            <a:r>
              <a:rPr lang="vi-VN" dirty="0"/>
              <a:t>tốt nhất để </a:t>
            </a:r>
            <a:r>
              <a:rPr lang="vi-VN" dirty="0" smtClean="0"/>
              <a:t>làm nút dựa vào IG, chia dữ liệu thành các tập con, đưa ra quyết định rồi lặp lại cho đến khi đạt yêu cầu.</a:t>
            </a:r>
            <a:endParaRPr lang="vi-VN" sz="1600" dirty="0" smtClean="0">
              <a:latin typeface="Fira Sans Extra Condensed" panose="020B0604020202020204" charset="0"/>
            </a:endParaRPr>
          </a:p>
          <a:p>
            <a:pPr fontAlgn="base"/>
            <a:r>
              <a:rPr lang="vi-VN" sz="1600" dirty="0" smtClean="0">
                <a:latin typeface="Fira Sans Extra Condensed" panose="020B0604020202020204" charset="0"/>
              </a:rPr>
              <a:t>B4: Tỉa cây: </a:t>
            </a:r>
            <a:r>
              <a:rPr lang="vi-VN" dirty="0"/>
              <a:t>L</a:t>
            </a:r>
            <a:r>
              <a:rPr lang="vi-VN" dirty="0" smtClean="0"/>
              <a:t>oại </a:t>
            </a:r>
            <a:r>
              <a:rPr lang="vi-VN" dirty="0"/>
              <a:t>bỏ các nhánh và nút không cần thiết khỏi cây mà vẫn giữ được độ chính </a:t>
            </a:r>
            <a:r>
              <a:rPr lang="vi-VN" dirty="0" smtClean="0"/>
              <a:t>xác.</a:t>
            </a:r>
            <a:endParaRPr lang="vi-VN" sz="1600" dirty="0" smtClean="0">
              <a:latin typeface="Fira Sans Extra Condensed" panose="020B0604020202020204" charset="0"/>
            </a:endParaRPr>
          </a:p>
        </p:txBody>
      </p:sp>
    </p:spTree>
    <p:extLst>
      <p:ext uri="{BB962C8B-B14F-4D97-AF65-F5344CB8AC3E}">
        <p14:creationId xmlns:p14="http://schemas.microsoft.com/office/powerpoint/2010/main" val="1229739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VÍ DỤ</a:t>
            </a:r>
            <a:endParaRPr lang="en-US" b="1" dirty="0"/>
          </a:p>
        </p:txBody>
      </p:sp>
      <p:sp>
        <p:nvSpPr>
          <p:cNvPr id="4" name="Rectangle 3"/>
          <p:cNvSpPr/>
          <p:nvPr/>
        </p:nvSpPr>
        <p:spPr>
          <a:xfrm>
            <a:off x="457200" y="1057274"/>
            <a:ext cx="3924300" cy="3972113"/>
          </a:xfrm>
          <a:prstGeom prst="rect">
            <a:avLst/>
          </a:prstGeom>
        </p:spPr>
        <p:txBody>
          <a:bodyPr wrap="square">
            <a:spAutoFit/>
          </a:bodyPr>
          <a:lstStyle/>
          <a:p>
            <a:pPr algn="just">
              <a:lnSpc>
                <a:spcPct val="107000"/>
              </a:lnSpc>
              <a:spcAft>
                <a:spcPts val="800"/>
              </a:spcAft>
            </a:pPr>
            <a:r>
              <a:rPr lang="en-US" sz="1600" dirty="0" smtClean="0">
                <a:latin typeface="Fira Sans Extra Condensed" panose="020B0604020202020204" charset="0"/>
                <a:ea typeface="Times New Roman" panose="02020603050405020304" pitchFamily="18" charset="0"/>
                <a:cs typeface="Times New Roman" panose="02020603050405020304" pitchFamily="18" charset="0"/>
              </a:rPr>
              <a:t>     Ta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hãy</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xét</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một</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ví</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smtClean="0">
                <a:latin typeface="Fira Sans Extra Condensed" panose="020B0604020202020204" charset="0"/>
                <a:ea typeface="Times New Roman" panose="02020603050405020304" pitchFamily="18" charset="0"/>
                <a:cs typeface="Times New Roman" panose="02020603050405020304" pitchFamily="18" charset="0"/>
              </a:rPr>
              <a:t>dụ</a:t>
            </a:r>
            <a:r>
              <a:rPr lang="en-US" sz="1600" dirty="0" smtClean="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kinh</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smtClean="0">
                <a:latin typeface="Fira Sans Extra Condensed" panose="020B0604020202020204" charset="0"/>
                <a:ea typeface="Times New Roman" panose="02020603050405020304" pitchFamily="18" charset="0"/>
                <a:cs typeface="Times New Roman" panose="02020603050405020304" pitchFamily="18" charset="0"/>
              </a:rPr>
              <a:t>điển</a:t>
            </a:r>
            <a:r>
              <a:rPr lang="en-US" sz="1600" dirty="0" smtClean="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về</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cây</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quyết</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định</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Giả</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sử</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dựa</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theo</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thời</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tiết</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mà</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các</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bạn</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nam</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sẽ</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quyết</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định</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đi</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đá</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bóng</a:t>
            </a:r>
            <a:r>
              <a:rPr lang="en-US" sz="1600" dirty="0">
                <a:latin typeface="Fira Sans Extra Condensed" panose="020B0604020202020204" charset="0"/>
                <a:ea typeface="Times New Roman" panose="02020603050405020304" pitchFamily="18" charset="0"/>
                <a:cs typeface="Times New Roman" panose="02020603050405020304" pitchFamily="18" charset="0"/>
              </a:rPr>
              <a:t> hay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không</a:t>
            </a:r>
            <a:r>
              <a:rPr lang="en-US" sz="1600" dirty="0">
                <a:latin typeface="Fira Sans Extra Condensed" panose="020B0604020202020204" charset="0"/>
                <a:ea typeface="Times New Roman" panose="02020603050405020304" pitchFamily="18" charset="0"/>
                <a:cs typeface="Times New Roman" panose="02020603050405020304" pitchFamily="18" charset="0"/>
              </a:rPr>
              <a:t>?</a:t>
            </a:r>
            <a:endParaRPr lang="vi-VN" sz="1600" dirty="0">
              <a:latin typeface="Fira Sans Extra Condensed" panose="020B0604020202020204" charset="0"/>
              <a:ea typeface="DengXian"/>
              <a:cs typeface="Times New Roman" panose="02020603050405020304" pitchFamily="18" charset="0"/>
            </a:endParaRPr>
          </a:p>
          <a:p>
            <a:pPr algn="just">
              <a:lnSpc>
                <a:spcPct val="107000"/>
              </a:lnSpc>
              <a:spcAft>
                <a:spcPts val="800"/>
              </a:spcAft>
            </a:pPr>
            <a:r>
              <a:rPr lang="en-US" sz="1600" dirty="0" err="1">
                <a:latin typeface="Fira Sans Extra Condensed" panose="020B0604020202020204" charset="0"/>
                <a:ea typeface="Times New Roman" panose="02020603050405020304" pitchFamily="18" charset="0"/>
                <a:cs typeface="Times New Roman" panose="02020603050405020304" pitchFamily="18" charset="0"/>
              </a:rPr>
              <a:t>Những</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đặc</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điểm</a:t>
            </a:r>
            <a:r>
              <a:rPr lang="en-US" sz="1600" dirty="0">
                <a:latin typeface="Fira Sans Extra Condensed" panose="020B0604020202020204" charset="0"/>
                <a:ea typeface="Times New Roman" panose="02020603050405020304" pitchFamily="18" charset="0"/>
                <a:cs typeface="Times New Roman" panose="02020603050405020304" pitchFamily="18" charset="0"/>
              </a:rPr>
              <a:t> ban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đầu</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a:latin typeface="Fira Sans Extra Condensed" panose="020B0604020202020204" charset="0"/>
                <a:ea typeface="Times New Roman" panose="02020603050405020304" pitchFamily="18" charset="0"/>
                <a:cs typeface="Times New Roman" panose="02020603050405020304" pitchFamily="18" charset="0"/>
              </a:rPr>
              <a:t>là</a:t>
            </a:r>
            <a:r>
              <a:rPr lang="en-US" sz="1600" dirty="0">
                <a:latin typeface="Fira Sans Extra Condensed" panose="020B0604020202020204" charset="0"/>
                <a:ea typeface="Times New Roman" panose="02020603050405020304" pitchFamily="18" charset="0"/>
                <a:cs typeface="Times New Roman" panose="02020603050405020304" pitchFamily="18" charset="0"/>
              </a:rPr>
              <a:t>:</a:t>
            </a:r>
            <a:endParaRPr lang="vi-VN" sz="1600" dirty="0">
              <a:latin typeface="Fira Sans Extra Condensed" panose="020B0604020202020204" charset="0"/>
              <a:ea typeface="DengXian"/>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600" dirty="0" err="1" smtClean="0">
                <a:latin typeface="Fira Sans Extra Condensed" panose="020B0604020202020204" charset="0"/>
                <a:ea typeface="Times New Roman" panose="02020603050405020304" pitchFamily="18" charset="0"/>
                <a:cs typeface="Times New Roman" panose="02020603050405020304" pitchFamily="18" charset="0"/>
              </a:rPr>
              <a:t>Quang</a:t>
            </a:r>
            <a:r>
              <a:rPr lang="en-US" sz="1600" dirty="0" smtClean="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smtClean="0">
                <a:latin typeface="Fira Sans Extra Condensed" panose="020B0604020202020204" charset="0"/>
                <a:ea typeface="Times New Roman" panose="02020603050405020304" pitchFamily="18" charset="0"/>
                <a:cs typeface="Times New Roman" panose="02020603050405020304" pitchFamily="18" charset="0"/>
              </a:rPr>
              <a:t>cảnh</a:t>
            </a:r>
            <a:r>
              <a:rPr lang="en-US" sz="1600" dirty="0" smtClean="0">
                <a:latin typeface="Fira Sans Extra Condensed" panose="020B0604020202020204" charset="0"/>
                <a:ea typeface="Times New Roman" panose="02020603050405020304" pitchFamily="18" charset="0"/>
                <a:cs typeface="Times New Roman" panose="02020603050405020304" pitchFamily="18" charset="0"/>
              </a:rPr>
              <a:t> (outlook)</a:t>
            </a:r>
            <a:endParaRPr lang="vi-VN" sz="1600" dirty="0">
              <a:latin typeface="Fira Sans Extra Condensed" panose="020B0604020202020204" charset="0"/>
              <a:ea typeface="DengXian"/>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600" dirty="0" err="1">
                <a:latin typeface="Fira Sans Extra Condensed" panose="020B0604020202020204" charset="0"/>
                <a:ea typeface="Times New Roman" panose="02020603050405020304" pitchFamily="18" charset="0"/>
                <a:cs typeface="Times New Roman" panose="02020603050405020304" pitchFamily="18" charset="0"/>
              </a:rPr>
              <a:t>Độ</a:t>
            </a:r>
            <a:r>
              <a:rPr lang="en-US" sz="1600" dirty="0">
                <a:latin typeface="Fira Sans Extra Condensed" panose="020B0604020202020204" charset="0"/>
                <a:ea typeface="Times New Roman" panose="02020603050405020304" pitchFamily="18" charset="0"/>
                <a:cs typeface="Times New Roman" panose="02020603050405020304" pitchFamily="18" charset="0"/>
              </a:rPr>
              <a:t> </a:t>
            </a:r>
            <a:r>
              <a:rPr lang="en-US" sz="1600" dirty="0" err="1" smtClean="0">
                <a:latin typeface="Fira Sans Extra Condensed" panose="020B0604020202020204" charset="0"/>
                <a:ea typeface="Times New Roman" panose="02020603050405020304" pitchFamily="18" charset="0"/>
                <a:cs typeface="Times New Roman" panose="02020603050405020304" pitchFamily="18" charset="0"/>
              </a:rPr>
              <a:t>ẩm</a:t>
            </a:r>
            <a:r>
              <a:rPr lang="en-US" sz="1600" dirty="0" smtClean="0">
                <a:latin typeface="Fira Sans Extra Condensed" panose="020B0604020202020204" charset="0"/>
                <a:ea typeface="Times New Roman" panose="02020603050405020304" pitchFamily="18" charset="0"/>
                <a:cs typeface="Times New Roman" panose="02020603050405020304" pitchFamily="18" charset="0"/>
              </a:rPr>
              <a:t> (humidity)</a:t>
            </a:r>
            <a:endParaRPr lang="vi-VN" sz="1600" dirty="0">
              <a:latin typeface="Fira Sans Extra Condensed" panose="020B0604020202020204" charset="0"/>
              <a:ea typeface="DengXian"/>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600" dirty="0" err="1" smtClean="0">
                <a:latin typeface="Fira Sans Extra Condensed" panose="020B0604020202020204" charset="0"/>
                <a:ea typeface="Times New Roman" panose="02020603050405020304" pitchFamily="18" charset="0"/>
                <a:cs typeface="Times New Roman" panose="02020603050405020304" pitchFamily="18" charset="0"/>
              </a:rPr>
              <a:t>Gió</a:t>
            </a:r>
            <a:r>
              <a:rPr lang="en-US" sz="1600" dirty="0" smtClean="0">
                <a:latin typeface="Fira Sans Extra Condensed" panose="020B0604020202020204" charset="0"/>
                <a:ea typeface="Times New Roman" panose="02020603050405020304" pitchFamily="18" charset="0"/>
                <a:cs typeface="Times New Roman" panose="02020603050405020304" pitchFamily="18" charset="0"/>
              </a:rPr>
              <a:t> (wind)</a:t>
            </a:r>
          </a:p>
          <a:p>
            <a:pPr lvl="0" algn="just">
              <a:lnSpc>
                <a:spcPct val="107000"/>
              </a:lnSpc>
              <a:spcAft>
                <a:spcPts val="800"/>
              </a:spcAft>
              <a:buSzPts val="1000"/>
              <a:tabLst>
                <a:tab pos="457200" algn="l"/>
              </a:tabLst>
            </a:pPr>
            <a:r>
              <a:rPr lang="vi-VN" sz="1600" dirty="0" smtClean="0">
                <a:latin typeface="Fira Sans Extra Condensed" panose="020B0604020202020204" charset="0"/>
                <a:ea typeface="DengXian"/>
                <a:cs typeface="Times New Roman" panose="02020603050405020304" pitchFamily="18" charset="0"/>
              </a:rPr>
              <a:t>     Nếu </a:t>
            </a:r>
            <a:r>
              <a:rPr lang="vi-VN" sz="1600" dirty="0">
                <a:latin typeface="Fira Sans Extra Condensed" panose="020B0604020202020204" charset="0"/>
                <a:ea typeface="DengXian"/>
                <a:cs typeface="Times New Roman" panose="02020603050405020304" pitchFamily="18" charset="0"/>
              </a:rPr>
              <a:t>trời nắng, độ ẩm bình thường thì khả năng các bạn nam đi chơi bóng sẽ cao. </a:t>
            </a:r>
            <a:endParaRPr lang="vi-VN" sz="1600" dirty="0" smtClean="0">
              <a:latin typeface="Fira Sans Extra Condensed" panose="020B0604020202020204" charset="0"/>
              <a:ea typeface="DengXian"/>
              <a:cs typeface="Times New Roman" panose="02020603050405020304" pitchFamily="18" charset="0"/>
            </a:endParaRPr>
          </a:p>
          <a:p>
            <a:pPr lvl="0" algn="just">
              <a:lnSpc>
                <a:spcPct val="107000"/>
              </a:lnSpc>
              <a:spcAft>
                <a:spcPts val="800"/>
              </a:spcAft>
              <a:buSzPts val="1000"/>
              <a:tabLst>
                <a:tab pos="457200" algn="l"/>
              </a:tabLst>
            </a:pPr>
            <a:r>
              <a:rPr lang="vi-VN" sz="1600" dirty="0">
                <a:latin typeface="Fira Sans Extra Condensed" panose="020B0604020202020204" charset="0"/>
                <a:ea typeface="DengXian"/>
                <a:cs typeface="Times New Roman" panose="02020603050405020304" pitchFamily="18" charset="0"/>
              </a:rPr>
              <a:t> </a:t>
            </a:r>
            <a:r>
              <a:rPr lang="vi-VN" sz="1600" dirty="0" smtClean="0">
                <a:latin typeface="Fira Sans Extra Condensed" panose="020B0604020202020204" charset="0"/>
                <a:ea typeface="DengXian"/>
                <a:cs typeface="Times New Roman" panose="02020603050405020304" pitchFamily="18" charset="0"/>
              </a:rPr>
              <a:t>    Còn </a:t>
            </a:r>
            <a:r>
              <a:rPr lang="vi-VN" sz="1600" dirty="0">
                <a:latin typeface="Fira Sans Extra Condensed" panose="020B0604020202020204" charset="0"/>
                <a:ea typeface="DengXian"/>
                <a:cs typeface="Times New Roman" panose="02020603050405020304" pitchFamily="18" charset="0"/>
              </a:rPr>
              <a:t>nếu trời nắng, độ ẩm cao thì khả năng các bạn nam sẽ không đi chơi bóng.</a:t>
            </a:r>
          </a:p>
          <a:p>
            <a:pPr lvl="0" algn="just">
              <a:lnSpc>
                <a:spcPct val="107000"/>
              </a:lnSpc>
              <a:spcAft>
                <a:spcPts val="800"/>
              </a:spcAft>
              <a:buSzPts val="1000"/>
              <a:tabLst>
                <a:tab pos="457200" algn="l"/>
              </a:tabLst>
            </a:pPr>
            <a:endParaRPr lang="en-US" sz="1600" dirty="0">
              <a:effectLst/>
              <a:latin typeface="Fira Sans Extra Condensed" panose="020B0604020202020204" charset="0"/>
              <a:ea typeface="DengXian"/>
              <a:cs typeface="Times New Roman" panose="02020603050405020304" pitchFamily="18" charset="0"/>
            </a:endParaRPr>
          </a:p>
        </p:txBody>
      </p:sp>
      <p:pic>
        <p:nvPicPr>
          <p:cNvPr id="5" name="Picture 4" descr="https://trituenhantao-1161c.kxcdn.com/wp-content/uploads/2020/04/dt_res-1.png"/>
          <p:cNvPicPr/>
          <p:nvPr/>
        </p:nvPicPr>
        <p:blipFill>
          <a:blip r:embed="rId2">
            <a:extLst>
              <a:ext uri="{28A0092B-C50C-407E-A947-70E740481C1C}">
                <a14:useLocalDpi xmlns:a14="http://schemas.microsoft.com/office/drawing/2010/main" val="0"/>
              </a:ext>
            </a:extLst>
          </a:blip>
          <a:srcRect/>
          <a:stretch>
            <a:fillRect/>
          </a:stretch>
        </p:blipFill>
        <p:spPr bwMode="auto">
          <a:xfrm>
            <a:off x="4467225" y="1381123"/>
            <a:ext cx="4314824" cy="2994269"/>
          </a:xfrm>
          <a:prstGeom prst="rect">
            <a:avLst/>
          </a:prstGeom>
          <a:noFill/>
          <a:ln>
            <a:noFill/>
          </a:ln>
        </p:spPr>
      </p:pic>
    </p:spTree>
    <p:extLst>
      <p:ext uri="{BB962C8B-B14F-4D97-AF65-F5344CB8AC3E}">
        <p14:creationId xmlns:p14="http://schemas.microsoft.com/office/powerpoint/2010/main" val="3875669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3</a:t>
            </a:r>
            <a:r>
              <a:rPr lang="vi-VN" b="1" dirty="0" smtClean="0"/>
              <a:t>. PHÂN </a:t>
            </a:r>
            <a:r>
              <a:rPr lang="vi-VN" b="1" dirty="0" smtClean="0"/>
              <a:t>LOẠI</a:t>
            </a:r>
            <a:endParaRPr lang="en-US" b="1" dirty="0"/>
          </a:p>
        </p:txBody>
      </p:sp>
      <p:sp>
        <p:nvSpPr>
          <p:cNvPr id="4" name="Rectangle 3"/>
          <p:cNvSpPr/>
          <p:nvPr/>
        </p:nvSpPr>
        <p:spPr>
          <a:xfrm>
            <a:off x="457200" y="981641"/>
            <a:ext cx="8362951" cy="3539430"/>
          </a:xfrm>
          <a:prstGeom prst="rect">
            <a:avLst/>
          </a:prstGeom>
        </p:spPr>
        <p:txBody>
          <a:bodyPr wrap="square">
            <a:spAutoFit/>
          </a:bodyPr>
          <a:lstStyle/>
          <a:p>
            <a:r>
              <a:rPr lang="vi-VN" dirty="0">
                <a:latin typeface="Fira Sans Extra Condensed" panose="020B0604020202020204" charset="0"/>
              </a:rPr>
              <a:t>Các loại cây quyết định dựa trên loại biến mục </a:t>
            </a:r>
            <a:r>
              <a:rPr lang="vi-VN" dirty="0" smtClean="0">
                <a:latin typeface="Fira Sans Extra Condensed" panose="020B0604020202020204" charset="0"/>
              </a:rPr>
              <a:t>tiêu. Gồm 2 loại chính, và trong mỗi loại có nhiều thuật toán để tạo cây:</a:t>
            </a:r>
          </a:p>
          <a:p>
            <a:endParaRPr lang="vi-VN" dirty="0" smtClean="0">
              <a:latin typeface="Fira Sans Extra Condensed" panose="020B0604020202020204" charset="0"/>
            </a:endParaRPr>
          </a:p>
          <a:p>
            <a:r>
              <a:rPr lang="en-US" b="1" dirty="0" smtClean="0">
                <a:latin typeface="Fira Sans Extra Condensed" panose="020B0604020202020204" charset="0"/>
              </a:rPr>
              <a:t>- </a:t>
            </a:r>
            <a:r>
              <a:rPr lang="en-US" b="1" dirty="0" err="1" smtClean="0">
                <a:latin typeface="Fira Sans Extra Condensed" panose="020B0604020202020204" charset="0"/>
              </a:rPr>
              <a:t>Với</a:t>
            </a:r>
            <a:r>
              <a:rPr lang="en-US" b="1" dirty="0" smtClean="0">
                <a:latin typeface="Fira Sans Extra Condensed" panose="020B0604020202020204" charset="0"/>
              </a:rPr>
              <a:t> </a:t>
            </a:r>
            <a:r>
              <a:rPr lang="en-US" b="1" dirty="0" err="1" smtClean="0">
                <a:latin typeface="Fira Sans Extra Condensed" panose="020B0604020202020204" charset="0"/>
              </a:rPr>
              <a:t>biến</a:t>
            </a:r>
            <a:r>
              <a:rPr lang="en-US" b="1" dirty="0" smtClean="0">
                <a:latin typeface="Fira Sans Extra Condensed" panose="020B0604020202020204" charset="0"/>
              </a:rPr>
              <a:t> </a:t>
            </a:r>
            <a:r>
              <a:rPr lang="en-US" b="1" dirty="0" err="1" smtClean="0">
                <a:latin typeface="Fira Sans Extra Condensed" panose="020B0604020202020204" charset="0"/>
              </a:rPr>
              <a:t>phân</a:t>
            </a:r>
            <a:r>
              <a:rPr lang="en-US" b="1" dirty="0" smtClean="0">
                <a:latin typeface="Fira Sans Extra Condensed" panose="020B0604020202020204" charset="0"/>
              </a:rPr>
              <a:t> </a:t>
            </a:r>
            <a:r>
              <a:rPr lang="en-US" b="1" dirty="0" err="1" smtClean="0">
                <a:latin typeface="Fira Sans Extra Condensed" panose="020B0604020202020204" charset="0"/>
              </a:rPr>
              <a:t>loại</a:t>
            </a:r>
            <a:r>
              <a:rPr lang="en-US" b="1" dirty="0">
                <a:latin typeface="Fira Sans Extra Condensed" panose="020B0604020202020204" charset="0"/>
              </a:rPr>
              <a:t> </a:t>
            </a:r>
            <a:r>
              <a:rPr lang="en-US" b="1" dirty="0" smtClean="0">
                <a:latin typeface="Fira Sans Extra Condensed" panose="020B0604020202020204" charset="0"/>
              </a:rPr>
              <a:t>(Categorical):</a:t>
            </a:r>
            <a:r>
              <a:rPr lang="en-US" dirty="0" smtClean="0">
                <a:latin typeface="Fira Sans Extra Condensed" panose="020B0604020202020204" charset="0"/>
              </a:rPr>
              <a:t> </a:t>
            </a:r>
          </a:p>
          <a:p>
            <a:r>
              <a:rPr lang="vi-VN" dirty="0" smtClean="0">
                <a:latin typeface="Fira Sans Extra Condensed" panose="020B0604020202020204" charset="0"/>
              </a:rPr>
              <a:t>     + Iterative </a:t>
            </a:r>
            <a:r>
              <a:rPr lang="vi-VN" dirty="0">
                <a:latin typeface="Fira Sans Extra Condensed" panose="020B0604020202020204" charset="0"/>
              </a:rPr>
              <a:t>Dichotomiser </a:t>
            </a:r>
            <a:r>
              <a:rPr lang="vi-VN" dirty="0" smtClean="0">
                <a:latin typeface="Fira Sans Extra Condensed" panose="020B0604020202020204" charset="0"/>
              </a:rPr>
              <a:t>3 (ID3): </a:t>
            </a:r>
            <a:r>
              <a:rPr lang="en-US" dirty="0" err="1" smtClean="0">
                <a:latin typeface="Fira Sans Extra Condensed" panose="020B0604020202020204" charset="0"/>
              </a:rPr>
              <a:t>Phương</a:t>
            </a:r>
            <a:r>
              <a:rPr lang="en-US" dirty="0" smtClean="0">
                <a:latin typeface="Fira Sans Extra Condensed" panose="020B0604020202020204" charset="0"/>
              </a:rPr>
              <a:t> </a:t>
            </a:r>
            <a:r>
              <a:rPr lang="en-US" dirty="0" err="1" smtClean="0">
                <a:latin typeface="Fira Sans Extra Condensed" panose="020B0604020202020204" charset="0"/>
              </a:rPr>
              <a:t>pháp</a:t>
            </a:r>
            <a:r>
              <a:rPr lang="en-US" dirty="0" smtClean="0">
                <a:latin typeface="Fira Sans Extra Condensed" panose="020B0604020202020204" charset="0"/>
              </a:rPr>
              <a:t> </a:t>
            </a:r>
            <a:r>
              <a:rPr lang="en-US" dirty="0" err="1">
                <a:latin typeface="Fira Sans Extra Condensed" panose="020B0604020202020204" charset="0"/>
              </a:rPr>
              <a:t>dùng</a:t>
            </a:r>
            <a:r>
              <a:rPr lang="en-US" dirty="0">
                <a:latin typeface="Fira Sans Extra Condensed" panose="020B0604020202020204" charset="0"/>
              </a:rPr>
              <a:t> </a:t>
            </a:r>
            <a:r>
              <a:rPr lang="en-US" dirty="0" err="1">
                <a:latin typeface="Fira Sans Extra Condensed" panose="020B0604020202020204" charset="0"/>
              </a:rPr>
              <a:t>lượng</a:t>
            </a:r>
            <a:r>
              <a:rPr lang="en-US" dirty="0">
                <a:latin typeface="Fira Sans Extra Condensed" panose="020B0604020202020204" charset="0"/>
              </a:rPr>
              <a:t> </a:t>
            </a:r>
            <a:r>
              <a:rPr lang="en-US" dirty="0" err="1">
                <a:latin typeface="Fira Sans Extra Condensed" panose="020B0604020202020204" charset="0"/>
              </a:rPr>
              <a:t>giá</a:t>
            </a:r>
            <a:r>
              <a:rPr lang="en-US" dirty="0">
                <a:latin typeface="Fira Sans Extra Condensed" panose="020B0604020202020204" charset="0"/>
              </a:rPr>
              <a:t> </a:t>
            </a:r>
            <a:r>
              <a:rPr lang="en-US" dirty="0" smtClean="0">
                <a:latin typeface="Fira Sans Extra Condensed" panose="020B0604020202020204" charset="0"/>
              </a:rPr>
              <a:t>Entropy </a:t>
            </a:r>
            <a:r>
              <a:rPr lang="en-US" dirty="0" err="1">
                <a:latin typeface="Fira Sans Extra Condensed" panose="020B0604020202020204" charset="0"/>
              </a:rPr>
              <a:t>và</a:t>
            </a:r>
            <a:r>
              <a:rPr lang="en-US" dirty="0">
                <a:latin typeface="Fira Sans Extra Condensed" panose="020B0604020202020204" charset="0"/>
              </a:rPr>
              <a:t> </a:t>
            </a:r>
            <a:r>
              <a:rPr lang="en-US" dirty="0" smtClean="0">
                <a:latin typeface="Fira Sans Extra Condensed" panose="020B0604020202020204" charset="0"/>
              </a:rPr>
              <a:t>Information Gain(IG) </a:t>
            </a:r>
            <a:r>
              <a:rPr lang="en-US" dirty="0" err="1">
                <a:latin typeface="Fira Sans Extra Condensed" panose="020B0604020202020204" charset="0"/>
              </a:rPr>
              <a:t>của</a:t>
            </a:r>
            <a:r>
              <a:rPr lang="en-US" dirty="0">
                <a:latin typeface="Fira Sans Extra Condensed" panose="020B0604020202020204" charset="0"/>
              </a:rPr>
              <a:t> </a:t>
            </a:r>
            <a:r>
              <a:rPr lang="en-US" dirty="0" err="1">
                <a:latin typeface="Fira Sans Extra Condensed" panose="020B0604020202020204" charset="0"/>
              </a:rPr>
              <a:t>dữ</a:t>
            </a:r>
            <a:r>
              <a:rPr lang="en-US" dirty="0">
                <a:latin typeface="Fira Sans Extra Condensed" panose="020B0604020202020204" charset="0"/>
              </a:rPr>
              <a:t> </a:t>
            </a:r>
            <a:r>
              <a:rPr lang="en-US" dirty="0" err="1">
                <a:latin typeface="Fira Sans Extra Condensed" panose="020B0604020202020204" charset="0"/>
              </a:rPr>
              <a:t>liệu</a:t>
            </a:r>
            <a:r>
              <a:rPr lang="en-US" dirty="0">
                <a:latin typeface="Fira Sans Extra Condensed" panose="020B0604020202020204" charset="0"/>
              </a:rPr>
              <a:t> </a:t>
            </a:r>
            <a:r>
              <a:rPr lang="en-US" dirty="0" err="1">
                <a:latin typeface="Fira Sans Extra Condensed" panose="020B0604020202020204" charset="0"/>
              </a:rPr>
              <a:t>để</a:t>
            </a:r>
            <a:r>
              <a:rPr lang="en-US" dirty="0">
                <a:latin typeface="Fira Sans Extra Condensed" panose="020B0604020202020204" charset="0"/>
              </a:rPr>
              <a:t> </a:t>
            </a:r>
            <a:r>
              <a:rPr lang="en-US" dirty="0" err="1">
                <a:latin typeface="Fira Sans Extra Condensed" panose="020B0604020202020204" charset="0"/>
              </a:rPr>
              <a:t>tạo</a:t>
            </a:r>
            <a:r>
              <a:rPr lang="en-US" dirty="0">
                <a:latin typeface="Fira Sans Extra Condensed" panose="020B0604020202020204" charset="0"/>
              </a:rPr>
              <a:t> </a:t>
            </a:r>
            <a:r>
              <a:rPr lang="en-US" dirty="0" err="1">
                <a:latin typeface="Fira Sans Extra Condensed" panose="020B0604020202020204" charset="0"/>
              </a:rPr>
              <a:t>cây</a:t>
            </a:r>
            <a:r>
              <a:rPr lang="en-US" dirty="0" smtClean="0">
                <a:latin typeface="Fira Sans Extra Condensed" panose="020B0604020202020204" charset="0"/>
              </a:rPr>
              <a:t>.</a:t>
            </a:r>
          </a:p>
          <a:p>
            <a:endParaRPr lang="vi-VN" dirty="0">
              <a:latin typeface="Fira Sans Extra Condensed" panose="020B0604020202020204" charset="0"/>
            </a:endParaRPr>
          </a:p>
          <a:p>
            <a:r>
              <a:rPr lang="vi-VN" dirty="0">
                <a:latin typeface="Fira Sans Extra Condensed" panose="020B0604020202020204" charset="0"/>
              </a:rPr>
              <a:t>     + Chi-Square: </a:t>
            </a:r>
            <a:r>
              <a:rPr lang="en-US" dirty="0" err="1">
                <a:latin typeface="Fira Sans Extra Condensed" panose="020B0604020202020204" charset="0"/>
              </a:rPr>
              <a:t>Phương</a:t>
            </a:r>
            <a:r>
              <a:rPr lang="en-US" dirty="0">
                <a:latin typeface="Fira Sans Extra Condensed" panose="020B0604020202020204" charset="0"/>
              </a:rPr>
              <a:t> </a:t>
            </a:r>
            <a:r>
              <a:rPr lang="en-US" dirty="0" err="1">
                <a:latin typeface="Fira Sans Extra Condensed" panose="020B0604020202020204" charset="0"/>
              </a:rPr>
              <a:t>pháp</a:t>
            </a:r>
            <a:r>
              <a:rPr lang="vi-VN" dirty="0" smtClean="0">
                <a:latin typeface="Fira Sans Extra Condensed" panose="020B0604020202020204" charset="0"/>
              </a:rPr>
              <a:t> dùng hai </a:t>
            </a:r>
            <a:r>
              <a:rPr lang="vi-VN" dirty="0">
                <a:latin typeface="Fira Sans Extra Condensed" panose="020B0604020202020204" charset="0"/>
              </a:rPr>
              <a:t>hoặc nhiều lần phân chia trong một nút, hoạt động dựa trên ý nghĩa thống kê của sự khác biệt giữa nút cha và nút con.</a:t>
            </a:r>
          </a:p>
          <a:p>
            <a:endParaRPr lang="en-US" dirty="0">
              <a:latin typeface="Fira Sans Extra Condensed" panose="020B0604020202020204" charset="0"/>
            </a:endParaRPr>
          </a:p>
          <a:p>
            <a:r>
              <a:rPr lang="en-US" b="1" dirty="0">
                <a:latin typeface="Fira Sans Extra Condensed" panose="020B0604020202020204" charset="0"/>
              </a:rPr>
              <a:t>-</a:t>
            </a:r>
            <a:r>
              <a:rPr lang="en-US" b="1" dirty="0" smtClean="0">
                <a:latin typeface="Fira Sans Extra Condensed" panose="020B0604020202020204" charset="0"/>
              </a:rPr>
              <a:t> </a:t>
            </a:r>
            <a:r>
              <a:rPr lang="en-US" b="1" dirty="0" err="1" smtClean="0">
                <a:latin typeface="Fira Sans Extra Condensed" panose="020B0604020202020204" charset="0"/>
              </a:rPr>
              <a:t>Với</a:t>
            </a:r>
            <a:r>
              <a:rPr lang="en-US" b="1" dirty="0" smtClean="0">
                <a:latin typeface="Fira Sans Extra Condensed" panose="020B0604020202020204" charset="0"/>
              </a:rPr>
              <a:t> </a:t>
            </a:r>
            <a:r>
              <a:rPr lang="en-US" b="1" dirty="0" err="1" smtClean="0">
                <a:latin typeface="Fira Sans Extra Condensed" panose="020B0604020202020204" charset="0"/>
              </a:rPr>
              <a:t>biến</a:t>
            </a:r>
            <a:r>
              <a:rPr lang="en-US" b="1" dirty="0" smtClean="0">
                <a:latin typeface="Fira Sans Extra Condensed" panose="020B0604020202020204" charset="0"/>
              </a:rPr>
              <a:t> </a:t>
            </a:r>
            <a:r>
              <a:rPr lang="en-US" b="1" dirty="0" err="1" smtClean="0">
                <a:latin typeface="Fira Sans Extra Condensed" panose="020B0604020202020204" charset="0"/>
              </a:rPr>
              <a:t>liên</a:t>
            </a:r>
            <a:r>
              <a:rPr lang="en-US" b="1" dirty="0" smtClean="0">
                <a:latin typeface="Fira Sans Extra Condensed" panose="020B0604020202020204" charset="0"/>
              </a:rPr>
              <a:t> </a:t>
            </a:r>
            <a:r>
              <a:rPr lang="en-US" b="1" dirty="0" err="1" smtClean="0">
                <a:latin typeface="Fira Sans Extra Condensed" panose="020B0604020202020204" charset="0"/>
              </a:rPr>
              <a:t>tục</a:t>
            </a:r>
            <a:r>
              <a:rPr lang="en-US" b="1" dirty="0">
                <a:latin typeface="Fira Sans Extra Condensed" panose="020B0604020202020204" charset="0"/>
              </a:rPr>
              <a:t> </a:t>
            </a:r>
            <a:r>
              <a:rPr lang="en-US" b="1" dirty="0" smtClean="0">
                <a:latin typeface="Fira Sans Extra Condensed" panose="020B0604020202020204" charset="0"/>
              </a:rPr>
              <a:t>(Continuous): </a:t>
            </a:r>
            <a:endParaRPr lang="vi-VN" b="1" dirty="0" smtClean="0">
              <a:latin typeface="Fira Sans Extra Condensed" panose="020B0604020202020204" charset="0"/>
            </a:endParaRPr>
          </a:p>
          <a:p>
            <a:r>
              <a:rPr lang="vi-VN" dirty="0" smtClean="0">
                <a:latin typeface="Fira Sans Extra Condensed" panose="020B0604020202020204" charset="0"/>
              </a:rPr>
              <a:t>     </a:t>
            </a:r>
            <a:r>
              <a:rPr lang="en-US" dirty="0" smtClean="0">
                <a:latin typeface="Fira Sans Extra Condensed" panose="020B0604020202020204" charset="0"/>
              </a:rPr>
              <a:t>+ Classification And </a:t>
            </a:r>
            <a:r>
              <a:rPr lang="en-US" dirty="0">
                <a:latin typeface="Fira Sans Extra Condensed" panose="020B0604020202020204" charset="0"/>
              </a:rPr>
              <a:t>Regression </a:t>
            </a:r>
            <a:r>
              <a:rPr lang="en-US" dirty="0" smtClean="0">
                <a:latin typeface="Fira Sans Extra Condensed" panose="020B0604020202020204" charset="0"/>
              </a:rPr>
              <a:t>Trees</a:t>
            </a:r>
            <a:r>
              <a:rPr lang="en-US" dirty="0">
                <a:latin typeface="Fira Sans Extra Condensed" panose="020B0604020202020204" charset="0"/>
              </a:rPr>
              <a:t> </a:t>
            </a:r>
            <a:r>
              <a:rPr lang="en-US" dirty="0" smtClean="0">
                <a:latin typeface="Fira Sans Extra Condensed" panose="020B0604020202020204" charset="0"/>
              </a:rPr>
              <a:t>(CART): </a:t>
            </a:r>
            <a:r>
              <a:rPr lang="en-US" dirty="0" err="1">
                <a:latin typeface="Fira Sans Extra Condensed" panose="020B0604020202020204" charset="0"/>
              </a:rPr>
              <a:t>Phương</a:t>
            </a:r>
            <a:r>
              <a:rPr lang="en-US" dirty="0">
                <a:latin typeface="Fira Sans Extra Condensed" panose="020B0604020202020204" charset="0"/>
              </a:rPr>
              <a:t> </a:t>
            </a:r>
            <a:r>
              <a:rPr lang="en-US" dirty="0" err="1">
                <a:latin typeface="Fira Sans Extra Condensed" panose="020B0604020202020204" charset="0"/>
              </a:rPr>
              <a:t>pháp</a:t>
            </a:r>
            <a:r>
              <a:rPr lang="en-US" dirty="0" smtClean="0">
                <a:latin typeface="Fira Sans Extra Condensed" panose="020B0604020202020204" charset="0"/>
              </a:rPr>
              <a:t> </a:t>
            </a:r>
            <a:r>
              <a:rPr lang="it-IT" dirty="0" smtClean="0">
                <a:latin typeface="Fira Sans Extra Condensed" panose="020B0604020202020204" charset="0"/>
              </a:rPr>
              <a:t>dùng </a:t>
            </a:r>
            <a:r>
              <a:rPr lang="it-IT" dirty="0">
                <a:latin typeface="Fira Sans Extra Condensed" panose="020B0604020202020204" charset="0"/>
              </a:rPr>
              <a:t>Gini Index(Classification) để </a:t>
            </a:r>
            <a:r>
              <a:rPr lang="it-IT" dirty="0" smtClean="0">
                <a:latin typeface="Fira Sans Extra Condensed" panose="020B0604020202020204" charset="0"/>
              </a:rPr>
              <a:t>tạo cây. </a:t>
            </a:r>
            <a:r>
              <a:rPr lang="vi-VN" dirty="0">
                <a:latin typeface="Fira Sans Extra Condensed" panose="020B0604020202020204" charset="0"/>
              </a:rPr>
              <a:t>Đây là cách phổ biến nhất và dễ dàng nhất để tách cây quyết </a:t>
            </a:r>
            <a:r>
              <a:rPr lang="vi-VN" dirty="0" smtClean="0">
                <a:latin typeface="Fira Sans Extra Condensed" panose="020B0604020202020204" charset="0"/>
              </a:rPr>
              <a:t>định</a:t>
            </a:r>
            <a:r>
              <a:rPr lang="en-US" dirty="0" smtClean="0">
                <a:latin typeface="Fira Sans Extra Condensed" panose="020B0604020202020204" charset="0"/>
              </a:rPr>
              <a:t>.</a:t>
            </a:r>
          </a:p>
          <a:p>
            <a:endParaRPr lang="en-US" dirty="0">
              <a:latin typeface="Fira Sans Extra Condensed" panose="020B0604020202020204" charset="0"/>
            </a:endParaRPr>
          </a:p>
          <a:p>
            <a:r>
              <a:rPr lang="en-US" dirty="0">
                <a:latin typeface="Fira Sans Extra Condensed" panose="020B0604020202020204" charset="0"/>
              </a:rPr>
              <a:t> </a:t>
            </a:r>
            <a:r>
              <a:rPr lang="en-US" dirty="0" smtClean="0">
                <a:latin typeface="Fira Sans Extra Condensed" panose="020B0604020202020204" charset="0"/>
              </a:rPr>
              <a:t>    </a:t>
            </a:r>
            <a:r>
              <a:rPr lang="vi-VN" dirty="0">
                <a:latin typeface="Fira Sans Extra Condensed" panose="020B0604020202020204" charset="0"/>
              </a:rPr>
              <a:t>+ Reduction in </a:t>
            </a:r>
            <a:r>
              <a:rPr lang="vi-VN" dirty="0" smtClean="0">
                <a:latin typeface="Fira Sans Extra Condensed" panose="020B0604020202020204" charset="0"/>
              </a:rPr>
              <a:t>Variance: </a:t>
            </a:r>
            <a:r>
              <a:rPr lang="en-US" dirty="0" err="1">
                <a:latin typeface="Fira Sans Extra Condensed" panose="020B0604020202020204" charset="0"/>
              </a:rPr>
              <a:t>Phương</a:t>
            </a:r>
            <a:r>
              <a:rPr lang="en-US" dirty="0">
                <a:latin typeface="Fira Sans Extra Condensed" panose="020B0604020202020204" charset="0"/>
              </a:rPr>
              <a:t> </a:t>
            </a:r>
            <a:r>
              <a:rPr lang="en-US" dirty="0" err="1">
                <a:latin typeface="Fira Sans Extra Condensed" panose="020B0604020202020204" charset="0"/>
              </a:rPr>
              <a:t>pháp</a:t>
            </a:r>
            <a:r>
              <a:rPr lang="en-US" dirty="0">
                <a:latin typeface="Fira Sans Extra Condensed" panose="020B0604020202020204" charset="0"/>
              </a:rPr>
              <a:t> </a:t>
            </a:r>
            <a:r>
              <a:rPr lang="vi-VN" dirty="0" smtClean="0">
                <a:latin typeface="Fira Sans Extra Condensed" panose="020B0604020202020204" charset="0"/>
              </a:rPr>
              <a:t>dùng phương </a:t>
            </a:r>
            <a:r>
              <a:rPr lang="vi-VN" dirty="0">
                <a:latin typeface="Fira Sans Extra Condensed" panose="020B0604020202020204" charset="0"/>
              </a:rPr>
              <a:t>sai làm thước đo để quyết định tính năng mà một nút được chia thành các nút con</a:t>
            </a:r>
            <a:r>
              <a:rPr lang="vi-VN" dirty="0" smtClean="0">
                <a:latin typeface="Fira Sans Extra Condensed" panose="020B0604020202020204" charset="0"/>
              </a:rPr>
              <a:t>.</a:t>
            </a:r>
            <a:endParaRPr lang="en-US" dirty="0">
              <a:latin typeface="Fira Sans Extra Condensed" panose="020B0604020202020204" charset="0"/>
            </a:endParaRPr>
          </a:p>
          <a:p>
            <a:endParaRPr lang="vi-VN" dirty="0" smtClean="0">
              <a:latin typeface="Fira Sans Extra Condensed" panose="020B0604020202020204" charset="0"/>
            </a:endParaRPr>
          </a:p>
          <a:p>
            <a:r>
              <a:rPr lang="vi-VN" dirty="0" smtClean="0">
                <a:latin typeface="Fira Sans Extra Condensed" panose="020B0604020202020204" charset="0"/>
              </a:rPr>
              <a:t>     </a:t>
            </a:r>
            <a:endParaRPr lang="vi-VN" dirty="0">
              <a:latin typeface="Fira Sans Extra Condensed" panose="020B0604020202020204" charset="0"/>
            </a:endParaRPr>
          </a:p>
        </p:txBody>
      </p:sp>
    </p:spTree>
    <p:extLst>
      <p:ext uri="{BB962C8B-B14F-4D97-AF65-F5344CB8AC3E}">
        <p14:creationId xmlns:p14="http://schemas.microsoft.com/office/powerpoint/2010/main" val="12349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ID3 ALGORITHM</a:t>
            </a:r>
            <a:endParaRPr lang="en-US" b="1" dirty="0"/>
          </a:p>
        </p:txBody>
      </p:sp>
      <p:sp>
        <p:nvSpPr>
          <p:cNvPr id="5" name="Rectangle 4"/>
          <p:cNvSpPr/>
          <p:nvPr/>
        </p:nvSpPr>
        <p:spPr>
          <a:xfrm>
            <a:off x="457200" y="892975"/>
            <a:ext cx="184731" cy="523220"/>
          </a:xfrm>
          <a:prstGeom prst="rect">
            <a:avLst/>
          </a:prstGeom>
        </p:spPr>
        <p:txBody>
          <a:bodyPr wrap="none">
            <a:spAutoFit/>
          </a:bodyPr>
          <a:lstStyle/>
          <a:p>
            <a:endParaRPr lang="vi-VN" b="1" dirty="0" smtClean="0">
              <a:solidFill>
                <a:srgbClr val="686868"/>
              </a:solidFill>
              <a:latin typeface="Open Sans"/>
            </a:endParaRPr>
          </a:p>
          <a:p>
            <a:endParaRPr lang="en-US" dirty="0"/>
          </a:p>
        </p:txBody>
      </p:sp>
      <p:pic>
        <p:nvPicPr>
          <p:cNvPr id="9" name="Picture 8"/>
          <p:cNvPicPr>
            <a:picLocks noChangeAspect="1"/>
          </p:cNvPicPr>
          <p:nvPr/>
        </p:nvPicPr>
        <p:blipFill>
          <a:blip r:embed="rId2"/>
          <a:stretch>
            <a:fillRect/>
          </a:stretch>
        </p:blipFill>
        <p:spPr>
          <a:xfrm>
            <a:off x="5543550" y="1016421"/>
            <a:ext cx="2895816" cy="3658839"/>
          </a:xfrm>
          <a:prstGeom prst="rect">
            <a:avLst/>
          </a:prstGeom>
        </p:spPr>
      </p:pic>
      <p:sp>
        <p:nvSpPr>
          <p:cNvPr id="13" name="Rectangle 12"/>
          <p:cNvSpPr/>
          <p:nvPr/>
        </p:nvSpPr>
        <p:spPr>
          <a:xfrm>
            <a:off x="457200" y="1214289"/>
            <a:ext cx="4572000" cy="3108543"/>
          </a:xfrm>
          <a:prstGeom prst="rect">
            <a:avLst/>
          </a:prstGeom>
        </p:spPr>
        <p:txBody>
          <a:bodyPr>
            <a:spAutoFit/>
          </a:bodyPr>
          <a:lstStyle/>
          <a:p>
            <a:r>
              <a:rPr lang="vi-VN" dirty="0" smtClean="0">
                <a:solidFill>
                  <a:srgbClr val="686868"/>
                </a:solidFill>
                <a:latin typeface="Open Sans"/>
              </a:rPr>
              <a:t>Bài toán phân </a:t>
            </a:r>
            <a:r>
              <a:rPr lang="vi-VN" dirty="0">
                <a:solidFill>
                  <a:srgbClr val="686868"/>
                </a:solidFill>
                <a:latin typeface="Open Sans"/>
              </a:rPr>
              <a:t>lớp bằng thuật toán </a:t>
            </a:r>
            <a:r>
              <a:rPr lang="vi-VN" b="1" dirty="0" smtClean="0">
                <a:solidFill>
                  <a:srgbClr val="686868"/>
                </a:solidFill>
                <a:latin typeface="Open Sans"/>
              </a:rPr>
              <a:t>ID3: </a:t>
            </a:r>
            <a:endParaRPr lang="vi-VN" dirty="0" smtClean="0"/>
          </a:p>
          <a:p>
            <a:r>
              <a:rPr lang="vi-VN" dirty="0" smtClean="0"/>
              <a:t>Chúng </a:t>
            </a:r>
            <a:r>
              <a:rPr lang="vi-VN" dirty="0"/>
              <a:t>ta </a:t>
            </a:r>
            <a:r>
              <a:rPr lang="vi-VN" dirty="0" smtClean="0"/>
              <a:t>có tập dữ liệu gồm </a:t>
            </a:r>
            <a:r>
              <a:rPr lang="vi-VN" dirty="0"/>
              <a:t>4 </a:t>
            </a:r>
            <a:r>
              <a:rPr lang="vi-VN" dirty="0" smtClean="0"/>
              <a:t>giá </a:t>
            </a:r>
            <a:r>
              <a:rPr lang="vi-VN" dirty="0"/>
              <a:t>trị (quang cảnh - outlook, nhiệt độ-temp, độ ẩm-humidity, gió-windy) và một giá trị Y( đi chơi hay </a:t>
            </a:r>
            <a:r>
              <a:rPr lang="vi-VN" dirty="0" smtClean="0"/>
              <a:t>không? </a:t>
            </a:r>
            <a:r>
              <a:rPr lang="vi-VN" dirty="0"/>
              <a:t>- yes or no ) đã được chỉ </a:t>
            </a:r>
            <a:r>
              <a:rPr lang="vi-VN" dirty="0" smtClean="0"/>
              <a:t>rõ. Tổng số hàng: 14.</a:t>
            </a:r>
          </a:p>
          <a:p>
            <a:endParaRPr lang="vi-VN" dirty="0"/>
          </a:p>
          <a:p>
            <a:r>
              <a:rPr lang="vi-VN" dirty="0"/>
              <a:t>Để xây dựng cây, trước hết chúng ta cần nút </a:t>
            </a:r>
            <a:r>
              <a:rPr lang="vi-VN" dirty="0" smtClean="0"/>
              <a:t>gốc(root) </a:t>
            </a:r>
            <a:r>
              <a:rPr lang="vi-VN" dirty="0"/>
              <a:t>và </a:t>
            </a:r>
            <a:r>
              <a:rPr lang="vi-VN" dirty="0" smtClean="0"/>
              <a:t>cần </a:t>
            </a:r>
            <a:r>
              <a:rPr lang="vi-VN" dirty="0"/>
              <a:t>chọn đặc trưng có I</a:t>
            </a:r>
            <a:r>
              <a:rPr lang="vi-VN" dirty="0" smtClean="0"/>
              <a:t>nformation Gain(IG</a:t>
            </a:r>
            <a:r>
              <a:rPr lang="vi-VN" dirty="0"/>
              <a:t>) </a:t>
            </a:r>
            <a:r>
              <a:rPr lang="vi-VN" dirty="0" smtClean="0"/>
              <a:t>làm gốc. Và muốn tính được IG cho mỗi đặc trưng, ta cần tính Entropy của tập dữ liệu và của mỗi đặc trưng.</a:t>
            </a:r>
          </a:p>
          <a:p>
            <a:endParaRPr lang="vi-VN" dirty="0"/>
          </a:p>
          <a:p>
            <a:r>
              <a:rPr lang="vi-VN" dirty="0" smtClean="0"/>
              <a:t>Vậy trước hết ta phải hiểu Entropy và IG là gì? Chúng đóng vai trò gì trong việc tạo cây quyết định theo thuật toán ID3?</a:t>
            </a:r>
            <a:endParaRPr lang="en-US" dirty="0"/>
          </a:p>
        </p:txBody>
      </p:sp>
      <p:sp>
        <p:nvSpPr>
          <p:cNvPr id="14" name="Rectangle 13"/>
          <p:cNvSpPr/>
          <p:nvPr/>
        </p:nvSpPr>
        <p:spPr>
          <a:xfrm>
            <a:off x="6062770" y="4675260"/>
            <a:ext cx="1857375" cy="307777"/>
          </a:xfrm>
          <a:prstGeom prst="rect">
            <a:avLst/>
          </a:prstGeom>
        </p:spPr>
        <p:txBody>
          <a:bodyPr wrap="square">
            <a:spAutoFit/>
          </a:bodyPr>
          <a:lstStyle/>
          <a:p>
            <a:r>
              <a:rPr lang="vi-VN" dirty="0" smtClean="0">
                <a:solidFill>
                  <a:srgbClr val="686868"/>
                </a:solidFill>
                <a:latin typeface="Open Sans"/>
              </a:rPr>
              <a:t>Tập dữ liệu ban đầu</a:t>
            </a:r>
            <a:endParaRPr lang="en-US" dirty="0"/>
          </a:p>
        </p:txBody>
      </p:sp>
    </p:spTree>
    <p:extLst>
      <p:ext uri="{BB962C8B-B14F-4D97-AF65-F5344CB8AC3E}">
        <p14:creationId xmlns:p14="http://schemas.microsoft.com/office/powerpoint/2010/main" val="2104751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What is entropy in ID3?</a:t>
            </a:r>
            <a:endParaRPr lang="en-US" b="1" dirty="0"/>
          </a:p>
        </p:txBody>
      </p:sp>
      <p:sp>
        <p:nvSpPr>
          <p:cNvPr id="5" name="Rectangle 4"/>
          <p:cNvSpPr/>
          <p:nvPr/>
        </p:nvSpPr>
        <p:spPr>
          <a:xfrm>
            <a:off x="457200" y="892975"/>
            <a:ext cx="184731" cy="523220"/>
          </a:xfrm>
          <a:prstGeom prst="rect">
            <a:avLst/>
          </a:prstGeom>
        </p:spPr>
        <p:txBody>
          <a:bodyPr wrap="none">
            <a:spAutoFit/>
          </a:bodyPr>
          <a:lstStyle/>
          <a:p>
            <a:endParaRPr lang="vi-VN" b="1" dirty="0" smtClean="0">
              <a:solidFill>
                <a:srgbClr val="686868"/>
              </a:solidFill>
              <a:latin typeface="Open Sans"/>
            </a:endParaRPr>
          </a:p>
          <a:p>
            <a:endParaRPr lang="en-US" dirty="0"/>
          </a:p>
        </p:txBody>
      </p:sp>
      <p:sp>
        <p:nvSpPr>
          <p:cNvPr id="13" name="Rectangle 12"/>
          <p:cNvSpPr/>
          <p:nvPr/>
        </p:nvSpPr>
        <p:spPr>
          <a:xfrm>
            <a:off x="457200" y="1029873"/>
            <a:ext cx="8229600" cy="523220"/>
          </a:xfrm>
          <a:prstGeom prst="rect">
            <a:avLst/>
          </a:prstGeom>
        </p:spPr>
        <p:txBody>
          <a:bodyPr wrap="square">
            <a:spAutoFit/>
          </a:bodyPr>
          <a:lstStyle/>
          <a:p>
            <a:r>
              <a:rPr lang="vi-VN" dirty="0"/>
              <a:t>Để xác định IG chính xác, chúng ta </a:t>
            </a:r>
            <a:r>
              <a:rPr lang="vi-VN" dirty="0" smtClean="0"/>
              <a:t>có một </a:t>
            </a:r>
            <a:r>
              <a:rPr lang="vi-VN" dirty="0"/>
              <a:t>thước đo thường được dùng trong lí thuyết thông tin, gọi là </a:t>
            </a:r>
            <a:r>
              <a:rPr lang="vi-VN" b="1" dirty="0"/>
              <a:t>entropy</a:t>
            </a:r>
            <a:r>
              <a:rPr lang="vi-VN" dirty="0"/>
              <a:t> miêu tả độ trong sạch của một thu thập dữ liệu tùy ý.</a:t>
            </a:r>
            <a:endParaRPr lang="en-US" dirty="0"/>
          </a:p>
        </p:txBody>
      </p:sp>
      <p:pic>
        <p:nvPicPr>
          <p:cNvPr id="7170" name="Picture 2" descr="https://images.viblo.asia/1476c21b-538f-46fc-961b-51cc774eeca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553093"/>
            <a:ext cx="8449589" cy="25712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57199" y="4191684"/>
            <a:ext cx="5772151" cy="738664"/>
          </a:xfrm>
          <a:prstGeom prst="rect">
            <a:avLst/>
          </a:prstGeom>
        </p:spPr>
        <p:txBody>
          <a:bodyPr wrap="square">
            <a:spAutoFit/>
          </a:bodyPr>
          <a:lstStyle/>
          <a:p>
            <a:r>
              <a:rPr lang="vi-VN" dirty="0">
                <a:solidFill>
                  <a:srgbClr val="1B1B1B"/>
                </a:solidFill>
                <a:latin typeface="Open Sans"/>
              </a:rPr>
              <a:t>Với bài toán phân lớp:</a:t>
            </a:r>
          </a:p>
          <a:p>
            <a:r>
              <a:rPr lang="vi-VN" dirty="0" smtClean="0">
                <a:solidFill>
                  <a:srgbClr val="1B1B1B"/>
                </a:solidFill>
                <a:latin typeface="Open Sans"/>
              </a:rPr>
              <a:t>+ Nếu </a:t>
            </a:r>
            <a:r>
              <a:rPr lang="vi-VN" dirty="0">
                <a:solidFill>
                  <a:srgbClr val="1B1B1B"/>
                </a:solidFill>
                <a:latin typeface="Open Sans"/>
              </a:rPr>
              <a:t>ví dụ là dương và tất cả là âm thì entropy = 0.</a:t>
            </a:r>
          </a:p>
          <a:p>
            <a:r>
              <a:rPr lang="vi-VN" dirty="0" smtClean="0">
                <a:solidFill>
                  <a:srgbClr val="1B1B1B"/>
                </a:solidFill>
                <a:latin typeface="Open Sans"/>
              </a:rPr>
              <a:t>+ Nếu </a:t>
            </a:r>
            <a:r>
              <a:rPr lang="vi-VN" dirty="0">
                <a:solidFill>
                  <a:srgbClr val="1B1B1B"/>
                </a:solidFill>
                <a:latin typeface="Open Sans"/>
              </a:rPr>
              <a:t>một nửa của ví dụ là dương và một nửa âm thì entropy =1</a:t>
            </a:r>
          </a:p>
        </p:txBody>
      </p:sp>
    </p:spTree>
    <p:extLst>
      <p:ext uri="{BB962C8B-B14F-4D97-AF65-F5344CB8AC3E}">
        <p14:creationId xmlns:p14="http://schemas.microsoft.com/office/powerpoint/2010/main" val="2671138020"/>
      </p:ext>
    </p:extLst>
  </p:cSld>
  <p:clrMapOvr>
    <a:masterClrMapping/>
  </p:clrMapOvr>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2209</Words>
  <Application>Microsoft Office PowerPoint</Application>
  <PresentationFormat>On-screen Show (16:9)</PresentationFormat>
  <Paragraphs>172</Paragraphs>
  <Slides>24</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Fira Sans Extra Condensed SemiBold</vt:lpstr>
      <vt:lpstr>Symbol</vt:lpstr>
      <vt:lpstr>DengXian</vt:lpstr>
      <vt:lpstr>Calibri</vt:lpstr>
      <vt:lpstr>Roboto</vt:lpstr>
      <vt:lpstr>Fira Sans Extra Condensed</vt:lpstr>
      <vt:lpstr>Open Sans</vt:lpstr>
      <vt:lpstr>Helvetica Neue</vt:lpstr>
      <vt:lpstr>Arial</vt:lpstr>
      <vt:lpstr>Times New Roman</vt:lpstr>
      <vt:lpstr>Big Data Infographics by Slidesgo</vt:lpstr>
      <vt:lpstr>DECISION TREE</vt:lpstr>
      <vt:lpstr>Danh sách thành viên</vt:lpstr>
      <vt:lpstr>Mục lục</vt:lpstr>
      <vt:lpstr>1. KHÁI NIỆM</vt:lpstr>
      <vt:lpstr>2. NGUYÊN LÝ</vt:lpstr>
      <vt:lpstr>VÍ DỤ</vt:lpstr>
      <vt:lpstr>3. PHÂN LOẠI</vt:lpstr>
      <vt:lpstr>ID3 ALGORITHM</vt:lpstr>
      <vt:lpstr>What is entropy in ID3?</vt:lpstr>
      <vt:lpstr>What is IG in ID3? </vt:lpstr>
      <vt:lpstr>ID3 ALGORITHM</vt:lpstr>
      <vt:lpstr>ID3 ALGORITHM</vt:lpstr>
      <vt:lpstr>ID3 ALGORITHM</vt:lpstr>
      <vt:lpstr>ID3 ALGORITHM</vt:lpstr>
      <vt:lpstr>CART ALGORITHM</vt:lpstr>
      <vt:lpstr>CART ALGORITHM</vt:lpstr>
      <vt:lpstr>CART ALGORITHM</vt:lpstr>
      <vt:lpstr>CART ALGORITHM</vt:lpstr>
      <vt:lpstr>PowerPoint Presentation</vt:lpstr>
      <vt:lpstr>4. ĐÁNH GIÁ</vt:lpstr>
      <vt:lpstr>5. ƯU VÀ NHƯỢC</vt:lpstr>
      <vt:lpstr>5. ƯU VÀ NHƯỢC</vt:lpstr>
      <vt:lpstr>6. ỨNG DỤNG</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Acer</dc:creator>
  <cp:lastModifiedBy>Acer</cp:lastModifiedBy>
  <cp:revision>42</cp:revision>
  <dcterms:modified xsi:type="dcterms:W3CDTF">2023-03-31T17:42:03Z</dcterms:modified>
</cp:coreProperties>
</file>